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m" ContentType="application/vnd.ms-excel.sheet.macroEnabled.12"/>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7" r:id="rId2"/>
    <p:sldId id="258" r:id="rId3"/>
    <p:sldId id="259" r:id="rId4"/>
    <p:sldId id="272" r:id="rId5"/>
    <p:sldId id="273" r:id="rId6"/>
    <p:sldId id="274" r:id="rId7"/>
    <p:sldId id="275" r:id="rId8"/>
    <p:sldId id="276" r:id="rId9"/>
    <p:sldId id="277" r:id="rId10"/>
    <p:sldId id="278" r:id="rId11"/>
    <p:sldId id="279" r:id="rId12"/>
    <p:sldId id="280" r:id="rId13"/>
    <p:sldId id="281" r:id="rId14"/>
    <p:sldId id="262" r:id="rId15"/>
    <p:sldId id="283" r:id="rId16"/>
    <p:sldId id="284" r:id="rId17"/>
    <p:sldId id="285" r:id="rId18"/>
    <p:sldId id="286" r:id="rId19"/>
    <p:sldId id="287" r:id="rId20"/>
    <p:sldId id="288" r:id="rId21"/>
    <p:sldId id="293" r:id="rId22"/>
    <p:sldId id="289" r:id="rId23"/>
    <p:sldId id="294" r:id="rId24"/>
    <p:sldId id="291" r:id="rId25"/>
    <p:sldId id="268" r:id="rId26"/>
    <p:sldId id="269" r:id="rId27"/>
    <p:sldId id="29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818" autoAdjust="0"/>
  </p:normalViewPr>
  <p:slideViewPr>
    <p:cSldViewPr snapToGrid="0" snapToObjects="1">
      <p:cViewPr varScale="1">
        <p:scale>
          <a:sx n="67" d="100"/>
          <a:sy n="67" d="100"/>
        </p:scale>
        <p:origin x="-158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04"/>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itle>
    <c:autoTitleDeleted val="0"/>
    <c:plotArea>
      <c:layout/>
      <c:pieChart>
        <c:varyColors val="1"/>
        <c:ser>
          <c:idx val="0"/>
          <c:order val="0"/>
          <c:tx>
            <c:strRef>
              <c:f>Sheet1!$B$1</c:f>
              <c:strCache>
                <c:ptCount val="1"/>
                <c:pt idx="0">
                  <c:v>Fraction of Total Flows in Bing Workload</c:v>
                </c:pt>
              </c:strCache>
            </c:strRef>
          </c:tx>
          <c:dPt>
            <c:idx val="0"/>
            <c:bubble3D val="0"/>
          </c:dPt>
          <c:dPt>
            <c:idx val="1"/>
            <c:bubble3D val="0"/>
          </c:dPt>
          <c:dPt>
            <c:idx val="2"/>
            <c:bubble3D val="0"/>
          </c:dPt>
          <c:dLbls>
            <c:showLegendKey val="0"/>
            <c:showVal val="0"/>
            <c:showCatName val="0"/>
            <c:showSerName val="0"/>
            <c:showPercent val="1"/>
            <c:showBubbleSize val="0"/>
            <c:showLeaderLines val="1"/>
          </c:dLbls>
          <c:cat>
            <c:strRef>
              <c:f>Sheet1!$A$2:$A$4</c:f>
              <c:strCache>
                <c:ptCount val="3"/>
                <c:pt idx="0">
                  <c:v>Small (1-10KB)</c:v>
                </c:pt>
                <c:pt idx="1">
                  <c:v>Medium (10KB-1MB)</c:v>
                </c:pt>
                <c:pt idx="2">
                  <c:v>Large (1MB-100MB)</c:v>
                </c:pt>
              </c:strCache>
            </c:strRef>
          </c:cat>
          <c:val>
            <c:numRef>
              <c:f>Sheet1!$B$2:$B$4</c:f>
              <c:numCache>
                <c:formatCode>0%</c:formatCode>
                <c:ptCount val="3"/>
                <c:pt idx="0">
                  <c:v>0.14</c:v>
                </c:pt>
                <c:pt idx="1">
                  <c:v>0.56</c:v>
                </c:pt>
                <c:pt idx="2">
                  <c:v>0.3</c:v>
                </c:pt>
              </c:numCache>
            </c:numRef>
          </c:val>
        </c:ser>
        <c:dLbls>
          <c:showLegendKey val="0"/>
          <c:showVal val="0"/>
          <c:showCatName val="0"/>
          <c:showSerName val="0"/>
          <c:showPercent val="0"/>
          <c:showBubbleSize val="0"/>
          <c:showLeaderLines val="1"/>
        </c:dLbls>
        <c:firstSliceAng val="0"/>
      </c:pieChart>
      <c:spPr>
        <a:noFill/>
        <a:ln w="25411">
          <a:noFill/>
        </a:ln>
      </c:spPr>
    </c:plotArea>
    <c:legend>
      <c:legendPos val="b"/>
      <c:layout>
        <c:manualLayout>
          <c:xMode val="edge"/>
          <c:yMode val="edge"/>
          <c:x val="0.0011684707747922"/>
          <c:y val="0.25319838798695"/>
          <c:w val="0.345740468727118"/>
          <c:h val="0.528351245413239"/>
        </c:manualLayout>
      </c:layout>
      <c:overlay val="0"/>
    </c:legend>
    <c:plotVisOnly val="1"/>
    <c:dispBlanksAs val="gap"/>
    <c:showDLblsOverMax val="0"/>
  </c:chart>
  <c:txPr>
    <a:bodyPr/>
    <a:lstStyle/>
    <a:p>
      <a:pPr>
        <a:defRPr sz="1801"/>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F5C185-FE5C-814E-BCEE-8FF0CF5A19F3}" type="datetimeFigureOut">
              <a:rPr lang="en-US" smtClean="0"/>
              <a:t>7/13/16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164ED-D7EE-EA44-91B9-7F6C25B4A066}" type="slidenum">
              <a:rPr lang="en-US" smtClean="0"/>
              <a:t>‹#›</a:t>
            </a:fld>
            <a:endParaRPr lang="en-US"/>
          </a:p>
        </p:txBody>
      </p:sp>
    </p:spTree>
    <p:extLst>
      <p:ext uri="{BB962C8B-B14F-4D97-AF65-F5344CB8AC3E}">
        <p14:creationId xmlns:p14="http://schemas.microsoft.com/office/powerpoint/2010/main" val="13436980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give her the list of flows,</a:t>
            </a:r>
            <a:r>
              <a:rPr lang="en-US" baseline="0" dirty="0" smtClean="0"/>
              <a:t> the links they use and the link capacities and she magically gives us the rates for every flow.</a:t>
            </a:r>
          </a:p>
          <a:p>
            <a:endParaRPr lang="en-US" baseline="0" dirty="0" smtClean="0"/>
          </a:p>
          <a:p>
            <a:r>
              <a:rPr lang="en-US" baseline="0" dirty="0" smtClean="0"/>
              <a:t>Well it’s not quite magic, since given the traffic matrix and link capacities anyone can compute the fair </a:t>
            </a:r>
            <a:r>
              <a:rPr lang="en-US" baseline="0" dirty="0" err="1" smtClean="0"/>
              <a:t>sahre</a:t>
            </a:r>
            <a:r>
              <a:rPr lang="en-US" baseline="0" dirty="0" smtClean="0"/>
              <a:t> rates.</a:t>
            </a:r>
          </a:p>
          <a:p>
            <a:endParaRPr lang="en-US" baseline="0" dirty="0" smtClean="0"/>
          </a:p>
          <a:p>
            <a:r>
              <a:rPr lang="en-US" baseline="0" dirty="0" smtClean="0"/>
              <a:t>On the other hand here’s what we do today.</a:t>
            </a:r>
            <a:endParaRPr lang="en-US" dirty="0"/>
          </a:p>
        </p:txBody>
      </p:sp>
      <p:sp>
        <p:nvSpPr>
          <p:cNvPr id="4" name="Slide Number Placeholder 3"/>
          <p:cNvSpPr>
            <a:spLocks noGrp="1"/>
          </p:cNvSpPr>
          <p:nvPr>
            <p:ph type="sldNum" sz="quarter" idx="10"/>
          </p:nvPr>
        </p:nvSpPr>
        <p:spPr/>
        <p:txBody>
          <a:bodyPr/>
          <a:lstStyle/>
          <a:p>
            <a:fld id="{FB1788FF-1B78-FB41-A660-8FBDE74C7E67}" type="slidenum">
              <a:rPr lang="en-US" smtClean="0"/>
              <a:t>4</a:t>
            </a:fld>
            <a:endParaRPr lang="en-US"/>
          </a:p>
        </p:txBody>
      </p:sp>
    </p:spTree>
    <p:extLst>
      <p:ext uri="{BB962C8B-B14F-4D97-AF65-F5344CB8AC3E}">
        <p14:creationId xmlns:p14="http://schemas.microsoft.com/office/powerpoint/2010/main" val="1025396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Flows exchange</a:t>
            </a:r>
            <a:r>
              <a:rPr lang="en-US" baseline="0" dirty="0" smtClean="0"/>
              <a:t> messages with their links using control packets. Here in Flow B’s control packet you can see demands for each link on its path and placeholders for fair shares. Links on the way look at the demand an fill in the fair shares. Note that each flow is sending these control packets as long as it’s active and independently of other flows, in an asynchronous way.</a:t>
            </a:r>
            <a:endParaRPr lang="en-US" dirty="0"/>
          </a:p>
        </p:txBody>
      </p:sp>
      <p:sp>
        <p:nvSpPr>
          <p:cNvPr id="4" name="Slide Number Placeholder 3"/>
          <p:cNvSpPr>
            <a:spLocks noGrp="1"/>
          </p:cNvSpPr>
          <p:nvPr>
            <p:ph type="sldNum" sz="quarter" idx="10"/>
          </p:nvPr>
        </p:nvSpPr>
        <p:spPr/>
        <p:txBody>
          <a:bodyPr/>
          <a:lstStyle/>
          <a:p>
            <a:fld id="{D3295351-98CA-074A-9702-9A3AF165F2F1}" type="slidenum">
              <a:rPr lang="en-US" smtClean="0"/>
              <a:t>24</a:t>
            </a:fld>
            <a:endParaRPr lang="en-US"/>
          </a:p>
        </p:txBody>
      </p:sp>
    </p:spTree>
    <p:extLst>
      <p:ext uri="{BB962C8B-B14F-4D97-AF65-F5344CB8AC3E}">
        <p14:creationId xmlns:p14="http://schemas.microsoft.com/office/powerpoint/2010/main" val="3114573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i="1" dirty="0" smtClean="0"/>
              <a:t>In particular, I looked at he abstract </a:t>
            </a:r>
            <a:r>
              <a:rPr lang="en-US" sz="1200" i="1" dirty="0" err="1" smtClean="0"/>
              <a:t>siwthc</a:t>
            </a:r>
            <a:r>
              <a:rPr lang="en-US" sz="1200" i="1" dirty="0" smtClean="0"/>
              <a:t> model described by P4, a pipeline of match-action tables with configurable match and actions. </a:t>
            </a:r>
          </a:p>
          <a:p>
            <a:pPr marL="0" indent="0">
              <a:buNone/>
            </a:pPr>
            <a:r>
              <a:rPr lang="en-US" sz="1200" i="1" dirty="0" smtClean="0"/>
              <a:t>-</a:t>
            </a:r>
            <a:r>
              <a:rPr lang="en-US" sz="1200" i="1" baseline="0" dirty="0" smtClean="0"/>
              <a:t> </a:t>
            </a:r>
            <a:r>
              <a:rPr lang="en-US" sz="1200" i="1" dirty="0" smtClean="0"/>
              <a:t>what kind of computation we can do, only  that can run in a few pipeline stages made up of simple primitive actions supported by the switch.</a:t>
            </a:r>
          </a:p>
          <a:p>
            <a:endParaRPr lang="en-US" dirty="0" smtClean="0"/>
          </a:p>
          <a:p>
            <a:endParaRPr lang="en-US" dirty="0" smtClean="0"/>
          </a:p>
          <a:p>
            <a:r>
              <a:rPr lang="en-US" dirty="0" err="1" smtClean="0"/>
              <a:t>dpemding</a:t>
            </a:r>
            <a:r>
              <a:rPr lang="en-US" dirty="0" smtClean="0"/>
              <a:t> on the switch is designed these limits might be just enough for your use</a:t>
            </a:r>
            <a:r>
              <a:rPr lang="en-US" baseline="0" dirty="0" smtClean="0"/>
              <a:t> case or not- some switches may have complex action primitives, some may support performing an action on many 2 inputs some may say 3.. the area could also vary </a:t>
            </a:r>
            <a:r>
              <a:rPr lang="en-US" baseline="0" dirty="0" err="1" smtClean="0"/>
              <a:t>deoending</a:t>
            </a:r>
            <a:r>
              <a:rPr lang="en-US" baseline="0" dirty="0" smtClean="0"/>
              <a:t> on what else the switch is doing. yet these are things we need to be mindful of.</a:t>
            </a:r>
            <a:endParaRPr lang="en-US" dirty="0"/>
          </a:p>
        </p:txBody>
      </p:sp>
      <p:sp>
        <p:nvSpPr>
          <p:cNvPr id="4" name="Slide Number Placeholder 3"/>
          <p:cNvSpPr>
            <a:spLocks noGrp="1"/>
          </p:cNvSpPr>
          <p:nvPr>
            <p:ph type="sldNum" sz="quarter" idx="10"/>
          </p:nvPr>
        </p:nvSpPr>
        <p:spPr/>
        <p:txBody>
          <a:bodyPr/>
          <a:lstStyle/>
          <a:p>
            <a:fld id="{4C7164ED-D7EE-EA44-91B9-7F6C25B4A066}" type="slidenum">
              <a:rPr lang="en-US" smtClean="0"/>
              <a:t>25</a:t>
            </a:fld>
            <a:endParaRPr lang="en-US"/>
          </a:p>
        </p:txBody>
      </p:sp>
    </p:spTree>
    <p:extLst>
      <p:ext uri="{BB962C8B-B14F-4D97-AF65-F5344CB8AC3E}">
        <p14:creationId xmlns:p14="http://schemas.microsoft.com/office/powerpoint/2010/main" val="2939136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smtClean="0"/>
              <a:t>We took a first stab at making this scheme real by writing up a version of PERC in P4 v1.0 and compiling it to a </a:t>
            </a:r>
            <a:r>
              <a:rPr lang="en-US" sz="1200" i="1" dirty="0" err="1" smtClean="0"/>
              <a:t>NetFPGA</a:t>
            </a:r>
            <a:r>
              <a:rPr lang="en-US" sz="1200" i="1" dirty="0" smtClean="0"/>
              <a:t>. Note that the P4 program uses the most basic version of P4 and so  reflects a very simple programmable forwarding plane. So we had to modify the PERC version I described to you considerably. We had the switch keep the bare minimum state needed. And, moved much of the per-packet compute for a flow to the flow’s </a:t>
            </a:r>
            <a:r>
              <a:rPr lang="en-US" sz="1200" i="1" dirty="0" err="1" smtClean="0"/>
              <a:t>sourc</a:t>
            </a:r>
            <a:r>
              <a:rPr lang="en-US" sz="1200" i="1" dirty="0" smtClean="0"/>
              <a:t> end host (pic of moving xx to end host, and putting some info in packet) However depending on how </a:t>
            </a:r>
            <a:r>
              <a:rPr lang="en-US" sz="1200" i="1" dirty="0" err="1" smtClean="0"/>
              <a:t>flesible</a:t>
            </a:r>
            <a:r>
              <a:rPr lang="en-US" sz="1200" i="1" dirty="0" smtClean="0"/>
              <a:t> the forwarding plane is (e.g., if we can do divisions at perhaps a slightly slower timescale), we can split the computation accordingly. This is something we’re exploring</a:t>
            </a:r>
            <a:endParaRPr lang="en-US" dirty="0"/>
          </a:p>
        </p:txBody>
      </p:sp>
      <p:sp>
        <p:nvSpPr>
          <p:cNvPr id="4" name="Slide Number Placeholder 3"/>
          <p:cNvSpPr>
            <a:spLocks noGrp="1"/>
          </p:cNvSpPr>
          <p:nvPr>
            <p:ph type="sldNum" sz="quarter" idx="10"/>
          </p:nvPr>
        </p:nvSpPr>
        <p:spPr/>
        <p:txBody>
          <a:bodyPr/>
          <a:lstStyle/>
          <a:p>
            <a:fld id="{4C7164ED-D7EE-EA44-91B9-7F6C25B4A066}" type="slidenum">
              <a:rPr lang="en-US" smtClean="0"/>
              <a:t>26</a:t>
            </a:fld>
            <a:endParaRPr lang="en-US"/>
          </a:p>
        </p:txBody>
      </p:sp>
    </p:spTree>
    <p:extLst>
      <p:ext uri="{BB962C8B-B14F-4D97-AF65-F5344CB8AC3E}">
        <p14:creationId xmlns:p14="http://schemas.microsoft.com/office/powerpoint/2010/main" val="3896436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have fundamental</a:t>
            </a:r>
            <a:r>
              <a:rPr lang="en-US" baseline="0" dirty="0" smtClean="0"/>
              <a:t> questions on the theory side some of which we’re looking into now</a:t>
            </a:r>
          </a:p>
          <a:p>
            <a:pPr marL="171450" indent="-171450">
              <a:buFontTx/>
              <a:buChar char="-"/>
            </a:pPr>
            <a:r>
              <a:rPr lang="en-US" baseline="0" dirty="0" smtClean="0"/>
              <a:t>What is the minimum time it takes for a distributed scheme to converge to fair share rates? Our intuition was it is limited by the dependency chains. A paper from 2012 did show that the minimum time is 2x the depth of the constraint precedence graph.. basically a graph of all the dependency chains in </a:t>
            </a:r>
            <a:r>
              <a:rPr lang="en-US" baseline="0" smtClean="0"/>
              <a:t>the network.</a:t>
            </a:r>
            <a:endParaRPr lang="en-US" baseline="0" dirty="0" smtClean="0"/>
          </a:p>
          <a:p>
            <a:pPr marL="171450" indent="-171450">
              <a:buFontTx/>
              <a:buChar char="-"/>
            </a:pPr>
            <a:r>
              <a:rPr lang="en-US" baseline="0" dirty="0" smtClean="0"/>
              <a:t>What is the minimum amount of state needed at the switch. While there are existing schemes that use less state, the ones that provably converge all seem to require per-flow state. Is this necessary?</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How many active flows in a max-min fair network? This question is also</a:t>
            </a:r>
            <a:r>
              <a:rPr lang="en-US" baseline="0" dirty="0" smtClean="0"/>
              <a:t> important to understand what the control traffic overhead would be since we sent control messages on a per-flow basis. What we have seen from experiments is that at loads of up to 80% the number of flows that are active at any moment is less than a hundred. This is consistent with the result from </a:t>
            </a:r>
            <a:r>
              <a:rPr lang="en-US" baseline="0" dirty="0" err="1" smtClean="0"/>
              <a:t>queueing</a:t>
            </a:r>
            <a:r>
              <a:rPr lang="en-US" baseline="0" dirty="0" smtClean="0"/>
              <a:t> theory that on a single P.S.  with Poisson arrival link the number of flows depends only on the load and is very small. We want to see how we can use this fact for a network and with realistic workloads that may also have in-cast patterns. </a:t>
            </a: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D3295351-98CA-074A-9702-9A3AF165F2F1}" type="slidenum">
              <a:rPr lang="en-US" smtClean="0"/>
              <a:t>27</a:t>
            </a:fld>
            <a:endParaRPr lang="en-US"/>
          </a:p>
        </p:txBody>
      </p:sp>
    </p:spTree>
    <p:extLst>
      <p:ext uri="{BB962C8B-B14F-4D97-AF65-F5344CB8AC3E}">
        <p14:creationId xmlns:p14="http://schemas.microsoft.com/office/powerpoint/2010/main" val="4120876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today’s </a:t>
            </a:r>
            <a:r>
              <a:rPr lang="en-US" baseline="0" dirty="0" err="1" smtClean="0"/>
              <a:t>congetsion</a:t>
            </a:r>
            <a:r>
              <a:rPr lang="en-US" baseline="0" dirty="0" smtClean="0"/>
              <a:t> </a:t>
            </a:r>
            <a:r>
              <a:rPr lang="en-US" baseline="0" dirty="0" err="1" smtClean="0"/>
              <a:t>scontrol</a:t>
            </a:r>
            <a:r>
              <a:rPr lang="en-US" baseline="0" dirty="0" smtClean="0"/>
              <a:t> schemes no one </a:t>
            </a:r>
            <a:r>
              <a:rPr lang="en-US" baseline="0" dirty="0" err="1" smtClean="0"/>
              <a:t>netiehr</a:t>
            </a:r>
            <a:r>
              <a:rPr lang="en-US" baseline="0" dirty="0" smtClean="0"/>
              <a:t> the end hosts nor the links have any explicit information </a:t>
            </a:r>
            <a:r>
              <a:rPr lang="en-US" baseline="0" dirty="0" err="1" smtClean="0"/>
              <a:t>abotu</a:t>
            </a:r>
            <a:r>
              <a:rPr lang="en-US" baseline="0" dirty="0" smtClean="0"/>
              <a:t> </a:t>
            </a:r>
            <a:r>
              <a:rPr lang="en-US" baseline="0" dirty="0" err="1" smtClean="0"/>
              <a:t>thte</a:t>
            </a:r>
            <a:r>
              <a:rPr lang="en-US" baseline="0" dirty="0" smtClean="0"/>
              <a:t> traffic matrix. </a:t>
            </a:r>
            <a:r>
              <a:rPr lang="en-US" baseline="0" dirty="0" err="1" smtClean="0"/>
              <a:t>intested</a:t>
            </a:r>
            <a:r>
              <a:rPr lang="en-US" baseline="0" dirty="0" smtClean="0"/>
              <a:t> measure congestion signals such as </a:t>
            </a:r>
            <a:r>
              <a:rPr lang="en-US" baseline="0" dirty="0" err="1" smtClean="0"/>
              <a:t>queueing</a:t>
            </a:r>
            <a:r>
              <a:rPr lang="en-US" baseline="0" dirty="0" smtClean="0"/>
              <a:t> or packet loss and react by adjusting their rates after </a:t>
            </a:r>
            <a:r>
              <a:rPr lang="en-US" baseline="0" dirty="0" err="1" smtClean="0"/>
              <a:t>osme</a:t>
            </a:r>
            <a:r>
              <a:rPr lang="en-US" baseline="0" dirty="0" smtClean="0"/>
              <a:t> measurement </a:t>
            </a:r>
            <a:r>
              <a:rPr lang="en-US" baseline="0" dirty="0" err="1" smtClean="0"/>
              <a:t>dealy</a:t>
            </a:r>
            <a:r>
              <a:rPr lang="en-US" baseline="0" dirty="0" smtClean="0"/>
              <a:t>. This is a gradual process. They can’t jump directly </a:t>
            </a:r>
            <a:r>
              <a:rPr lang="en-US" baseline="0" dirty="0" err="1" smtClean="0"/>
              <a:t>ot</a:t>
            </a:r>
            <a:r>
              <a:rPr lang="en-US" baseline="0" dirty="0" smtClean="0"/>
              <a:t> the right rates but they know the direction in </a:t>
            </a:r>
            <a:r>
              <a:rPr lang="en-US" baseline="0" dirty="0" err="1" smtClean="0"/>
              <a:t>whihc</a:t>
            </a:r>
            <a:r>
              <a:rPr lang="en-US" baseline="0" dirty="0" smtClean="0"/>
              <a:t> to go.</a:t>
            </a:r>
          </a:p>
          <a:p>
            <a:r>
              <a:rPr lang="en-US" baseline="0" dirty="0" smtClean="0"/>
              <a:t> </a:t>
            </a:r>
            <a:endParaRPr lang="en-US" dirty="0" smtClean="0"/>
          </a:p>
          <a:p>
            <a:r>
              <a:rPr lang="en-US" dirty="0" smtClean="0"/>
              <a:t>Measure congestion signals such as </a:t>
            </a:r>
            <a:r>
              <a:rPr lang="en-US" dirty="0" err="1" smtClean="0"/>
              <a:t>queueing</a:t>
            </a:r>
            <a:r>
              <a:rPr lang="en-US" dirty="0" smtClean="0"/>
              <a:t> or packet loss</a:t>
            </a:r>
          </a:p>
          <a:p>
            <a:r>
              <a:rPr lang="en-US" dirty="0" smtClean="0"/>
              <a:t>I’m </a:t>
            </a:r>
            <a:r>
              <a:rPr lang="en-US" dirty="0" err="1" smtClean="0"/>
              <a:t>gonna</a:t>
            </a:r>
            <a:r>
              <a:rPr lang="en-US" dirty="0" smtClean="0"/>
              <a:t> show you a</a:t>
            </a:r>
            <a:r>
              <a:rPr lang="en-US" baseline="0" dirty="0" smtClean="0"/>
              <a:t> typical example of such a reactive algorithm. This is called RCP. RCP was designed specifically to quickly find max min fair rates, which is the notion of fairness I’m looking at.</a:t>
            </a:r>
          </a:p>
          <a:p>
            <a:r>
              <a:rPr lang="en-US" baseline="0" dirty="0" smtClean="0"/>
              <a:t>----- Meeting Notes (11/16/15 08:54) -----</a:t>
            </a:r>
          </a:p>
          <a:p>
            <a:r>
              <a:rPr lang="en-US" baseline="0" dirty="0" smtClean="0"/>
              <a:t>Traditional`</a:t>
            </a:r>
          </a:p>
        </p:txBody>
      </p:sp>
      <p:sp>
        <p:nvSpPr>
          <p:cNvPr id="4" name="Slide Number Placeholder 3"/>
          <p:cNvSpPr>
            <a:spLocks noGrp="1"/>
          </p:cNvSpPr>
          <p:nvPr>
            <p:ph type="sldNum" sz="quarter" idx="10"/>
          </p:nvPr>
        </p:nvSpPr>
        <p:spPr/>
        <p:txBody>
          <a:bodyPr/>
          <a:lstStyle/>
          <a:p>
            <a:fld id="{D3295351-98CA-074A-9702-9A3AF165F2F1}" type="slidenum">
              <a:rPr lang="en-US" smtClean="0"/>
              <a:t>5</a:t>
            </a:fld>
            <a:endParaRPr lang="en-US"/>
          </a:p>
        </p:txBody>
      </p:sp>
    </p:spTree>
    <p:extLst>
      <p:ext uri="{BB962C8B-B14F-4D97-AF65-F5344CB8AC3E}">
        <p14:creationId xmlns:p14="http://schemas.microsoft.com/office/powerpoint/2010/main" val="204331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a:t>
            </a:r>
            <a:r>
              <a:rPr lang="en-US" dirty="0" err="1" smtClean="0"/>
              <a:t>gonna</a:t>
            </a:r>
            <a:r>
              <a:rPr lang="en-US" dirty="0" smtClean="0"/>
              <a:t> show you how RCP tries to figure</a:t>
            </a:r>
            <a:r>
              <a:rPr lang="en-US" baseline="0" dirty="0" smtClean="0"/>
              <a:t> out the rates for these flows. On the y axis I have the transmission rate, on x I have time measured in RTTs.</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First, let me plot the ideal rate for Flow C. At the smaller 10G link, there’s one other flow. So the red Flow C’s ideal fair share is 5G.</a:t>
            </a:r>
          </a:p>
          <a:p>
            <a:endParaRPr lang="en-US" baseline="0" dirty="0" smtClean="0"/>
          </a:p>
          <a:p>
            <a:r>
              <a:rPr lang="en-US" baseline="0" dirty="0" smtClean="0"/>
              <a:t>Just to give some background in RCP switches try to figure out a fair share rate by only measuring congestion signals like queuing and input traffic rate at their links.</a:t>
            </a:r>
          </a:p>
          <a:p>
            <a:r>
              <a:rPr lang="en-US" baseline="0" dirty="0" smtClean="0"/>
              <a:t>A flow sends at the minimum rate it hears from its links. </a:t>
            </a:r>
          </a:p>
          <a:p>
            <a:endParaRPr lang="en-US" baseline="0" dirty="0" smtClean="0"/>
          </a:p>
          <a:p>
            <a:r>
              <a:rPr lang="en-US" baseline="0" dirty="0" smtClean="0"/>
              <a:t>And now let’s see what RCP does for the Flow.</a:t>
            </a:r>
          </a:p>
          <a:p>
            <a:endParaRPr lang="en-US" dirty="0"/>
          </a:p>
          <a:p>
            <a:r>
              <a:rPr lang="en-US" dirty="0"/>
              <a:t>----- Meeting Notes (11/13/15 12:28) -----</a:t>
            </a:r>
          </a:p>
          <a:p>
            <a:r>
              <a:rPr lang="en-US" dirty="0"/>
              <a:t>flow</a:t>
            </a:r>
          </a:p>
        </p:txBody>
      </p:sp>
      <p:sp>
        <p:nvSpPr>
          <p:cNvPr id="4" name="Slide Number Placeholder 3"/>
          <p:cNvSpPr>
            <a:spLocks noGrp="1"/>
          </p:cNvSpPr>
          <p:nvPr>
            <p:ph type="sldNum" sz="quarter" idx="10"/>
          </p:nvPr>
        </p:nvSpPr>
        <p:spPr/>
        <p:txBody>
          <a:bodyPr/>
          <a:lstStyle/>
          <a:p>
            <a:fld id="{D3295351-98CA-074A-9702-9A3AF165F2F1}" type="slidenum">
              <a:rPr lang="en-US" smtClean="0"/>
              <a:t>6</a:t>
            </a:fld>
            <a:endParaRPr lang="en-US"/>
          </a:p>
        </p:txBody>
      </p:sp>
    </p:spTree>
    <p:extLst>
      <p:ext uri="{BB962C8B-B14F-4D97-AF65-F5344CB8AC3E}">
        <p14:creationId xmlns:p14="http://schemas.microsoft.com/office/powerpoint/2010/main" val="3981902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behavior is typical of all traditional congestion control be it TCP, XCP or DCTCP. It’s cool that.. they don’t </a:t>
            </a:r>
            <a:r>
              <a:rPr lang="en-US" baseline="0" dirty="0" err="1" smtClean="0"/>
              <a:t>ned</a:t>
            </a:r>
            <a:r>
              <a:rPr lang="en-US" baseline="0" dirty="0" smtClean="0"/>
              <a:t> any explicit info to figure out rates. But </a:t>
            </a:r>
            <a:r>
              <a:rPr lang="en-US" baseline="0" dirty="0" err="1" smtClean="0"/>
              <a:t>steppin</a:t>
            </a:r>
            <a:r>
              <a:rPr lang="en-US" baseline="0" dirty="0" smtClean="0"/>
              <a:t> </a:t>
            </a:r>
            <a:r>
              <a:rPr lang="en-US" baseline="0" dirty="0" err="1" smtClean="0"/>
              <a:t>gback</a:t>
            </a:r>
            <a:r>
              <a:rPr lang="en-US" baseline="0" dirty="0" smtClean="0"/>
              <a:t> </a:t>
            </a:r>
            <a:r>
              <a:rPr lang="en-US" baseline="0" dirty="0" err="1" smtClean="0"/>
              <a:t>wy</a:t>
            </a:r>
            <a:r>
              <a:rPr lang="en-US" baseline="0" dirty="0" smtClean="0"/>
              <a:t> do we need 30 RTTs to figure </a:t>
            </a:r>
            <a:r>
              <a:rPr lang="en-US" baseline="0" dirty="0" err="1" smtClean="0"/>
              <a:t>otu</a:t>
            </a:r>
            <a:r>
              <a:rPr lang="en-US" baseline="0" dirty="0" smtClean="0"/>
              <a:t> a few rates. Why not 1 like the oracle.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3295351-98CA-074A-9702-9A3AF165F2F1}" type="slidenum">
              <a:rPr lang="en-US" smtClean="0"/>
              <a:t>12</a:t>
            </a:fld>
            <a:endParaRPr lang="en-US"/>
          </a:p>
        </p:txBody>
      </p:sp>
    </p:spTree>
    <p:extLst>
      <p:ext uri="{BB962C8B-B14F-4D97-AF65-F5344CB8AC3E}">
        <p14:creationId xmlns:p14="http://schemas.microsoft.com/office/powerpoint/2010/main" val="736011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link</a:t>
            </a:r>
            <a:r>
              <a:rPr lang="en-US" baseline="0" dirty="0" smtClean="0"/>
              <a:t> speeds get faster, this problem will only get worse. For e.g., at 100G a typical flow in a search workload is less than 7 RTTs long</a:t>
            </a:r>
            <a:endParaRPr lang="en-US" dirty="0"/>
          </a:p>
        </p:txBody>
      </p:sp>
      <p:sp>
        <p:nvSpPr>
          <p:cNvPr id="4" name="Slide Number Placeholder 3"/>
          <p:cNvSpPr>
            <a:spLocks noGrp="1"/>
          </p:cNvSpPr>
          <p:nvPr>
            <p:ph type="sldNum" sz="quarter" idx="10"/>
          </p:nvPr>
        </p:nvSpPr>
        <p:spPr/>
        <p:txBody>
          <a:bodyPr/>
          <a:lstStyle/>
          <a:p>
            <a:fld id="{D3295351-98CA-074A-9702-9A3AF165F2F1}" type="slidenum">
              <a:rPr lang="en-US" smtClean="0"/>
              <a:t>13</a:t>
            </a:fld>
            <a:endParaRPr lang="en-US"/>
          </a:p>
        </p:txBody>
      </p:sp>
    </p:spTree>
    <p:extLst>
      <p:ext uri="{BB962C8B-B14F-4D97-AF65-F5344CB8AC3E}">
        <p14:creationId xmlns:p14="http://schemas.microsoft.com/office/powerpoint/2010/main" val="397219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(11/16/15 08:00) -----</a:t>
            </a:r>
          </a:p>
          <a:p>
            <a:r>
              <a:rPr lang="en-US"/>
              <a:t>rates anim</a:t>
            </a:r>
          </a:p>
        </p:txBody>
      </p:sp>
      <p:sp>
        <p:nvSpPr>
          <p:cNvPr id="4" name="Slide Number Placeholder 3"/>
          <p:cNvSpPr>
            <a:spLocks noGrp="1"/>
          </p:cNvSpPr>
          <p:nvPr>
            <p:ph type="sldNum" sz="quarter" idx="10"/>
          </p:nvPr>
        </p:nvSpPr>
        <p:spPr/>
        <p:txBody>
          <a:bodyPr/>
          <a:lstStyle/>
          <a:p>
            <a:fld id="{D3295351-98CA-074A-9702-9A3AF165F2F1}" type="slidenum">
              <a:rPr lang="en-US" smtClean="0"/>
              <a:t>15</a:t>
            </a:fld>
            <a:endParaRPr lang="en-US"/>
          </a:p>
        </p:txBody>
      </p:sp>
    </p:spTree>
    <p:extLst>
      <p:ext uri="{BB962C8B-B14F-4D97-AF65-F5344CB8AC3E}">
        <p14:creationId xmlns:p14="http://schemas.microsoft.com/office/powerpoint/2010/main" val="723360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The colored boxes are the flow allocations and the gray ones are links. The height of the boxes are prop. to the allocation and to the link capacity.</a:t>
            </a:r>
          </a:p>
          <a:p>
            <a:r>
              <a:rPr lang="en-US" dirty="0" smtClean="0"/>
              <a:t>I start with 0 rates</a:t>
            </a:r>
            <a:r>
              <a:rPr lang="en-US" baseline="0" dirty="0" smtClean="0"/>
              <a:t> for all flows and increase everyone’s rate at the same time till some link gets fully used so link 3  is fully used. Continue.. Both flows are </a:t>
            </a:r>
            <a:r>
              <a:rPr lang="en-US" baseline="0" dirty="0" err="1" smtClean="0"/>
              <a:t>botllenecked</a:t>
            </a:r>
            <a:r>
              <a:rPr lang="en-US" baseline="0" dirty="0" smtClean="0"/>
              <a:t> and continue until </a:t>
            </a:r>
            <a:r>
              <a:rPr lang="en-US" baseline="0" dirty="0" err="1" smtClean="0"/>
              <a:t>everyf</a:t>
            </a:r>
            <a:r>
              <a:rPr lang="en-US" baseline="0" dirty="0" smtClean="0"/>
              <a:t> </a:t>
            </a:r>
            <a:r>
              <a:rPr lang="en-US" baseline="0" dirty="0" err="1" smtClean="0"/>
              <a:t>lwo</a:t>
            </a:r>
            <a:r>
              <a:rPr lang="en-US" baseline="0" dirty="0" smtClean="0"/>
              <a:t> is bottlenecked</a:t>
            </a:r>
          </a:p>
          <a:p>
            <a:r>
              <a:rPr lang="en-US" dirty="0" smtClean="0"/>
              <a:t>.</a:t>
            </a:r>
            <a:endParaRPr lang="en-US" dirty="0"/>
          </a:p>
        </p:txBody>
      </p:sp>
      <p:sp>
        <p:nvSpPr>
          <p:cNvPr id="4" name="Slide Number Placeholder 3"/>
          <p:cNvSpPr>
            <a:spLocks noGrp="1"/>
          </p:cNvSpPr>
          <p:nvPr>
            <p:ph type="sldNum" sz="quarter" idx="10"/>
          </p:nvPr>
        </p:nvSpPr>
        <p:spPr/>
        <p:txBody>
          <a:bodyPr/>
          <a:lstStyle/>
          <a:p>
            <a:fld id="{7FD6AB85-7116-D74E-82D8-206186C42333}" type="slidenum">
              <a:rPr lang="en-US" smtClean="0"/>
              <a:t>16</a:t>
            </a:fld>
            <a:endParaRPr lang="en-US"/>
          </a:p>
        </p:txBody>
      </p:sp>
    </p:spTree>
    <p:extLst>
      <p:ext uri="{BB962C8B-B14F-4D97-AF65-F5344CB8AC3E}">
        <p14:creationId xmlns:p14="http://schemas.microsoft.com/office/powerpoint/2010/main" val="1497430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D6AB85-7116-D74E-82D8-206186C42333}" type="slidenum">
              <a:rPr lang="en-US" smtClean="0"/>
              <a:t>17</a:t>
            </a:fld>
            <a:endParaRPr lang="en-US"/>
          </a:p>
        </p:txBody>
      </p:sp>
    </p:spTree>
    <p:extLst>
      <p:ext uri="{BB962C8B-B14F-4D97-AF65-F5344CB8AC3E}">
        <p14:creationId xmlns:p14="http://schemas.microsoft.com/office/powerpoint/2010/main" val="945135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try to implement</a:t>
            </a:r>
            <a:r>
              <a:rPr lang="en-US" baseline="0" dirty="0" smtClean="0"/>
              <a:t> this in a centralized controller, the controller would have to be involved in each flow event,</a:t>
            </a:r>
          </a:p>
          <a:p>
            <a:r>
              <a:rPr lang="en-US" baseline="0" dirty="0" smtClean="0"/>
              <a:t> and communicate new rates to all the affected flows.</a:t>
            </a:r>
          </a:p>
          <a:p>
            <a:r>
              <a:rPr lang="en-US" baseline="0" dirty="0" smtClean="0"/>
              <a:t>Moreover this scheme takes time proportion to number of links and flows. </a:t>
            </a:r>
            <a:endParaRPr lang="en-US" dirty="0"/>
          </a:p>
        </p:txBody>
      </p:sp>
      <p:sp>
        <p:nvSpPr>
          <p:cNvPr id="4" name="Slide Number Placeholder 3"/>
          <p:cNvSpPr>
            <a:spLocks noGrp="1"/>
          </p:cNvSpPr>
          <p:nvPr>
            <p:ph type="sldNum" sz="quarter" idx="10"/>
          </p:nvPr>
        </p:nvSpPr>
        <p:spPr/>
        <p:txBody>
          <a:bodyPr/>
          <a:lstStyle/>
          <a:p>
            <a:fld id="{D3295351-98CA-074A-9702-9A3AF165F2F1}" type="slidenum">
              <a:rPr lang="en-US" smtClean="0"/>
              <a:t>20</a:t>
            </a:fld>
            <a:endParaRPr lang="en-US"/>
          </a:p>
        </p:txBody>
      </p:sp>
    </p:spTree>
    <p:extLst>
      <p:ext uri="{BB962C8B-B14F-4D97-AF65-F5344CB8AC3E}">
        <p14:creationId xmlns:p14="http://schemas.microsoft.com/office/powerpoint/2010/main" val="1322120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4C88A-F0EE-DC47-B90F-12B9BFF14D5C}" type="datetimeFigureOut">
              <a:rPr lang="en-US" smtClean="0"/>
              <a:t>7/13/16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B2ECF-DC2B-564F-9358-3A3072792CD0}" type="slidenum">
              <a:rPr lang="en-US" smtClean="0"/>
              <a:t>‹#›</a:t>
            </a:fld>
            <a:endParaRPr lang="en-US"/>
          </a:p>
        </p:txBody>
      </p:sp>
    </p:spTree>
    <p:extLst>
      <p:ext uri="{BB962C8B-B14F-4D97-AF65-F5344CB8AC3E}">
        <p14:creationId xmlns:p14="http://schemas.microsoft.com/office/powerpoint/2010/main" val="329916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84C88A-F0EE-DC47-B90F-12B9BFF14D5C}" type="datetimeFigureOut">
              <a:rPr lang="en-US" smtClean="0"/>
              <a:t>7/13/16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B2ECF-DC2B-564F-9358-3A3072792CD0}" type="slidenum">
              <a:rPr lang="en-US" smtClean="0"/>
              <a:t>‹#›</a:t>
            </a:fld>
            <a:endParaRPr lang="en-US"/>
          </a:p>
        </p:txBody>
      </p:sp>
    </p:spTree>
    <p:extLst>
      <p:ext uri="{BB962C8B-B14F-4D97-AF65-F5344CB8AC3E}">
        <p14:creationId xmlns:p14="http://schemas.microsoft.com/office/powerpoint/2010/main" val="1132442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84C88A-F0EE-DC47-B90F-12B9BFF14D5C}" type="datetimeFigureOut">
              <a:rPr lang="en-US" smtClean="0"/>
              <a:t>7/13/16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B2ECF-DC2B-564F-9358-3A3072792CD0}" type="slidenum">
              <a:rPr lang="en-US" smtClean="0"/>
              <a:t>‹#›</a:t>
            </a:fld>
            <a:endParaRPr lang="en-US"/>
          </a:p>
        </p:txBody>
      </p:sp>
    </p:spTree>
    <p:extLst>
      <p:ext uri="{BB962C8B-B14F-4D97-AF65-F5344CB8AC3E}">
        <p14:creationId xmlns:p14="http://schemas.microsoft.com/office/powerpoint/2010/main" val="1767566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2428875" y="5081588"/>
            <a:ext cx="9080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a:t>Link 1</a:t>
            </a:r>
          </a:p>
          <a:p>
            <a:pPr algn="ctr"/>
            <a:r>
              <a:rPr lang="en-US" i="1"/>
              <a:t>60 G</a:t>
            </a:r>
          </a:p>
        </p:txBody>
      </p:sp>
      <p:sp>
        <p:nvSpPr>
          <p:cNvPr id="5" name="TextBox 7"/>
          <p:cNvSpPr txBox="1">
            <a:spLocks noChangeArrowheads="1"/>
          </p:cNvSpPr>
          <p:nvPr/>
        </p:nvSpPr>
        <p:spPr bwMode="auto">
          <a:xfrm>
            <a:off x="3421063" y="5087938"/>
            <a:ext cx="1917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a:t>Link 2</a:t>
            </a:r>
          </a:p>
          <a:p>
            <a:pPr algn="ctr"/>
            <a:r>
              <a:rPr lang="en-US" i="1"/>
              <a:t>30 G</a:t>
            </a:r>
          </a:p>
        </p:txBody>
      </p:sp>
      <p:cxnSp>
        <p:nvCxnSpPr>
          <p:cNvPr id="6" name="Straight Connector 5"/>
          <p:cNvCxnSpPr/>
          <p:nvPr/>
        </p:nvCxnSpPr>
        <p:spPr>
          <a:xfrm>
            <a:off x="5260975" y="530701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193925" y="530701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193925" y="6599238"/>
            <a:ext cx="3067050" cy="0"/>
          </a:xfrm>
          <a:prstGeom prst="straightConnector1">
            <a:avLst/>
          </a:prstGeom>
          <a:ln w="57150" cmpd="thinThick">
            <a:solidFill>
              <a:srgbClr val="008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9" name="TextBox 11"/>
          <p:cNvSpPr txBox="1">
            <a:spLocks noChangeArrowheads="1"/>
          </p:cNvSpPr>
          <p:nvPr/>
        </p:nvSpPr>
        <p:spPr bwMode="auto">
          <a:xfrm>
            <a:off x="3149600" y="6238875"/>
            <a:ext cx="17716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000" i="1">
                <a:solidFill>
                  <a:srgbClr val="008000"/>
                </a:solidFill>
              </a:rPr>
              <a:t>Flow B = 25G</a:t>
            </a:r>
          </a:p>
        </p:txBody>
      </p:sp>
      <p:cxnSp>
        <p:nvCxnSpPr>
          <p:cNvPr id="10" name="Straight Connector 9"/>
          <p:cNvCxnSpPr/>
          <p:nvPr/>
        </p:nvCxnSpPr>
        <p:spPr>
          <a:xfrm>
            <a:off x="649288" y="530701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724275" y="530701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657225" y="6146800"/>
            <a:ext cx="3067050" cy="6350"/>
          </a:xfrm>
          <a:prstGeom prst="straightConnector1">
            <a:avLst/>
          </a:prstGeom>
          <a:ln w="57150" cmpd="thinThick">
            <a:solidFill>
              <a:srgbClr val="FF66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3" name="TextBox 15"/>
          <p:cNvSpPr txBox="1">
            <a:spLocks noChangeArrowheads="1"/>
          </p:cNvSpPr>
          <p:nvPr/>
        </p:nvSpPr>
        <p:spPr bwMode="auto">
          <a:xfrm>
            <a:off x="4987925" y="5092700"/>
            <a:ext cx="1917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a:t>Link 3</a:t>
            </a:r>
          </a:p>
          <a:p>
            <a:pPr algn="ctr"/>
            <a:r>
              <a:rPr lang="en-US" i="1"/>
              <a:t>10 G</a:t>
            </a:r>
          </a:p>
        </p:txBody>
      </p:sp>
      <p:sp>
        <p:nvSpPr>
          <p:cNvPr id="14" name="TextBox 16"/>
          <p:cNvSpPr txBox="1">
            <a:spLocks noChangeArrowheads="1"/>
          </p:cNvSpPr>
          <p:nvPr/>
        </p:nvSpPr>
        <p:spPr bwMode="auto">
          <a:xfrm>
            <a:off x="6507163" y="5094288"/>
            <a:ext cx="1917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a:t>Link 4</a:t>
            </a:r>
          </a:p>
          <a:p>
            <a:pPr algn="ctr"/>
            <a:r>
              <a:rPr lang="en-US" i="1"/>
              <a:t>100 G</a:t>
            </a:r>
          </a:p>
        </p:txBody>
      </p:sp>
      <p:sp>
        <p:nvSpPr>
          <p:cNvPr id="15" name="TextBox 17"/>
          <p:cNvSpPr txBox="1">
            <a:spLocks noChangeArrowheads="1"/>
          </p:cNvSpPr>
          <p:nvPr/>
        </p:nvSpPr>
        <p:spPr bwMode="auto">
          <a:xfrm>
            <a:off x="396875" y="5094288"/>
            <a:ext cx="1917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a:t>Link 0</a:t>
            </a:r>
          </a:p>
          <a:p>
            <a:pPr algn="ctr"/>
            <a:r>
              <a:rPr lang="en-US" i="1"/>
              <a:t>100 G</a:t>
            </a:r>
          </a:p>
        </p:txBody>
      </p:sp>
      <p:grpSp>
        <p:nvGrpSpPr>
          <p:cNvPr id="16" name="Group 18"/>
          <p:cNvGrpSpPr>
            <a:grpSpLocks/>
          </p:cNvGrpSpPr>
          <p:nvPr/>
        </p:nvGrpSpPr>
        <p:grpSpPr bwMode="auto">
          <a:xfrm>
            <a:off x="328613" y="5189538"/>
            <a:ext cx="1558925" cy="487362"/>
            <a:chOff x="285055" y="3487828"/>
            <a:chExt cx="1559083" cy="488359"/>
          </a:xfrm>
        </p:grpSpPr>
        <p:cxnSp>
          <p:nvCxnSpPr>
            <p:cNvPr id="17" name="Straight Arrow Connector 16"/>
            <p:cNvCxnSpPr/>
            <p:nvPr/>
          </p:nvCxnSpPr>
          <p:spPr>
            <a:xfrm>
              <a:off x="834386" y="3732803"/>
              <a:ext cx="100975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18" name="Picture 20" descr="1280px-Router.sv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055" y="3487828"/>
              <a:ext cx="678243" cy="488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21"/>
          <p:cNvGrpSpPr>
            <a:grpSpLocks/>
          </p:cNvGrpSpPr>
          <p:nvPr/>
        </p:nvGrpSpPr>
        <p:grpSpPr bwMode="auto">
          <a:xfrm>
            <a:off x="1858963" y="5189538"/>
            <a:ext cx="1558925" cy="487362"/>
            <a:chOff x="285055" y="3487828"/>
            <a:chExt cx="1559083" cy="488359"/>
          </a:xfrm>
        </p:grpSpPr>
        <p:cxnSp>
          <p:nvCxnSpPr>
            <p:cNvPr id="20" name="Straight Arrow Connector 19"/>
            <p:cNvCxnSpPr/>
            <p:nvPr/>
          </p:nvCxnSpPr>
          <p:spPr>
            <a:xfrm>
              <a:off x="834386" y="3732803"/>
              <a:ext cx="100975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21" name="Picture 23" descr="1280px-Router.sv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055" y="3487828"/>
              <a:ext cx="678243" cy="488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24"/>
          <p:cNvGrpSpPr>
            <a:grpSpLocks/>
          </p:cNvGrpSpPr>
          <p:nvPr/>
        </p:nvGrpSpPr>
        <p:grpSpPr bwMode="auto">
          <a:xfrm>
            <a:off x="3389313" y="5189538"/>
            <a:ext cx="1560512" cy="487362"/>
            <a:chOff x="285055" y="3487828"/>
            <a:chExt cx="1559083" cy="488359"/>
          </a:xfrm>
        </p:grpSpPr>
        <p:cxnSp>
          <p:nvCxnSpPr>
            <p:cNvPr id="23" name="Straight Arrow Connector 22"/>
            <p:cNvCxnSpPr/>
            <p:nvPr/>
          </p:nvCxnSpPr>
          <p:spPr>
            <a:xfrm>
              <a:off x="833827" y="3732803"/>
              <a:ext cx="1010311"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24" name="Picture 26" descr="1280px-Router.sv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055" y="3487828"/>
              <a:ext cx="678243" cy="488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27"/>
          <p:cNvGrpSpPr>
            <a:grpSpLocks/>
          </p:cNvGrpSpPr>
          <p:nvPr/>
        </p:nvGrpSpPr>
        <p:grpSpPr bwMode="auto">
          <a:xfrm>
            <a:off x="4921250" y="5189538"/>
            <a:ext cx="1558925" cy="487362"/>
            <a:chOff x="285055" y="3487828"/>
            <a:chExt cx="1559083" cy="488359"/>
          </a:xfrm>
        </p:grpSpPr>
        <p:cxnSp>
          <p:nvCxnSpPr>
            <p:cNvPr id="26" name="Straight Arrow Connector 25"/>
            <p:cNvCxnSpPr/>
            <p:nvPr/>
          </p:nvCxnSpPr>
          <p:spPr>
            <a:xfrm>
              <a:off x="834386" y="3732803"/>
              <a:ext cx="100975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27" name="Picture 29" descr="1280px-Router.sv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055" y="3487828"/>
              <a:ext cx="678243" cy="488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8" name="Straight Connector 27"/>
          <p:cNvCxnSpPr/>
          <p:nvPr/>
        </p:nvCxnSpPr>
        <p:spPr>
          <a:xfrm>
            <a:off x="6791325" y="530701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3724275" y="6157913"/>
            <a:ext cx="30670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5260975" y="6607175"/>
            <a:ext cx="2705100"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1" name="TextBox 33"/>
          <p:cNvSpPr txBox="1">
            <a:spLocks noChangeArrowheads="1"/>
          </p:cNvSpPr>
          <p:nvPr/>
        </p:nvSpPr>
        <p:spPr bwMode="auto">
          <a:xfrm>
            <a:off x="6216650" y="6248400"/>
            <a:ext cx="14890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000" i="1">
                <a:solidFill>
                  <a:srgbClr val="3366FF"/>
                </a:solidFill>
              </a:rPr>
              <a:t>Flow D = 5G</a:t>
            </a:r>
          </a:p>
        </p:txBody>
      </p:sp>
      <p:grpSp>
        <p:nvGrpSpPr>
          <p:cNvPr id="32" name="Group 34"/>
          <p:cNvGrpSpPr>
            <a:grpSpLocks/>
          </p:cNvGrpSpPr>
          <p:nvPr/>
        </p:nvGrpSpPr>
        <p:grpSpPr bwMode="auto">
          <a:xfrm>
            <a:off x="6451600" y="5189538"/>
            <a:ext cx="1558925" cy="487362"/>
            <a:chOff x="285055" y="3487828"/>
            <a:chExt cx="1559083" cy="488359"/>
          </a:xfrm>
        </p:grpSpPr>
        <p:cxnSp>
          <p:nvCxnSpPr>
            <p:cNvPr id="33" name="Straight Arrow Connector 32"/>
            <p:cNvCxnSpPr/>
            <p:nvPr/>
          </p:nvCxnSpPr>
          <p:spPr>
            <a:xfrm>
              <a:off x="834386" y="3732803"/>
              <a:ext cx="100975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34" name="Picture 36" descr="1280px-Router.sv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055" y="3487828"/>
              <a:ext cx="678243" cy="488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 name="TextBox 37"/>
          <p:cNvSpPr txBox="1">
            <a:spLocks noChangeArrowheads="1"/>
          </p:cNvSpPr>
          <p:nvPr userDrawn="1"/>
        </p:nvSpPr>
        <p:spPr bwMode="auto">
          <a:xfrm>
            <a:off x="1758950" y="5770563"/>
            <a:ext cx="1658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000" i="1">
                <a:solidFill>
                  <a:srgbClr val="FF6600"/>
                </a:solidFill>
              </a:rPr>
              <a:t>Flow A = 35G</a:t>
            </a:r>
          </a:p>
        </p:txBody>
      </p:sp>
      <p:sp>
        <p:nvSpPr>
          <p:cNvPr id="36" name="TextBox 38"/>
          <p:cNvSpPr txBox="1">
            <a:spLocks noChangeArrowheads="1"/>
          </p:cNvSpPr>
          <p:nvPr userDrawn="1"/>
        </p:nvSpPr>
        <p:spPr bwMode="auto">
          <a:xfrm>
            <a:off x="4832350" y="5789613"/>
            <a:ext cx="19589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000" i="1">
                <a:solidFill>
                  <a:srgbClr val="FF0000"/>
                </a:solidFill>
              </a:rPr>
              <a:t>Flow C = 5G</a:t>
            </a:r>
          </a:p>
        </p:txBody>
      </p:sp>
      <p:sp>
        <p:nvSpPr>
          <p:cNvPr id="3" name="Content Placeholder 2"/>
          <p:cNvSpPr>
            <a:spLocks noGrp="1"/>
          </p:cNvSpPr>
          <p:nvPr>
            <p:ph idx="1"/>
          </p:nvPr>
        </p:nvSpPr>
        <p:spPr>
          <a:xfrm>
            <a:off x="1363781" y="1702861"/>
            <a:ext cx="6095797" cy="32434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691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Title</a:t>
            </a:r>
            <a:endParaRPr lang="en-US" dirty="0"/>
          </a:p>
        </p:txBody>
      </p:sp>
      <p:sp>
        <p:nvSpPr>
          <p:cNvPr id="3" name="Date Placeholder 2"/>
          <p:cNvSpPr>
            <a:spLocks noGrp="1"/>
          </p:cNvSpPr>
          <p:nvPr>
            <p:ph type="dt" sz="half" idx="10"/>
          </p:nvPr>
        </p:nvSpPr>
        <p:spPr/>
        <p:txBody>
          <a:bodyPr/>
          <a:lstStyle/>
          <a:p>
            <a:fld id="{543B6708-466C-4245-ADEF-1869660AC6BD}" type="datetimeFigureOut">
              <a:rPr lang="en-US" smtClean="0"/>
              <a:t>7/13/16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2369FC-04FF-E44D-99E9-F1AE6F00C25F}" type="slidenum">
              <a:rPr lang="en-US" smtClean="0"/>
              <a:t>‹#›</a:t>
            </a:fld>
            <a:endParaRPr lang="en-US"/>
          </a:p>
        </p:txBody>
      </p:sp>
      <p:grpSp>
        <p:nvGrpSpPr>
          <p:cNvPr id="46" name="Group 45"/>
          <p:cNvGrpSpPr/>
          <p:nvPr userDrawn="1"/>
        </p:nvGrpSpPr>
        <p:grpSpPr>
          <a:xfrm>
            <a:off x="2150196" y="3111558"/>
            <a:ext cx="5224078" cy="2800852"/>
            <a:chOff x="4921008" y="5093204"/>
            <a:chExt cx="3503316" cy="1878279"/>
          </a:xfrm>
        </p:grpSpPr>
        <p:cxnSp>
          <p:nvCxnSpPr>
            <p:cNvPr id="47" name="Straight Connector 46"/>
            <p:cNvCxnSpPr/>
            <p:nvPr userDrawn="1"/>
          </p:nvCxnSpPr>
          <p:spPr>
            <a:xfrm>
              <a:off x="526130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sp>
          <p:nvSpPr>
            <p:cNvPr id="48" name="TextBox 47"/>
            <p:cNvSpPr txBox="1"/>
            <p:nvPr userDrawn="1"/>
          </p:nvSpPr>
          <p:spPr>
            <a:xfrm>
              <a:off x="4988538" y="5093204"/>
              <a:ext cx="1917187" cy="646331"/>
            </a:xfrm>
            <a:prstGeom prst="rect">
              <a:avLst/>
            </a:prstGeom>
            <a:noFill/>
          </p:spPr>
          <p:txBody>
            <a:bodyPr wrap="square" rtlCol="0">
              <a:spAutoFit/>
            </a:bodyPr>
            <a:lstStyle/>
            <a:p>
              <a:pPr algn="ctr"/>
              <a:r>
                <a:rPr lang="en-US" sz="2800" dirty="0" smtClean="0"/>
                <a:t>Link 1</a:t>
              </a:r>
            </a:p>
            <a:p>
              <a:pPr algn="ctr"/>
              <a:r>
                <a:rPr lang="en-US" sz="2800" i="1" dirty="0" smtClean="0"/>
                <a:t>30 G</a:t>
              </a:r>
              <a:endParaRPr lang="en-US" sz="2800" i="1" dirty="0"/>
            </a:p>
          </p:txBody>
        </p:sp>
        <p:sp>
          <p:nvSpPr>
            <p:cNvPr id="49" name="TextBox 48"/>
            <p:cNvSpPr txBox="1"/>
            <p:nvPr userDrawn="1"/>
          </p:nvSpPr>
          <p:spPr>
            <a:xfrm>
              <a:off x="6507137" y="5093632"/>
              <a:ext cx="1917187" cy="646331"/>
            </a:xfrm>
            <a:prstGeom prst="rect">
              <a:avLst/>
            </a:prstGeom>
            <a:noFill/>
          </p:spPr>
          <p:txBody>
            <a:bodyPr wrap="square" rtlCol="0">
              <a:spAutoFit/>
            </a:bodyPr>
            <a:lstStyle/>
            <a:p>
              <a:pPr algn="ctr"/>
              <a:r>
                <a:rPr lang="en-US" sz="2800" dirty="0" smtClean="0"/>
                <a:t>Link 2</a:t>
              </a:r>
            </a:p>
            <a:p>
              <a:pPr algn="ctr"/>
              <a:r>
                <a:rPr lang="en-US" sz="2800" i="1" dirty="0" smtClean="0"/>
                <a:t>10 G</a:t>
              </a:r>
              <a:endParaRPr lang="en-US" sz="2800" i="1" dirty="0"/>
            </a:p>
          </p:txBody>
        </p:sp>
        <p:grpSp>
          <p:nvGrpSpPr>
            <p:cNvPr id="50" name="Group 49"/>
            <p:cNvGrpSpPr/>
            <p:nvPr userDrawn="1"/>
          </p:nvGrpSpPr>
          <p:grpSpPr>
            <a:xfrm>
              <a:off x="4921008" y="5188811"/>
              <a:ext cx="1559083" cy="488359"/>
              <a:chOff x="285055" y="3487828"/>
              <a:chExt cx="1559083" cy="488359"/>
            </a:xfrm>
          </p:grpSpPr>
          <p:cxnSp>
            <p:nvCxnSpPr>
              <p:cNvPr id="59" name="Straight Arrow Connector 58"/>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60" name="Picture 59"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cxnSp>
          <p:nvCxnSpPr>
            <p:cNvPr id="51" name="Straight Connector 50"/>
            <p:cNvCxnSpPr/>
            <p:nvPr userDrawn="1"/>
          </p:nvCxnSpPr>
          <p:spPr>
            <a:xfrm>
              <a:off x="679165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userDrawn="1"/>
          </p:nvCxnSpPr>
          <p:spPr>
            <a:xfrm>
              <a:off x="5261300" y="6157826"/>
              <a:ext cx="15303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userDrawn="1"/>
          </p:nvCxnSpPr>
          <p:spPr>
            <a:xfrm>
              <a:off x="5261300" y="6607015"/>
              <a:ext cx="2749847"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userDrawn="1"/>
          </p:nvSpPr>
          <p:spPr>
            <a:xfrm>
              <a:off x="6216996" y="6247650"/>
              <a:ext cx="1488898" cy="350876"/>
            </a:xfrm>
            <a:prstGeom prst="rect">
              <a:avLst/>
            </a:prstGeom>
            <a:noFill/>
          </p:spPr>
          <p:txBody>
            <a:bodyPr wrap="square" rtlCol="0">
              <a:spAutoFit/>
            </a:bodyPr>
            <a:lstStyle/>
            <a:p>
              <a:r>
                <a:rPr lang="en-US" sz="2800" i="1" dirty="0" smtClean="0">
                  <a:solidFill>
                    <a:srgbClr val="3366FF"/>
                  </a:solidFill>
                </a:rPr>
                <a:t>Flow B</a:t>
              </a:r>
              <a:endParaRPr lang="en-US" sz="2800" i="1" dirty="0">
                <a:solidFill>
                  <a:srgbClr val="3366FF"/>
                </a:solidFill>
              </a:endParaRPr>
            </a:p>
          </p:txBody>
        </p:sp>
        <p:grpSp>
          <p:nvGrpSpPr>
            <p:cNvPr id="55" name="Group 54"/>
            <p:cNvGrpSpPr/>
            <p:nvPr userDrawn="1"/>
          </p:nvGrpSpPr>
          <p:grpSpPr>
            <a:xfrm>
              <a:off x="6452064" y="5188811"/>
              <a:ext cx="1559083" cy="488359"/>
              <a:chOff x="285055" y="3487828"/>
              <a:chExt cx="1559083" cy="488359"/>
            </a:xfrm>
          </p:grpSpPr>
          <p:cxnSp>
            <p:nvCxnSpPr>
              <p:cNvPr id="57" name="Straight Arrow Connector 56"/>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58" name="Picture 57"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
          <p:nvSpPr>
            <p:cNvPr id="56" name="TextBox 55"/>
            <p:cNvSpPr txBox="1"/>
            <p:nvPr userDrawn="1"/>
          </p:nvSpPr>
          <p:spPr>
            <a:xfrm>
              <a:off x="5478347" y="5789433"/>
              <a:ext cx="1958756" cy="350876"/>
            </a:xfrm>
            <a:prstGeom prst="rect">
              <a:avLst/>
            </a:prstGeom>
            <a:noFill/>
          </p:spPr>
          <p:txBody>
            <a:bodyPr wrap="square" rtlCol="0">
              <a:spAutoFit/>
            </a:bodyPr>
            <a:lstStyle/>
            <a:p>
              <a:r>
                <a:rPr lang="en-US" sz="2800" i="1" dirty="0" smtClean="0">
                  <a:solidFill>
                    <a:srgbClr val="FF0000"/>
                  </a:solidFill>
                </a:rPr>
                <a:t>Flow A</a:t>
              </a:r>
              <a:endParaRPr lang="en-US" sz="2800" i="1" dirty="0">
                <a:solidFill>
                  <a:srgbClr val="FF0000"/>
                </a:solidFill>
              </a:endParaRPr>
            </a:p>
          </p:txBody>
        </p:sp>
      </p:grpSp>
    </p:spTree>
    <p:extLst>
      <p:ext uri="{BB962C8B-B14F-4D97-AF65-F5344CB8AC3E}">
        <p14:creationId xmlns:p14="http://schemas.microsoft.com/office/powerpoint/2010/main" val="134256767"/>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ependency Graph">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Title</a:t>
            </a:r>
            <a:endParaRPr lang="en-US" dirty="0"/>
          </a:p>
        </p:txBody>
      </p:sp>
      <p:sp>
        <p:nvSpPr>
          <p:cNvPr id="3" name="Date Placeholder 2"/>
          <p:cNvSpPr>
            <a:spLocks noGrp="1"/>
          </p:cNvSpPr>
          <p:nvPr>
            <p:ph type="dt" sz="half" idx="10"/>
          </p:nvPr>
        </p:nvSpPr>
        <p:spPr/>
        <p:txBody>
          <a:bodyPr/>
          <a:lstStyle/>
          <a:p>
            <a:fld id="{543B6708-466C-4245-ADEF-1869660AC6BD}" type="datetimeFigureOut">
              <a:rPr lang="en-US" smtClean="0"/>
              <a:t>7/13/16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2369FC-04FF-E44D-99E9-F1AE6F00C25F}" type="slidenum">
              <a:rPr lang="en-US" smtClean="0"/>
              <a:t>‹#›</a:t>
            </a:fld>
            <a:endParaRPr lang="en-US"/>
          </a:p>
        </p:txBody>
      </p:sp>
      <p:grpSp>
        <p:nvGrpSpPr>
          <p:cNvPr id="17" name="Group 16"/>
          <p:cNvGrpSpPr/>
          <p:nvPr userDrawn="1"/>
        </p:nvGrpSpPr>
        <p:grpSpPr>
          <a:xfrm>
            <a:off x="1836181" y="2546920"/>
            <a:ext cx="6059552" cy="2541943"/>
            <a:chOff x="4434134" y="3077664"/>
            <a:chExt cx="4667119" cy="1957826"/>
          </a:xfrm>
        </p:grpSpPr>
        <p:grpSp>
          <p:nvGrpSpPr>
            <p:cNvPr id="28" name="Group 27"/>
            <p:cNvGrpSpPr/>
            <p:nvPr userDrawn="1"/>
          </p:nvGrpSpPr>
          <p:grpSpPr>
            <a:xfrm flipH="1">
              <a:off x="4810204" y="3466338"/>
              <a:ext cx="835340" cy="815323"/>
              <a:chOff x="1367092" y="2969945"/>
              <a:chExt cx="1064872" cy="894609"/>
            </a:xfrm>
          </p:grpSpPr>
          <p:cxnSp>
            <p:nvCxnSpPr>
              <p:cNvPr id="34" name="Straight Arrow Connector 33"/>
              <p:cNvCxnSpPr/>
              <p:nvPr userDrawn="1"/>
            </p:nvCxnSpPr>
            <p:spPr>
              <a:xfrm flipH="1">
                <a:off x="1367092" y="2969945"/>
                <a:ext cx="1064872"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userDrawn="1"/>
            </p:nvCxnSpPr>
            <p:spPr>
              <a:xfrm flipH="1" flipV="1">
                <a:off x="1367092" y="3857637"/>
                <a:ext cx="1064872" cy="6917"/>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grpSp>
        <p:cxnSp>
          <p:nvCxnSpPr>
            <p:cNvPr id="36" name="Straight Arrow Connector 35"/>
            <p:cNvCxnSpPr/>
            <p:nvPr userDrawn="1"/>
          </p:nvCxnSpPr>
          <p:spPr>
            <a:xfrm>
              <a:off x="5703335" y="3466338"/>
              <a:ext cx="1156703" cy="0"/>
            </a:xfrm>
            <a:prstGeom prst="straightConnector1">
              <a:avLst/>
            </a:prstGeom>
            <a:ln>
              <a:prstDash val="dash"/>
              <a:tailEnd type="non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userDrawn="1"/>
          </p:nvCxnSpPr>
          <p:spPr>
            <a:xfrm flipV="1">
              <a:off x="5703335" y="3466338"/>
              <a:ext cx="1156703" cy="799348"/>
            </a:xfrm>
            <a:prstGeom prst="straightConnector1">
              <a:avLst/>
            </a:prstGeom>
            <a:ln>
              <a:prstDash val="dash"/>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userDrawn="1"/>
          </p:nvCxnSpPr>
          <p:spPr>
            <a:xfrm>
              <a:off x="5703335" y="4275356"/>
              <a:ext cx="1138783" cy="380241"/>
            </a:xfrm>
            <a:prstGeom prst="straightConnector1">
              <a:avLst/>
            </a:prstGeom>
            <a:ln>
              <a:prstDash val="dash"/>
              <a:tailEnd type="none"/>
            </a:ln>
          </p:spPr>
          <p:style>
            <a:lnRef idx="2">
              <a:schemeClr val="accent1"/>
            </a:lnRef>
            <a:fillRef idx="0">
              <a:schemeClr val="accent1"/>
            </a:fillRef>
            <a:effectRef idx="1">
              <a:schemeClr val="accent1"/>
            </a:effectRef>
            <a:fontRef idx="minor">
              <a:schemeClr val="tx1"/>
            </a:fontRef>
          </p:style>
        </p:cxnSp>
        <p:sp>
          <p:nvSpPr>
            <p:cNvPr id="39" name="Rectangle 38"/>
            <p:cNvSpPr/>
            <p:nvPr userDrawn="1"/>
          </p:nvSpPr>
          <p:spPr>
            <a:xfrm>
              <a:off x="5703334" y="3077664"/>
              <a:ext cx="1156703" cy="1879935"/>
            </a:xfrm>
            <a:prstGeom prst="rect">
              <a:avLst/>
            </a:prstGeom>
            <a:noFill/>
            <a:ln w="38100" cmpd="db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Oval 39"/>
            <p:cNvSpPr/>
            <p:nvPr userDrawn="1"/>
          </p:nvSpPr>
          <p:spPr>
            <a:xfrm>
              <a:off x="5635876" y="3393994"/>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1" name="Oval 40"/>
            <p:cNvSpPr/>
            <p:nvPr userDrawn="1"/>
          </p:nvSpPr>
          <p:spPr>
            <a:xfrm>
              <a:off x="5635876" y="4187313"/>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2" name="Oval 41"/>
            <p:cNvSpPr/>
            <p:nvPr userDrawn="1"/>
          </p:nvSpPr>
          <p:spPr>
            <a:xfrm>
              <a:off x="6806873" y="4577224"/>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3" name="Oval 42"/>
            <p:cNvSpPr/>
            <p:nvPr userDrawn="1"/>
          </p:nvSpPr>
          <p:spPr>
            <a:xfrm>
              <a:off x="6791508" y="3413562"/>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4" name="TextBox 43"/>
            <p:cNvSpPr txBox="1"/>
            <p:nvPr userDrawn="1"/>
          </p:nvSpPr>
          <p:spPr>
            <a:xfrm>
              <a:off x="7107525" y="3111370"/>
              <a:ext cx="1917186" cy="734861"/>
            </a:xfrm>
            <a:prstGeom prst="rect">
              <a:avLst/>
            </a:prstGeom>
            <a:noFill/>
          </p:spPr>
          <p:txBody>
            <a:bodyPr wrap="square" rtlCol="0">
              <a:spAutoFit/>
            </a:bodyPr>
            <a:lstStyle/>
            <a:p>
              <a:pPr algn="ctr"/>
              <a:r>
                <a:rPr lang="en-US" sz="2800" dirty="0" smtClean="0"/>
                <a:t>Link 1</a:t>
              </a:r>
            </a:p>
            <a:p>
              <a:pPr algn="ctr"/>
              <a:r>
                <a:rPr lang="en-US" sz="2800" i="1" dirty="0" smtClean="0"/>
                <a:t>30 G</a:t>
              </a:r>
              <a:endParaRPr lang="en-US" sz="2800" i="1" dirty="0"/>
            </a:p>
          </p:txBody>
        </p:sp>
        <p:grpSp>
          <p:nvGrpSpPr>
            <p:cNvPr id="45" name="Group 44"/>
            <p:cNvGrpSpPr/>
            <p:nvPr userDrawn="1"/>
          </p:nvGrpSpPr>
          <p:grpSpPr>
            <a:xfrm>
              <a:off x="7039995" y="3238778"/>
              <a:ext cx="1559083" cy="488359"/>
              <a:chOff x="285055" y="3487827"/>
              <a:chExt cx="1559083" cy="488359"/>
            </a:xfrm>
          </p:grpSpPr>
          <p:cxnSp>
            <p:nvCxnSpPr>
              <p:cNvPr id="46" name="Straight Arrow Connector 45"/>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47" name="Picture 46"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7"/>
                <a:ext cx="678243" cy="488359"/>
              </a:xfrm>
              <a:prstGeom prst="rect">
                <a:avLst/>
              </a:prstGeom>
            </p:spPr>
          </p:pic>
        </p:grpSp>
        <p:sp>
          <p:nvSpPr>
            <p:cNvPr id="48" name="TextBox 47"/>
            <p:cNvSpPr txBox="1"/>
            <p:nvPr userDrawn="1"/>
          </p:nvSpPr>
          <p:spPr>
            <a:xfrm>
              <a:off x="7184066" y="4300629"/>
              <a:ext cx="1917187" cy="734861"/>
            </a:xfrm>
            <a:prstGeom prst="rect">
              <a:avLst/>
            </a:prstGeom>
            <a:noFill/>
          </p:spPr>
          <p:txBody>
            <a:bodyPr wrap="square" rtlCol="0">
              <a:spAutoFit/>
            </a:bodyPr>
            <a:lstStyle/>
            <a:p>
              <a:pPr algn="ctr"/>
              <a:r>
                <a:rPr lang="en-US" sz="2800" dirty="0" smtClean="0"/>
                <a:t>Link 2</a:t>
              </a:r>
            </a:p>
            <a:p>
              <a:pPr algn="ctr"/>
              <a:r>
                <a:rPr lang="en-US" sz="2800" i="1" dirty="0" smtClean="0"/>
                <a:t>10 G</a:t>
              </a:r>
              <a:endParaRPr lang="en-US" sz="2800" i="1" dirty="0"/>
            </a:p>
          </p:txBody>
        </p:sp>
        <p:grpSp>
          <p:nvGrpSpPr>
            <p:cNvPr id="49" name="Group 48"/>
            <p:cNvGrpSpPr/>
            <p:nvPr userDrawn="1"/>
          </p:nvGrpSpPr>
          <p:grpSpPr>
            <a:xfrm>
              <a:off x="7116536" y="4428038"/>
              <a:ext cx="1559083" cy="488359"/>
              <a:chOff x="285055" y="3487828"/>
              <a:chExt cx="1559083" cy="488359"/>
            </a:xfrm>
          </p:grpSpPr>
          <p:cxnSp>
            <p:nvCxnSpPr>
              <p:cNvPr id="50" name="Straight Arrow Connector 49"/>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51" name="Picture 50"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
          <p:nvSpPr>
            <p:cNvPr id="52" name="Rectangle 51"/>
            <p:cNvSpPr/>
            <p:nvPr userDrawn="1"/>
          </p:nvSpPr>
          <p:spPr>
            <a:xfrm>
              <a:off x="4472179" y="3900466"/>
              <a:ext cx="901173" cy="402988"/>
            </a:xfrm>
            <a:prstGeom prst="rect">
              <a:avLst/>
            </a:prstGeom>
          </p:spPr>
          <p:txBody>
            <a:bodyPr wrap="none">
              <a:spAutoFit/>
            </a:bodyPr>
            <a:lstStyle/>
            <a:p>
              <a:r>
                <a:rPr lang="en-US" sz="2800" i="1" dirty="0" smtClean="0">
                  <a:solidFill>
                    <a:srgbClr val="0000FF"/>
                  </a:solidFill>
                </a:rPr>
                <a:t>Flow B</a:t>
              </a:r>
              <a:endParaRPr lang="en-US" sz="2800" dirty="0">
                <a:solidFill>
                  <a:srgbClr val="0000FF"/>
                </a:solidFill>
              </a:endParaRPr>
            </a:p>
          </p:txBody>
        </p:sp>
        <p:sp>
          <p:nvSpPr>
            <p:cNvPr id="53" name="Rectangle 52"/>
            <p:cNvSpPr/>
            <p:nvPr userDrawn="1"/>
          </p:nvSpPr>
          <p:spPr>
            <a:xfrm>
              <a:off x="4434134" y="3081827"/>
              <a:ext cx="964149" cy="402988"/>
            </a:xfrm>
            <a:prstGeom prst="rect">
              <a:avLst/>
            </a:prstGeom>
          </p:spPr>
          <p:txBody>
            <a:bodyPr wrap="none">
              <a:spAutoFit/>
            </a:bodyPr>
            <a:lstStyle/>
            <a:p>
              <a:r>
                <a:rPr lang="en-US" sz="2800" i="1" dirty="0" smtClean="0">
                  <a:solidFill>
                    <a:srgbClr val="FF0000"/>
                  </a:solidFill>
                </a:rPr>
                <a:t>Flow A</a:t>
              </a:r>
              <a:endParaRPr lang="en-US" sz="2800" i="1" dirty="0">
                <a:solidFill>
                  <a:srgbClr val="FF0000"/>
                </a:solidFill>
              </a:endParaRPr>
            </a:p>
          </p:txBody>
        </p:sp>
      </p:grpSp>
    </p:spTree>
    <p:extLst>
      <p:ext uri="{BB962C8B-B14F-4D97-AF65-F5344CB8AC3E}">
        <p14:creationId xmlns:p14="http://schemas.microsoft.com/office/powerpoint/2010/main" val="577877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84C88A-F0EE-DC47-B90F-12B9BFF14D5C}" type="datetimeFigureOut">
              <a:rPr lang="en-US" smtClean="0"/>
              <a:t>7/13/16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B2ECF-DC2B-564F-9358-3A3072792CD0}" type="slidenum">
              <a:rPr lang="en-US" smtClean="0"/>
              <a:t>‹#›</a:t>
            </a:fld>
            <a:endParaRPr lang="en-US"/>
          </a:p>
        </p:txBody>
      </p:sp>
    </p:spTree>
    <p:extLst>
      <p:ext uri="{BB962C8B-B14F-4D97-AF65-F5344CB8AC3E}">
        <p14:creationId xmlns:p14="http://schemas.microsoft.com/office/powerpoint/2010/main" val="1372743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84C88A-F0EE-DC47-B90F-12B9BFF14D5C}" type="datetimeFigureOut">
              <a:rPr lang="en-US" smtClean="0"/>
              <a:t>7/13/16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0B2ECF-DC2B-564F-9358-3A3072792CD0}" type="slidenum">
              <a:rPr lang="en-US" smtClean="0"/>
              <a:t>‹#›</a:t>
            </a:fld>
            <a:endParaRPr lang="en-US"/>
          </a:p>
        </p:txBody>
      </p:sp>
    </p:spTree>
    <p:extLst>
      <p:ext uri="{BB962C8B-B14F-4D97-AF65-F5344CB8AC3E}">
        <p14:creationId xmlns:p14="http://schemas.microsoft.com/office/powerpoint/2010/main" val="4002239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4C88A-F0EE-DC47-B90F-12B9BFF14D5C}" type="datetimeFigureOut">
              <a:rPr lang="en-US" smtClean="0"/>
              <a:t>7/13/16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0B2ECF-DC2B-564F-9358-3A3072792CD0}" type="slidenum">
              <a:rPr lang="en-US" smtClean="0"/>
              <a:t>‹#›</a:t>
            </a:fld>
            <a:endParaRPr lang="en-US"/>
          </a:p>
        </p:txBody>
      </p:sp>
    </p:spTree>
    <p:extLst>
      <p:ext uri="{BB962C8B-B14F-4D97-AF65-F5344CB8AC3E}">
        <p14:creationId xmlns:p14="http://schemas.microsoft.com/office/powerpoint/2010/main" val="3834736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4C88A-F0EE-DC47-B90F-12B9BFF14D5C}" type="datetimeFigureOut">
              <a:rPr lang="en-US" smtClean="0"/>
              <a:t>7/13/16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B2ECF-DC2B-564F-9358-3A3072792CD0}" type="slidenum">
              <a:rPr lang="en-US" smtClean="0"/>
              <a:t>‹#›</a:t>
            </a:fld>
            <a:endParaRPr lang="en-US"/>
          </a:p>
        </p:txBody>
      </p:sp>
    </p:spTree>
    <p:extLst>
      <p:ext uri="{BB962C8B-B14F-4D97-AF65-F5344CB8AC3E}">
        <p14:creationId xmlns:p14="http://schemas.microsoft.com/office/powerpoint/2010/main" val="360911361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60" r:id="rId4"/>
    <p:sldLayoutId id="2147483661" r:id="rId5"/>
    <p:sldLayoutId id="2147483662" r:id="rId6"/>
    <p:sldLayoutId id="2147483652" r:id="rId7"/>
    <p:sldLayoutId id="2147483654" r:id="rId8"/>
    <p:sldLayoutId id="2147483655" r:id="rId9"/>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10.emf"/><Relationship Id="rId1" Type="http://schemas.openxmlformats.org/officeDocument/2006/relationships/tags" Target="../tags/tag5.xml"/><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chart" Target="../charts/chart1.xml"/><Relationship Id="rId1" Type="http://schemas.openxmlformats.org/officeDocument/2006/relationships/tags" Target="../tags/tag6.xml"/><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emf"/><Relationship Id="rId1" Type="http://schemas.openxmlformats.org/officeDocument/2006/relationships/tags" Target="../tags/tag7.xml"/><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3.png"/><Relationship Id="rId5" Type="http://schemas.openxmlformats.org/officeDocument/2006/relationships/image" Target="../media/image1.png"/><Relationship Id="rId1" Type="http://schemas.openxmlformats.org/officeDocument/2006/relationships/tags" Target="../tags/tag8.xml"/><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3.png"/><Relationship Id="rId5" Type="http://schemas.openxmlformats.org/officeDocument/2006/relationships/image" Target="../media/image1.png"/><Relationship Id="rId1" Type="http://schemas.openxmlformats.org/officeDocument/2006/relationships/tags" Target="../tags/tag9.xml"/><Relationship Id="rId2"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3.png"/><Relationship Id="rId5" Type="http://schemas.openxmlformats.org/officeDocument/2006/relationships/image" Target="../media/image1.png"/><Relationship Id="rId1" Type="http://schemas.openxmlformats.org/officeDocument/2006/relationships/tags" Target="../tags/tag10.xml"/><Relationship Id="rId2"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tags" Target="../tags/tag11.xml"/><Relationship Id="rId2"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tags" Target="../tags/tag12.xml"/><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3.png"/><Relationship Id="rId5" Type="http://schemas.openxmlformats.org/officeDocument/2006/relationships/image" Target="../media/image1.png"/><Relationship Id="rId1" Type="http://schemas.openxmlformats.org/officeDocument/2006/relationships/tags" Target="../tags/tag13.xml"/><Relationship Id="rId2"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1.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1.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5.xml"/><Relationship Id="rId3"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1.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3.png"/><Relationship Id="rId5" Type="http://schemas.openxmlformats.org/officeDocument/2006/relationships/image" Target="../media/image1.png"/><Relationship Id="rId1" Type="http://schemas.openxmlformats.org/officeDocument/2006/relationships/tags" Target="../tags/tag3.xml"/><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High Speed Networks Need Proactive Congestion Control</a:t>
            </a:r>
            <a:br>
              <a:rPr lang="en-US" dirty="0" smtClean="0"/>
            </a:br>
            <a:endParaRPr lang="en-US" dirty="0"/>
          </a:p>
        </p:txBody>
      </p:sp>
      <p:sp>
        <p:nvSpPr>
          <p:cNvPr id="4" name="Rectangle 3"/>
          <p:cNvSpPr/>
          <p:nvPr/>
        </p:nvSpPr>
        <p:spPr>
          <a:xfrm>
            <a:off x="1318646" y="3377168"/>
            <a:ext cx="7825354" cy="646331"/>
          </a:xfrm>
          <a:prstGeom prst="rect">
            <a:avLst/>
          </a:prstGeom>
        </p:spPr>
        <p:txBody>
          <a:bodyPr wrap="none">
            <a:spAutoFit/>
          </a:bodyPr>
          <a:lstStyle/>
          <a:p>
            <a:r>
              <a:rPr lang="en-US" sz="3600" dirty="0" smtClean="0"/>
              <a:t>Using Programmable </a:t>
            </a:r>
            <a:r>
              <a:rPr lang="en-US" sz="3600" dirty="0"/>
              <a:t>Forwarding Planes!</a:t>
            </a:r>
          </a:p>
        </p:txBody>
      </p:sp>
      <p:sp>
        <p:nvSpPr>
          <p:cNvPr id="6" name="Subtitle 2"/>
          <p:cNvSpPr>
            <a:spLocks noGrp="1"/>
          </p:cNvSpPr>
          <p:nvPr>
            <p:ph type="subTitle" idx="1"/>
          </p:nvPr>
        </p:nvSpPr>
        <p:spPr>
          <a:xfrm>
            <a:off x="1214865" y="4805256"/>
            <a:ext cx="7772400" cy="1194675"/>
          </a:xfrm>
        </p:spPr>
        <p:txBody>
          <a:bodyPr rtlCol="0">
            <a:noAutofit/>
          </a:bodyPr>
          <a:lstStyle/>
          <a:p>
            <a:pPr>
              <a:lnSpc>
                <a:spcPct val="80000"/>
              </a:lnSpc>
              <a:defRPr/>
            </a:pPr>
            <a:r>
              <a:rPr lang="en-US" sz="2800" i="1" dirty="0" smtClean="0">
                <a:solidFill>
                  <a:srgbClr val="000000"/>
                </a:solidFill>
              </a:rPr>
              <a:t>Lavanya Jose</a:t>
            </a:r>
            <a:r>
              <a:rPr lang="en-US" sz="2800" dirty="0" smtClean="0">
                <a:solidFill>
                  <a:srgbClr val="000000"/>
                </a:solidFill>
              </a:rPr>
              <a:t>, Steve Ibanez, Lisa Yan, Nick </a:t>
            </a:r>
            <a:r>
              <a:rPr lang="en-US" sz="2800" dirty="0" err="1" smtClean="0">
                <a:solidFill>
                  <a:srgbClr val="000000"/>
                </a:solidFill>
              </a:rPr>
              <a:t>McKeown</a:t>
            </a:r>
            <a:r>
              <a:rPr lang="en-US" sz="2800" dirty="0" smtClean="0">
                <a:solidFill>
                  <a:srgbClr val="000000"/>
                </a:solidFill>
              </a:rPr>
              <a:t>, </a:t>
            </a:r>
            <a:r>
              <a:rPr lang="en-US" sz="2800" dirty="0" err="1" smtClean="0">
                <a:solidFill>
                  <a:srgbClr val="000000"/>
                </a:solidFill>
              </a:rPr>
              <a:t>Sachin</a:t>
            </a:r>
            <a:r>
              <a:rPr lang="en-US" sz="2800" dirty="0" smtClean="0">
                <a:solidFill>
                  <a:srgbClr val="000000"/>
                </a:solidFill>
              </a:rPr>
              <a:t> </a:t>
            </a:r>
            <a:r>
              <a:rPr lang="en-US" sz="2800" dirty="0" err="1" smtClean="0">
                <a:solidFill>
                  <a:srgbClr val="000000"/>
                </a:solidFill>
              </a:rPr>
              <a:t>Katti</a:t>
            </a:r>
            <a:endParaRPr lang="en-US" sz="2800" dirty="0">
              <a:solidFill>
                <a:srgbClr val="000000"/>
              </a:solidFill>
            </a:endParaRPr>
          </a:p>
          <a:p>
            <a:pPr>
              <a:lnSpc>
                <a:spcPct val="80000"/>
              </a:lnSpc>
              <a:defRPr/>
            </a:pPr>
            <a:r>
              <a:rPr lang="en-US" dirty="0" smtClean="0">
                <a:solidFill>
                  <a:schemeClr val="bg1">
                    <a:lumMod val="65000"/>
                  </a:schemeClr>
                </a:solidFill>
              </a:rPr>
              <a:t>Stanford University </a:t>
            </a:r>
            <a:endParaRPr lang="en-US" sz="2800" dirty="0" smtClean="0">
              <a:solidFill>
                <a:schemeClr val="bg1">
                  <a:lumMod val="65000"/>
                </a:schemeClr>
              </a:solidFill>
            </a:endParaRPr>
          </a:p>
          <a:p>
            <a:pPr>
              <a:defRPr/>
            </a:pPr>
            <a:r>
              <a:rPr lang="en-US" sz="2800" dirty="0" smtClean="0"/>
              <a:t>		</a:t>
            </a:r>
            <a:endParaRPr lang="en-US" sz="2800" dirty="0"/>
          </a:p>
        </p:txBody>
      </p:sp>
      <p:sp>
        <p:nvSpPr>
          <p:cNvPr id="7" name="Subtitle 2"/>
          <p:cNvSpPr txBox="1">
            <a:spLocks/>
          </p:cNvSpPr>
          <p:nvPr/>
        </p:nvSpPr>
        <p:spPr>
          <a:xfrm>
            <a:off x="1214865" y="5999931"/>
            <a:ext cx="3975982" cy="1021948"/>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80000"/>
              </a:lnSpc>
              <a:defRPr/>
            </a:pPr>
            <a:r>
              <a:rPr lang="en-US" sz="2800" dirty="0" smtClean="0">
                <a:solidFill>
                  <a:schemeClr val="tx1"/>
                </a:solidFill>
              </a:rPr>
              <a:t>Mohammad </a:t>
            </a:r>
            <a:r>
              <a:rPr lang="en-US" sz="2800" dirty="0" err="1" smtClean="0">
                <a:solidFill>
                  <a:schemeClr val="tx1"/>
                </a:solidFill>
              </a:rPr>
              <a:t>Alizadeh</a:t>
            </a:r>
            <a:r>
              <a:rPr lang="en-US" sz="2800" dirty="0" smtClean="0">
                <a:solidFill>
                  <a:schemeClr val="tx1"/>
                </a:solidFill>
              </a:rPr>
              <a:t> </a:t>
            </a:r>
          </a:p>
          <a:p>
            <a:pPr>
              <a:lnSpc>
                <a:spcPct val="80000"/>
              </a:lnSpc>
              <a:defRPr/>
            </a:pPr>
            <a:r>
              <a:rPr lang="en-US" dirty="0" smtClean="0">
                <a:solidFill>
                  <a:schemeClr val="bg1">
                    <a:lumMod val="75000"/>
                  </a:schemeClr>
                </a:solidFill>
              </a:rPr>
              <a:t>MIT</a:t>
            </a:r>
            <a:endParaRPr lang="en-US" sz="2800" dirty="0">
              <a:solidFill>
                <a:schemeClr val="bg1">
                  <a:lumMod val="75000"/>
                </a:schemeClr>
              </a:solidFill>
            </a:endParaRPr>
          </a:p>
        </p:txBody>
      </p:sp>
      <p:sp>
        <p:nvSpPr>
          <p:cNvPr id="8" name="Subtitle 2"/>
          <p:cNvSpPr txBox="1">
            <a:spLocks/>
          </p:cNvSpPr>
          <p:nvPr/>
        </p:nvSpPr>
        <p:spPr>
          <a:xfrm>
            <a:off x="5011283" y="5999931"/>
            <a:ext cx="3975982" cy="102194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80000"/>
              </a:lnSpc>
              <a:defRPr/>
            </a:pPr>
            <a:r>
              <a:rPr lang="en-US" sz="2800" dirty="0" smtClean="0">
                <a:solidFill>
                  <a:srgbClr val="000000"/>
                </a:solidFill>
              </a:rPr>
              <a:t>George Varghese</a:t>
            </a:r>
          </a:p>
          <a:p>
            <a:pPr>
              <a:lnSpc>
                <a:spcPct val="80000"/>
              </a:lnSpc>
              <a:defRPr/>
            </a:pPr>
            <a:r>
              <a:rPr lang="en-US" dirty="0" smtClean="0">
                <a:solidFill>
                  <a:srgbClr val="BFBFBF"/>
                </a:solidFill>
              </a:rPr>
              <a:t>Microsoft Research</a:t>
            </a:r>
            <a:endParaRPr lang="en-US" dirty="0">
              <a:solidFill>
                <a:srgbClr val="BFBFBF"/>
              </a:solidFill>
            </a:endParaRPr>
          </a:p>
        </p:txBody>
      </p:sp>
      <p:pic>
        <p:nvPicPr>
          <p:cNvPr id="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514" y="4727838"/>
            <a:ext cx="1599676" cy="1142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78990811"/>
      </p:ext>
    </p:extLst>
  </p:cSld>
  <p:clrMapOvr>
    <a:masterClrMapping/>
  </p:clrMapOvr>
  <mc:AlternateContent xmlns:mc="http://schemas.openxmlformats.org/markup-compatibility/2006" xmlns:p14="http://schemas.microsoft.com/office/powerpoint/2010/main">
    <mc:Choice Requires="p14">
      <p:transition spd="slow" p14:dur="2000" advTm="8951"/>
    </mc:Choice>
    <mc:Fallback xmlns="">
      <p:transition xmlns:p14="http://schemas.microsoft.com/office/powerpoint/2010/main" spd="slow" advTm="895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457199" y="274638"/>
            <a:ext cx="8492565" cy="1143000"/>
          </a:xfrm>
        </p:spPr>
        <p:txBody>
          <a:bodyPr/>
          <a:lstStyle/>
          <a:p>
            <a:endParaRPr lang="en-US"/>
          </a:p>
        </p:txBody>
      </p:sp>
      <p:pic>
        <p:nvPicPr>
          <p:cNvPr id="4" name="Content Placeholder 3" descr="RED_BLUE_GREEN-TS-3link-12us.pdf"/>
          <p:cNvPicPr>
            <a:picLocks noGrp="1" noChangeAspect="1"/>
          </p:cNvPicPr>
          <p:nvPr>
            <p:ph idx="1"/>
          </p:nvPr>
        </p:nvPicPr>
        <p:blipFill>
          <a:blip r:embed="rId2">
            <a:extLst>
              <a:ext uri="{28A0092B-C50C-407E-A947-70E740481C1C}">
                <a14:useLocalDpi xmlns:a14="http://schemas.microsoft.com/office/drawing/2010/main" val="0"/>
              </a:ext>
            </a:extLst>
          </a:blip>
          <a:srcRect t="10098" b="10098"/>
          <a:stretch>
            <a:fillRect/>
          </a:stretch>
        </p:blipFill>
        <p:spPr/>
      </p:pic>
    </p:spTree>
    <p:extLst>
      <p:ext uri="{BB962C8B-B14F-4D97-AF65-F5344CB8AC3E}">
        <p14:creationId xmlns:p14="http://schemas.microsoft.com/office/powerpoint/2010/main" val="1984084778"/>
      </p:ext>
    </p:extLst>
  </p:cSld>
  <p:clrMapOvr>
    <a:masterClrMapping/>
  </p:clrMapOvr>
  <mc:AlternateContent xmlns:mc="http://schemas.openxmlformats.org/markup-compatibility/2006" xmlns:p14="http://schemas.microsoft.com/office/powerpoint/2010/main">
    <mc:Choice Requires="p14">
      <p:transition spd="slow" p14:dur="2000" advTm="1618"/>
    </mc:Choice>
    <mc:Fallback xmlns="">
      <p:transition xmlns:p14="http://schemas.microsoft.com/office/powerpoint/2010/main" spd="slow" advTm="1618"/>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457199" y="274638"/>
            <a:ext cx="8492565" cy="1143000"/>
          </a:xfrm>
        </p:spPr>
        <p:txBody>
          <a:bodyPr/>
          <a:lstStyle/>
          <a:p>
            <a:endParaRPr lang="en-US"/>
          </a:p>
        </p:txBody>
      </p:sp>
      <p:pic>
        <p:nvPicPr>
          <p:cNvPr id="4" name="Content Placeholder 3" descr="RED_BLUE_GREEN_ORANGE-TS-3link-12us.pdf"/>
          <p:cNvPicPr>
            <a:picLocks noGrp="1" noChangeAspect="1"/>
          </p:cNvPicPr>
          <p:nvPr>
            <p:ph idx="1"/>
          </p:nvPr>
        </p:nvPicPr>
        <p:blipFill>
          <a:blip r:embed="rId2">
            <a:extLst>
              <a:ext uri="{28A0092B-C50C-407E-A947-70E740481C1C}">
                <a14:useLocalDpi xmlns:a14="http://schemas.microsoft.com/office/drawing/2010/main" val="0"/>
              </a:ext>
            </a:extLst>
          </a:blip>
          <a:srcRect t="10098" b="10098"/>
          <a:stretch>
            <a:fillRect/>
          </a:stretch>
        </p:blipFill>
        <p:spPr/>
      </p:pic>
    </p:spTree>
    <p:extLst>
      <p:ext uri="{BB962C8B-B14F-4D97-AF65-F5344CB8AC3E}">
        <p14:creationId xmlns:p14="http://schemas.microsoft.com/office/powerpoint/2010/main" val="3182437980"/>
      </p:ext>
    </p:extLst>
  </p:cSld>
  <p:clrMapOvr>
    <a:masterClrMapping/>
  </p:clrMapOvr>
  <mc:AlternateContent xmlns:mc="http://schemas.openxmlformats.org/markup-compatibility/2006" xmlns:p14="http://schemas.microsoft.com/office/powerpoint/2010/main">
    <mc:Choice Requires="p14">
      <p:transition spd="slow" p14:dur="2000" advTm="1315"/>
    </mc:Choice>
    <mc:Fallback xmlns="">
      <p:transition xmlns:p14="http://schemas.microsoft.com/office/powerpoint/2010/main" spd="slow" advTm="1315"/>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199" y="274638"/>
            <a:ext cx="8492565" cy="1143000"/>
          </a:xfrm>
        </p:spPr>
        <p:txBody>
          <a:bodyPr/>
          <a:lstStyle/>
          <a:p>
            <a:endParaRPr lang="en-US"/>
          </a:p>
        </p:txBody>
      </p:sp>
      <p:pic>
        <p:nvPicPr>
          <p:cNvPr id="8" name="Content Placeholder 7" descr="RED_BLUE_GREEN_ORANGE-TS-3link-12us.pdf"/>
          <p:cNvPicPr>
            <a:picLocks noGrp="1" noChangeAspect="1"/>
          </p:cNvPicPr>
          <p:nvPr>
            <p:ph idx="1"/>
          </p:nvPr>
        </p:nvPicPr>
        <p:blipFill>
          <a:blip r:embed="rId4">
            <a:extLst>
              <a:ext uri="{28A0092B-C50C-407E-A947-70E740481C1C}">
                <a14:useLocalDpi xmlns:a14="http://schemas.microsoft.com/office/drawing/2010/main" val="0"/>
              </a:ext>
            </a:extLst>
          </a:blip>
          <a:srcRect t="10098" b="10098"/>
          <a:stretch>
            <a:fillRect/>
          </a:stretch>
        </p:blipFill>
        <p:spPr/>
      </p:pic>
      <p:grpSp>
        <p:nvGrpSpPr>
          <p:cNvPr id="9" name="Group 8"/>
          <p:cNvGrpSpPr/>
          <p:nvPr/>
        </p:nvGrpSpPr>
        <p:grpSpPr>
          <a:xfrm>
            <a:off x="4478012" y="1600200"/>
            <a:ext cx="1236466" cy="3112455"/>
            <a:chOff x="4478012" y="1600200"/>
            <a:chExt cx="1236466" cy="3112455"/>
          </a:xfrm>
        </p:grpSpPr>
        <p:cxnSp>
          <p:nvCxnSpPr>
            <p:cNvPr id="10" name="Straight Connector 9"/>
            <p:cNvCxnSpPr/>
            <p:nvPr/>
          </p:nvCxnSpPr>
          <p:spPr>
            <a:xfrm flipV="1">
              <a:off x="5614224" y="1600200"/>
              <a:ext cx="0" cy="311245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478012" y="1754712"/>
              <a:ext cx="1236466" cy="646331"/>
            </a:xfrm>
            <a:prstGeom prst="rect">
              <a:avLst/>
            </a:prstGeom>
            <a:noFill/>
          </p:spPr>
          <p:txBody>
            <a:bodyPr wrap="square" rtlCol="0">
              <a:spAutoFit/>
            </a:bodyPr>
            <a:lstStyle/>
            <a:p>
              <a:r>
                <a:rPr lang="en-US" dirty="0" smtClean="0"/>
                <a:t>30 RTTs to Converge</a:t>
              </a:r>
              <a:endParaRPr lang="en-US" dirty="0"/>
            </a:p>
          </p:txBody>
        </p:sp>
      </p:grpSp>
    </p:spTree>
    <p:custDataLst>
      <p:tags r:id="rId1"/>
    </p:custDataLst>
    <p:extLst>
      <p:ext uri="{BB962C8B-B14F-4D97-AF65-F5344CB8AC3E}">
        <p14:creationId xmlns:p14="http://schemas.microsoft.com/office/powerpoint/2010/main" val="3477534820"/>
      </p:ext>
    </p:extLst>
  </p:cSld>
  <p:clrMapOvr>
    <a:masterClrMapping/>
  </p:clrMapOvr>
  <mc:AlternateContent xmlns:mc="http://schemas.openxmlformats.org/markup-compatibility/2006" xmlns:p14="http://schemas.microsoft.com/office/powerpoint/2010/main">
    <mc:Choice Requires="p14">
      <p:transition spd="slow" p14:dur="2000" advTm="37810"/>
    </mc:Choice>
    <mc:Fallback xmlns="">
      <p:transition xmlns:p14="http://schemas.microsoft.com/office/powerpoint/2010/main" spd="slow" advTm="3781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09600" y="289347"/>
            <a:ext cx="8229600" cy="114300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Reactive schemes are slow for 100G</a:t>
            </a:r>
            <a:endParaRPr lang="en-US" dirty="0"/>
          </a:p>
        </p:txBody>
      </p:sp>
      <p:sp>
        <p:nvSpPr>
          <p:cNvPr id="4" name="Title 3"/>
          <p:cNvSpPr>
            <a:spLocks noGrp="1"/>
          </p:cNvSpPr>
          <p:nvPr>
            <p:ph type="title"/>
          </p:nvPr>
        </p:nvSpPr>
        <p:spPr/>
        <p:txBody>
          <a:bodyPr>
            <a:normAutofit/>
          </a:bodyPr>
          <a:lstStyle/>
          <a:p>
            <a:r>
              <a:rPr lang="en-US" dirty="0" smtClean="0"/>
              <a:t>Convergence Times Are Long</a:t>
            </a:r>
            <a:endParaRPr lang="en-US" dirty="0"/>
          </a:p>
        </p:txBody>
      </p:sp>
      <p:sp>
        <p:nvSpPr>
          <p:cNvPr id="5" name="Content Placeholder 4"/>
          <p:cNvSpPr>
            <a:spLocks noGrp="1"/>
          </p:cNvSpPr>
          <p:nvPr>
            <p:ph idx="1"/>
          </p:nvPr>
        </p:nvSpPr>
        <p:spPr>
          <a:xfrm>
            <a:off x="809113" y="1600200"/>
            <a:ext cx="7437891" cy="4525963"/>
          </a:xfrm>
        </p:spPr>
        <p:txBody>
          <a:bodyPr/>
          <a:lstStyle/>
          <a:p>
            <a:pPr marL="0" indent="0">
              <a:buNone/>
            </a:pPr>
            <a:r>
              <a:rPr lang="en-US" dirty="0" smtClean="0"/>
              <a:t>At 100G, a typical flow in a search workload is &lt; 7 RTTs long.</a:t>
            </a:r>
            <a:endParaRPr lang="en-US" dirty="0"/>
          </a:p>
        </p:txBody>
      </p:sp>
      <p:graphicFrame>
        <p:nvGraphicFramePr>
          <p:cNvPr id="6" name="Chart 3"/>
          <p:cNvGraphicFramePr>
            <a:graphicFrameLocks/>
          </p:cNvGraphicFramePr>
          <p:nvPr>
            <p:extLst>
              <p:ext uri="{D42A27DB-BD31-4B8C-83A1-F6EECF244321}">
                <p14:modId xmlns:p14="http://schemas.microsoft.com/office/powerpoint/2010/main" val="3391655059"/>
              </p:ext>
            </p:extLst>
          </p:nvPr>
        </p:nvGraphicFramePr>
        <p:xfrm>
          <a:off x="300763" y="4211310"/>
          <a:ext cx="7184870" cy="2479575"/>
        </p:xfrm>
        <a:graphic>
          <a:graphicData uri="http://schemas.openxmlformats.org/drawingml/2006/chart">
            <c:chart xmlns:c="http://schemas.openxmlformats.org/drawingml/2006/chart" xmlns:r="http://schemas.openxmlformats.org/officeDocument/2006/relationships" r:id="rId4"/>
          </a:graphicData>
        </a:graphic>
      </p:graphicFrame>
      <p:sp>
        <p:nvSpPr>
          <p:cNvPr id="8" name="Rectangle 7"/>
          <p:cNvSpPr/>
          <p:nvPr/>
        </p:nvSpPr>
        <p:spPr>
          <a:xfrm>
            <a:off x="4865548" y="5183777"/>
            <a:ext cx="4572000" cy="523220"/>
          </a:xfrm>
          <a:prstGeom prst="rect">
            <a:avLst/>
          </a:prstGeom>
        </p:spPr>
        <p:txBody>
          <a:bodyPr>
            <a:spAutoFit/>
          </a:bodyPr>
          <a:lstStyle/>
          <a:p>
            <a:r>
              <a:rPr lang="en-US" sz="2800" dirty="0" smtClean="0"/>
              <a:t>1MB / 100 Gb/s</a:t>
            </a:r>
            <a:r>
              <a:rPr lang="en-US" sz="2800" dirty="0"/>
              <a:t> </a:t>
            </a:r>
            <a:r>
              <a:rPr lang="en-US" sz="2800" dirty="0" smtClean="0"/>
              <a:t> = 80 µs</a:t>
            </a:r>
            <a:endParaRPr lang="en-US" sz="2800" dirty="0"/>
          </a:p>
        </p:txBody>
      </p:sp>
    </p:spTree>
    <p:custDataLst>
      <p:tags r:id="rId1"/>
    </p:custDataLst>
    <p:extLst>
      <p:ext uri="{BB962C8B-B14F-4D97-AF65-F5344CB8AC3E}">
        <p14:creationId xmlns:p14="http://schemas.microsoft.com/office/powerpoint/2010/main" val="126315652"/>
      </p:ext>
    </p:extLst>
  </p:cSld>
  <p:clrMapOvr>
    <a:masterClrMapping/>
  </p:clrMapOvr>
  <mc:AlternateContent xmlns:mc="http://schemas.openxmlformats.org/markup-compatibility/2006" xmlns:p14="http://schemas.microsoft.com/office/powerpoint/2010/main">
    <mc:Choice Requires="p14">
      <p:transition spd="slow" p14:dur="2000" advTm="52212"/>
    </mc:Choice>
    <mc:Fallback xmlns="">
      <p:transition xmlns:p14="http://schemas.microsoft.com/office/powerpoint/2010/main" spd="slow" advTm="5221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1" presetClass="exit"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4" grpId="0"/>
      <p:bldP spid="5" grpId="0" build="p"/>
      <p:bldGraphic spid="6" grpId="0">
        <p:bldAsOne/>
      </p:bldGraphic>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486887" y="2130425"/>
            <a:ext cx="8458200" cy="20769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
            </a:r>
            <a:br>
              <a:rPr lang="en-US" dirty="0" smtClean="0"/>
            </a:br>
            <a:r>
              <a:rPr lang="en-US" dirty="0" smtClean="0"/>
              <a:t>Reactive algorithms trade off</a:t>
            </a:r>
            <a:br>
              <a:rPr lang="en-US" dirty="0" smtClean="0"/>
            </a:br>
            <a:r>
              <a:rPr lang="en-US" dirty="0" smtClean="0"/>
              <a:t> </a:t>
            </a:r>
            <a:r>
              <a:rPr lang="en-US" i="1" dirty="0" smtClean="0"/>
              <a:t>explicit flow information</a:t>
            </a:r>
            <a:r>
              <a:rPr lang="en-US" dirty="0" smtClean="0"/>
              <a:t> for</a:t>
            </a:r>
            <a:br>
              <a:rPr lang="en-US" dirty="0" smtClean="0"/>
            </a:br>
            <a:r>
              <a:rPr lang="en-US" i="1" dirty="0" smtClean="0"/>
              <a:t>long convergence times</a:t>
            </a:r>
            <a:br>
              <a:rPr lang="en-US" i="1" dirty="0" smtClean="0"/>
            </a:br>
            <a:r>
              <a:rPr lang="en-US" dirty="0" smtClean="0"/>
              <a:t> </a:t>
            </a:r>
            <a:endParaRPr lang="en-US" dirty="0"/>
          </a:p>
        </p:txBody>
      </p:sp>
      <p:sp>
        <p:nvSpPr>
          <p:cNvPr id="7" name="Subtitle 9"/>
          <p:cNvSpPr txBox="1">
            <a:spLocks/>
          </p:cNvSpPr>
          <p:nvPr/>
        </p:nvSpPr>
        <p:spPr>
          <a:xfrm>
            <a:off x="1371600" y="4762500"/>
            <a:ext cx="6400800" cy="1752600"/>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Can we use explicit flow information</a:t>
            </a:r>
          </a:p>
          <a:p>
            <a:r>
              <a:rPr lang="en-US" dirty="0" smtClean="0"/>
              <a:t>and get shorter convergence times?</a:t>
            </a:r>
            <a:endParaRPr lang="en-US" dirty="0"/>
          </a:p>
        </p:txBody>
      </p:sp>
      <p:pic>
        <p:nvPicPr>
          <p:cNvPr id="8" name="Content Placeholder 3"/>
          <p:cNvPicPr>
            <a:picLocks noChangeAspect="1"/>
          </p:cNvPicPr>
          <p:nvPr/>
        </p:nvPicPr>
        <p:blipFill>
          <a:blip r:embed="rId3"/>
          <a:srcRect l="-95032" r="-95032"/>
          <a:stretch>
            <a:fillRect/>
          </a:stretch>
        </p:blipFill>
        <p:spPr>
          <a:xfrm flipH="1">
            <a:off x="-559598" y="360277"/>
            <a:ext cx="2904223" cy="1597211"/>
          </a:xfrm>
          <a:prstGeom prst="rect">
            <a:avLst/>
          </a:prstGeom>
        </p:spPr>
      </p:pic>
      <p:pic>
        <p:nvPicPr>
          <p:cNvPr id="9" name="Content Placeholder 3" descr="RED_BLUE-TS-3link-12us.pdf"/>
          <p:cNvPicPr>
            <a:picLocks noChangeAspect="1"/>
          </p:cNvPicPr>
          <p:nvPr/>
        </p:nvPicPr>
        <p:blipFill rotWithShape="1">
          <a:blip r:embed="rId4">
            <a:extLst>
              <a:ext uri="{28A0092B-C50C-407E-A947-70E740481C1C}">
                <a14:useLocalDpi xmlns:a14="http://schemas.microsoft.com/office/drawing/2010/main" val="0"/>
              </a:ext>
            </a:extLst>
          </a:blip>
          <a:srcRect l="-132" t="66044" r="169"/>
          <a:stretch/>
        </p:blipFill>
        <p:spPr>
          <a:xfrm>
            <a:off x="3325091" y="735307"/>
            <a:ext cx="5397007" cy="1222181"/>
          </a:xfrm>
          <a:prstGeom prst="rect">
            <a:avLst/>
          </a:prstGeom>
        </p:spPr>
      </p:pic>
    </p:spTree>
    <p:custDataLst>
      <p:tags r:id="rId1"/>
    </p:custDataLst>
    <p:extLst>
      <p:ext uri="{BB962C8B-B14F-4D97-AF65-F5344CB8AC3E}">
        <p14:creationId xmlns:p14="http://schemas.microsoft.com/office/powerpoint/2010/main" val="3053543601"/>
      </p:ext>
    </p:extLst>
  </p:cSld>
  <p:clrMapOvr>
    <a:masterClrMapping/>
  </p:clrMapOvr>
  <mc:AlternateContent xmlns:mc="http://schemas.openxmlformats.org/markup-compatibility/2006" xmlns:p14="http://schemas.microsoft.com/office/powerpoint/2010/main">
    <mc:Choice Requires="p14">
      <p:transition spd="slow" p14:dur="2000" advTm="21515"/>
    </mc:Choice>
    <mc:Fallback xmlns="">
      <p:transition xmlns:p14="http://schemas.microsoft.com/office/powerpoint/2010/main" spd="slow" advTm="2151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 to the oracle, how did she use traffic matrix to compute rates?</a:t>
            </a:r>
            <a:endParaRPr lang="en-US" dirty="0"/>
          </a:p>
        </p:txBody>
      </p:sp>
      <p:pic>
        <p:nvPicPr>
          <p:cNvPr id="4" name="Content Placeholder 3"/>
          <p:cNvPicPr>
            <a:picLocks noChangeAspect="1"/>
          </p:cNvPicPr>
          <p:nvPr/>
        </p:nvPicPr>
        <p:blipFill>
          <a:blip r:embed="rId4"/>
          <a:srcRect l="-95032" r="-95032"/>
          <a:stretch>
            <a:fillRect/>
          </a:stretch>
        </p:blipFill>
        <p:spPr>
          <a:xfrm flipH="1">
            <a:off x="2907248" y="1600200"/>
            <a:ext cx="2904223" cy="1597211"/>
          </a:xfrm>
          <a:prstGeom prst="rect">
            <a:avLst/>
          </a:prstGeom>
        </p:spPr>
      </p:pic>
      <p:sp>
        <p:nvSpPr>
          <p:cNvPr id="27" name="TextBox 26"/>
          <p:cNvSpPr txBox="1"/>
          <p:nvPr/>
        </p:nvSpPr>
        <p:spPr>
          <a:xfrm>
            <a:off x="2907195" y="4392846"/>
            <a:ext cx="907347" cy="646331"/>
          </a:xfrm>
          <a:prstGeom prst="rect">
            <a:avLst/>
          </a:prstGeom>
          <a:noFill/>
        </p:spPr>
        <p:txBody>
          <a:bodyPr wrap="square" rtlCol="0">
            <a:spAutoFit/>
          </a:bodyPr>
          <a:lstStyle/>
          <a:p>
            <a:pPr algn="ctr"/>
            <a:r>
              <a:rPr lang="en-US" dirty="0" smtClean="0"/>
              <a:t>Link 1</a:t>
            </a:r>
          </a:p>
          <a:p>
            <a:pPr algn="ctr"/>
            <a:r>
              <a:rPr lang="en-US" i="1" dirty="0" smtClean="0"/>
              <a:t>60 G</a:t>
            </a:r>
            <a:endParaRPr lang="en-US" i="1" dirty="0"/>
          </a:p>
        </p:txBody>
      </p:sp>
      <p:sp>
        <p:nvSpPr>
          <p:cNvPr id="28" name="TextBox 27"/>
          <p:cNvSpPr txBox="1"/>
          <p:nvPr/>
        </p:nvSpPr>
        <p:spPr>
          <a:xfrm>
            <a:off x="3899801" y="4399079"/>
            <a:ext cx="1917187" cy="646331"/>
          </a:xfrm>
          <a:prstGeom prst="rect">
            <a:avLst/>
          </a:prstGeom>
          <a:noFill/>
        </p:spPr>
        <p:txBody>
          <a:bodyPr wrap="square" rtlCol="0">
            <a:spAutoFit/>
          </a:bodyPr>
          <a:lstStyle/>
          <a:p>
            <a:pPr algn="ctr"/>
            <a:r>
              <a:rPr lang="en-US" dirty="0" smtClean="0"/>
              <a:t>Link 2</a:t>
            </a:r>
          </a:p>
          <a:p>
            <a:pPr algn="ctr"/>
            <a:r>
              <a:rPr lang="en-US" i="1" dirty="0" smtClean="0"/>
              <a:t>30 G</a:t>
            </a:r>
            <a:endParaRPr lang="en-US" i="1" dirty="0"/>
          </a:p>
        </p:txBody>
      </p:sp>
      <p:cxnSp>
        <p:nvCxnSpPr>
          <p:cNvPr id="29" name="Straight Connector 28"/>
          <p:cNvCxnSpPr/>
          <p:nvPr/>
        </p:nvCxnSpPr>
        <p:spPr>
          <a:xfrm>
            <a:off x="5739399"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2672349"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672349" y="6043615"/>
            <a:ext cx="3067050" cy="0"/>
          </a:xfrm>
          <a:prstGeom prst="straightConnector1">
            <a:avLst/>
          </a:prstGeom>
          <a:ln w="57150" cmpd="thinThick">
            <a:solidFill>
              <a:srgbClr val="008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626830" y="5682340"/>
            <a:ext cx="1151738" cy="402337"/>
          </a:xfrm>
          <a:prstGeom prst="rect">
            <a:avLst/>
          </a:prstGeom>
          <a:noFill/>
        </p:spPr>
        <p:txBody>
          <a:bodyPr wrap="square" rtlCol="0">
            <a:spAutoFit/>
          </a:bodyPr>
          <a:lstStyle/>
          <a:p>
            <a:r>
              <a:rPr lang="en-US" sz="2000" i="1" dirty="0" smtClean="0">
                <a:solidFill>
                  <a:srgbClr val="008000"/>
                </a:solidFill>
              </a:rPr>
              <a:t>Flow B</a:t>
            </a:r>
            <a:endParaRPr lang="en-US" sz="2000" i="1" dirty="0">
              <a:solidFill>
                <a:srgbClr val="008000"/>
              </a:solidFill>
            </a:endParaRPr>
          </a:p>
        </p:txBody>
      </p:sp>
      <p:sp>
        <p:nvSpPr>
          <p:cNvPr id="33" name="TextBox 32"/>
          <p:cNvSpPr txBox="1"/>
          <p:nvPr/>
        </p:nvSpPr>
        <p:spPr>
          <a:xfrm>
            <a:off x="3628045" y="5683540"/>
            <a:ext cx="1771062" cy="402337"/>
          </a:xfrm>
          <a:prstGeom prst="rect">
            <a:avLst/>
          </a:prstGeom>
          <a:noFill/>
        </p:spPr>
        <p:txBody>
          <a:bodyPr wrap="square" rtlCol="0">
            <a:spAutoFit/>
          </a:bodyPr>
          <a:lstStyle/>
          <a:p>
            <a:r>
              <a:rPr lang="en-US" sz="2000" i="1" dirty="0" smtClean="0">
                <a:solidFill>
                  <a:srgbClr val="008000"/>
                </a:solidFill>
              </a:rPr>
              <a:t>Flow B = 25G</a:t>
            </a:r>
            <a:endParaRPr lang="en-US" sz="2000" i="1" dirty="0">
              <a:solidFill>
                <a:srgbClr val="008000"/>
              </a:solidFill>
            </a:endParaRPr>
          </a:p>
        </p:txBody>
      </p:sp>
      <p:cxnSp>
        <p:nvCxnSpPr>
          <p:cNvPr id="34" name="Straight Connector 33"/>
          <p:cNvCxnSpPr/>
          <p:nvPr/>
        </p:nvCxnSpPr>
        <p:spPr>
          <a:xfrm>
            <a:off x="1127397"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4202699"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1134932" y="5457430"/>
            <a:ext cx="3067767" cy="6428"/>
          </a:xfrm>
          <a:prstGeom prst="straightConnector1">
            <a:avLst/>
          </a:prstGeom>
          <a:ln w="57150" cmpd="thinThick">
            <a:solidFill>
              <a:srgbClr val="FF66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235384" y="5080997"/>
            <a:ext cx="1352650" cy="402337"/>
          </a:xfrm>
          <a:prstGeom prst="rect">
            <a:avLst/>
          </a:prstGeom>
          <a:noFill/>
        </p:spPr>
        <p:txBody>
          <a:bodyPr wrap="square" rtlCol="0">
            <a:spAutoFit/>
          </a:bodyPr>
          <a:lstStyle/>
          <a:p>
            <a:r>
              <a:rPr lang="en-US" sz="2000" i="1" dirty="0" smtClean="0">
                <a:solidFill>
                  <a:srgbClr val="FF6600"/>
                </a:solidFill>
              </a:rPr>
              <a:t>Flow A</a:t>
            </a:r>
            <a:endParaRPr lang="en-US" sz="2000" i="1" dirty="0">
              <a:solidFill>
                <a:srgbClr val="FF6600"/>
              </a:solidFill>
            </a:endParaRPr>
          </a:p>
        </p:txBody>
      </p:sp>
      <p:sp>
        <p:nvSpPr>
          <p:cNvPr id="61" name="TextBox 60"/>
          <p:cNvSpPr txBox="1"/>
          <p:nvPr/>
        </p:nvSpPr>
        <p:spPr>
          <a:xfrm>
            <a:off x="2236598" y="5082197"/>
            <a:ext cx="1659479" cy="400110"/>
          </a:xfrm>
          <a:prstGeom prst="rect">
            <a:avLst/>
          </a:prstGeom>
          <a:noFill/>
        </p:spPr>
        <p:txBody>
          <a:bodyPr wrap="square" rtlCol="0">
            <a:spAutoFit/>
          </a:bodyPr>
          <a:lstStyle/>
          <a:p>
            <a:r>
              <a:rPr lang="en-US" sz="2000" i="1" dirty="0" smtClean="0">
                <a:solidFill>
                  <a:srgbClr val="FF6600"/>
                </a:solidFill>
              </a:rPr>
              <a:t>Flow A = 35G</a:t>
            </a:r>
            <a:endParaRPr lang="en-US" sz="2000" i="1" dirty="0">
              <a:solidFill>
                <a:srgbClr val="FF6600"/>
              </a:solidFill>
            </a:endParaRPr>
          </a:p>
        </p:txBody>
      </p:sp>
      <p:sp>
        <p:nvSpPr>
          <p:cNvPr id="62" name="TextBox 61"/>
          <p:cNvSpPr txBox="1"/>
          <p:nvPr/>
        </p:nvSpPr>
        <p:spPr>
          <a:xfrm>
            <a:off x="5466637" y="4404294"/>
            <a:ext cx="1917187" cy="646331"/>
          </a:xfrm>
          <a:prstGeom prst="rect">
            <a:avLst/>
          </a:prstGeom>
          <a:noFill/>
        </p:spPr>
        <p:txBody>
          <a:bodyPr wrap="square" rtlCol="0">
            <a:spAutoFit/>
          </a:bodyPr>
          <a:lstStyle/>
          <a:p>
            <a:pPr algn="ctr"/>
            <a:r>
              <a:rPr lang="en-US" dirty="0" smtClean="0"/>
              <a:t>Link 3</a:t>
            </a:r>
          </a:p>
          <a:p>
            <a:pPr algn="ctr"/>
            <a:r>
              <a:rPr lang="en-US" i="1" dirty="0" smtClean="0"/>
              <a:t>10 G</a:t>
            </a:r>
            <a:endParaRPr lang="en-US" i="1" dirty="0"/>
          </a:p>
        </p:txBody>
      </p:sp>
      <p:sp>
        <p:nvSpPr>
          <p:cNvPr id="63" name="TextBox 62"/>
          <p:cNvSpPr txBox="1"/>
          <p:nvPr/>
        </p:nvSpPr>
        <p:spPr>
          <a:xfrm>
            <a:off x="6985236" y="4404722"/>
            <a:ext cx="1917187" cy="646331"/>
          </a:xfrm>
          <a:prstGeom prst="rect">
            <a:avLst/>
          </a:prstGeom>
          <a:noFill/>
        </p:spPr>
        <p:txBody>
          <a:bodyPr wrap="square" rtlCol="0">
            <a:spAutoFit/>
          </a:bodyPr>
          <a:lstStyle/>
          <a:p>
            <a:pPr algn="ctr"/>
            <a:r>
              <a:rPr lang="en-US" dirty="0" smtClean="0"/>
              <a:t>Link 4</a:t>
            </a:r>
          </a:p>
          <a:p>
            <a:pPr algn="ctr"/>
            <a:r>
              <a:rPr lang="en-US" i="1" dirty="0" smtClean="0"/>
              <a:t>100 G</a:t>
            </a:r>
            <a:endParaRPr lang="en-US" i="1" dirty="0"/>
          </a:p>
        </p:txBody>
      </p:sp>
      <p:sp>
        <p:nvSpPr>
          <p:cNvPr id="64" name="TextBox 63"/>
          <p:cNvSpPr txBox="1"/>
          <p:nvPr/>
        </p:nvSpPr>
        <p:spPr>
          <a:xfrm>
            <a:off x="874889" y="4405429"/>
            <a:ext cx="1917187" cy="646331"/>
          </a:xfrm>
          <a:prstGeom prst="rect">
            <a:avLst/>
          </a:prstGeom>
          <a:noFill/>
        </p:spPr>
        <p:txBody>
          <a:bodyPr wrap="square" rtlCol="0">
            <a:spAutoFit/>
          </a:bodyPr>
          <a:lstStyle/>
          <a:p>
            <a:pPr algn="ctr"/>
            <a:r>
              <a:rPr lang="en-US" dirty="0" smtClean="0"/>
              <a:t>Link 0</a:t>
            </a:r>
          </a:p>
          <a:p>
            <a:pPr algn="ctr"/>
            <a:r>
              <a:rPr lang="en-US" i="1" dirty="0" smtClean="0"/>
              <a:t>100 G</a:t>
            </a:r>
            <a:endParaRPr lang="en-US" i="1" dirty="0"/>
          </a:p>
        </p:txBody>
      </p:sp>
      <p:grpSp>
        <p:nvGrpSpPr>
          <p:cNvPr id="65" name="Group 64"/>
          <p:cNvGrpSpPr/>
          <p:nvPr/>
        </p:nvGrpSpPr>
        <p:grpSpPr>
          <a:xfrm>
            <a:off x="805939" y="4499901"/>
            <a:ext cx="1559083" cy="488359"/>
            <a:chOff x="285055" y="3487828"/>
            <a:chExt cx="1559083" cy="488359"/>
          </a:xfrm>
        </p:grpSpPr>
        <p:cxnSp>
          <p:nvCxnSpPr>
            <p:cNvPr id="66" name="Straight Arrow Connector 65"/>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67" name="Picture 66"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68" name="Group 67"/>
          <p:cNvGrpSpPr/>
          <p:nvPr/>
        </p:nvGrpSpPr>
        <p:grpSpPr>
          <a:xfrm>
            <a:off x="2336995" y="4499901"/>
            <a:ext cx="1559083" cy="488359"/>
            <a:chOff x="285055" y="3487828"/>
            <a:chExt cx="1559083" cy="488359"/>
          </a:xfrm>
        </p:grpSpPr>
        <p:cxnSp>
          <p:nvCxnSpPr>
            <p:cNvPr id="69" name="Straight Arrow Connector 68"/>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70" name="Picture 69"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71" name="Group 70"/>
          <p:cNvGrpSpPr/>
          <p:nvPr/>
        </p:nvGrpSpPr>
        <p:grpSpPr>
          <a:xfrm>
            <a:off x="3868051" y="4499901"/>
            <a:ext cx="1559083" cy="488359"/>
            <a:chOff x="285055" y="3487828"/>
            <a:chExt cx="1559083" cy="488359"/>
          </a:xfrm>
        </p:grpSpPr>
        <p:cxnSp>
          <p:nvCxnSpPr>
            <p:cNvPr id="72" name="Straight Arrow Connector 71"/>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73" name="Picture 72"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74" name="Group 73"/>
          <p:cNvGrpSpPr/>
          <p:nvPr/>
        </p:nvGrpSpPr>
        <p:grpSpPr>
          <a:xfrm>
            <a:off x="5399107" y="4499901"/>
            <a:ext cx="1559083" cy="488359"/>
            <a:chOff x="285055" y="3487828"/>
            <a:chExt cx="1559083" cy="488359"/>
          </a:xfrm>
        </p:grpSpPr>
        <p:cxnSp>
          <p:nvCxnSpPr>
            <p:cNvPr id="75" name="Straight Arrow Connector 74"/>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76" name="Picture 75"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cxnSp>
        <p:nvCxnSpPr>
          <p:cNvPr id="77" name="Straight Connector 76"/>
          <p:cNvCxnSpPr/>
          <p:nvPr/>
        </p:nvCxnSpPr>
        <p:spPr>
          <a:xfrm>
            <a:off x="7269749"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4202699" y="5468916"/>
            <a:ext cx="30670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5314794" y="5100259"/>
            <a:ext cx="1352650" cy="402337"/>
          </a:xfrm>
          <a:prstGeom prst="rect">
            <a:avLst/>
          </a:prstGeom>
          <a:noFill/>
        </p:spPr>
        <p:txBody>
          <a:bodyPr wrap="square" rtlCol="0">
            <a:spAutoFit/>
          </a:bodyPr>
          <a:lstStyle/>
          <a:p>
            <a:r>
              <a:rPr lang="en-US" sz="2000" i="1" dirty="0" smtClean="0">
                <a:solidFill>
                  <a:srgbClr val="FF0000"/>
                </a:solidFill>
              </a:rPr>
              <a:t>Flow C</a:t>
            </a:r>
            <a:endParaRPr lang="en-US" sz="2000" i="1" dirty="0">
              <a:solidFill>
                <a:srgbClr val="FF0000"/>
              </a:solidFill>
            </a:endParaRPr>
          </a:p>
        </p:txBody>
      </p:sp>
      <p:sp>
        <p:nvSpPr>
          <p:cNvPr id="80" name="TextBox 79"/>
          <p:cNvSpPr txBox="1"/>
          <p:nvPr/>
        </p:nvSpPr>
        <p:spPr>
          <a:xfrm>
            <a:off x="5310993" y="5100523"/>
            <a:ext cx="1958756" cy="402337"/>
          </a:xfrm>
          <a:prstGeom prst="rect">
            <a:avLst/>
          </a:prstGeom>
          <a:noFill/>
        </p:spPr>
        <p:txBody>
          <a:bodyPr wrap="square" rtlCol="0">
            <a:spAutoFit/>
          </a:bodyPr>
          <a:lstStyle/>
          <a:p>
            <a:r>
              <a:rPr lang="en-US" sz="2000" i="1" dirty="0" smtClean="0">
                <a:solidFill>
                  <a:srgbClr val="FF0000"/>
                </a:solidFill>
              </a:rPr>
              <a:t>Flow C = 5G</a:t>
            </a:r>
            <a:endParaRPr lang="en-US" sz="2000" i="1" dirty="0">
              <a:solidFill>
                <a:srgbClr val="FF0000"/>
              </a:solidFill>
            </a:endParaRPr>
          </a:p>
        </p:txBody>
      </p:sp>
      <p:cxnSp>
        <p:nvCxnSpPr>
          <p:cNvPr id="81" name="Straight Arrow Connector 80"/>
          <p:cNvCxnSpPr/>
          <p:nvPr/>
        </p:nvCxnSpPr>
        <p:spPr>
          <a:xfrm>
            <a:off x="5739399" y="6051785"/>
            <a:ext cx="2704951"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6693880" y="5688223"/>
            <a:ext cx="1151738" cy="402337"/>
          </a:xfrm>
          <a:prstGeom prst="rect">
            <a:avLst/>
          </a:prstGeom>
          <a:noFill/>
        </p:spPr>
        <p:txBody>
          <a:bodyPr wrap="square" rtlCol="0">
            <a:spAutoFit/>
          </a:bodyPr>
          <a:lstStyle/>
          <a:p>
            <a:r>
              <a:rPr lang="en-US" sz="2000" i="1" dirty="0" smtClean="0">
                <a:solidFill>
                  <a:srgbClr val="3366FF"/>
                </a:solidFill>
              </a:rPr>
              <a:t>Flow D</a:t>
            </a:r>
            <a:endParaRPr lang="en-US" sz="2000" i="1" dirty="0">
              <a:solidFill>
                <a:srgbClr val="3366FF"/>
              </a:solidFill>
            </a:endParaRPr>
          </a:p>
        </p:txBody>
      </p:sp>
      <p:sp>
        <p:nvSpPr>
          <p:cNvPr id="83" name="TextBox 82"/>
          <p:cNvSpPr txBox="1"/>
          <p:nvPr/>
        </p:nvSpPr>
        <p:spPr>
          <a:xfrm>
            <a:off x="6695095" y="5692420"/>
            <a:ext cx="1488898" cy="402337"/>
          </a:xfrm>
          <a:prstGeom prst="rect">
            <a:avLst/>
          </a:prstGeom>
          <a:noFill/>
        </p:spPr>
        <p:txBody>
          <a:bodyPr wrap="square" rtlCol="0">
            <a:spAutoFit/>
          </a:bodyPr>
          <a:lstStyle/>
          <a:p>
            <a:r>
              <a:rPr lang="en-US" sz="2000" i="1" dirty="0" smtClean="0">
                <a:solidFill>
                  <a:srgbClr val="3366FF"/>
                </a:solidFill>
              </a:rPr>
              <a:t>Flow D = 5G</a:t>
            </a:r>
            <a:endParaRPr lang="en-US" sz="2000" i="1" dirty="0">
              <a:solidFill>
                <a:srgbClr val="3366FF"/>
              </a:solidFill>
            </a:endParaRPr>
          </a:p>
        </p:txBody>
      </p:sp>
      <p:grpSp>
        <p:nvGrpSpPr>
          <p:cNvPr id="84" name="Group 83"/>
          <p:cNvGrpSpPr/>
          <p:nvPr/>
        </p:nvGrpSpPr>
        <p:grpSpPr>
          <a:xfrm>
            <a:off x="6930163" y="4499901"/>
            <a:ext cx="1559083" cy="488359"/>
            <a:chOff x="285055" y="3487828"/>
            <a:chExt cx="1559083" cy="488359"/>
          </a:xfrm>
        </p:grpSpPr>
        <p:cxnSp>
          <p:nvCxnSpPr>
            <p:cNvPr id="85" name="Straight Arrow Connector 84"/>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86" name="Picture 85"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Tree>
    <p:custDataLst>
      <p:tags r:id="rId1"/>
    </p:custDataLst>
    <p:extLst>
      <p:ext uri="{BB962C8B-B14F-4D97-AF65-F5344CB8AC3E}">
        <p14:creationId xmlns:p14="http://schemas.microsoft.com/office/powerpoint/2010/main" val="1815061038"/>
      </p:ext>
    </p:extLst>
  </p:cSld>
  <p:clrMapOvr>
    <a:masterClrMapping/>
  </p:clrMapOvr>
  <mc:AlternateContent xmlns:mc="http://schemas.openxmlformats.org/markup-compatibility/2006" xmlns:p14="http://schemas.microsoft.com/office/powerpoint/2010/main">
    <mc:Choice Requires="p14">
      <p:transition spd="slow" p14:dur="2000" advTm="6542"/>
    </mc:Choice>
    <mc:Fallback xmlns="">
      <p:transition xmlns:p14="http://schemas.microsoft.com/office/powerpoint/2010/main" spd="slow" advTm="6542"/>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p:nvPr/>
        </p:nvCxnSpPr>
        <p:spPr>
          <a:xfrm>
            <a:off x="2915261" y="4002378"/>
            <a:ext cx="775149" cy="9144"/>
          </a:xfrm>
          <a:prstGeom prst="straightConnector1">
            <a:avLst/>
          </a:prstGeom>
          <a:ln w="762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5530185" y="4101030"/>
            <a:ext cx="775149" cy="9144"/>
          </a:xfrm>
          <a:prstGeom prst="straightConnector1">
            <a:avLst/>
          </a:prstGeom>
          <a:ln w="127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1606902" y="4035525"/>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6876055" y="4110174"/>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4184315" y="4217919"/>
            <a:ext cx="775149" cy="9144"/>
          </a:xfrm>
          <a:prstGeom prst="straightConnector1">
            <a:avLst/>
          </a:prstGeom>
          <a:ln w="381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dirty="0" err="1" smtClean="0"/>
              <a:t>Waterfilling</a:t>
            </a:r>
            <a:r>
              <a:rPr lang="en-US" dirty="0" smtClean="0"/>
              <a:t> Algorithm</a:t>
            </a:r>
            <a:endParaRPr lang="en-US" dirty="0"/>
          </a:p>
        </p:txBody>
      </p:sp>
      <p:pic>
        <p:nvPicPr>
          <p:cNvPr id="4" name="Content Placeholder 3"/>
          <p:cNvPicPr>
            <a:picLocks noChangeAspect="1"/>
          </p:cNvPicPr>
          <p:nvPr/>
        </p:nvPicPr>
        <p:blipFill>
          <a:blip r:embed="rId4"/>
          <a:srcRect l="-95032" r="-95032"/>
          <a:stretch>
            <a:fillRect/>
          </a:stretch>
        </p:blipFill>
        <p:spPr>
          <a:xfrm flipH="1">
            <a:off x="-693270" y="1600200"/>
            <a:ext cx="2904223" cy="1597211"/>
          </a:xfrm>
          <a:prstGeom prst="rect">
            <a:avLst/>
          </a:prstGeom>
        </p:spPr>
      </p:pic>
      <p:cxnSp>
        <p:nvCxnSpPr>
          <p:cNvPr id="5" name="Straight Arrow Connector 4"/>
          <p:cNvCxnSpPr/>
          <p:nvPr/>
        </p:nvCxnSpPr>
        <p:spPr>
          <a:xfrm>
            <a:off x="5431205" y="4134259"/>
            <a:ext cx="2234940" cy="0"/>
          </a:xfrm>
          <a:prstGeom prst="straightConnector1">
            <a:avLst/>
          </a:prstGeom>
          <a:ln w="12700" cmpd="sng">
            <a:solidFill>
              <a:srgbClr val="0000FF"/>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1652805" y="3915455"/>
            <a:ext cx="2029537" cy="0"/>
          </a:xfrm>
          <a:prstGeom prst="straightConnector1">
            <a:avLst/>
          </a:prstGeom>
          <a:ln w="12700" cmpd="sng">
            <a:solidFill>
              <a:srgbClr val="FF66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917421" y="4236977"/>
            <a:ext cx="2044203" cy="0"/>
          </a:xfrm>
          <a:prstGeom prst="straightConnector1">
            <a:avLst/>
          </a:prstGeom>
          <a:ln w="12700" cmpd="sng">
            <a:solidFill>
              <a:srgbClr val="008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657469" y="3197411"/>
            <a:ext cx="1613254" cy="338554"/>
          </a:xfrm>
          <a:prstGeom prst="rect">
            <a:avLst/>
          </a:prstGeom>
          <a:noFill/>
        </p:spPr>
        <p:txBody>
          <a:bodyPr wrap="square" rtlCol="0">
            <a:spAutoFit/>
          </a:bodyPr>
          <a:lstStyle/>
          <a:p>
            <a:r>
              <a:rPr lang="en-US" sz="1600" dirty="0" smtClean="0"/>
              <a:t>Link 1 (0/ 60 G)</a:t>
            </a:r>
            <a:endParaRPr lang="en-US" sz="1600" dirty="0"/>
          </a:p>
        </p:txBody>
      </p:sp>
      <p:sp>
        <p:nvSpPr>
          <p:cNvPr id="10" name="TextBox 9"/>
          <p:cNvSpPr txBox="1"/>
          <p:nvPr/>
        </p:nvSpPr>
        <p:spPr>
          <a:xfrm>
            <a:off x="3916931" y="3544350"/>
            <a:ext cx="1613254" cy="338554"/>
          </a:xfrm>
          <a:prstGeom prst="rect">
            <a:avLst/>
          </a:prstGeom>
          <a:noFill/>
        </p:spPr>
        <p:txBody>
          <a:bodyPr wrap="square" rtlCol="0">
            <a:spAutoFit/>
          </a:bodyPr>
          <a:lstStyle/>
          <a:p>
            <a:r>
              <a:rPr lang="en-US" sz="1600" dirty="0" smtClean="0"/>
              <a:t>Link 2 (0/ 30 G)</a:t>
            </a:r>
            <a:endParaRPr lang="en-US" sz="1600" dirty="0"/>
          </a:p>
        </p:txBody>
      </p:sp>
      <p:cxnSp>
        <p:nvCxnSpPr>
          <p:cNvPr id="14" name="Straight Arrow Connector 13"/>
          <p:cNvCxnSpPr/>
          <p:nvPr/>
        </p:nvCxnSpPr>
        <p:spPr>
          <a:xfrm flipV="1">
            <a:off x="4230218" y="4059460"/>
            <a:ext cx="2121019" cy="5759"/>
          </a:xfrm>
          <a:prstGeom prst="straightConnector1">
            <a:avLst/>
          </a:prstGeom>
          <a:ln w="12700" cmpd="sng">
            <a:solidFill>
              <a:srgbClr val="80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416264" y="3637019"/>
            <a:ext cx="1613254" cy="338554"/>
          </a:xfrm>
          <a:prstGeom prst="rect">
            <a:avLst/>
          </a:prstGeom>
          <a:noFill/>
        </p:spPr>
        <p:txBody>
          <a:bodyPr wrap="square" rtlCol="0">
            <a:spAutoFit/>
          </a:bodyPr>
          <a:lstStyle/>
          <a:p>
            <a:r>
              <a:rPr lang="en-US" sz="1600" dirty="0" smtClean="0"/>
              <a:t>Link 3 (0/ 10 G)</a:t>
            </a:r>
            <a:endParaRPr lang="en-US" sz="1600" dirty="0"/>
          </a:p>
        </p:txBody>
      </p:sp>
      <p:sp>
        <p:nvSpPr>
          <p:cNvPr id="25" name="TextBox 24"/>
          <p:cNvSpPr txBox="1"/>
          <p:nvPr/>
        </p:nvSpPr>
        <p:spPr>
          <a:xfrm>
            <a:off x="6685906" y="3059576"/>
            <a:ext cx="1613254" cy="338554"/>
          </a:xfrm>
          <a:prstGeom prst="rect">
            <a:avLst/>
          </a:prstGeom>
          <a:noFill/>
        </p:spPr>
        <p:txBody>
          <a:bodyPr wrap="square" rtlCol="0">
            <a:spAutoFit/>
          </a:bodyPr>
          <a:lstStyle/>
          <a:p>
            <a:r>
              <a:rPr lang="en-US" sz="1600" dirty="0" smtClean="0"/>
              <a:t>Link 4 (0/ 100 G)</a:t>
            </a:r>
            <a:endParaRPr lang="en-US" sz="1600" dirty="0"/>
          </a:p>
        </p:txBody>
      </p:sp>
      <p:sp>
        <p:nvSpPr>
          <p:cNvPr id="27" name="TextBox 26"/>
          <p:cNvSpPr txBox="1"/>
          <p:nvPr/>
        </p:nvSpPr>
        <p:spPr>
          <a:xfrm>
            <a:off x="1075693" y="2866037"/>
            <a:ext cx="1613254" cy="338554"/>
          </a:xfrm>
          <a:prstGeom prst="rect">
            <a:avLst/>
          </a:prstGeom>
          <a:noFill/>
        </p:spPr>
        <p:txBody>
          <a:bodyPr wrap="square" rtlCol="0">
            <a:spAutoFit/>
          </a:bodyPr>
          <a:lstStyle/>
          <a:p>
            <a:r>
              <a:rPr lang="en-US" sz="1600" dirty="0" smtClean="0"/>
              <a:t>Link 0 (0/ 100 G)</a:t>
            </a:r>
            <a:endParaRPr lang="en-US" sz="1600" dirty="0"/>
          </a:p>
        </p:txBody>
      </p:sp>
      <p:pic>
        <p:nvPicPr>
          <p:cNvPr id="23" name="Picture 22"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2805" y="4863967"/>
            <a:ext cx="570721" cy="410939"/>
          </a:xfrm>
          <a:prstGeom prst="rect">
            <a:avLst/>
          </a:prstGeom>
        </p:spPr>
      </p:pic>
      <p:pic>
        <p:nvPicPr>
          <p:cNvPr id="28" name="Picture 27"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1903" y="4472609"/>
            <a:ext cx="570721" cy="410939"/>
          </a:xfrm>
          <a:prstGeom prst="rect">
            <a:avLst/>
          </a:prstGeom>
        </p:spPr>
      </p:pic>
      <p:pic>
        <p:nvPicPr>
          <p:cNvPr id="29" name="Picture 28"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0723" y="4558818"/>
            <a:ext cx="570721" cy="410939"/>
          </a:xfrm>
          <a:prstGeom prst="rect">
            <a:avLst/>
          </a:prstGeom>
        </p:spPr>
      </p:pic>
      <p:pic>
        <p:nvPicPr>
          <p:cNvPr id="30" name="Picture 29"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0185" y="4300279"/>
            <a:ext cx="570721" cy="410939"/>
          </a:xfrm>
          <a:prstGeom prst="rect">
            <a:avLst/>
          </a:prstGeom>
        </p:spPr>
      </p:pic>
      <p:pic>
        <p:nvPicPr>
          <p:cNvPr id="31" name="Picture 30"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1812" y="4928219"/>
            <a:ext cx="570721" cy="410939"/>
          </a:xfrm>
          <a:prstGeom prst="rect">
            <a:avLst/>
          </a:prstGeom>
        </p:spPr>
      </p:pic>
      <p:sp>
        <p:nvSpPr>
          <p:cNvPr id="32" name="TextBox 31"/>
          <p:cNvSpPr txBox="1"/>
          <p:nvPr/>
        </p:nvSpPr>
        <p:spPr>
          <a:xfrm>
            <a:off x="-7228" y="4130986"/>
            <a:ext cx="1885784" cy="402337"/>
          </a:xfrm>
          <a:prstGeom prst="rect">
            <a:avLst/>
          </a:prstGeom>
          <a:noFill/>
        </p:spPr>
        <p:txBody>
          <a:bodyPr wrap="square" rtlCol="0">
            <a:spAutoFit/>
          </a:bodyPr>
          <a:lstStyle/>
          <a:p>
            <a:r>
              <a:rPr lang="en-US" sz="2000" i="1" dirty="0" smtClean="0">
                <a:solidFill>
                  <a:srgbClr val="008000"/>
                </a:solidFill>
              </a:rPr>
              <a:t>Flow B (0 G)</a:t>
            </a:r>
            <a:endParaRPr lang="en-US" sz="2000" i="1" dirty="0">
              <a:solidFill>
                <a:srgbClr val="008000"/>
              </a:solidFill>
            </a:endParaRPr>
          </a:p>
        </p:txBody>
      </p:sp>
      <p:sp>
        <p:nvSpPr>
          <p:cNvPr id="33" name="TextBox 32"/>
          <p:cNvSpPr txBox="1"/>
          <p:nvPr/>
        </p:nvSpPr>
        <p:spPr>
          <a:xfrm>
            <a:off x="0" y="3643476"/>
            <a:ext cx="1766973" cy="400110"/>
          </a:xfrm>
          <a:prstGeom prst="rect">
            <a:avLst/>
          </a:prstGeom>
          <a:noFill/>
        </p:spPr>
        <p:txBody>
          <a:bodyPr wrap="square" rtlCol="0">
            <a:spAutoFit/>
          </a:bodyPr>
          <a:lstStyle/>
          <a:p>
            <a:r>
              <a:rPr lang="en-US" sz="2000" i="1" dirty="0" smtClean="0">
                <a:solidFill>
                  <a:srgbClr val="FF6600"/>
                </a:solidFill>
              </a:rPr>
              <a:t>Flow A (0 G)</a:t>
            </a:r>
            <a:endParaRPr lang="en-US" sz="2000" i="1" dirty="0">
              <a:solidFill>
                <a:srgbClr val="FF6600"/>
              </a:solidFill>
            </a:endParaRPr>
          </a:p>
        </p:txBody>
      </p:sp>
      <p:sp>
        <p:nvSpPr>
          <p:cNvPr id="34" name="TextBox 33"/>
          <p:cNvSpPr txBox="1"/>
          <p:nvPr/>
        </p:nvSpPr>
        <p:spPr>
          <a:xfrm>
            <a:off x="7751771" y="3643476"/>
            <a:ext cx="1958756" cy="400110"/>
          </a:xfrm>
          <a:prstGeom prst="rect">
            <a:avLst/>
          </a:prstGeom>
          <a:noFill/>
        </p:spPr>
        <p:txBody>
          <a:bodyPr wrap="square" rtlCol="0">
            <a:spAutoFit/>
          </a:bodyPr>
          <a:lstStyle/>
          <a:p>
            <a:r>
              <a:rPr lang="en-US" sz="2000" i="1" dirty="0" smtClean="0">
                <a:solidFill>
                  <a:srgbClr val="FF0000"/>
                </a:solidFill>
              </a:rPr>
              <a:t>Flow C (0 G)</a:t>
            </a:r>
            <a:endParaRPr lang="en-US" sz="2000" i="1" dirty="0">
              <a:solidFill>
                <a:srgbClr val="FF0000"/>
              </a:solidFill>
            </a:endParaRPr>
          </a:p>
        </p:txBody>
      </p:sp>
      <p:sp>
        <p:nvSpPr>
          <p:cNvPr id="35" name="TextBox 34"/>
          <p:cNvSpPr txBox="1"/>
          <p:nvPr/>
        </p:nvSpPr>
        <p:spPr>
          <a:xfrm>
            <a:off x="7743898" y="4133213"/>
            <a:ext cx="1774709" cy="400110"/>
          </a:xfrm>
          <a:prstGeom prst="rect">
            <a:avLst/>
          </a:prstGeom>
          <a:noFill/>
        </p:spPr>
        <p:txBody>
          <a:bodyPr wrap="square" rtlCol="0">
            <a:spAutoFit/>
          </a:bodyPr>
          <a:lstStyle/>
          <a:p>
            <a:r>
              <a:rPr lang="en-US" sz="2000" i="1" dirty="0" smtClean="0">
                <a:solidFill>
                  <a:srgbClr val="3366FF"/>
                </a:solidFill>
              </a:rPr>
              <a:t>Flow D (0 G)</a:t>
            </a:r>
            <a:endParaRPr lang="en-US" sz="2000" i="1" dirty="0">
              <a:solidFill>
                <a:srgbClr val="3366FF"/>
              </a:solidFill>
            </a:endParaRPr>
          </a:p>
        </p:txBody>
      </p:sp>
    </p:spTree>
    <p:custDataLst>
      <p:tags r:id="rId1"/>
    </p:custDataLst>
    <p:extLst>
      <p:ext uri="{BB962C8B-B14F-4D97-AF65-F5344CB8AC3E}">
        <p14:creationId xmlns:p14="http://schemas.microsoft.com/office/powerpoint/2010/main" val="746636929"/>
      </p:ext>
    </p:extLst>
  </p:cSld>
  <p:clrMapOvr>
    <a:masterClrMapping/>
  </p:clrMapOvr>
  <mc:AlternateContent xmlns:mc="http://schemas.openxmlformats.org/markup-compatibility/2006" xmlns:p14="http://schemas.microsoft.com/office/powerpoint/2010/main">
    <mc:Choice Requires="p14">
      <p:transition spd="slow" p14:dur="2000" advTm="33374"/>
    </mc:Choice>
    <mc:Fallback xmlns="">
      <p:transition xmlns:p14="http://schemas.microsoft.com/office/powerpoint/2010/main" spd="slow" advTm="33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p:nvPr/>
        </p:nvCxnSpPr>
        <p:spPr>
          <a:xfrm>
            <a:off x="2915261" y="4002378"/>
            <a:ext cx="775149" cy="9144"/>
          </a:xfrm>
          <a:prstGeom prst="straightConnector1">
            <a:avLst/>
          </a:prstGeom>
          <a:ln w="762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5530185" y="4101030"/>
            <a:ext cx="775149" cy="9144"/>
          </a:xfrm>
          <a:prstGeom prst="straightConnector1">
            <a:avLst/>
          </a:prstGeom>
          <a:ln w="127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1606902" y="4035525"/>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6876055" y="4110174"/>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4184315" y="4217919"/>
            <a:ext cx="775149" cy="9144"/>
          </a:xfrm>
          <a:prstGeom prst="straightConnector1">
            <a:avLst/>
          </a:prstGeom>
          <a:ln w="381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dirty="0" err="1" smtClean="0"/>
              <a:t>Waterfilling</a:t>
            </a:r>
            <a:r>
              <a:rPr lang="en-US" dirty="0" smtClean="0"/>
              <a:t>- 10 G link is fully used</a:t>
            </a:r>
            <a:endParaRPr lang="en-US" dirty="0"/>
          </a:p>
        </p:txBody>
      </p:sp>
      <p:pic>
        <p:nvPicPr>
          <p:cNvPr id="4" name="Content Placeholder 3"/>
          <p:cNvPicPr>
            <a:picLocks noChangeAspect="1"/>
          </p:cNvPicPr>
          <p:nvPr/>
        </p:nvPicPr>
        <p:blipFill>
          <a:blip r:embed="rId4"/>
          <a:srcRect l="-95032" r="-95032"/>
          <a:stretch>
            <a:fillRect/>
          </a:stretch>
        </p:blipFill>
        <p:spPr>
          <a:xfrm flipH="1">
            <a:off x="-693270" y="1600200"/>
            <a:ext cx="2904223" cy="1597211"/>
          </a:xfrm>
          <a:prstGeom prst="rect">
            <a:avLst/>
          </a:prstGeom>
        </p:spPr>
      </p:pic>
      <p:cxnSp>
        <p:nvCxnSpPr>
          <p:cNvPr id="5" name="Straight Arrow Connector 4"/>
          <p:cNvCxnSpPr/>
          <p:nvPr/>
        </p:nvCxnSpPr>
        <p:spPr>
          <a:xfrm>
            <a:off x="5431205" y="4134259"/>
            <a:ext cx="2234940" cy="0"/>
          </a:xfrm>
          <a:prstGeom prst="straightConnector1">
            <a:avLst/>
          </a:prstGeom>
          <a:ln w="63500" cmpd="sng">
            <a:solidFill>
              <a:srgbClr val="0000FF"/>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1652805" y="3915455"/>
            <a:ext cx="2029537" cy="0"/>
          </a:xfrm>
          <a:prstGeom prst="straightConnector1">
            <a:avLst/>
          </a:prstGeom>
          <a:ln w="63500" cmpd="sng">
            <a:solidFill>
              <a:srgbClr val="FF66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917421" y="4236977"/>
            <a:ext cx="2044203" cy="0"/>
          </a:xfrm>
          <a:prstGeom prst="straightConnector1">
            <a:avLst/>
          </a:prstGeom>
          <a:ln w="63500" cmpd="sng">
            <a:solidFill>
              <a:srgbClr val="008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657469" y="3197411"/>
            <a:ext cx="1613254" cy="338554"/>
          </a:xfrm>
          <a:prstGeom prst="rect">
            <a:avLst/>
          </a:prstGeom>
          <a:noFill/>
        </p:spPr>
        <p:txBody>
          <a:bodyPr wrap="square" rtlCol="0">
            <a:spAutoFit/>
          </a:bodyPr>
          <a:lstStyle/>
          <a:p>
            <a:r>
              <a:rPr lang="en-US" sz="1600" dirty="0" smtClean="0"/>
              <a:t>Link 1 (10/ 60 G)</a:t>
            </a:r>
            <a:endParaRPr lang="en-US" sz="1600" dirty="0"/>
          </a:p>
        </p:txBody>
      </p:sp>
      <p:sp>
        <p:nvSpPr>
          <p:cNvPr id="10" name="TextBox 9"/>
          <p:cNvSpPr txBox="1"/>
          <p:nvPr/>
        </p:nvSpPr>
        <p:spPr>
          <a:xfrm>
            <a:off x="3916931" y="3544350"/>
            <a:ext cx="1613254" cy="338554"/>
          </a:xfrm>
          <a:prstGeom prst="rect">
            <a:avLst/>
          </a:prstGeom>
          <a:noFill/>
        </p:spPr>
        <p:txBody>
          <a:bodyPr wrap="square" rtlCol="0">
            <a:spAutoFit/>
          </a:bodyPr>
          <a:lstStyle/>
          <a:p>
            <a:r>
              <a:rPr lang="en-US" sz="1600" dirty="0" smtClean="0"/>
              <a:t>Link 2 (10/ 30 G)</a:t>
            </a:r>
            <a:endParaRPr lang="en-US" sz="1600" dirty="0"/>
          </a:p>
        </p:txBody>
      </p:sp>
      <p:cxnSp>
        <p:nvCxnSpPr>
          <p:cNvPr id="14" name="Straight Arrow Connector 13"/>
          <p:cNvCxnSpPr/>
          <p:nvPr/>
        </p:nvCxnSpPr>
        <p:spPr>
          <a:xfrm flipV="1">
            <a:off x="4230218" y="4059460"/>
            <a:ext cx="2121019" cy="5759"/>
          </a:xfrm>
          <a:prstGeom prst="straightConnector1">
            <a:avLst/>
          </a:prstGeom>
          <a:ln w="63500" cmpd="sng">
            <a:solidFill>
              <a:srgbClr val="80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416264" y="3637019"/>
            <a:ext cx="1613254" cy="338554"/>
          </a:xfrm>
          <a:prstGeom prst="rect">
            <a:avLst/>
          </a:prstGeom>
          <a:noFill/>
        </p:spPr>
        <p:txBody>
          <a:bodyPr wrap="square" rtlCol="0">
            <a:spAutoFit/>
          </a:bodyPr>
          <a:lstStyle/>
          <a:p>
            <a:r>
              <a:rPr lang="en-US" sz="1600" b="1" dirty="0" smtClean="0"/>
              <a:t>Link 3 (10/ 10 G)</a:t>
            </a:r>
            <a:endParaRPr lang="en-US" sz="1600" b="1" dirty="0"/>
          </a:p>
        </p:txBody>
      </p:sp>
      <p:sp>
        <p:nvSpPr>
          <p:cNvPr id="25" name="TextBox 24"/>
          <p:cNvSpPr txBox="1"/>
          <p:nvPr/>
        </p:nvSpPr>
        <p:spPr>
          <a:xfrm>
            <a:off x="6685906" y="3059576"/>
            <a:ext cx="1613254" cy="338554"/>
          </a:xfrm>
          <a:prstGeom prst="rect">
            <a:avLst/>
          </a:prstGeom>
          <a:noFill/>
        </p:spPr>
        <p:txBody>
          <a:bodyPr wrap="square" rtlCol="0">
            <a:spAutoFit/>
          </a:bodyPr>
          <a:lstStyle/>
          <a:p>
            <a:r>
              <a:rPr lang="en-US" sz="1600" dirty="0" smtClean="0"/>
              <a:t>Link 4 (5/ 100 G)</a:t>
            </a:r>
            <a:endParaRPr lang="en-US" sz="1600" dirty="0"/>
          </a:p>
        </p:txBody>
      </p:sp>
      <p:sp>
        <p:nvSpPr>
          <p:cNvPr id="27" name="TextBox 26"/>
          <p:cNvSpPr txBox="1"/>
          <p:nvPr/>
        </p:nvSpPr>
        <p:spPr>
          <a:xfrm>
            <a:off x="1075693" y="2866037"/>
            <a:ext cx="1613254" cy="338554"/>
          </a:xfrm>
          <a:prstGeom prst="rect">
            <a:avLst/>
          </a:prstGeom>
          <a:noFill/>
        </p:spPr>
        <p:txBody>
          <a:bodyPr wrap="square" rtlCol="0">
            <a:spAutoFit/>
          </a:bodyPr>
          <a:lstStyle/>
          <a:p>
            <a:r>
              <a:rPr lang="en-US" sz="1600" dirty="0" smtClean="0"/>
              <a:t>Link 0 (5/ 100 G)</a:t>
            </a:r>
            <a:endParaRPr lang="en-US" sz="1600" dirty="0"/>
          </a:p>
        </p:txBody>
      </p:sp>
      <p:pic>
        <p:nvPicPr>
          <p:cNvPr id="23" name="Picture 22"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2805" y="4863967"/>
            <a:ext cx="570721" cy="410939"/>
          </a:xfrm>
          <a:prstGeom prst="rect">
            <a:avLst/>
          </a:prstGeom>
        </p:spPr>
      </p:pic>
      <p:pic>
        <p:nvPicPr>
          <p:cNvPr id="28" name="Picture 27"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1903" y="4472609"/>
            <a:ext cx="570721" cy="410939"/>
          </a:xfrm>
          <a:prstGeom prst="rect">
            <a:avLst/>
          </a:prstGeom>
        </p:spPr>
      </p:pic>
      <p:pic>
        <p:nvPicPr>
          <p:cNvPr id="29" name="Picture 28"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0723" y="4558818"/>
            <a:ext cx="570721" cy="410939"/>
          </a:xfrm>
          <a:prstGeom prst="rect">
            <a:avLst/>
          </a:prstGeom>
        </p:spPr>
      </p:pic>
      <p:pic>
        <p:nvPicPr>
          <p:cNvPr id="30" name="Picture 29"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0185" y="4300279"/>
            <a:ext cx="570721" cy="410939"/>
          </a:xfrm>
          <a:prstGeom prst="rect">
            <a:avLst/>
          </a:prstGeom>
        </p:spPr>
      </p:pic>
      <p:pic>
        <p:nvPicPr>
          <p:cNvPr id="31" name="Picture 30"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1812" y="4928219"/>
            <a:ext cx="570721" cy="410939"/>
          </a:xfrm>
          <a:prstGeom prst="rect">
            <a:avLst/>
          </a:prstGeom>
        </p:spPr>
      </p:pic>
      <p:sp>
        <p:nvSpPr>
          <p:cNvPr id="32" name="TextBox 31"/>
          <p:cNvSpPr txBox="1"/>
          <p:nvPr/>
        </p:nvSpPr>
        <p:spPr>
          <a:xfrm>
            <a:off x="-7228" y="4130986"/>
            <a:ext cx="1885784" cy="402337"/>
          </a:xfrm>
          <a:prstGeom prst="rect">
            <a:avLst/>
          </a:prstGeom>
          <a:noFill/>
        </p:spPr>
        <p:txBody>
          <a:bodyPr wrap="square" rtlCol="0">
            <a:spAutoFit/>
          </a:bodyPr>
          <a:lstStyle/>
          <a:p>
            <a:r>
              <a:rPr lang="en-US" sz="2000" i="1" dirty="0" smtClean="0">
                <a:solidFill>
                  <a:srgbClr val="008000"/>
                </a:solidFill>
              </a:rPr>
              <a:t>Flow B (5 G)</a:t>
            </a:r>
            <a:endParaRPr lang="en-US" sz="2000" i="1" dirty="0">
              <a:solidFill>
                <a:srgbClr val="008000"/>
              </a:solidFill>
            </a:endParaRPr>
          </a:p>
        </p:txBody>
      </p:sp>
      <p:sp>
        <p:nvSpPr>
          <p:cNvPr id="33" name="TextBox 32"/>
          <p:cNvSpPr txBox="1"/>
          <p:nvPr/>
        </p:nvSpPr>
        <p:spPr>
          <a:xfrm>
            <a:off x="0" y="3643476"/>
            <a:ext cx="1766973" cy="400110"/>
          </a:xfrm>
          <a:prstGeom prst="rect">
            <a:avLst/>
          </a:prstGeom>
          <a:noFill/>
        </p:spPr>
        <p:txBody>
          <a:bodyPr wrap="square" rtlCol="0">
            <a:spAutoFit/>
          </a:bodyPr>
          <a:lstStyle/>
          <a:p>
            <a:r>
              <a:rPr lang="en-US" sz="2000" i="1" dirty="0" smtClean="0">
                <a:solidFill>
                  <a:srgbClr val="FF6600"/>
                </a:solidFill>
              </a:rPr>
              <a:t>Flow A (5 G)</a:t>
            </a:r>
            <a:endParaRPr lang="en-US" sz="2000" i="1" dirty="0">
              <a:solidFill>
                <a:srgbClr val="FF6600"/>
              </a:solidFill>
            </a:endParaRPr>
          </a:p>
        </p:txBody>
      </p:sp>
      <p:sp>
        <p:nvSpPr>
          <p:cNvPr id="34" name="TextBox 33"/>
          <p:cNvSpPr txBox="1"/>
          <p:nvPr/>
        </p:nvSpPr>
        <p:spPr>
          <a:xfrm>
            <a:off x="7751771" y="3643476"/>
            <a:ext cx="1958756" cy="400110"/>
          </a:xfrm>
          <a:prstGeom prst="rect">
            <a:avLst/>
          </a:prstGeom>
          <a:noFill/>
        </p:spPr>
        <p:txBody>
          <a:bodyPr wrap="square" rtlCol="0">
            <a:spAutoFit/>
          </a:bodyPr>
          <a:lstStyle/>
          <a:p>
            <a:r>
              <a:rPr lang="en-US" sz="2000" b="1" i="1" dirty="0" smtClean="0">
                <a:solidFill>
                  <a:srgbClr val="FF0000"/>
                </a:solidFill>
              </a:rPr>
              <a:t>Flow C (5 G)</a:t>
            </a:r>
            <a:endParaRPr lang="en-US" sz="2000" b="1" i="1" dirty="0">
              <a:solidFill>
                <a:srgbClr val="FF0000"/>
              </a:solidFill>
            </a:endParaRPr>
          </a:p>
        </p:txBody>
      </p:sp>
      <p:sp>
        <p:nvSpPr>
          <p:cNvPr id="35" name="TextBox 34"/>
          <p:cNvSpPr txBox="1"/>
          <p:nvPr/>
        </p:nvSpPr>
        <p:spPr>
          <a:xfrm>
            <a:off x="7743898" y="4133213"/>
            <a:ext cx="1774709" cy="400110"/>
          </a:xfrm>
          <a:prstGeom prst="rect">
            <a:avLst/>
          </a:prstGeom>
          <a:noFill/>
        </p:spPr>
        <p:txBody>
          <a:bodyPr wrap="square" rtlCol="0">
            <a:spAutoFit/>
          </a:bodyPr>
          <a:lstStyle/>
          <a:p>
            <a:r>
              <a:rPr lang="en-US" sz="2000" b="1" i="1" dirty="0" smtClean="0">
                <a:solidFill>
                  <a:srgbClr val="3366FF"/>
                </a:solidFill>
              </a:rPr>
              <a:t>Flow D (5 G)</a:t>
            </a:r>
            <a:endParaRPr lang="en-US" sz="2000" b="1" i="1" dirty="0">
              <a:solidFill>
                <a:srgbClr val="3366FF"/>
              </a:solidFill>
            </a:endParaRPr>
          </a:p>
        </p:txBody>
      </p:sp>
    </p:spTree>
    <p:custDataLst>
      <p:tags r:id="rId1"/>
    </p:custDataLst>
    <p:extLst>
      <p:ext uri="{BB962C8B-B14F-4D97-AF65-F5344CB8AC3E}">
        <p14:creationId xmlns:p14="http://schemas.microsoft.com/office/powerpoint/2010/main" val="969161717"/>
      </p:ext>
    </p:extLst>
  </p:cSld>
  <p:clrMapOvr>
    <a:masterClrMapping/>
  </p:clrMapOvr>
  <mc:AlternateContent xmlns:mc="http://schemas.openxmlformats.org/markup-compatibility/2006" xmlns:p14="http://schemas.microsoft.com/office/powerpoint/2010/main">
    <mc:Choice Requires="p14">
      <p:transition spd="slow" p14:dur="2000" advTm="13916"/>
    </mc:Choice>
    <mc:Fallback xmlns="">
      <p:transition xmlns:p14="http://schemas.microsoft.com/office/powerpoint/2010/main" spd="slow" advTm="1391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p:nvPr/>
        </p:nvCxnSpPr>
        <p:spPr>
          <a:xfrm>
            <a:off x="2915261" y="4002378"/>
            <a:ext cx="775149" cy="9144"/>
          </a:xfrm>
          <a:prstGeom prst="straightConnector1">
            <a:avLst/>
          </a:prstGeom>
          <a:ln w="762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5530185" y="4101030"/>
            <a:ext cx="775149" cy="9144"/>
          </a:xfrm>
          <a:prstGeom prst="straightConnector1">
            <a:avLst/>
          </a:prstGeom>
          <a:ln w="127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1606902" y="4035525"/>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6876055" y="4110174"/>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4184315" y="4217919"/>
            <a:ext cx="775149" cy="9144"/>
          </a:xfrm>
          <a:prstGeom prst="straightConnector1">
            <a:avLst/>
          </a:prstGeom>
          <a:ln w="381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dirty="0" err="1"/>
              <a:t>Waterfilling</a:t>
            </a:r>
            <a:r>
              <a:rPr lang="en-US" dirty="0"/>
              <a:t>- </a:t>
            </a:r>
            <a:r>
              <a:rPr lang="en-US" dirty="0" smtClean="0"/>
              <a:t>30 </a:t>
            </a:r>
            <a:r>
              <a:rPr lang="en-US" dirty="0"/>
              <a:t>G link is fully used</a:t>
            </a:r>
          </a:p>
        </p:txBody>
      </p:sp>
      <p:pic>
        <p:nvPicPr>
          <p:cNvPr id="4" name="Content Placeholder 3"/>
          <p:cNvPicPr>
            <a:picLocks noChangeAspect="1"/>
          </p:cNvPicPr>
          <p:nvPr/>
        </p:nvPicPr>
        <p:blipFill>
          <a:blip r:embed="rId3"/>
          <a:srcRect l="-95032" r="-95032"/>
          <a:stretch>
            <a:fillRect/>
          </a:stretch>
        </p:blipFill>
        <p:spPr>
          <a:xfrm flipH="1">
            <a:off x="-693270" y="1600200"/>
            <a:ext cx="2904223" cy="1597211"/>
          </a:xfrm>
          <a:prstGeom prst="rect">
            <a:avLst/>
          </a:prstGeom>
        </p:spPr>
      </p:pic>
      <p:sp>
        <p:nvSpPr>
          <p:cNvPr id="9" name="TextBox 8"/>
          <p:cNvSpPr txBox="1"/>
          <p:nvPr/>
        </p:nvSpPr>
        <p:spPr>
          <a:xfrm>
            <a:off x="2657469" y="3197411"/>
            <a:ext cx="1613254" cy="338554"/>
          </a:xfrm>
          <a:prstGeom prst="rect">
            <a:avLst/>
          </a:prstGeom>
          <a:noFill/>
        </p:spPr>
        <p:txBody>
          <a:bodyPr wrap="square" rtlCol="0">
            <a:spAutoFit/>
          </a:bodyPr>
          <a:lstStyle/>
          <a:p>
            <a:r>
              <a:rPr lang="en-US" sz="1600" dirty="0" smtClean="0"/>
              <a:t>Link 1 (50/ 60 G)</a:t>
            </a:r>
            <a:endParaRPr lang="en-US" sz="1600" dirty="0"/>
          </a:p>
        </p:txBody>
      </p:sp>
      <p:sp>
        <p:nvSpPr>
          <p:cNvPr id="10" name="TextBox 9"/>
          <p:cNvSpPr txBox="1"/>
          <p:nvPr/>
        </p:nvSpPr>
        <p:spPr>
          <a:xfrm>
            <a:off x="3916931" y="3544350"/>
            <a:ext cx="1613254" cy="338554"/>
          </a:xfrm>
          <a:prstGeom prst="rect">
            <a:avLst/>
          </a:prstGeom>
          <a:noFill/>
        </p:spPr>
        <p:txBody>
          <a:bodyPr wrap="square" rtlCol="0">
            <a:spAutoFit/>
          </a:bodyPr>
          <a:lstStyle/>
          <a:p>
            <a:r>
              <a:rPr lang="en-US" sz="1600" b="1" dirty="0" smtClean="0"/>
              <a:t>Link 2 (30/ 30 G)</a:t>
            </a:r>
            <a:endParaRPr lang="en-US" sz="1600" b="1" dirty="0"/>
          </a:p>
        </p:txBody>
      </p:sp>
      <p:sp>
        <p:nvSpPr>
          <p:cNvPr id="15" name="TextBox 14"/>
          <p:cNvSpPr txBox="1"/>
          <p:nvPr/>
        </p:nvSpPr>
        <p:spPr>
          <a:xfrm>
            <a:off x="5416264" y="3637019"/>
            <a:ext cx="1613254" cy="338554"/>
          </a:xfrm>
          <a:prstGeom prst="rect">
            <a:avLst/>
          </a:prstGeom>
          <a:noFill/>
        </p:spPr>
        <p:txBody>
          <a:bodyPr wrap="square" rtlCol="0">
            <a:spAutoFit/>
          </a:bodyPr>
          <a:lstStyle/>
          <a:p>
            <a:r>
              <a:rPr lang="en-US" sz="1600" b="1" dirty="0" smtClean="0"/>
              <a:t>Link 3 (10/ 10 G)</a:t>
            </a:r>
            <a:endParaRPr lang="en-US" sz="1600" b="1" dirty="0"/>
          </a:p>
        </p:txBody>
      </p:sp>
      <p:sp>
        <p:nvSpPr>
          <p:cNvPr id="25" name="TextBox 24"/>
          <p:cNvSpPr txBox="1"/>
          <p:nvPr/>
        </p:nvSpPr>
        <p:spPr>
          <a:xfrm>
            <a:off x="6685906" y="3059576"/>
            <a:ext cx="1613254" cy="338554"/>
          </a:xfrm>
          <a:prstGeom prst="rect">
            <a:avLst/>
          </a:prstGeom>
          <a:noFill/>
        </p:spPr>
        <p:txBody>
          <a:bodyPr wrap="square" rtlCol="0">
            <a:spAutoFit/>
          </a:bodyPr>
          <a:lstStyle/>
          <a:p>
            <a:r>
              <a:rPr lang="en-US" sz="1600" dirty="0" smtClean="0"/>
              <a:t>Link 4 (5/ 100 G)</a:t>
            </a:r>
            <a:endParaRPr lang="en-US" sz="1600" dirty="0"/>
          </a:p>
        </p:txBody>
      </p:sp>
      <p:pic>
        <p:nvPicPr>
          <p:cNvPr id="23" name="Picture 22"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2805" y="4863967"/>
            <a:ext cx="570721" cy="410939"/>
          </a:xfrm>
          <a:prstGeom prst="rect">
            <a:avLst/>
          </a:prstGeom>
        </p:spPr>
      </p:pic>
      <p:pic>
        <p:nvPicPr>
          <p:cNvPr id="28" name="Picture 27"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1903" y="4472609"/>
            <a:ext cx="570721" cy="410939"/>
          </a:xfrm>
          <a:prstGeom prst="rect">
            <a:avLst/>
          </a:prstGeom>
        </p:spPr>
      </p:pic>
      <p:pic>
        <p:nvPicPr>
          <p:cNvPr id="29" name="Picture 28"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0723" y="4558818"/>
            <a:ext cx="570721" cy="410939"/>
          </a:xfrm>
          <a:prstGeom prst="rect">
            <a:avLst/>
          </a:prstGeom>
        </p:spPr>
      </p:pic>
      <p:pic>
        <p:nvPicPr>
          <p:cNvPr id="30" name="Picture 29"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0185" y="4300279"/>
            <a:ext cx="570721" cy="410939"/>
          </a:xfrm>
          <a:prstGeom prst="rect">
            <a:avLst/>
          </a:prstGeom>
        </p:spPr>
      </p:pic>
      <p:pic>
        <p:nvPicPr>
          <p:cNvPr id="31" name="Picture 30"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1812" y="4928219"/>
            <a:ext cx="570721" cy="410939"/>
          </a:xfrm>
          <a:prstGeom prst="rect">
            <a:avLst/>
          </a:prstGeom>
        </p:spPr>
      </p:pic>
      <p:cxnSp>
        <p:nvCxnSpPr>
          <p:cNvPr id="32" name="Straight Arrow Connector 31"/>
          <p:cNvCxnSpPr/>
          <p:nvPr/>
        </p:nvCxnSpPr>
        <p:spPr>
          <a:xfrm>
            <a:off x="5431205" y="4134259"/>
            <a:ext cx="2234940" cy="0"/>
          </a:xfrm>
          <a:prstGeom prst="straightConnector1">
            <a:avLst/>
          </a:prstGeom>
          <a:ln w="63500" cmpd="sng">
            <a:solidFill>
              <a:srgbClr val="0000FF"/>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652805" y="3915455"/>
            <a:ext cx="2029537" cy="0"/>
          </a:xfrm>
          <a:prstGeom prst="straightConnector1">
            <a:avLst/>
          </a:prstGeom>
          <a:ln w="317500" cmpd="sng">
            <a:solidFill>
              <a:srgbClr val="FF66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17421" y="4236977"/>
            <a:ext cx="2044203" cy="0"/>
          </a:xfrm>
          <a:prstGeom prst="straightConnector1">
            <a:avLst/>
          </a:prstGeom>
          <a:ln w="317500" cmpd="sng">
            <a:solidFill>
              <a:srgbClr val="008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4230218" y="4059460"/>
            <a:ext cx="2121019" cy="5759"/>
          </a:xfrm>
          <a:prstGeom prst="straightConnector1">
            <a:avLst/>
          </a:prstGeom>
          <a:ln w="63500" cmpd="sng">
            <a:solidFill>
              <a:srgbClr val="80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228" y="4130986"/>
            <a:ext cx="1885784" cy="402337"/>
          </a:xfrm>
          <a:prstGeom prst="rect">
            <a:avLst/>
          </a:prstGeom>
          <a:noFill/>
        </p:spPr>
        <p:txBody>
          <a:bodyPr wrap="square" rtlCol="0">
            <a:spAutoFit/>
          </a:bodyPr>
          <a:lstStyle/>
          <a:p>
            <a:r>
              <a:rPr lang="en-US" sz="2000" b="1" i="1" dirty="0" smtClean="0">
                <a:solidFill>
                  <a:srgbClr val="008000"/>
                </a:solidFill>
              </a:rPr>
              <a:t>Flow B (25 G)</a:t>
            </a:r>
            <a:endParaRPr lang="en-US" sz="2000" b="1" i="1" dirty="0">
              <a:solidFill>
                <a:srgbClr val="008000"/>
              </a:solidFill>
            </a:endParaRPr>
          </a:p>
        </p:txBody>
      </p:sp>
      <p:sp>
        <p:nvSpPr>
          <p:cNvPr id="37" name="TextBox 36"/>
          <p:cNvSpPr txBox="1"/>
          <p:nvPr/>
        </p:nvSpPr>
        <p:spPr>
          <a:xfrm>
            <a:off x="0" y="3643476"/>
            <a:ext cx="1766973" cy="400110"/>
          </a:xfrm>
          <a:prstGeom prst="rect">
            <a:avLst/>
          </a:prstGeom>
          <a:noFill/>
        </p:spPr>
        <p:txBody>
          <a:bodyPr wrap="square" rtlCol="0">
            <a:spAutoFit/>
          </a:bodyPr>
          <a:lstStyle/>
          <a:p>
            <a:r>
              <a:rPr lang="en-US" sz="2000" i="1" dirty="0" smtClean="0">
                <a:solidFill>
                  <a:srgbClr val="FF6600"/>
                </a:solidFill>
              </a:rPr>
              <a:t>Flow A (25 G)</a:t>
            </a:r>
            <a:endParaRPr lang="en-US" sz="2000" i="1" dirty="0">
              <a:solidFill>
                <a:srgbClr val="FF6600"/>
              </a:solidFill>
            </a:endParaRPr>
          </a:p>
        </p:txBody>
      </p:sp>
      <p:sp>
        <p:nvSpPr>
          <p:cNvPr id="38" name="TextBox 37"/>
          <p:cNvSpPr txBox="1"/>
          <p:nvPr/>
        </p:nvSpPr>
        <p:spPr>
          <a:xfrm>
            <a:off x="7751771" y="3643476"/>
            <a:ext cx="1958756" cy="400110"/>
          </a:xfrm>
          <a:prstGeom prst="rect">
            <a:avLst/>
          </a:prstGeom>
          <a:noFill/>
        </p:spPr>
        <p:txBody>
          <a:bodyPr wrap="square" rtlCol="0">
            <a:spAutoFit/>
          </a:bodyPr>
          <a:lstStyle/>
          <a:p>
            <a:r>
              <a:rPr lang="en-US" sz="2000" b="1" i="1" dirty="0" smtClean="0">
                <a:solidFill>
                  <a:srgbClr val="FF0000"/>
                </a:solidFill>
              </a:rPr>
              <a:t>Flow C (5 G)</a:t>
            </a:r>
            <a:endParaRPr lang="en-US" sz="2000" b="1" i="1" dirty="0">
              <a:solidFill>
                <a:srgbClr val="FF0000"/>
              </a:solidFill>
            </a:endParaRPr>
          </a:p>
        </p:txBody>
      </p:sp>
      <p:sp>
        <p:nvSpPr>
          <p:cNvPr id="39" name="TextBox 38"/>
          <p:cNvSpPr txBox="1"/>
          <p:nvPr/>
        </p:nvSpPr>
        <p:spPr>
          <a:xfrm>
            <a:off x="7743898" y="4133213"/>
            <a:ext cx="1774709" cy="400110"/>
          </a:xfrm>
          <a:prstGeom prst="rect">
            <a:avLst/>
          </a:prstGeom>
          <a:noFill/>
        </p:spPr>
        <p:txBody>
          <a:bodyPr wrap="square" rtlCol="0">
            <a:spAutoFit/>
          </a:bodyPr>
          <a:lstStyle/>
          <a:p>
            <a:r>
              <a:rPr lang="en-US" sz="2000" b="1" i="1" dirty="0" smtClean="0">
                <a:solidFill>
                  <a:srgbClr val="3366FF"/>
                </a:solidFill>
              </a:rPr>
              <a:t>Flow D (5 G)</a:t>
            </a:r>
            <a:endParaRPr lang="en-US" sz="2000" b="1" i="1" dirty="0">
              <a:solidFill>
                <a:srgbClr val="3366FF"/>
              </a:solidFill>
            </a:endParaRPr>
          </a:p>
        </p:txBody>
      </p:sp>
      <p:sp>
        <p:nvSpPr>
          <p:cNvPr id="40" name="TextBox 39"/>
          <p:cNvSpPr txBox="1"/>
          <p:nvPr/>
        </p:nvSpPr>
        <p:spPr>
          <a:xfrm>
            <a:off x="926844" y="2866037"/>
            <a:ext cx="1762103" cy="338554"/>
          </a:xfrm>
          <a:prstGeom prst="rect">
            <a:avLst/>
          </a:prstGeom>
          <a:noFill/>
        </p:spPr>
        <p:txBody>
          <a:bodyPr wrap="square" rtlCol="0">
            <a:spAutoFit/>
          </a:bodyPr>
          <a:lstStyle/>
          <a:p>
            <a:r>
              <a:rPr lang="en-US" sz="1600" dirty="0" smtClean="0"/>
              <a:t>Link 0 (25/ 100 G)</a:t>
            </a:r>
            <a:endParaRPr lang="en-US" sz="1600" dirty="0"/>
          </a:p>
        </p:txBody>
      </p:sp>
    </p:spTree>
    <p:custDataLst>
      <p:tags r:id="rId1"/>
    </p:custDataLst>
    <p:extLst>
      <p:ext uri="{BB962C8B-B14F-4D97-AF65-F5344CB8AC3E}">
        <p14:creationId xmlns:p14="http://schemas.microsoft.com/office/powerpoint/2010/main" val="3434595654"/>
      </p:ext>
    </p:extLst>
  </p:cSld>
  <p:clrMapOvr>
    <a:masterClrMapping/>
  </p:clrMapOvr>
  <mc:AlternateContent xmlns:mc="http://schemas.openxmlformats.org/markup-compatibility/2006" xmlns:p14="http://schemas.microsoft.com/office/powerpoint/2010/main">
    <mc:Choice Requires="p14">
      <p:transition spd="slow" p14:dur="2000" advTm="2488"/>
    </mc:Choice>
    <mc:Fallback xmlns="">
      <p:transition xmlns:p14="http://schemas.microsoft.com/office/powerpoint/2010/main" spd="slow" advTm="248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500"/>
                                        <p:tgtEl>
                                          <p:spTgt spid="3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p:nvPr/>
        </p:nvCxnSpPr>
        <p:spPr>
          <a:xfrm>
            <a:off x="2915261" y="4002378"/>
            <a:ext cx="775149" cy="9144"/>
          </a:xfrm>
          <a:prstGeom prst="straightConnector1">
            <a:avLst/>
          </a:prstGeom>
          <a:ln w="762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5530185" y="4101030"/>
            <a:ext cx="775149" cy="9144"/>
          </a:xfrm>
          <a:prstGeom prst="straightConnector1">
            <a:avLst/>
          </a:prstGeom>
          <a:ln w="127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1606902" y="4035525"/>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6876055" y="4110174"/>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4184315" y="4217919"/>
            <a:ext cx="775149" cy="9144"/>
          </a:xfrm>
          <a:prstGeom prst="straightConnector1">
            <a:avLst/>
          </a:prstGeom>
          <a:ln w="381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dirty="0" err="1"/>
              <a:t>Waterfilling</a:t>
            </a:r>
            <a:r>
              <a:rPr lang="en-US" dirty="0"/>
              <a:t>- </a:t>
            </a:r>
            <a:r>
              <a:rPr lang="en-US" dirty="0" smtClean="0"/>
              <a:t>60 </a:t>
            </a:r>
            <a:r>
              <a:rPr lang="en-US" dirty="0"/>
              <a:t>G link is fully used</a:t>
            </a:r>
          </a:p>
        </p:txBody>
      </p:sp>
      <p:pic>
        <p:nvPicPr>
          <p:cNvPr id="4" name="Content Placeholder 3"/>
          <p:cNvPicPr>
            <a:picLocks noChangeAspect="1"/>
          </p:cNvPicPr>
          <p:nvPr/>
        </p:nvPicPr>
        <p:blipFill>
          <a:blip r:embed="rId3"/>
          <a:srcRect l="-95032" r="-95032"/>
          <a:stretch>
            <a:fillRect/>
          </a:stretch>
        </p:blipFill>
        <p:spPr>
          <a:xfrm flipH="1">
            <a:off x="-693270" y="1600200"/>
            <a:ext cx="2904223" cy="1597211"/>
          </a:xfrm>
          <a:prstGeom prst="rect">
            <a:avLst/>
          </a:prstGeom>
        </p:spPr>
      </p:pic>
      <p:sp>
        <p:nvSpPr>
          <p:cNvPr id="9" name="TextBox 8"/>
          <p:cNvSpPr txBox="1"/>
          <p:nvPr/>
        </p:nvSpPr>
        <p:spPr>
          <a:xfrm>
            <a:off x="2657469" y="3197411"/>
            <a:ext cx="1613254" cy="338554"/>
          </a:xfrm>
          <a:prstGeom prst="rect">
            <a:avLst/>
          </a:prstGeom>
          <a:noFill/>
        </p:spPr>
        <p:txBody>
          <a:bodyPr wrap="square" rtlCol="0">
            <a:spAutoFit/>
          </a:bodyPr>
          <a:lstStyle/>
          <a:p>
            <a:r>
              <a:rPr lang="en-US" sz="1600" b="1" dirty="0" smtClean="0"/>
              <a:t>Link 1 (60/ 60 G)</a:t>
            </a:r>
            <a:endParaRPr lang="en-US" sz="1600" b="1" dirty="0"/>
          </a:p>
        </p:txBody>
      </p:sp>
      <p:sp>
        <p:nvSpPr>
          <p:cNvPr id="10" name="TextBox 9"/>
          <p:cNvSpPr txBox="1"/>
          <p:nvPr/>
        </p:nvSpPr>
        <p:spPr>
          <a:xfrm>
            <a:off x="3916931" y="3544350"/>
            <a:ext cx="1613254" cy="338554"/>
          </a:xfrm>
          <a:prstGeom prst="rect">
            <a:avLst/>
          </a:prstGeom>
          <a:noFill/>
        </p:spPr>
        <p:txBody>
          <a:bodyPr wrap="square" rtlCol="0">
            <a:spAutoFit/>
          </a:bodyPr>
          <a:lstStyle/>
          <a:p>
            <a:r>
              <a:rPr lang="en-US" sz="1600" b="1" dirty="0" smtClean="0"/>
              <a:t>Link 2 (30/ 30 G)</a:t>
            </a:r>
            <a:endParaRPr lang="en-US" sz="1600" b="1" dirty="0"/>
          </a:p>
        </p:txBody>
      </p:sp>
      <p:sp>
        <p:nvSpPr>
          <p:cNvPr id="15" name="TextBox 14"/>
          <p:cNvSpPr txBox="1"/>
          <p:nvPr/>
        </p:nvSpPr>
        <p:spPr>
          <a:xfrm>
            <a:off x="5416264" y="3637019"/>
            <a:ext cx="1613254" cy="338554"/>
          </a:xfrm>
          <a:prstGeom prst="rect">
            <a:avLst/>
          </a:prstGeom>
          <a:noFill/>
        </p:spPr>
        <p:txBody>
          <a:bodyPr wrap="square" rtlCol="0">
            <a:spAutoFit/>
          </a:bodyPr>
          <a:lstStyle/>
          <a:p>
            <a:r>
              <a:rPr lang="en-US" sz="1600" b="1" dirty="0" smtClean="0"/>
              <a:t>Link 3 (10/ 10 G)</a:t>
            </a:r>
            <a:endParaRPr lang="en-US" sz="1600" b="1" dirty="0"/>
          </a:p>
        </p:txBody>
      </p:sp>
      <p:sp>
        <p:nvSpPr>
          <p:cNvPr id="25" name="TextBox 24"/>
          <p:cNvSpPr txBox="1"/>
          <p:nvPr/>
        </p:nvSpPr>
        <p:spPr>
          <a:xfrm>
            <a:off x="6685906" y="3059576"/>
            <a:ext cx="1613254" cy="338554"/>
          </a:xfrm>
          <a:prstGeom prst="rect">
            <a:avLst/>
          </a:prstGeom>
          <a:noFill/>
        </p:spPr>
        <p:txBody>
          <a:bodyPr wrap="square" rtlCol="0">
            <a:spAutoFit/>
          </a:bodyPr>
          <a:lstStyle/>
          <a:p>
            <a:r>
              <a:rPr lang="en-US" sz="1600" dirty="0" smtClean="0"/>
              <a:t>Link 4 (5/ 100 G)</a:t>
            </a:r>
            <a:endParaRPr lang="en-US" sz="1600" dirty="0"/>
          </a:p>
        </p:txBody>
      </p:sp>
      <p:pic>
        <p:nvPicPr>
          <p:cNvPr id="23" name="Picture 22"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2805" y="4863967"/>
            <a:ext cx="570721" cy="410939"/>
          </a:xfrm>
          <a:prstGeom prst="rect">
            <a:avLst/>
          </a:prstGeom>
        </p:spPr>
      </p:pic>
      <p:pic>
        <p:nvPicPr>
          <p:cNvPr id="28" name="Picture 27"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1903" y="4472609"/>
            <a:ext cx="570721" cy="410939"/>
          </a:xfrm>
          <a:prstGeom prst="rect">
            <a:avLst/>
          </a:prstGeom>
        </p:spPr>
      </p:pic>
      <p:pic>
        <p:nvPicPr>
          <p:cNvPr id="29" name="Picture 28"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0723" y="4558818"/>
            <a:ext cx="570721" cy="410939"/>
          </a:xfrm>
          <a:prstGeom prst="rect">
            <a:avLst/>
          </a:prstGeom>
        </p:spPr>
      </p:pic>
      <p:pic>
        <p:nvPicPr>
          <p:cNvPr id="30" name="Picture 29"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0185" y="4300279"/>
            <a:ext cx="570721" cy="410939"/>
          </a:xfrm>
          <a:prstGeom prst="rect">
            <a:avLst/>
          </a:prstGeom>
        </p:spPr>
      </p:pic>
      <p:pic>
        <p:nvPicPr>
          <p:cNvPr id="31" name="Picture 30"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1812" y="4928219"/>
            <a:ext cx="570721" cy="410939"/>
          </a:xfrm>
          <a:prstGeom prst="rect">
            <a:avLst/>
          </a:prstGeom>
        </p:spPr>
      </p:pic>
      <p:cxnSp>
        <p:nvCxnSpPr>
          <p:cNvPr id="32" name="Straight Arrow Connector 31"/>
          <p:cNvCxnSpPr/>
          <p:nvPr/>
        </p:nvCxnSpPr>
        <p:spPr>
          <a:xfrm>
            <a:off x="5431205" y="4134259"/>
            <a:ext cx="2234940" cy="0"/>
          </a:xfrm>
          <a:prstGeom prst="straightConnector1">
            <a:avLst/>
          </a:prstGeom>
          <a:ln w="63500" cmpd="sng">
            <a:solidFill>
              <a:srgbClr val="0000FF"/>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652805" y="3855691"/>
            <a:ext cx="2029537" cy="0"/>
          </a:xfrm>
          <a:prstGeom prst="straightConnector1">
            <a:avLst/>
          </a:prstGeom>
          <a:ln w="444500" cmpd="sng">
            <a:solidFill>
              <a:srgbClr val="FF66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17421" y="4236977"/>
            <a:ext cx="2044203" cy="0"/>
          </a:xfrm>
          <a:prstGeom prst="straightConnector1">
            <a:avLst/>
          </a:prstGeom>
          <a:ln w="317500" cmpd="sng">
            <a:solidFill>
              <a:srgbClr val="008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4230218" y="4059460"/>
            <a:ext cx="2121019" cy="5759"/>
          </a:xfrm>
          <a:prstGeom prst="straightConnector1">
            <a:avLst/>
          </a:prstGeom>
          <a:ln w="63500" cmpd="sng">
            <a:solidFill>
              <a:srgbClr val="80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228" y="4130986"/>
            <a:ext cx="1885784" cy="402337"/>
          </a:xfrm>
          <a:prstGeom prst="rect">
            <a:avLst/>
          </a:prstGeom>
          <a:noFill/>
        </p:spPr>
        <p:txBody>
          <a:bodyPr wrap="square" rtlCol="0">
            <a:spAutoFit/>
          </a:bodyPr>
          <a:lstStyle/>
          <a:p>
            <a:r>
              <a:rPr lang="en-US" sz="2000" b="1" i="1" dirty="0" smtClean="0">
                <a:solidFill>
                  <a:srgbClr val="008000"/>
                </a:solidFill>
              </a:rPr>
              <a:t>Flow B (25 G)</a:t>
            </a:r>
            <a:endParaRPr lang="en-US" sz="2000" b="1" i="1" dirty="0">
              <a:solidFill>
                <a:srgbClr val="008000"/>
              </a:solidFill>
            </a:endParaRPr>
          </a:p>
        </p:txBody>
      </p:sp>
      <p:sp>
        <p:nvSpPr>
          <p:cNvPr id="37" name="TextBox 36"/>
          <p:cNvSpPr txBox="1"/>
          <p:nvPr/>
        </p:nvSpPr>
        <p:spPr>
          <a:xfrm>
            <a:off x="0" y="3643476"/>
            <a:ext cx="1766973" cy="400110"/>
          </a:xfrm>
          <a:prstGeom prst="rect">
            <a:avLst/>
          </a:prstGeom>
          <a:noFill/>
        </p:spPr>
        <p:txBody>
          <a:bodyPr wrap="square" rtlCol="0">
            <a:spAutoFit/>
          </a:bodyPr>
          <a:lstStyle/>
          <a:p>
            <a:r>
              <a:rPr lang="en-US" sz="2000" b="1" i="1" dirty="0" smtClean="0">
                <a:solidFill>
                  <a:srgbClr val="FF6600"/>
                </a:solidFill>
              </a:rPr>
              <a:t>Flow A (35 G)</a:t>
            </a:r>
            <a:endParaRPr lang="en-US" sz="2000" b="1" i="1" dirty="0">
              <a:solidFill>
                <a:srgbClr val="FF6600"/>
              </a:solidFill>
            </a:endParaRPr>
          </a:p>
        </p:txBody>
      </p:sp>
      <p:sp>
        <p:nvSpPr>
          <p:cNvPr id="38" name="TextBox 37"/>
          <p:cNvSpPr txBox="1"/>
          <p:nvPr/>
        </p:nvSpPr>
        <p:spPr>
          <a:xfrm>
            <a:off x="7751771" y="3643476"/>
            <a:ext cx="1958756" cy="400110"/>
          </a:xfrm>
          <a:prstGeom prst="rect">
            <a:avLst/>
          </a:prstGeom>
          <a:noFill/>
        </p:spPr>
        <p:txBody>
          <a:bodyPr wrap="square" rtlCol="0">
            <a:spAutoFit/>
          </a:bodyPr>
          <a:lstStyle/>
          <a:p>
            <a:r>
              <a:rPr lang="en-US" sz="2000" b="1" i="1" dirty="0" smtClean="0">
                <a:solidFill>
                  <a:srgbClr val="FF0000"/>
                </a:solidFill>
              </a:rPr>
              <a:t>Flow C (5 G)</a:t>
            </a:r>
            <a:endParaRPr lang="en-US" sz="2000" b="1" i="1" dirty="0">
              <a:solidFill>
                <a:srgbClr val="FF0000"/>
              </a:solidFill>
            </a:endParaRPr>
          </a:p>
        </p:txBody>
      </p:sp>
      <p:sp>
        <p:nvSpPr>
          <p:cNvPr id="39" name="TextBox 38"/>
          <p:cNvSpPr txBox="1"/>
          <p:nvPr/>
        </p:nvSpPr>
        <p:spPr>
          <a:xfrm>
            <a:off x="7743898" y="4133213"/>
            <a:ext cx="1774709" cy="400110"/>
          </a:xfrm>
          <a:prstGeom prst="rect">
            <a:avLst/>
          </a:prstGeom>
          <a:noFill/>
        </p:spPr>
        <p:txBody>
          <a:bodyPr wrap="square" rtlCol="0">
            <a:spAutoFit/>
          </a:bodyPr>
          <a:lstStyle/>
          <a:p>
            <a:r>
              <a:rPr lang="en-US" sz="2000" b="1" i="1" dirty="0" smtClean="0">
                <a:solidFill>
                  <a:srgbClr val="3366FF"/>
                </a:solidFill>
              </a:rPr>
              <a:t>Flow D (5 G)</a:t>
            </a:r>
            <a:endParaRPr lang="en-US" sz="2000" b="1" i="1" dirty="0">
              <a:solidFill>
                <a:srgbClr val="3366FF"/>
              </a:solidFill>
            </a:endParaRPr>
          </a:p>
        </p:txBody>
      </p:sp>
      <p:sp>
        <p:nvSpPr>
          <p:cNvPr id="40" name="TextBox 39"/>
          <p:cNvSpPr txBox="1"/>
          <p:nvPr/>
        </p:nvSpPr>
        <p:spPr>
          <a:xfrm>
            <a:off x="926844" y="2866037"/>
            <a:ext cx="1762103" cy="338554"/>
          </a:xfrm>
          <a:prstGeom prst="rect">
            <a:avLst/>
          </a:prstGeom>
          <a:noFill/>
        </p:spPr>
        <p:txBody>
          <a:bodyPr wrap="square" rtlCol="0">
            <a:spAutoFit/>
          </a:bodyPr>
          <a:lstStyle/>
          <a:p>
            <a:r>
              <a:rPr lang="en-US" sz="1600" dirty="0" smtClean="0"/>
              <a:t>Link 0 (35/ 100 G)</a:t>
            </a:r>
            <a:endParaRPr lang="en-US" sz="1600" dirty="0"/>
          </a:p>
        </p:txBody>
      </p:sp>
    </p:spTree>
    <p:custDataLst>
      <p:tags r:id="rId1"/>
    </p:custDataLst>
    <p:extLst>
      <p:ext uri="{BB962C8B-B14F-4D97-AF65-F5344CB8AC3E}">
        <p14:creationId xmlns:p14="http://schemas.microsoft.com/office/powerpoint/2010/main" val="3089905538"/>
      </p:ext>
    </p:extLst>
  </p:cSld>
  <p:clrMapOvr>
    <a:masterClrMapping/>
  </p:clrMapOvr>
  <mc:AlternateContent xmlns:mc="http://schemas.openxmlformats.org/markup-compatibility/2006" xmlns:p14="http://schemas.microsoft.com/office/powerpoint/2010/main">
    <mc:Choice Requires="p14">
      <p:transition spd="slow" p14:dur="2000" advTm="15895"/>
    </mc:Choice>
    <mc:Fallback xmlns="">
      <p:transition xmlns:p14="http://schemas.microsoft.com/office/powerpoint/2010/main" spd="slow" advTm="1589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500"/>
                                        <p:tgtEl>
                                          <p:spTgt spid="3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At 100G speeds, we’ll need much faster congestion control schemes</a:t>
            </a:r>
          </a:p>
          <a:p>
            <a:r>
              <a:rPr lang="en-US" dirty="0" smtClean="0"/>
              <a:t>Letting networks switches directly compute rates is a fast and scalable scheme</a:t>
            </a:r>
          </a:p>
          <a:p>
            <a:r>
              <a:rPr lang="en-US" dirty="0" smtClean="0"/>
              <a:t>We can realize such a scheme in 100G networks using programmable forwarding planes (</a:t>
            </a:r>
            <a:r>
              <a:rPr lang="en-US" dirty="0" err="1" smtClean="0"/>
              <a:t>stateful</a:t>
            </a:r>
            <a:r>
              <a:rPr lang="en-US" dirty="0" smtClean="0"/>
              <a:t> data planes)</a:t>
            </a:r>
            <a:endParaRPr lang="en-US" dirty="0"/>
          </a:p>
        </p:txBody>
      </p:sp>
    </p:spTree>
    <p:extLst>
      <p:ext uri="{BB962C8B-B14F-4D97-AF65-F5344CB8AC3E}">
        <p14:creationId xmlns:p14="http://schemas.microsoft.com/office/powerpoint/2010/main" val="2688011022"/>
      </p:ext>
    </p:extLst>
  </p:cSld>
  <p:clrMapOvr>
    <a:masterClrMapping/>
  </p:clrMapOvr>
  <mc:AlternateContent xmlns:mc="http://schemas.openxmlformats.org/markup-compatibility/2006" xmlns:p14="http://schemas.microsoft.com/office/powerpoint/2010/main">
    <mc:Choice Requires="p14">
      <p:transition spd="slow" p14:dur="2000" advTm="34196"/>
    </mc:Choice>
    <mc:Fallback xmlns="">
      <p:transition xmlns:p14="http://schemas.microsoft.com/office/powerpoint/2010/main" spd="slow" advTm="34196"/>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p:nvPr/>
        </p:nvCxnSpPr>
        <p:spPr>
          <a:xfrm>
            <a:off x="2915261" y="4002378"/>
            <a:ext cx="775149" cy="9144"/>
          </a:xfrm>
          <a:prstGeom prst="straightConnector1">
            <a:avLst/>
          </a:prstGeom>
          <a:ln w="762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5530185" y="4101030"/>
            <a:ext cx="775149" cy="9144"/>
          </a:xfrm>
          <a:prstGeom prst="straightConnector1">
            <a:avLst/>
          </a:prstGeom>
          <a:ln w="127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1606902" y="4035525"/>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6876055" y="4110174"/>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4184315" y="4217919"/>
            <a:ext cx="775149" cy="9144"/>
          </a:xfrm>
          <a:prstGeom prst="straightConnector1">
            <a:avLst/>
          </a:prstGeom>
          <a:ln w="381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dirty="0" smtClean="0"/>
              <a:t>Fair Share of Bottlenecked Links</a:t>
            </a:r>
            <a:endParaRPr lang="en-US" dirty="0"/>
          </a:p>
        </p:txBody>
      </p:sp>
      <p:pic>
        <p:nvPicPr>
          <p:cNvPr id="4" name="Content Placeholder 3"/>
          <p:cNvPicPr>
            <a:picLocks noChangeAspect="1"/>
          </p:cNvPicPr>
          <p:nvPr/>
        </p:nvPicPr>
        <p:blipFill>
          <a:blip r:embed="rId4"/>
          <a:srcRect l="-95032" r="-95032"/>
          <a:stretch>
            <a:fillRect/>
          </a:stretch>
        </p:blipFill>
        <p:spPr>
          <a:xfrm flipH="1">
            <a:off x="-693270" y="1600200"/>
            <a:ext cx="2904223" cy="1597211"/>
          </a:xfrm>
          <a:prstGeom prst="rect">
            <a:avLst/>
          </a:prstGeom>
        </p:spPr>
      </p:pic>
      <p:sp>
        <p:nvSpPr>
          <p:cNvPr id="9" name="TextBox 8"/>
          <p:cNvSpPr txBox="1"/>
          <p:nvPr/>
        </p:nvSpPr>
        <p:spPr>
          <a:xfrm>
            <a:off x="2657469" y="3197411"/>
            <a:ext cx="1613254" cy="338554"/>
          </a:xfrm>
          <a:prstGeom prst="rect">
            <a:avLst/>
          </a:prstGeom>
          <a:noFill/>
        </p:spPr>
        <p:txBody>
          <a:bodyPr wrap="square" rtlCol="0">
            <a:spAutoFit/>
          </a:bodyPr>
          <a:lstStyle/>
          <a:p>
            <a:r>
              <a:rPr lang="en-US" sz="1600" b="1" dirty="0" smtClean="0"/>
              <a:t>Link 1 (60 G)</a:t>
            </a:r>
            <a:endParaRPr lang="en-US" sz="1600" b="1" dirty="0"/>
          </a:p>
        </p:txBody>
      </p:sp>
      <p:sp>
        <p:nvSpPr>
          <p:cNvPr id="10" name="TextBox 9"/>
          <p:cNvSpPr txBox="1"/>
          <p:nvPr/>
        </p:nvSpPr>
        <p:spPr>
          <a:xfrm>
            <a:off x="4051400" y="3544350"/>
            <a:ext cx="1613254" cy="338554"/>
          </a:xfrm>
          <a:prstGeom prst="rect">
            <a:avLst/>
          </a:prstGeom>
          <a:noFill/>
        </p:spPr>
        <p:txBody>
          <a:bodyPr wrap="square" rtlCol="0">
            <a:spAutoFit/>
          </a:bodyPr>
          <a:lstStyle/>
          <a:p>
            <a:r>
              <a:rPr lang="en-US" sz="1600" b="1" dirty="0" smtClean="0"/>
              <a:t>Link 2 (30 G)</a:t>
            </a:r>
            <a:endParaRPr lang="en-US" sz="1600" b="1" dirty="0"/>
          </a:p>
        </p:txBody>
      </p:sp>
      <p:sp>
        <p:nvSpPr>
          <p:cNvPr id="15" name="TextBox 14"/>
          <p:cNvSpPr txBox="1"/>
          <p:nvPr/>
        </p:nvSpPr>
        <p:spPr>
          <a:xfrm>
            <a:off x="5416264" y="3637019"/>
            <a:ext cx="1613254" cy="338554"/>
          </a:xfrm>
          <a:prstGeom prst="rect">
            <a:avLst/>
          </a:prstGeom>
          <a:noFill/>
        </p:spPr>
        <p:txBody>
          <a:bodyPr wrap="square" rtlCol="0">
            <a:spAutoFit/>
          </a:bodyPr>
          <a:lstStyle/>
          <a:p>
            <a:r>
              <a:rPr lang="en-US" sz="1600" b="1" dirty="0" smtClean="0"/>
              <a:t>Link 3 (10 G)</a:t>
            </a:r>
            <a:endParaRPr lang="en-US" sz="1600" b="1" dirty="0"/>
          </a:p>
        </p:txBody>
      </p:sp>
      <p:sp>
        <p:nvSpPr>
          <p:cNvPr id="25" name="TextBox 24"/>
          <p:cNvSpPr txBox="1"/>
          <p:nvPr/>
        </p:nvSpPr>
        <p:spPr>
          <a:xfrm>
            <a:off x="6685906" y="3059576"/>
            <a:ext cx="1613254" cy="338554"/>
          </a:xfrm>
          <a:prstGeom prst="rect">
            <a:avLst/>
          </a:prstGeom>
          <a:noFill/>
        </p:spPr>
        <p:txBody>
          <a:bodyPr wrap="square" rtlCol="0">
            <a:spAutoFit/>
          </a:bodyPr>
          <a:lstStyle/>
          <a:p>
            <a:r>
              <a:rPr lang="en-US" sz="1600" dirty="0" smtClean="0"/>
              <a:t>Link 4 (5/ 100 G)</a:t>
            </a:r>
            <a:endParaRPr lang="en-US" sz="1600" dirty="0"/>
          </a:p>
        </p:txBody>
      </p:sp>
      <p:sp>
        <p:nvSpPr>
          <p:cNvPr id="27" name="TextBox 26"/>
          <p:cNvSpPr txBox="1"/>
          <p:nvPr/>
        </p:nvSpPr>
        <p:spPr>
          <a:xfrm>
            <a:off x="926844" y="2866037"/>
            <a:ext cx="1762103" cy="338554"/>
          </a:xfrm>
          <a:prstGeom prst="rect">
            <a:avLst/>
          </a:prstGeom>
          <a:noFill/>
        </p:spPr>
        <p:txBody>
          <a:bodyPr wrap="square" rtlCol="0">
            <a:spAutoFit/>
          </a:bodyPr>
          <a:lstStyle/>
          <a:p>
            <a:r>
              <a:rPr lang="en-US" sz="1600" dirty="0" smtClean="0"/>
              <a:t>Link 0 (35/ 100 G)</a:t>
            </a:r>
            <a:endParaRPr lang="en-US" sz="1600" dirty="0"/>
          </a:p>
        </p:txBody>
      </p:sp>
      <p:pic>
        <p:nvPicPr>
          <p:cNvPr id="23" name="Picture 22"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2805" y="4863967"/>
            <a:ext cx="570721" cy="410939"/>
          </a:xfrm>
          <a:prstGeom prst="rect">
            <a:avLst/>
          </a:prstGeom>
        </p:spPr>
      </p:pic>
      <p:pic>
        <p:nvPicPr>
          <p:cNvPr id="28" name="Picture 27"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1903" y="4472609"/>
            <a:ext cx="570721" cy="410939"/>
          </a:xfrm>
          <a:prstGeom prst="rect">
            <a:avLst/>
          </a:prstGeom>
        </p:spPr>
      </p:pic>
      <p:pic>
        <p:nvPicPr>
          <p:cNvPr id="29" name="Picture 28"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0723" y="4558818"/>
            <a:ext cx="570721" cy="410939"/>
          </a:xfrm>
          <a:prstGeom prst="rect">
            <a:avLst/>
          </a:prstGeom>
        </p:spPr>
      </p:pic>
      <p:pic>
        <p:nvPicPr>
          <p:cNvPr id="30" name="Picture 29"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0185" y="4300279"/>
            <a:ext cx="570721" cy="410939"/>
          </a:xfrm>
          <a:prstGeom prst="rect">
            <a:avLst/>
          </a:prstGeom>
        </p:spPr>
      </p:pic>
      <p:pic>
        <p:nvPicPr>
          <p:cNvPr id="31" name="Picture 30"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1812" y="4928219"/>
            <a:ext cx="570721" cy="410939"/>
          </a:xfrm>
          <a:prstGeom prst="rect">
            <a:avLst/>
          </a:prstGeom>
        </p:spPr>
      </p:pic>
      <p:cxnSp>
        <p:nvCxnSpPr>
          <p:cNvPr id="32" name="Straight Arrow Connector 31"/>
          <p:cNvCxnSpPr/>
          <p:nvPr/>
        </p:nvCxnSpPr>
        <p:spPr>
          <a:xfrm>
            <a:off x="5431205" y="4134259"/>
            <a:ext cx="2234940" cy="0"/>
          </a:xfrm>
          <a:prstGeom prst="straightConnector1">
            <a:avLst/>
          </a:prstGeom>
          <a:ln w="63500" cmpd="sng">
            <a:solidFill>
              <a:srgbClr val="0000FF"/>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652805" y="3855691"/>
            <a:ext cx="2029537" cy="0"/>
          </a:xfrm>
          <a:prstGeom prst="straightConnector1">
            <a:avLst/>
          </a:prstGeom>
          <a:ln w="444500" cmpd="sng">
            <a:solidFill>
              <a:srgbClr val="FF66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17421" y="4236977"/>
            <a:ext cx="2044203" cy="0"/>
          </a:xfrm>
          <a:prstGeom prst="straightConnector1">
            <a:avLst/>
          </a:prstGeom>
          <a:ln w="317500" cmpd="sng">
            <a:solidFill>
              <a:srgbClr val="008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4230218" y="4059460"/>
            <a:ext cx="2121019" cy="5759"/>
          </a:xfrm>
          <a:prstGeom prst="straightConnector1">
            <a:avLst/>
          </a:prstGeom>
          <a:ln w="63500" cmpd="sng">
            <a:solidFill>
              <a:srgbClr val="80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644124" y="2965004"/>
            <a:ext cx="1613254" cy="338554"/>
          </a:xfrm>
          <a:prstGeom prst="rect">
            <a:avLst/>
          </a:prstGeom>
          <a:noFill/>
        </p:spPr>
        <p:txBody>
          <a:bodyPr wrap="square" rtlCol="0">
            <a:spAutoFit/>
          </a:bodyPr>
          <a:lstStyle/>
          <a:p>
            <a:r>
              <a:rPr lang="en-US" sz="1600" b="1" dirty="0" smtClean="0"/>
              <a:t>Fair Share: 35 G</a:t>
            </a:r>
            <a:endParaRPr lang="en-US" sz="1600" b="1" dirty="0"/>
          </a:p>
        </p:txBody>
      </p:sp>
      <p:sp>
        <p:nvSpPr>
          <p:cNvPr id="37" name="TextBox 36"/>
          <p:cNvSpPr txBox="1"/>
          <p:nvPr/>
        </p:nvSpPr>
        <p:spPr>
          <a:xfrm>
            <a:off x="4049758" y="3298465"/>
            <a:ext cx="1613254" cy="338554"/>
          </a:xfrm>
          <a:prstGeom prst="rect">
            <a:avLst/>
          </a:prstGeom>
          <a:noFill/>
        </p:spPr>
        <p:txBody>
          <a:bodyPr wrap="square" rtlCol="0">
            <a:spAutoFit/>
          </a:bodyPr>
          <a:lstStyle/>
          <a:p>
            <a:r>
              <a:rPr lang="en-US" sz="1600" b="1" dirty="0" smtClean="0"/>
              <a:t>Fair Share: 25 G</a:t>
            </a:r>
            <a:endParaRPr lang="en-US" sz="1600" b="1" dirty="0"/>
          </a:p>
        </p:txBody>
      </p:sp>
      <p:sp>
        <p:nvSpPr>
          <p:cNvPr id="38" name="TextBox 37"/>
          <p:cNvSpPr txBox="1"/>
          <p:nvPr/>
        </p:nvSpPr>
        <p:spPr>
          <a:xfrm>
            <a:off x="5414453" y="3450813"/>
            <a:ext cx="1613254" cy="338554"/>
          </a:xfrm>
          <a:prstGeom prst="rect">
            <a:avLst/>
          </a:prstGeom>
          <a:noFill/>
        </p:spPr>
        <p:txBody>
          <a:bodyPr wrap="square" rtlCol="0">
            <a:spAutoFit/>
          </a:bodyPr>
          <a:lstStyle/>
          <a:p>
            <a:r>
              <a:rPr lang="en-US" sz="1600" b="1" dirty="0" smtClean="0"/>
              <a:t>Fair Share: 5 G</a:t>
            </a:r>
            <a:endParaRPr lang="en-US" sz="1600" b="1" dirty="0"/>
          </a:p>
        </p:txBody>
      </p:sp>
      <p:sp>
        <p:nvSpPr>
          <p:cNvPr id="47" name="TextBox 46"/>
          <p:cNvSpPr txBox="1"/>
          <p:nvPr/>
        </p:nvSpPr>
        <p:spPr>
          <a:xfrm>
            <a:off x="-7228" y="4130986"/>
            <a:ext cx="1885784" cy="402337"/>
          </a:xfrm>
          <a:prstGeom prst="rect">
            <a:avLst/>
          </a:prstGeom>
          <a:noFill/>
        </p:spPr>
        <p:txBody>
          <a:bodyPr wrap="square" rtlCol="0">
            <a:spAutoFit/>
          </a:bodyPr>
          <a:lstStyle/>
          <a:p>
            <a:r>
              <a:rPr lang="en-US" sz="2000" b="1" i="1" dirty="0" smtClean="0">
                <a:solidFill>
                  <a:srgbClr val="008000"/>
                </a:solidFill>
              </a:rPr>
              <a:t>Flow B (25 G)</a:t>
            </a:r>
            <a:endParaRPr lang="en-US" sz="2000" b="1" i="1" dirty="0">
              <a:solidFill>
                <a:srgbClr val="008000"/>
              </a:solidFill>
            </a:endParaRPr>
          </a:p>
        </p:txBody>
      </p:sp>
      <p:sp>
        <p:nvSpPr>
          <p:cNvPr id="48" name="TextBox 47"/>
          <p:cNvSpPr txBox="1"/>
          <p:nvPr/>
        </p:nvSpPr>
        <p:spPr>
          <a:xfrm>
            <a:off x="0" y="3643476"/>
            <a:ext cx="1766973" cy="400110"/>
          </a:xfrm>
          <a:prstGeom prst="rect">
            <a:avLst/>
          </a:prstGeom>
          <a:noFill/>
        </p:spPr>
        <p:txBody>
          <a:bodyPr wrap="square" rtlCol="0">
            <a:spAutoFit/>
          </a:bodyPr>
          <a:lstStyle/>
          <a:p>
            <a:r>
              <a:rPr lang="en-US" sz="2000" b="1" i="1" dirty="0" smtClean="0">
                <a:solidFill>
                  <a:srgbClr val="FF6600"/>
                </a:solidFill>
              </a:rPr>
              <a:t>Flow A (35 G)</a:t>
            </a:r>
            <a:endParaRPr lang="en-US" sz="2000" b="1" i="1" dirty="0">
              <a:solidFill>
                <a:srgbClr val="FF6600"/>
              </a:solidFill>
            </a:endParaRPr>
          </a:p>
        </p:txBody>
      </p:sp>
      <p:sp>
        <p:nvSpPr>
          <p:cNvPr id="49" name="TextBox 48"/>
          <p:cNvSpPr txBox="1"/>
          <p:nvPr/>
        </p:nvSpPr>
        <p:spPr>
          <a:xfrm>
            <a:off x="7751771" y="3643476"/>
            <a:ext cx="1958756" cy="400110"/>
          </a:xfrm>
          <a:prstGeom prst="rect">
            <a:avLst/>
          </a:prstGeom>
          <a:noFill/>
        </p:spPr>
        <p:txBody>
          <a:bodyPr wrap="square" rtlCol="0">
            <a:spAutoFit/>
          </a:bodyPr>
          <a:lstStyle/>
          <a:p>
            <a:r>
              <a:rPr lang="en-US" sz="2000" b="1" i="1" dirty="0" smtClean="0">
                <a:solidFill>
                  <a:srgbClr val="FF0000"/>
                </a:solidFill>
              </a:rPr>
              <a:t>Flow C (5 G)</a:t>
            </a:r>
            <a:endParaRPr lang="en-US" sz="2000" b="1" i="1" dirty="0">
              <a:solidFill>
                <a:srgbClr val="FF0000"/>
              </a:solidFill>
            </a:endParaRPr>
          </a:p>
        </p:txBody>
      </p:sp>
      <p:sp>
        <p:nvSpPr>
          <p:cNvPr id="50" name="TextBox 49"/>
          <p:cNvSpPr txBox="1"/>
          <p:nvPr/>
        </p:nvSpPr>
        <p:spPr>
          <a:xfrm>
            <a:off x="7743898" y="4133213"/>
            <a:ext cx="1774709" cy="400110"/>
          </a:xfrm>
          <a:prstGeom prst="rect">
            <a:avLst/>
          </a:prstGeom>
          <a:noFill/>
        </p:spPr>
        <p:txBody>
          <a:bodyPr wrap="square" rtlCol="0">
            <a:spAutoFit/>
          </a:bodyPr>
          <a:lstStyle/>
          <a:p>
            <a:r>
              <a:rPr lang="en-US" sz="2000" b="1" i="1" dirty="0" smtClean="0">
                <a:solidFill>
                  <a:srgbClr val="3366FF"/>
                </a:solidFill>
              </a:rPr>
              <a:t>Flow D (5 G)</a:t>
            </a:r>
            <a:endParaRPr lang="en-US" sz="2000" b="1" i="1" dirty="0">
              <a:solidFill>
                <a:srgbClr val="3366FF"/>
              </a:solidFill>
            </a:endParaRPr>
          </a:p>
        </p:txBody>
      </p:sp>
    </p:spTree>
    <p:custDataLst>
      <p:tags r:id="rId1"/>
    </p:custDataLst>
    <p:extLst>
      <p:ext uri="{BB962C8B-B14F-4D97-AF65-F5344CB8AC3E}">
        <p14:creationId xmlns:p14="http://schemas.microsoft.com/office/powerpoint/2010/main" val="4111577652"/>
      </p:ext>
    </p:extLst>
  </p:cSld>
  <p:clrMapOvr>
    <a:masterClrMapping/>
  </p:clrMapOvr>
  <mc:AlternateContent xmlns:mc="http://schemas.openxmlformats.org/markup-compatibility/2006" xmlns:p14="http://schemas.microsoft.com/office/powerpoint/2010/main">
    <mc:Choice Requires="p14">
      <p:transition spd="slow" p14:dur="2000" advTm="16820"/>
    </mc:Choice>
    <mc:Fallback xmlns="">
      <p:transition xmlns:p14="http://schemas.microsoft.com/office/powerpoint/2010/main" spd="slow" advTm="1682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500"/>
                                        <p:tgtEl>
                                          <p:spTgt spid="4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wipe(left)">
                                      <p:cBhvr>
                                        <p:cTn id="13" dur="500"/>
                                        <p:tgtEl>
                                          <p:spTgt spid="4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A </a:t>
            </a:r>
            <a:r>
              <a:rPr lang="en-US" i="1" dirty="0" smtClean="0"/>
              <a:t>centralized </a:t>
            </a:r>
            <a:r>
              <a:rPr lang="en-US" dirty="0" smtClean="0"/>
              <a:t>water-filling scheme </a:t>
            </a:r>
            <a:br>
              <a:rPr lang="en-US" dirty="0" smtClean="0"/>
            </a:br>
            <a:r>
              <a:rPr lang="en-US" dirty="0" smtClean="0"/>
              <a:t>may not scale.</a:t>
            </a:r>
            <a:endParaRPr lang="en-US" dirty="0"/>
          </a:p>
        </p:txBody>
      </p:sp>
      <p:sp>
        <p:nvSpPr>
          <p:cNvPr id="5" name="Subtitle 4"/>
          <p:cNvSpPr>
            <a:spLocks noGrp="1"/>
          </p:cNvSpPr>
          <p:nvPr>
            <p:ph type="subTitle" idx="1"/>
          </p:nvPr>
        </p:nvSpPr>
        <p:spPr>
          <a:xfrm>
            <a:off x="1371600" y="3886200"/>
            <a:ext cx="6400800" cy="1422726"/>
          </a:xfrm>
        </p:spPr>
        <p:txBody>
          <a:bodyPr/>
          <a:lstStyle/>
          <a:p>
            <a:r>
              <a:rPr lang="en-US" dirty="0" smtClean="0"/>
              <a:t>Can we let the network figure out rates in a distributed fashion?</a:t>
            </a:r>
            <a:endParaRPr lang="en-US" dirty="0"/>
          </a:p>
        </p:txBody>
      </p:sp>
    </p:spTree>
    <p:custDataLst>
      <p:tags r:id="rId1"/>
    </p:custDataLst>
    <p:extLst>
      <p:ext uri="{BB962C8B-B14F-4D97-AF65-F5344CB8AC3E}">
        <p14:creationId xmlns:p14="http://schemas.microsoft.com/office/powerpoint/2010/main" val="281262960"/>
      </p:ext>
    </p:extLst>
  </p:cSld>
  <p:clrMapOvr>
    <a:masterClrMapping/>
  </p:clrMapOvr>
  <mc:AlternateContent xmlns:mc="http://schemas.openxmlformats.org/markup-compatibility/2006" xmlns:p14="http://schemas.microsoft.com/office/powerpoint/2010/main">
    <mc:Choice Requires="p14">
      <p:transition spd="slow" p14:dur="2000" advTm="23900"/>
    </mc:Choice>
    <mc:Fallback xmlns="">
      <p:transition xmlns:p14="http://schemas.microsoft.com/office/powerpoint/2010/main" spd="slow" advTm="23900"/>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Fair Share for a Single Link</a:t>
            </a:r>
            <a:endParaRPr lang="en-US" dirty="0"/>
          </a:p>
        </p:txBody>
      </p:sp>
      <p:graphicFrame>
        <p:nvGraphicFramePr>
          <p:cNvPr id="32" name="Table 31"/>
          <p:cNvGraphicFramePr>
            <a:graphicFrameLocks noGrp="1"/>
          </p:cNvGraphicFramePr>
          <p:nvPr>
            <p:extLst>
              <p:ext uri="{D42A27DB-BD31-4B8C-83A1-F6EECF244321}">
                <p14:modId xmlns:p14="http://schemas.microsoft.com/office/powerpoint/2010/main" val="415881347"/>
              </p:ext>
            </p:extLst>
          </p:nvPr>
        </p:nvGraphicFramePr>
        <p:xfrm>
          <a:off x="104587" y="1663962"/>
          <a:ext cx="2040394" cy="1280160"/>
        </p:xfrm>
        <a:graphic>
          <a:graphicData uri="http://schemas.openxmlformats.org/drawingml/2006/table">
            <a:tbl>
              <a:tblPr firstRow="1" bandRow="1">
                <a:tableStyleId>{073A0DAA-6AF3-43AB-8588-CEC1D06C72B9}</a:tableStyleId>
              </a:tblPr>
              <a:tblGrid>
                <a:gridCol w="1020197"/>
                <a:gridCol w="1020197"/>
              </a:tblGrid>
              <a:tr h="183293">
                <a:tc>
                  <a:txBody>
                    <a:bodyPr/>
                    <a:lstStyle/>
                    <a:p>
                      <a:r>
                        <a:rPr lang="en-US" dirty="0" smtClean="0"/>
                        <a:t>flow</a:t>
                      </a:r>
                      <a:endParaRPr lang="en-US" dirty="0"/>
                    </a:p>
                  </a:txBody>
                  <a:tcPr/>
                </a:tc>
                <a:tc>
                  <a:txBody>
                    <a:bodyPr/>
                    <a:lstStyle/>
                    <a:p>
                      <a:r>
                        <a:rPr lang="en-US" dirty="0" smtClean="0"/>
                        <a:t>demand</a:t>
                      </a:r>
                      <a:endParaRPr lang="en-US" dirty="0"/>
                    </a:p>
                  </a:txBody>
                  <a:tcPr/>
                </a:tc>
              </a:tr>
              <a:tr h="370840">
                <a:tc>
                  <a:txBody>
                    <a:bodyPr/>
                    <a:lstStyle/>
                    <a:p>
                      <a:r>
                        <a:rPr lang="en-US" sz="2400" dirty="0" smtClean="0"/>
                        <a:t>A</a:t>
                      </a:r>
                      <a:endParaRPr lang="en-US" sz="2400" b="1" i="0" dirty="0">
                        <a:solidFill>
                          <a:srgbClr val="008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a:t>
                      </a:r>
                      <a:endParaRPr lang="en-US" sz="2400" b="1" i="0" dirty="0" smtClean="0"/>
                    </a:p>
                  </a:txBody>
                  <a:tcPr/>
                </a:tc>
              </a:tr>
              <a:tr h="370840">
                <a:tc>
                  <a:txBody>
                    <a:bodyPr/>
                    <a:lstStyle/>
                    <a:p>
                      <a:r>
                        <a:rPr lang="en-US" sz="2400" dirty="0" smtClean="0"/>
                        <a:t>B</a:t>
                      </a:r>
                      <a:endParaRPr lang="en-US" sz="2400" b="1" i="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a:t>
                      </a:r>
                      <a:endParaRPr lang="en-US" sz="2400" b="1" i="0" dirty="0" smtClean="0"/>
                    </a:p>
                  </a:txBody>
                  <a:tcPr/>
                </a:tc>
              </a:tr>
            </a:tbl>
          </a:graphicData>
        </a:graphic>
      </p:graphicFrame>
      <p:sp>
        <p:nvSpPr>
          <p:cNvPr id="33" name="TextBox 6"/>
          <p:cNvSpPr txBox="1">
            <a:spLocks noChangeArrowheads="1"/>
          </p:cNvSpPr>
          <p:nvPr/>
        </p:nvSpPr>
        <p:spPr bwMode="auto">
          <a:xfrm>
            <a:off x="2405528" y="1663962"/>
            <a:ext cx="4674639"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t>Capacity at Link 1: </a:t>
            </a:r>
            <a:r>
              <a:rPr lang="en-US" dirty="0" smtClean="0"/>
              <a:t>30G</a:t>
            </a:r>
          </a:p>
          <a:p>
            <a:pPr eaLnBrk="1" hangingPunct="1"/>
            <a:r>
              <a:rPr lang="en-US" dirty="0" smtClean="0"/>
              <a:t>So Fair </a:t>
            </a:r>
            <a:r>
              <a:rPr lang="en-US" dirty="0"/>
              <a:t>Share Rate: 30G/2 = 15G</a:t>
            </a:r>
          </a:p>
          <a:p>
            <a:pPr eaLnBrk="1" hangingPunct="1"/>
            <a:endParaRPr lang="en-US" dirty="0"/>
          </a:p>
        </p:txBody>
      </p:sp>
      <p:sp>
        <p:nvSpPr>
          <p:cNvPr id="6" name="Line Callout 2 5"/>
          <p:cNvSpPr/>
          <p:nvPr/>
        </p:nvSpPr>
        <p:spPr>
          <a:xfrm>
            <a:off x="5154686" y="2724352"/>
            <a:ext cx="861299" cy="745926"/>
          </a:xfrm>
          <a:prstGeom prst="borderCallout2">
            <a:avLst>
              <a:gd name="adj1" fmla="val 18750"/>
              <a:gd name="adj2" fmla="val -8333"/>
              <a:gd name="adj3" fmla="val 18750"/>
              <a:gd name="adj4" fmla="val -16667"/>
              <a:gd name="adj5" fmla="val 83806"/>
              <a:gd name="adj6" fmla="val -103001"/>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rPr>
              <a:t>15 G</a:t>
            </a:r>
            <a:endParaRPr lang="en-US" sz="2800" dirty="0">
              <a:solidFill>
                <a:srgbClr val="000000"/>
              </a:solidFill>
            </a:endParaRPr>
          </a:p>
        </p:txBody>
      </p:sp>
      <p:sp>
        <p:nvSpPr>
          <p:cNvPr id="18" name="Line Callout 2 17"/>
          <p:cNvSpPr/>
          <p:nvPr/>
        </p:nvSpPr>
        <p:spPr>
          <a:xfrm>
            <a:off x="5624856" y="4416690"/>
            <a:ext cx="609395" cy="406421"/>
          </a:xfrm>
          <a:prstGeom prst="borderCallout2">
            <a:avLst>
              <a:gd name="adj1" fmla="val 18750"/>
              <a:gd name="adj2" fmla="val -8333"/>
              <a:gd name="adj3" fmla="val 18750"/>
              <a:gd name="adj4" fmla="val -16667"/>
              <a:gd name="adj5" fmla="val 66859"/>
              <a:gd name="adj6" fmla="val -70085"/>
            </a:avLst>
          </a:prstGeom>
          <a:solidFill>
            <a:srgbClr val="B3A2C7"/>
          </a:solidFill>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2800" dirty="0">
                <a:solidFill>
                  <a:srgbClr val="000000"/>
                </a:solidFill>
              </a:rPr>
              <a:t>∞</a:t>
            </a:r>
          </a:p>
        </p:txBody>
      </p:sp>
      <p:sp>
        <p:nvSpPr>
          <p:cNvPr id="20" name="Line Callout 2 19"/>
          <p:cNvSpPr/>
          <p:nvPr/>
        </p:nvSpPr>
        <p:spPr>
          <a:xfrm>
            <a:off x="5624856" y="5085142"/>
            <a:ext cx="609395" cy="406421"/>
          </a:xfrm>
          <a:prstGeom prst="borderCallout2">
            <a:avLst>
              <a:gd name="adj1" fmla="val 18750"/>
              <a:gd name="adj2" fmla="val -8333"/>
              <a:gd name="adj3" fmla="val 18750"/>
              <a:gd name="adj4" fmla="val -16667"/>
              <a:gd name="adj5" fmla="val 55757"/>
              <a:gd name="adj6" fmla="val -58537"/>
            </a:avLst>
          </a:prstGeom>
          <a:solidFill>
            <a:srgbClr val="B3A2C7"/>
          </a:solidFill>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2800" dirty="0">
                <a:solidFill>
                  <a:srgbClr val="000000"/>
                </a:solidFill>
              </a:rPr>
              <a:t>∞</a:t>
            </a:r>
          </a:p>
        </p:txBody>
      </p:sp>
      <p:grpSp>
        <p:nvGrpSpPr>
          <p:cNvPr id="16" name="Group 15"/>
          <p:cNvGrpSpPr/>
          <p:nvPr/>
        </p:nvGrpSpPr>
        <p:grpSpPr>
          <a:xfrm>
            <a:off x="2293842" y="3327711"/>
            <a:ext cx="3751944" cy="2800852"/>
            <a:chOff x="4921008" y="5093204"/>
            <a:chExt cx="2516095" cy="1878279"/>
          </a:xfrm>
        </p:grpSpPr>
        <p:cxnSp>
          <p:nvCxnSpPr>
            <p:cNvPr id="17" name="Straight Connector 16"/>
            <p:cNvCxnSpPr/>
            <p:nvPr userDrawn="1"/>
          </p:nvCxnSpPr>
          <p:spPr>
            <a:xfrm>
              <a:off x="526130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sp>
          <p:nvSpPr>
            <p:cNvPr id="19" name="TextBox 18"/>
            <p:cNvSpPr txBox="1"/>
            <p:nvPr userDrawn="1"/>
          </p:nvSpPr>
          <p:spPr>
            <a:xfrm>
              <a:off x="4988538" y="5093204"/>
              <a:ext cx="1917187" cy="646331"/>
            </a:xfrm>
            <a:prstGeom prst="rect">
              <a:avLst/>
            </a:prstGeom>
            <a:noFill/>
          </p:spPr>
          <p:txBody>
            <a:bodyPr wrap="square" rtlCol="0">
              <a:spAutoFit/>
            </a:bodyPr>
            <a:lstStyle/>
            <a:p>
              <a:pPr algn="ctr"/>
              <a:r>
                <a:rPr lang="en-US" sz="2800" dirty="0" smtClean="0"/>
                <a:t>Link 1</a:t>
              </a:r>
            </a:p>
            <a:p>
              <a:pPr algn="ctr"/>
              <a:r>
                <a:rPr lang="en-US" sz="2800" i="1" dirty="0" smtClean="0"/>
                <a:t>30 G</a:t>
              </a:r>
              <a:endParaRPr lang="en-US" sz="2800" i="1" dirty="0"/>
            </a:p>
          </p:txBody>
        </p:sp>
        <p:grpSp>
          <p:nvGrpSpPr>
            <p:cNvPr id="22" name="Group 21"/>
            <p:cNvGrpSpPr/>
            <p:nvPr userDrawn="1"/>
          </p:nvGrpSpPr>
          <p:grpSpPr>
            <a:xfrm>
              <a:off x="4921008" y="5188811"/>
              <a:ext cx="1870642" cy="488359"/>
              <a:chOff x="285055" y="3487828"/>
              <a:chExt cx="1870642" cy="488359"/>
            </a:xfrm>
          </p:grpSpPr>
          <p:cxnSp>
            <p:nvCxnSpPr>
              <p:cNvPr id="31" name="Straight Arrow Connector 30"/>
              <p:cNvCxnSpPr/>
              <p:nvPr/>
            </p:nvCxnSpPr>
            <p:spPr>
              <a:xfrm>
                <a:off x="833966" y="3732008"/>
                <a:ext cx="1321731"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34" name="Picture 33" descr="1280px-Rou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cxnSp>
          <p:nvCxnSpPr>
            <p:cNvPr id="23" name="Straight Connector 22"/>
            <p:cNvCxnSpPr/>
            <p:nvPr userDrawn="1"/>
          </p:nvCxnSpPr>
          <p:spPr>
            <a:xfrm>
              <a:off x="679165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userDrawn="1"/>
          </p:nvCxnSpPr>
          <p:spPr>
            <a:xfrm>
              <a:off x="5261300" y="6157826"/>
              <a:ext cx="15303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userDrawn="1"/>
          </p:nvCxnSpPr>
          <p:spPr>
            <a:xfrm>
              <a:off x="5261300" y="6607015"/>
              <a:ext cx="1530350"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userDrawn="1"/>
          </p:nvSpPr>
          <p:spPr>
            <a:xfrm>
              <a:off x="5478347" y="6256139"/>
              <a:ext cx="1488898" cy="350876"/>
            </a:xfrm>
            <a:prstGeom prst="rect">
              <a:avLst/>
            </a:prstGeom>
            <a:noFill/>
          </p:spPr>
          <p:txBody>
            <a:bodyPr wrap="square" rtlCol="0">
              <a:spAutoFit/>
            </a:bodyPr>
            <a:lstStyle/>
            <a:p>
              <a:r>
                <a:rPr lang="en-US" sz="2800" i="1" dirty="0" smtClean="0">
                  <a:solidFill>
                    <a:srgbClr val="3366FF"/>
                  </a:solidFill>
                </a:rPr>
                <a:t>Flow B</a:t>
              </a:r>
              <a:endParaRPr lang="en-US" sz="2800" i="1" dirty="0">
                <a:solidFill>
                  <a:srgbClr val="3366FF"/>
                </a:solidFill>
              </a:endParaRPr>
            </a:p>
          </p:txBody>
        </p:sp>
        <p:sp>
          <p:nvSpPr>
            <p:cNvPr id="28" name="TextBox 27"/>
            <p:cNvSpPr txBox="1"/>
            <p:nvPr userDrawn="1"/>
          </p:nvSpPr>
          <p:spPr>
            <a:xfrm>
              <a:off x="5478347" y="5789433"/>
              <a:ext cx="1958756" cy="350876"/>
            </a:xfrm>
            <a:prstGeom prst="rect">
              <a:avLst/>
            </a:prstGeom>
            <a:noFill/>
          </p:spPr>
          <p:txBody>
            <a:bodyPr wrap="square" rtlCol="0">
              <a:spAutoFit/>
            </a:bodyPr>
            <a:lstStyle/>
            <a:p>
              <a:r>
                <a:rPr lang="en-US" sz="2800" i="1" dirty="0" smtClean="0">
                  <a:solidFill>
                    <a:srgbClr val="FF0000"/>
                  </a:solidFill>
                </a:rPr>
                <a:t>Flow A</a:t>
              </a:r>
              <a:endParaRPr lang="en-US" sz="2800" i="1" dirty="0">
                <a:solidFill>
                  <a:srgbClr val="FF0000"/>
                </a:solidFill>
              </a:endParaRPr>
            </a:p>
          </p:txBody>
        </p:sp>
      </p:grpSp>
    </p:spTree>
    <p:custDataLst>
      <p:tags r:id="rId1"/>
    </p:custDataLst>
    <p:extLst>
      <p:ext uri="{BB962C8B-B14F-4D97-AF65-F5344CB8AC3E}">
        <p14:creationId xmlns:p14="http://schemas.microsoft.com/office/powerpoint/2010/main" val="710286797"/>
      </p:ext>
    </p:extLst>
  </p:cSld>
  <p:clrMapOvr>
    <a:masterClrMapping/>
  </p:clrMapOvr>
  <mc:AlternateContent xmlns:mc="http://schemas.openxmlformats.org/markup-compatibility/2006" xmlns:p14="http://schemas.microsoft.com/office/powerpoint/2010/main">
    <mc:Choice Requires="p14">
      <p:transition spd="slow" p14:dur="2000" advTm="68620"/>
    </mc:Choice>
    <mc:Fallback xmlns="">
      <p:transition xmlns:p14="http://schemas.microsoft.com/office/powerpoint/2010/main" spd="slow" advTm="6862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6" grpId="0" animBg="1"/>
      <p:bldP spid="18"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second link introduces a </a:t>
            </a:r>
            <a:r>
              <a:rPr lang="en-US" i="1" dirty="0" smtClean="0"/>
              <a:t>dependency</a:t>
            </a:r>
            <a:endParaRPr lang="en-US" i="1" dirty="0"/>
          </a:p>
        </p:txBody>
      </p:sp>
      <p:graphicFrame>
        <p:nvGraphicFramePr>
          <p:cNvPr id="32" name="Table 31"/>
          <p:cNvGraphicFramePr>
            <a:graphicFrameLocks noGrp="1"/>
          </p:cNvGraphicFramePr>
          <p:nvPr>
            <p:extLst>
              <p:ext uri="{D42A27DB-BD31-4B8C-83A1-F6EECF244321}">
                <p14:modId xmlns:p14="http://schemas.microsoft.com/office/powerpoint/2010/main" val="2108522723"/>
              </p:ext>
            </p:extLst>
          </p:nvPr>
        </p:nvGraphicFramePr>
        <p:xfrm>
          <a:off x="104587" y="1663962"/>
          <a:ext cx="2040394" cy="1280160"/>
        </p:xfrm>
        <a:graphic>
          <a:graphicData uri="http://schemas.openxmlformats.org/drawingml/2006/table">
            <a:tbl>
              <a:tblPr firstRow="1" bandRow="1">
                <a:tableStyleId>{073A0DAA-6AF3-43AB-8588-CEC1D06C72B9}</a:tableStyleId>
              </a:tblPr>
              <a:tblGrid>
                <a:gridCol w="1020197"/>
                <a:gridCol w="1020197"/>
              </a:tblGrid>
              <a:tr h="183293">
                <a:tc>
                  <a:txBody>
                    <a:bodyPr/>
                    <a:lstStyle/>
                    <a:p>
                      <a:r>
                        <a:rPr lang="en-US" dirty="0" smtClean="0"/>
                        <a:t>flow</a:t>
                      </a:r>
                      <a:endParaRPr lang="en-US" dirty="0"/>
                    </a:p>
                  </a:txBody>
                  <a:tcPr/>
                </a:tc>
                <a:tc>
                  <a:txBody>
                    <a:bodyPr/>
                    <a:lstStyle/>
                    <a:p>
                      <a:r>
                        <a:rPr lang="en-US" dirty="0" smtClean="0"/>
                        <a:t>demand</a:t>
                      </a:r>
                      <a:endParaRPr lang="en-US" dirty="0"/>
                    </a:p>
                  </a:txBody>
                  <a:tcPr/>
                </a:tc>
              </a:tr>
              <a:tr h="370840">
                <a:tc>
                  <a:txBody>
                    <a:bodyPr/>
                    <a:lstStyle/>
                    <a:p>
                      <a:r>
                        <a:rPr lang="en-US" sz="2400" dirty="0" smtClean="0"/>
                        <a:t>A</a:t>
                      </a:r>
                      <a:endParaRPr lang="en-US" sz="2400" b="1" i="0" dirty="0">
                        <a:solidFill>
                          <a:srgbClr val="008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a:t>
                      </a:r>
                      <a:endParaRPr lang="en-US" sz="2400" b="1" i="0" dirty="0" smtClean="0"/>
                    </a:p>
                  </a:txBody>
                  <a:tcPr/>
                </a:tc>
              </a:tr>
              <a:tr h="370840">
                <a:tc>
                  <a:txBody>
                    <a:bodyPr/>
                    <a:lstStyle/>
                    <a:p>
                      <a:r>
                        <a:rPr lang="en-US" sz="2400" dirty="0" smtClean="0"/>
                        <a:t>B</a:t>
                      </a:r>
                      <a:endParaRPr lang="en-US" sz="2400" b="1" i="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400" b="1" i="0" dirty="0" smtClean="0"/>
                    </a:p>
                  </a:txBody>
                  <a:tcPr/>
                </a:tc>
              </a:tr>
            </a:tbl>
          </a:graphicData>
        </a:graphic>
      </p:graphicFrame>
      <p:sp>
        <p:nvSpPr>
          <p:cNvPr id="6" name="Rectangle 5"/>
          <p:cNvSpPr/>
          <p:nvPr/>
        </p:nvSpPr>
        <p:spPr>
          <a:xfrm>
            <a:off x="1080611" y="2487778"/>
            <a:ext cx="762348" cy="461665"/>
          </a:xfrm>
          <a:prstGeom prst="rect">
            <a:avLst/>
          </a:prstGeom>
        </p:spPr>
        <p:txBody>
          <a:bodyPr wrap="none">
            <a:spAutoFit/>
          </a:bodyPr>
          <a:lstStyle/>
          <a:p>
            <a:pPr>
              <a:defRPr/>
            </a:pPr>
            <a:r>
              <a:rPr lang="en-US" sz="2400" b="1" dirty="0"/>
              <a:t>10 G</a:t>
            </a:r>
          </a:p>
        </p:txBody>
      </p:sp>
      <p:sp>
        <p:nvSpPr>
          <p:cNvPr id="25" name="Rectangle 24"/>
          <p:cNvSpPr/>
          <p:nvPr/>
        </p:nvSpPr>
        <p:spPr>
          <a:xfrm>
            <a:off x="1130825" y="2487778"/>
            <a:ext cx="442549" cy="461665"/>
          </a:xfrm>
          <a:prstGeom prst="rect">
            <a:avLst/>
          </a:prstGeom>
        </p:spPr>
        <p:txBody>
          <a:bodyPr wrap="none">
            <a:spAutoFit/>
          </a:bodyPr>
          <a:lstStyle/>
          <a:p>
            <a:pPr>
              <a:defRPr/>
            </a:pPr>
            <a:r>
              <a:rPr lang="en-US" sz="2400" b="1" dirty="0"/>
              <a:t>∞</a:t>
            </a:r>
          </a:p>
        </p:txBody>
      </p:sp>
      <p:grpSp>
        <p:nvGrpSpPr>
          <p:cNvPr id="16" name="Group 15"/>
          <p:cNvGrpSpPr/>
          <p:nvPr/>
        </p:nvGrpSpPr>
        <p:grpSpPr>
          <a:xfrm>
            <a:off x="2293866" y="3327711"/>
            <a:ext cx="5224078" cy="2800852"/>
            <a:chOff x="4921008" y="5093204"/>
            <a:chExt cx="3503316" cy="1878279"/>
          </a:xfrm>
        </p:grpSpPr>
        <p:cxnSp>
          <p:nvCxnSpPr>
            <p:cNvPr id="24" name="Straight Connector 23"/>
            <p:cNvCxnSpPr/>
            <p:nvPr userDrawn="1"/>
          </p:nvCxnSpPr>
          <p:spPr>
            <a:xfrm>
              <a:off x="526130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sp>
          <p:nvSpPr>
            <p:cNvPr id="26" name="TextBox 25"/>
            <p:cNvSpPr txBox="1"/>
            <p:nvPr userDrawn="1"/>
          </p:nvSpPr>
          <p:spPr>
            <a:xfrm>
              <a:off x="4988538" y="5093204"/>
              <a:ext cx="1917187" cy="646331"/>
            </a:xfrm>
            <a:prstGeom prst="rect">
              <a:avLst/>
            </a:prstGeom>
            <a:noFill/>
          </p:spPr>
          <p:txBody>
            <a:bodyPr wrap="square" rtlCol="0">
              <a:spAutoFit/>
            </a:bodyPr>
            <a:lstStyle/>
            <a:p>
              <a:pPr algn="ctr"/>
              <a:r>
                <a:rPr lang="en-US" sz="2800" dirty="0" smtClean="0"/>
                <a:t>Link 1</a:t>
              </a:r>
            </a:p>
            <a:p>
              <a:pPr algn="ctr"/>
              <a:r>
                <a:rPr lang="en-US" sz="2800" i="1" dirty="0" smtClean="0"/>
                <a:t>30 G</a:t>
              </a:r>
              <a:endParaRPr lang="en-US" sz="2800" i="1" dirty="0"/>
            </a:p>
          </p:txBody>
        </p:sp>
        <p:sp>
          <p:nvSpPr>
            <p:cNvPr id="27" name="TextBox 26"/>
            <p:cNvSpPr txBox="1"/>
            <p:nvPr userDrawn="1"/>
          </p:nvSpPr>
          <p:spPr>
            <a:xfrm>
              <a:off x="6507137" y="5093632"/>
              <a:ext cx="1917187" cy="646331"/>
            </a:xfrm>
            <a:prstGeom prst="rect">
              <a:avLst/>
            </a:prstGeom>
            <a:noFill/>
          </p:spPr>
          <p:txBody>
            <a:bodyPr wrap="square" rtlCol="0">
              <a:spAutoFit/>
            </a:bodyPr>
            <a:lstStyle/>
            <a:p>
              <a:pPr algn="ctr"/>
              <a:r>
                <a:rPr lang="en-US" sz="2800" dirty="0" smtClean="0"/>
                <a:t>Link 2</a:t>
              </a:r>
            </a:p>
            <a:p>
              <a:pPr algn="ctr"/>
              <a:r>
                <a:rPr lang="en-US" sz="2800" i="1" dirty="0" smtClean="0"/>
                <a:t>10 G</a:t>
              </a:r>
              <a:endParaRPr lang="en-US" sz="2800" i="1" dirty="0"/>
            </a:p>
          </p:txBody>
        </p:sp>
        <p:grpSp>
          <p:nvGrpSpPr>
            <p:cNvPr id="28" name="Group 27"/>
            <p:cNvGrpSpPr/>
            <p:nvPr userDrawn="1"/>
          </p:nvGrpSpPr>
          <p:grpSpPr>
            <a:xfrm>
              <a:off x="4921008" y="5188811"/>
              <a:ext cx="1559083" cy="488359"/>
              <a:chOff x="285055" y="3487828"/>
              <a:chExt cx="1559083" cy="488359"/>
            </a:xfrm>
          </p:grpSpPr>
          <p:cxnSp>
            <p:nvCxnSpPr>
              <p:cNvPr id="38" name="Straight Arrow Connector 37"/>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39" name="Picture 38" descr="1280px-Rou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cxnSp>
          <p:nvCxnSpPr>
            <p:cNvPr id="29" name="Straight Connector 28"/>
            <p:cNvCxnSpPr/>
            <p:nvPr userDrawn="1"/>
          </p:nvCxnSpPr>
          <p:spPr>
            <a:xfrm>
              <a:off x="679165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userDrawn="1"/>
          </p:nvCxnSpPr>
          <p:spPr>
            <a:xfrm>
              <a:off x="5261300" y="6157826"/>
              <a:ext cx="15303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userDrawn="1"/>
          </p:nvCxnSpPr>
          <p:spPr>
            <a:xfrm>
              <a:off x="5261300" y="6607015"/>
              <a:ext cx="2749847"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userDrawn="1"/>
          </p:nvSpPr>
          <p:spPr>
            <a:xfrm>
              <a:off x="6216996" y="6247650"/>
              <a:ext cx="1488898" cy="350876"/>
            </a:xfrm>
            <a:prstGeom prst="rect">
              <a:avLst/>
            </a:prstGeom>
            <a:noFill/>
          </p:spPr>
          <p:txBody>
            <a:bodyPr wrap="square" rtlCol="0">
              <a:spAutoFit/>
            </a:bodyPr>
            <a:lstStyle/>
            <a:p>
              <a:r>
                <a:rPr lang="en-US" sz="2800" i="1" dirty="0" smtClean="0">
                  <a:solidFill>
                    <a:srgbClr val="3366FF"/>
                  </a:solidFill>
                </a:rPr>
                <a:t>Flow B</a:t>
              </a:r>
              <a:endParaRPr lang="en-US" sz="2800" i="1" dirty="0">
                <a:solidFill>
                  <a:srgbClr val="3366FF"/>
                </a:solidFill>
              </a:endParaRPr>
            </a:p>
          </p:txBody>
        </p:sp>
        <p:grpSp>
          <p:nvGrpSpPr>
            <p:cNvPr id="34" name="Group 33"/>
            <p:cNvGrpSpPr/>
            <p:nvPr userDrawn="1"/>
          </p:nvGrpSpPr>
          <p:grpSpPr>
            <a:xfrm>
              <a:off x="6452064" y="5188811"/>
              <a:ext cx="1559083" cy="488359"/>
              <a:chOff x="285055" y="3487828"/>
              <a:chExt cx="1559083" cy="488359"/>
            </a:xfrm>
          </p:grpSpPr>
          <p:cxnSp>
            <p:nvCxnSpPr>
              <p:cNvPr id="36" name="Straight Arrow Connector 35"/>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37" name="Picture 36" descr="1280px-Rou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
          <p:nvSpPr>
            <p:cNvPr id="35" name="TextBox 34"/>
            <p:cNvSpPr txBox="1"/>
            <p:nvPr userDrawn="1"/>
          </p:nvSpPr>
          <p:spPr>
            <a:xfrm>
              <a:off x="5478347" y="5789433"/>
              <a:ext cx="1958756" cy="350876"/>
            </a:xfrm>
            <a:prstGeom prst="rect">
              <a:avLst/>
            </a:prstGeom>
            <a:noFill/>
          </p:spPr>
          <p:txBody>
            <a:bodyPr wrap="square" rtlCol="0">
              <a:spAutoFit/>
            </a:bodyPr>
            <a:lstStyle/>
            <a:p>
              <a:r>
                <a:rPr lang="en-US" sz="2800" i="1" dirty="0" smtClean="0">
                  <a:solidFill>
                    <a:srgbClr val="FF0000"/>
                  </a:solidFill>
                </a:rPr>
                <a:t>Flow A</a:t>
              </a:r>
              <a:endParaRPr lang="en-US" sz="2800" i="1" dirty="0">
                <a:solidFill>
                  <a:srgbClr val="FF0000"/>
                </a:solidFill>
              </a:endParaRPr>
            </a:p>
          </p:txBody>
        </p:sp>
      </p:grpSp>
      <p:cxnSp>
        <p:nvCxnSpPr>
          <p:cNvPr id="40" name="Straight Connector 39"/>
          <p:cNvCxnSpPr/>
          <p:nvPr/>
        </p:nvCxnSpPr>
        <p:spPr>
          <a:xfrm>
            <a:off x="6901814" y="3834394"/>
            <a:ext cx="0" cy="2294169"/>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sp>
        <p:nvSpPr>
          <p:cNvPr id="23" name="TextBox 6"/>
          <p:cNvSpPr txBox="1">
            <a:spLocks noChangeArrowheads="1"/>
          </p:cNvSpPr>
          <p:nvPr/>
        </p:nvSpPr>
        <p:spPr bwMode="auto">
          <a:xfrm>
            <a:off x="2405528" y="1663962"/>
            <a:ext cx="628127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t>Capacity at Link 1: </a:t>
            </a:r>
            <a:r>
              <a:rPr lang="en-US" dirty="0" smtClean="0"/>
              <a:t>30G</a:t>
            </a:r>
          </a:p>
          <a:p>
            <a:pPr eaLnBrk="1" hangingPunct="1"/>
            <a:r>
              <a:rPr lang="en-US" dirty="0" smtClean="0"/>
              <a:t>Demand of Flows restricted at other links: 10G</a:t>
            </a:r>
          </a:p>
          <a:p>
            <a:pPr eaLnBrk="1" hangingPunct="1"/>
            <a:r>
              <a:rPr lang="en-US" dirty="0" smtClean="0"/>
              <a:t>Number of unrestricted flows: 1</a:t>
            </a:r>
          </a:p>
          <a:p>
            <a:pPr eaLnBrk="1" hangingPunct="1"/>
            <a:r>
              <a:rPr lang="en-US" dirty="0" smtClean="0"/>
              <a:t>So Fair </a:t>
            </a:r>
            <a:r>
              <a:rPr lang="en-US" dirty="0"/>
              <a:t>Share Rate: </a:t>
            </a:r>
            <a:r>
              <a:rPr lang="en-US" dirty="0" smtClean="0"/>
              <a:t>30G-10G/</a:t>
            </a:r>
            <a:r>
              <a:rPr lang="en-US" dirty="0"/>
              <a:t>1</a:t>
            </a:r>
            <a:r>
              <a:rPr lang="en-US" dirty="0" smtClean="0"/>
              <a:t> </a:t>
            </a:r>
            <a:r>
              <a:rPr lang="en-US" dirty="0"/>
              <a:t>= </a:t>
            </a:r>
            <a:r>
              <a:rPr lang="en-US" dirty="0" smtClean="0"/>
              <a:t>20G</a:t>
            </a:r>
            <a:endParaRPr lang="en-US" dirty="0"/>
          </a:p>
          <a:p>
            <a:pPr eaLnBrk="1" hangingPunct="1"/>
            <a:endParaRPr lang="en-US" dirty="0"/>
          </a:p>
        </p:txBody>
      </p:sp>
    </p:spTree>
    <p:custDataLst>
      <p:tags r:id="rId1"/>
    </p:custDataLst>
    <p:extLst>
      <p:ext uri="{BB962C8B-B14F-4D97-AF65-F5344CB8AC3E}">
        <p14:creationId xmlns:p14="http://schemas.microsoft.com/office/powerpoint/2010/main" val="2455595120"/>
      </p:ext>
    </p:extLst>
  </p:cSld>
  <p:clrMapOvr>
    <a:masterClrMapping/>
  </p:clrMapOvr>
  <mc:AlternateContent xmlns:mc="http://schemas.openxmlformats.org/markup-compatibility/2006" xmlns:p14="http://schemas.microsoft.com/office/powerpoint/2010/main">
    <mc:Choice Requires="p14">
      <p:transition spd="slow" p14:dur="2000" advTm="47370"/>
    </mc:Choice>
    <mc:Fallback xmlns="">
      <p:transition xmlns:p14="http://schemas.microsoft.com/office/powerpoint/2010/main" spd="slow" advTm="4737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5"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Proactive Explicit Rate Control (PERC)</a:t>
            </a:r>
            <a:endParaRPr lang="en-US" dirty="0"/>
          </a:p>
        </p:txBody>
      </p:sp>
      <p:sp>
        <p:nvSpPr>
          <p:cNvPr id="12" name="TextBox 11"/>
          <p:cNvSpPr txBox="1"/>
          <p:nvPr/>
        </p:nvSpPr>
        <p:spPr>
          <a:xfrm>
            <a:off x="1471613" y="2156253"/>
            <a:ext cx="1739312" cy="830997"/>
          </a:xfrm>
          <a:prstGeom prst="rect">
            <a:avLst/>
          </a:prstGeom>
          <a:solidFill>
            <a:srgbClr val="8EB4E3"/>
          </a:solidFill>
          <a:ln>
            <a:solidFill>
              <a:srgbClr val="3366FF"/>
            </a:solidFill>
          </a:ln>
        </p:spPr>
        <p:txBody>
          <a:bodyPr wrap="square">
            <a:spAutoFit/>
          </a:bodyPr>
          <a:lstStyle/>
          <a:p>
            <a:pPr>
              <a:defRPr/>
            </a:pPr>
            <a:r>
              <a:rPr lang="en-US" sz="2400" dirty="0">
                <a:latin typeface="Consolas"/>
                <a:cs typeface="Consolas"/>
              </a:rPr>
              <a:t>d| </a:t>
            </a:r>
            <a:r>
              <a:rPr lang="en-US" sz="2400" b="1" i="1" dirty="0">
                <a:latin typeface="Consolas"/>
                <a:cs typeface="Consolas"/>
              </a:rPr>
              <a:t>∞</a:t>
            </a:r>
            <a:r>
              <a:rPr lang="en-US" sz="2400" dirty="0">
                <a:latin typeface="Consolas"/>
                <a:cs typeface="Consolas"/>
              </a:rPr>
              <a:t> | </a:t>
            </a:r>
            <a:r>
              <a:rPr lang="en-US" sz="2400" b="1" i="1" dirty="0">
                <a:latin typeface="Consolas"/>
                <a:cs typeface="Consolas"/>
              </a:rPr>
              <a:t>∞</a:t>
            </a:r>
            <a:r>
              <a:rPr lang="en-US" sz="2400" dirty="0">
                <a:latin typeface="Consolas"/>
                <a:cs typeface="Consolas"/>
              </a:rPr>
              <a:t> </a:t>
            </a:r>
          </a:p>
          <a:p>
            <a:pPr>
              <a:defRPr/>
            </a:pPr>
            <a:r>
              <a:rPr lang="en-US" sz="2400" dirty="0">
                <a:latin typeface="Consolas"/>
                <a:cs typeface="Consolas"/>
              </a:rPr>
              <a:t>f| ? | ?</a:t>
            </a:r>
          </a:p>
        </p:txBody>
      </p:sp>
      <p:sp>
        <p:nvSpPr>
          <p:cNvPr id="2" name="TextBox 1"/>
          <p:cNvSpPr txBox="1"/>
          <p:nvPr/>
        </p:nvSpPr>
        <p:spPr>
          <a:xfrm>
            <a:off x="1693400" y="1479922"/>
            <a:ext cx="4000639" cy="461665"/>
          </a:xfrm>
          <a:prstGeom prst="rect">
            <a:avLst/>
          </a:prstGeom>
          <a:noFill/>
        </p:spPr>
        <p:txBody>
          <a:bodyPr wrap="square" rtlCol="0">
            <a:spAutoFit/>
          </a:bodyPr>
          <a:lstStyle/>
          <a:p>
            <a:r>
              <a:rPr lang="en-US" sz="2400" dirty="0" smtClean="0"/>
              <a:t>Control Packet For Flow B</a:t>
            </a:r>
            <a:endParaRPr lang="en-US" sz="2400" dirty="0"/>
          </a:p>
        </p:txBody>
      </p:sp>
    </p:spTree>
    <p:custDataLst>
      <p:tags r:id="rId1"/>
    </p:custDataLst>
    <p:extLst>
      <p:ext uri="{BB962C8B-B14F-4D97-AF65-F5344CB8AC3E}">
        <p14:creationId xmlns:p14="http://schemas.microsoft.com/office/powerpoint/2010/main" val="1779771908"/>
      </p:ext>
    </p:extLst>
  </p:cSld>
  <p:clrMapOvr>
    <a:masterClrMapping/>
  </p:clrMapOvr>
  <mc:AlternateContent xmlns:mc="http://schemas.openxmlformats.org/markup-compatibility/2006" xmlns:p14="http://schemas.microsoft.com/office/powerpoint/2010/main">
    <mc:Choice Requires="p14">
      <p:transition spd="slow" p14:dur="2000" advTm="30934"/>
    </mc:Choice>
    <mc:Fallback xmlns="">
      <p:transition xmlns:p14="http://schemas.microsoft.com/office/powerpoint/2010/main" spd="slow" advTm="3093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500" fill="hold"/>
                                        <p:tgtEl>
                                          <p:spTgt spid="12">
                                            <p:txEl>
                                              <p:pRg st="0" end="0"/>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500" fill="hold"/>
                                        <p:tgtEl>
                                          <p:spTgt spid="12">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Constraints of Programmable Forwarding Planes at 100 Gb/s</a:t>
            </a:r>
            <a:endParaRPr lang="en-US" dirty="0"/>
          </a:p>
        </p:txBody>
      </p:sp>
      <p:sp>
        <p:nvSpPr>
          <p:cNvPr id="3" name="Content Placeholder 2"/>
          <p:cNvSpPr>
            <a:spLocks noGrp="1"/>
          </p:cNvSpPr>
          <p:nvPr>
            <p:ph idx="1"/>
          </p:nvPr>
        </p:nvSpPr>
        <p:spPr>
          <a:xfrm>
            <a:off x="107104" y="1600200"/>
            <a:ext cx="9036896" cy="4525963"/>
          </a:xfrm>
        </p:spPr>
        <p:txBody>
          <a:bodyPr/>
          <a:lstStyle/>
          <a:p>
            <a:r>
              <a:rPr lang="en-US" dirty="0" smtClean="0"/>
              <a:t>Limited compute-  action </a:t>
            </a:r>
            <a:r>
              <a:rPr lang="en-US" dirty="0"/>
              <a:t>~ ns, </a:t>
            </a:r>
            <a:r>
              <a:rPr lang="en-US" dirty="0" smtClean="0"/>
              <a:t>typically primitives like add/ compare etc. </a:t>
            </a:r>
          </a:p>
          <a:p>
            <a:r>
              <a:rPr lang="en-US" dirty="0" smtClean="0"/>
              <a:t>Limited info. that we can modify per packet. </a:t>
            </a:r>
            <a:endParaRPr lang="en-US" dirty="0"/>
          </a:p>
          <a:p>
            <a:r>
              <a:rPr lang="en-US" dirty="0" smtClean="0"/>
              <a:t>Limited area for state and look-up tables ~ MB, much of which is for L2/L3</a:t>
            </a:r>
          </a:p>
        </p:txBody>
      </p:sp>
      <p:sp>
        <p:nvSpPr>
          <p:cNvPr id="4" name="Rectangle 3"/>
          <p:cNvSpPr/>
          <p:nvPr/>
        </p:nvSpPr>
        <p:spPr>
          <a:xfrm rot="16200000">
            <a:off x="6791613" y="5367838"/>
            <a:ext cx="2326465" cy="25969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dirty="0"/>
          </a:p>
        </p:txBody>
      </p:sp>
      <p:grpSp>
        <p:nvGrpSpPr>
          <p:cNvPr id="5" name="Group 4"/>
          <p:cNvGrpSpPr/>
          <p:nvPr/>
        </p:nvGrpSpPr>
        <p:grpSpPr>
          <a:xfrm>
            <a:off x="8214543" y="4693733"/>
            <a:ext cx="736006" cy="1118949"/>
            <a:chOff x="8031408" y="3582602"/>
            <a:chExt cx="736006" cy="1118949"/>
          </a:xfrm>
        </p:grpSpPr>
        <p:grpSp>
          <p:nvGrpSpPr>
            <p:cNvPr id="6" name="Group 65"/>
            <p:cNvGrpSpPr/>
            <p:nvPr/>
          </p:nvGrpSpPr>
          <p:grpSpPr>
            <a:xfrm>
              <a:off x="8131589" y="4009362"/>
              <a:ext cx="551591" cy="228624"/>
              <a:chOff x="7660968" y="1751777"/>
              <a:chExt cx="1040580" cy="450645"/>
            </a:xfrm>
          </p:grpSpPr>
          <p:sp>
            <p:nvSpPr>
              <p:cNvPr id="12" name="Freeform 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 name="Straight Connector 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 name="Group 70"/>
            <p:cNvGrpSpPr/>
            <p:nvPr/>
          </p:nvGrpSpPr>
          <p:grpSpPr>
            <a:xfrm>
              <a:off x="8132332" y="4472927"/>
              <a:ext cx="551591" cy="228624"/>
              <a:chOff x="7660968" y="1751777"/>
              <a:chExt cx="1040580" cy="450645"/>
            </a:xfrm>
          </p:grpSpPr>
          <p:sp>
            <p:nvSpPr>
              <p:cNvPr id="9" name="Freeform 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 name="Straight Connector 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TextBox 7"/>
            <p:cNvSpPr txBox="1"/>
            <p:nvPr/>
          </p:nvSpPr>
          <p:spPr>
            <a:xfrm>
              <a:off x="8031408" y="3582602"/>
              <a:ext cx="736006" cy="282419"/>
            </a:xfrm>
            <a:prstGeom prst="rect">
              <a:avLst/>
            </a:prstGeom>
            <a:noFill/>
          </p:spPr>
          <p:txBody>
            <a:bodyPr wrap="none" lIns="130622" tIns="65311" rIns="130622" bIns="65311" rtlCol="0">
              <a:spAutoFit/>
            </a:bodyPr>
            <a:lstStyle/>
            <a:p>
              <a:pPr algn="ctr"/>
              <a:r>
                <a:rPr lang="en-US" sz="2000" dirty="0"/>
                <a:t>Queues</a:t>
              </a:r>
            </a:p>
          </p:txBody>
        </p:sp>
      </p:grpSp>
      <p:grpSp>
        <p:nvGrpSpPr>
          <p:cNvPr id="15" name="Group 14"/>
          <p:cNvGrpSpPr/>
          <p:nvPr/>
        </p:nvGrpSpPr>
        <p:grpSpPr>
          <a:xfrm>
            <a:off x="1497225" y="4323150"/>
            <a:ext cx="1124341" cy="2162134"/>
            <a:chOff x="1492629" y="3212019"/>
            <a:chExt cx="1124341" cy="2162134"/>
          </a:xfrm>
        </p:grpSpPr>
        <p:sp>
          <p:nvSpPr>
            <p:cNvPr id="16" name="Rectangle 15"/>
            <p:cNvSpPr/>
            <p:nvPr/>
          </p:nvSpPr>
          <p:spPr>
            <a:xfrm>
              <a:off x="1492629" y="3216474"/>
              <a:ext cx="1117361" cy="2157679"/>
            </a:xfrm>
            <a:prstGeom prst="rect">
              <a:avLst/>
            </a:prstGeom>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7" name="Rectangle 16"/>
            <p:cNvSpPr/>
            <p:nvPr/>
          </p:nvSpPr>
          <p:spPr>
            <a:xfrm>
              <a:off x="1492629" y="3212019"/>
              <a:ext cx="1124341" cy="2157681"/>
            </a:xfrm>
            <a:prstGeom prst="rect">
              <a:avLst/>
            </a:prstGeom>
            <a:solidFill>
              <a:schemeClr val="lt1">
                <a:alpha val="53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grpSp>
        <p:nvGrpSpPr>
          <p:cNvPr id="18" name="Group 17"/>
          <p:cNvGrpSpPr/>
          <p:nvPr/>
        </p:nvGrpSpPr>
        <p:grpSpPr>
          <a:xfrm>
            <a:off x="3030515" y="4332996"/>
            <a:ext cx="1126200" cy="2168342"/>
            <a:chOff x="3025919" y="3221865"/>
            <a:chExt cx="1126200" cy="2168342"/>
          </a:xfrm>
        </p:grpSpPr>
        <p:sp>
          <p:nvSpPr>
            <p:cNvPr id="19" name="Rectangle 18"/>
            <p:cNvSpPr/>
            <p:nvPr/>
          </p:nvSpPr>
          <p:spPr>
            <a:xfrm>
              <a:off x="3025919" y="3221865"/>
              <a:ext cx="1117361" cy="2157679"/>
            </a:xfrm>
            <a:prstGeom prst="rect">
              <a:avLst/>
            </a:prstGeom>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20" name="Rectangle 19"/>
            <p:cNvSpPr/>
            <p:nvPr/>
          </p:nvSpPr>
          <p:spPr>
            <a:xfrm>
              <a:off x="3027778" y="3232525"/>
              <a:ext cx="1124341" cy="2157682"/>
            </a:xfrm>
            <a:prstGeom prst="rect">
              <a:avLst/>
            </a:prstGeom>
            <a:solidFill>
              <a:schemeClr val="lt1">
                <a:alpha val="66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sp>
        <p:nvSpPr>
          <p:cNvPr id="21" name="Rectangle 20"/>
          <p:cNvSpPr/>
          <p:nvPr/>
        </p:nvSpPr>
        <p:spPr>
          <a:xfrm rot="16200000">
            <a:off x="-294463" y="5367484"/>
            <a:ext cx="2327923" cy="25894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r>
              <a:rPr lang="en-US" dirty="0" smtClean="0">
                <a:solidFill>
                  <a:schemeClr val="tx1"/>
                </a:solidFill>
              </a:rPr>
              <a:t>Parser</a:t>
            </a:r>
            <a:endParaRPr lang="en-US" dirty="0">
              <a:solidFill>
                <a:schemeClr val="tx1"/>
              </a:solidFill>
            </a:endParaRPr>
          </a:p>
        </p:txBody>
      </p:sp>
      <p:grpSp>
        <p:nvGrpSpPr>
          <p:cNvPr id="22" name="Group 21"/>
          <p:cNvGrpSpPr/>
          <p:nvPr/>
        </p:nvGrpSpPr>
        <p:grpSpPr>
          <a:xfrm>
            <a:off x="4741311" y="4327605"/>
            <a:ext cx="1124339" cy="2175034"/>
            <a:chOff x="4580975" y="3216474"/>
            <a:chExt cx="1124339" cy="2175034"/>
          </a:xfrm>
        </p:grpSpPr>
        <p:sp>
          <p:nvSpPr>
            <p:cNvPr id="23" name="Rectangle 22"/>
            <p:cNvSpPr/>
            <p:nvPr/>
          </p:nvSpPr>
          <p:spPr>
            <a:xfrm>
              <a:off x="4580975" y="3216474"/>
              <a:ext cx="1117361" cy="2157679"/>
            </a:xfrm>
            <a:prstGeom prst="rect">
              <a:avLst/>
            </a:prstGeom>
          </p:spPr>
          <p:style>
            <a:lnRef idx="1">
              <a:schemeClr val="accent6"/>
            </a:lnRef>
            <a:fillRef idx="3">
              <a:schemeClr val="accent6"/>
            </a:fillRef>
            <a:effectRef idx="2">
              <a:schemeClr val="accent6"/>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24" name="Rectangle 23"/>
            <p:cNvSpPr/>
            <p:nvPr/>
          </p:nvSpPr>
          <p:spPr>
            <a:xfrm>
              <a:off x="4580975" y="3233829"/>
              <a:ext cx="1124339" cy="2157679"/>
            </a:xfrm>
            <a:prstGeom prst="rect">
              <a:avLst/>
            </a:prstGeom>
            <a:solidFill>
              <a:schemeClr val="lt1">
                <a:alpha val="67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 name="Group 24"/>
          <p:cNvGrpSpPr/>
          <p:nvPr/>
        </p:nvGrpSpPr>
        <p:grpSpPr>
          <a:xfrm>
            <a:off x="6323482" y="4323150"/>
            <a:ext cx="1128171" cy="2157681"/>
            <a:chOff x="6318886" y="3212019"/>
            <a:chExt cx="1128171" cy="2157681"/>
          </a:xfrm>
        </p:grpSpPr>
        <p:sp>
          <p:nvSpPr>
            <p:cNvPr id="26" name="Rectangle 25"/>
            <p:cNvSpPr/>
            <p:nvPr/>
          </p:nvSpPr>
          <p:spPr>
            <a:xfrm>
              <a:off x="6318886" y="3212021"/>
              <a:ext cx="1117361" cy="2157679"/>
            </a:xfrm>
            <a:prstGeom prst="rect">
              <a:avLst/>
            </a:prstGeom>
          </p:spPr>
          <p:style>
            <a:lnRef idx="1">
              <a:schemeClr val="accent5"/>
            </a:lnRef>
            <a:fillRef idx="3">
              <a:schemeClr val="accent5"/>
            </a:fillRef>
            <a:effectRef idx="2">
              <a:schemeClr val="accent5"/>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27" name="Rectangle 26"/>
            <p:cNvSpPr/>
            <p:nvPr/>
          </p:nvSpPr>
          <p:spPr>
            <a:xfrm>
              <a:off x="6322716" y="3212019"/>
              <a:ext cx="1124341" cy="2157678"/>
            </a:xfrm>
            <a:prstGeom prst="rect">
              <a:avLst/>
            </a:prstGeom>
            <a:solidFill>
              <a:schemeClr val="lt1">
                <a:alpha val="72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grpSp>
        <p:nvGrpSpPr>
          <p:cNvPr id="28" name="Group 27"/>
          <p:cNvGrpSpPr/>
          <p:nvPr/>
        </p:nvGrpSpPr>
        <p:grpSpPr>
          <a:xfrm>
            <a:off x="1348700" y="6119980"/>
            <a:ext cx="6104332" cy="562621"/>
            <a:chOff x="1348700" y="5890495"/>
            <a:chExt cx="6104332" cy="562621"/>
          </a:xfrm>
        </p:grpSpPr>
        <p:sp>
          <p:nvSpPr>
            <p:cNvPr id="29" name="Isosceles Triangle 28"/>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Isosceles Triangle 29"/>
            <p:cNvSpPr/>
            <p:nvPr/>
          </p:nvSpPr>
          <p:spPr>
            <a:xfrm rot="5400000">
              <a:off x="3013132"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Isosceles Triangle 30"/>
            <p:cNvSpPr/>
            <p:nvPr/>
          </p:nvSpPr>
          <p:spPr>
            <a:xfrm rot="5400000">
              <a:off x="4728908"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Isosceles Triangle 31"/>
            <p:cNvSpPr/>
            <p:nvPr/>
          </p:nvSpPr>
          <p:spPr>
            <a:xfrm rot="5400000">
              <a:off x="6315139"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3" name="Group 32"/>
            <p:cNvGrpSpPr/>
            <p:nvPr/>
          </p:nvGrpSpPr>
          <p:grpSpPr>
            <a:xfrm>
              <a:off x="1348700" y="6030725"/>
              <a:ext cx="6104332" cy="422391"/>
              <a:chOff x="1344104" y="5149079"/>
              <a:chExt cx="6104332" cy="615145"/>
            </a:xfrm>
          </p:grpSpPr>
          <p:cxnSp>
            <p:nvCxnSpPr>
              <p:cNvPr id="34" name="Straight Arrow Connector 33"/>
              <p:cNvCxnSpPr/>
              <p:nvPr/>
            </p:nvCxnSpPr>
            <p:spPr>
              <a:xfrm>
                <a:off x="1344104" y="5732645"/>
                <a:ext cx="6104332"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35" name="Elbow Connector 34"/>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36" name="Elbow Connector 35"/>
              <p:cNvCxnSpPr/>
              <p:nvPr/>
            </p:nvCxnSpPr>
            <p:spPr>
              <a:xfrm rot="10800000" flipV="1">
                <a:off x="2897549"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37" name="Elbow Connector 36"/>
              <p:cNvCxnSpPr/>
              <p:nvPr/>
            </p:nvCxnSpPr>
            <p:spPr>
              <a:xfrm rot="10800000" flipV="1">
                <a:off x="4620391"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38" name="Elbow Connector 37"/>
              <p:cNvCxnSpPr/>
              <p:nvPr/>
            </p:nvCxnSpPr>
            <p:spPr>
              <a:xfrm rot="10800000" flipV="1">
                <a:off x="6189407"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grpSp>
      </p:grpSp>
      <p:sp>
        <p:nvSpPr>
          <p:cNvPr id="39" name="Rectangle 38"/>
          <p:cNvSpPr/>
          <p:nvPr/>
        </p:nvSpPr>
        <p:spPr>
          <a:xfrm rot="16200000">
            <a:off x="1459685" y="5297798"/>
            <a:ext cx="1808805" cy="3332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000000"/>
                </a:solidFill>
              </a:rPr>
              <a:t>Fixed Action</a:t>
            </a:r>
            <a:endParaRPr lang="en-US" dirty="0">
              <a:solidFill>
                <a:srgbClr val="000000"/>
              </a:solidFill>
            </a:endParaRPr>
          </a:p>
        </p:txBody>
      </p:sp>
      <p:sp>
        <p:nvSpPr>
          <p:cNvPr id="40" name="Rectangle 39"/>
          <p:cNvSpPr/>
          <p:nvPr/>
        </p:nvSpPr>
        <p:spPr>
          <a:xfrm rot="16200000">
            <a:off x="2992225" y="5276058"/>
            <a:ext cx="1839137" cy="25944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rgbClr val="000000"/>
                </a:solidFill>
              </a:rPr>
              <a:t>Fixed Action</a:t>
            </a:r>
            <a:endParaRPr lang="en-US" dirty="0">
              <a:solidFill>
                <a:srgbClr val="000000"/>
              </a:solidFill>
            </a:endParaRPr>
          </a:p>
        </p:txBody>
      </p:sp>
      <p:sp>
        <p:nvSpPr>
          <p:cNvPr id="41" name="Rectangle 40"/>
          <p:cNvSpPr/>
          <p:nvPr/>
        </p:nvSpPr>
        <p:spPr>
          <a:xfrm rot="16200000">
            <a:off x="4692166" y="5274717"/>
            <a:ext cx="1808805" cy="2594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rgbClr val="000000"/>
                </a:solidFill>
              </a:rPr>
              <a:t>Fixed Action</a:t>
            </a:r>
            <a:endParaRPr lang="en-US" dirty="0">
              <a:solidFill>
                <a:srgbClr val="000000"/>
              </a:solidFill>
            </a:endParaRPr>
          </a:p>
        </p:txBody>
      </p:sp>
      <p:sp>
        <p:nvSpPr>
          <p:cNvPr id="42" name="Rectangle 41"/>
          <p:cNvSpPr/>
          <p:nvPr/>
        </p:nvSpPr>
        <p:spPr>
          <a:xfrm rot="16200000">
            <a:off x="920830" y="5177521"/>
            <a:ext cx="1909818" cy="5271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L2 Table</a:t>
            </a:r>
            <a:endParaRPr lang="en-US" dirty="0"/>
          </a:p>
        </p:txBody>
      </p:sp>
      <p:sp>
        <p:nvSpPr>
          <p:cNvPr id="43" name="Rectangle 42"/>
          <p:cNvSpPr/>
          <p:nvPr/>
        </p:nvSpPr>
        <p:spPr>
          <a:xfrm rot="16200000">
            <a:off x="6330534" y="5291224"/>
            <a:ext cx="1808805" cy="2594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rgbClr val="000000"/>
                </a:solidFill>
              </a:rPr>
              <a:t>Fixed Action</a:t>
            </a:r>
            <a:endParaRPr lang="en-US" dirty="0">
              <a:solidFill>
                <a:srgbClr val="000000"/>
              </a:solidFill>
            </a:endParaRPr>
          </a:p>
        </p:txBody>
      </p:sp>
      <p:sp>
        <p:nvSpPr>
          <p:cNvPr id="44" name="Rectangle 43"/>
          <p:cNvSpPr/>
          <p:nvPr/>
        </p:nvSpPr>
        <p:spPr>
          <a:xfrm rot="16200000">
            <a:off x="2416625" y="5199320"/>
            <a:ext cx="1909818" cy="5271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IPv4 Table</a:t>
            </a:r>
            <a:endParaRPr lang="en-US" dirty="0"/>
          </a:p>
        </p:txBody>
      </p:sp>
      <p:sp>
        <p:nvSpPr>
          <p:cNvPr id="45" name="Rectangle 44"/>
          <p:cNvSpPr/>
          <p:nvPr/>
        </p:nvSpPr>
        <p:spPr>
          <a:xfrm rot="16200000">
            <a:off x="4133790" y="5192687"/>
            <a:ext cx="1879486" cy="5271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IPv6 Table</a:t>
            </a:r>
            <a:endParaRPr lang="en-US" dirty="0"/>
          </a:p>
        </p:txBody>
      </p:sp>
      <p:sp>
        <p:nvSpPr>
          <p:cNvPr id="46" name="Rectangle 45"/>
          <p:cNvSpPr/>
          <p:nvPr/>
        </p:nvSpPr>
        <p:spPr>
          <a:xfrm rot="16200000">
            <a:off x="5792820" y="5179091"/>
            <a:ext cx="1852295" cy="5271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ACL Table</a:t>
            </a:r>
            <a:endParaRPr lang="en-US" dirty="0"/>
          </a:p>
        </p:txBody>
      </p:sp>
      <p:grpSp>
        <p:nvGrpSpPr>
          <p:cNvPr id="47" name="Group 46"/>
          <p:cNvGrpSpPr/>
          <p:nvPr/>
        </p:nvGrpSpPr>
        <p:grpSpPr>
          <a:xfrm>
            <a:off x="1496642" y="4319540"/>
            <a:ext cx="1124341" cy="2169168"/>
            <a:chOff x="1485649" y="3204985"/>
            <a:chExt cx="1124341" cy="2169168"/>
          </a:xfrm>
        </p:grpSpPr>
        <p:sp>
          <p:nvSpPr>
            <p:cNvPr id="48" name="Rectangle 47"/>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49" name="Rectangle 48"/>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50" name="Group 49"/>
          <p:cNvGrpSpPr/>
          <p:nvPr/>
        </p:nvGrpSpPr>
        <p:grpSpPr>
          <a:xfrm>
            <a:off x="3027646" y="4332170"/>
            <a:ext cx="1124341" cy="2169168"/>
            <a:chOff x="1485649" y="3204985"/>
            <a:chExt cx="1124341" cy="2169168"/>
          </a:xfrm>
        </p:grpSpPr>
        <p:sp>
          <p:nvSpPr>
            <p:cNvPr id="51" name="Rectangle 50"/>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52" name="Rectangle 51"/>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53" name="Group 52"/>
          <p:cNvGrpSpPr/>
          <p:nvPr/>
        </p:nvGrpSpPr>
        <p:grpSpPr>
          <a:xfrm>
            <a:off x="4732466" y="4325176"/>
            <a:ext cx="1124341" cy="2169168"/>
            <a:chOff x="1485649" y="3204985"/>
            <a:chExt cx="1124341" cy="2169168"/>
          </a:xfrm>
        </p:grpSpPr>
        <p:sp>
          <p:nvSpPr>
            <p:cNvPr id="54" name="Rectangle 53"/>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55" name="Rectangle 54"/>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56" name="Group 55"/>
          <p:cNvGrpSpPr/>
          <p:nvPr/>
        </p:nvGrpSpPr>
        <p:grpSpPr>
          <a:xfrm>
            <a:off x="6321214" y="4325176"/>
            <a:ext cx="1124341" cy="2169168"/>
            <a:chOff x="1485649" y="3204985"/>
            <a:chExt cx="1124341" cy="2169168"/>
          </a:xfrm>
        </p:grpSpPr>
        <p:sp>
          <p:nvSpPr>
            <p:cNvPr id="57" name="Rectangle 56"/>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58" name="Rectangle 57"/>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59" name="Group 58"/>
          <p:cNvGrpSpPr/>
          <p:nvPr/>
        </p:nvGrpSpPr>
        <p:grpSpPr>
          <a:xfrm>
            <a:off x="1343490" y="6119635"/>
            <a:ext cx="6104332" cy="562621"/>
            <a:chOff x="1348700" y="5890495"/>
            <a:chExt cx="6104332" cy="562621"/>
          </a:xfrm>
        </p:grpSpPr>
        <p:sp>
          <p:nvSpPr>
            <p:cNvPr id="60" name="Isosceles Triangle 59"/>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Isosceles Triangle 60"/>
            <p:cNvSpPr/>
            <p:nvPr/>
          </p:nvSpPr>
          <p:spPr>
            <a:xfrm rot="5400000">
              <a:off x="3013132"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Isosceles Triangle 61"/>
            <p:cNvSpPr/>
            <p:nvPr/>
          </p:nvSpPr>
          <p:spPr>
            <a:xfrm rot="5400000">
              <a:off x="4728908"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Isosceles Triangle 62"/>
            <p:cNvSpPr/>
            <p:nvPr/>
          </p:nvSpPr>
          <p:spPr>
            <a:xfrm rot="5400000">
              <a:off x="6315139"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4" name="Group 63"/>
            <p:cNvGrpSpPr/>
            <p:nvPr/>
          </p:nvGrpSpPr>
          <p:grpSpPr>
            <a:xfrm>
              <a:off x="1348700" y="6030725"/>
              <a:ext cx="6104332" cy="422391"/>
              <a:chOff x="1344104" y="5149079"/>
              <a:chExt cx="6104332" cy="615145"/>
            </a:xfrm>
          </p:grpSpPr>
          <p:cxnSp>
            <p:nvCxnSpPr>
              <p:cNvPr id="65" name="Straight Arrow Connector 64"/>
              <p:cNvCxnSpPr/>
              <p:nvPr/>
            </p:nvCxnSpPr>
            <p:spPr>
              <a:xfrm>
                <a:off x="1344104" y="5732645"/>
                <a:ext cx="6104332"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66" name="Elbow Connector 65"/>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67" name="Elbow Connector 66"/>
              <p:cNvCxnSpPr/>
              <p:nvPr/>
            </p:nvCxnSpPr>
            <p:spPr>
              <a:xfrm rot="10800000" flipV="1">
                <a:off x="2897549"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68" name="Elbow Connector 67"/>
              <p:cNvCxnSpPr/>
              <p:nvPr/>
            </p:nvCxnSpPr>
            <p:spPr>
              <a:xfrm rot="10800000" flipV="1">
                <a:off x="4620391"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69" name="Elbow Connector 68"/>
              <p:cNvCxnSpPr/>
              <p:nvPr/>
            </p:nvCxnSpPr>
            <p:spPr>
              <a:xfrm rot="10800000" flipV="1">
                <a:off x="6189407"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grpSp>
      </p:grpSp>
      <p:sp>
        <p:nvSpPr>
          <p:cNvPr id="70" name="Rectangle 69"/>
          <p:cNvSpPr/>
          <p:nvPr/>
        </p:nvSpPr>
        <p:spPr>
          <a:xfrm rot="16200000">
            <a:off x="927227" y="5180945"/>
            <a:ext cx="1909818"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sp>
        <p:nvSpPr>
          <p:cNvPr id="71" name="Rectangle 70"/>
          <p:cNvSpPr/>
          <p:nvPr/>
        </p:nvSpPr>
        <p:spPr>
          <a:xfrm rot="16200000">
            <a:off x="2465371" y="5200714"/>
            <a:ext cx="1895540"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sp>
        <p:nvSpPr>
          <p:cNvPr id="72" name="Rectangle 71"/>
          <p:cNvSpPr/>
          <p:nvPr/>
        </p:nvSpPr>
        <p:spPr>
          <a:xfrm rot="16200000">
            <a:off x="4173688" y="5197217"/>
            <a:ext cx="1888546"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sp>
        <p:nvSpPr>
          <p:cNvPr id="73" name="Rectangle 72"/>
          <p:cNvSpPr/>
          <p:nvPr/>
        </p:nvSpPr>
        <p:spPr>
          <a:xfrm rot="16200000">
            <a:off x="5761898" y="5176483"/>
            <a:ext cx="1889621"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grpSp>
        <p:nvGrpSpPr>
          <p:cNvPr id="74" name="Group 73"/>
          <p:cNvGrpSpPr/>
          <p:nvPr/>
        </p:nvGrpSpPr>
        <p:grpSpPr>
          <a:xfrm>
            <a:off x="2197452" y="4468798"/>
            <a:ext cx="369332" cy="1943069"/>
            <a:chOff x="2494667" y="3258013"/>
            <a:chExt cx="369332" cy="1712316"/>
          </a:xfrm>
        </p:grpSpPr>
        <p:sp>
          <p:nvSpPr>
            <p:cNvPr id="75" name="Trapezoid 74"/>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76" name="TextBox 75"/>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grpSp>
        <p:nvGrpSpPr>
          <p:cNvPr id="77" name="Group 76"/>
          <p:cNvGrpSpPr/>
          <p:nvPr/>
        </p:nvGrpSpPr>
        <p:grpSpPr>
          <a:xfrm>
            <a:off x="3719756" y="4478463"/>
            <a:ext cx="369332" cy="1943069"/>
            <a:chOff x="2494667" y="3258013"/>
            <a:chExt cx="369332" cy="1712316"/>
          </a:xfrm>
        </p:grpSpPr>
        <p:sp>
          <p:nvSpPr>
            <p:cNvPr id="78" name="Trapezoid 77"/>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79" name="TextBox 78"/>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grpSp>
        <p:nvGrpSpPr>
          <p:cNvPr id="80" name="Group 79"/>
          <p:cNvGrpSpPr/>
          <p:nvPr/>
        </p:nvGrpSpPr>
        <p:grpSpPr>
          <a:xfrm>
            <a:off x="5410128" y="4480734"/>
            <a:ext cx="369332" cy="1943069"/>
            <a:chOff x="2494667" y="3258013"/>
            <a:chExt cx="369332" cy="1712316"/>
          </a:xfrm>
        </p:grpSpPr>
        <p:sp>
          <p:nvSpPr>
            <p:cNvPr id="81" name="Trapezoid 80"/>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82" name="TextBox 81"/>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grpSp>
        <p:nvGrpSpPr>
          <p:cNvPr id="83" name="Group 82"/>
          <p:cNvGrpSpPr/>
          <p:nvPr/>
        </p:nvGrpSpPr>
        <p:grpSpPr>
          <a:xfrm>
            <a:off x="7022512" y="4465300"/>
            <a:ext cx="369332" cy="1943069"/>
            <a:chOff x="2494667" y="3258013"/>
            <a:chExt cx="369332" cy="1712316"/>
          </a:xfrm>
        </p:grpSpPr>
        <p:sp>
          <p:nvSpPr>
            <p:cNvPr id="84" name="Trapezoid 83"/>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85" name="TextBox 84"/>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sp>
        <p:nvSpPr>
          <p:cNvPr id="86" name="Slide Number Placeholder 6"/>
          <p:cNvSpPr>
            <a:spLocks noGrp="1"/>
          </p:cNvSpPr>
          <p:nvPr>
            <p:ph type="sldNum" sz="quarter" idx="12"/>
          </p:nvPr>
        </p:nvSpPr>
        <p:spPr>
          <a:xfrm>
            <a:off x="6553200" y="6356350"/>
            <a:ext cx="2133600" cy="365125"/>
          </a:xfrm>
        </p:spPr>
        <p:txBody>
          <a:bodyPr/>
          <a:lstStyle/>
          <a:p>
            <a:fld id="{3DE0F19B-68EA-B340-A4BB-C1F18F625CEA}" type="slidenum">
              <a:rPr lang="en-US" smtClean="0"/>
              <a:t>25</a:t>
            </a:fld>
            <a:endParaRPr lang="en-US"/>
          </a:p>
        </p:txBody>
      </p:sp>
    </p:spTree>
    <p:extLst>
      <p:ext uri="{BB962C8B-B14F-4D97-AF65-F5344CB8AC3E}">
        <p14:creationId xmlns:p14="http://schemas.microsoft.com/office/powerpoint/2010/main" val="2612824949"/>
      </p:ext>
    </p:extLst>
  </p:cSld>
  <p:clrMapOvr>
    <a:masterClrMapping/>
  </p:clrMapOvr>
  <mc:AlternateContent xmlns:mc="http://schemas.openxmlformats.org/markup-compatibility/2006" xmlns:p14="http://schemas.microsoft.com/office/powerpoint/2010/main">
    <mc:Choice Requires="p14">
      <p:transition spd="slow" p14:dur="2000" advTm="158158"/>
    </mc:Choice>
    <mc:Fallback xmlns="">
      <p:transition xmlns:p14="http://schemas.microsoft.com/office/powerpoint/2010/main" spd="slow" advTm="15815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 in P4 </a:t>
            </a:r>
            <a:r>
              <a:rPr lang="en-US" dirty="0" smtClean="0">
                <a:sym typeface="Wingdings"/>
              </a:rPr>
              <a:t> </a:t>
            </a:r>
            <a:r>
              <a:rPr lang="en-US" dirty="0" err="1" smtClean="0">
                <a:sym typeface="Wingdings"/>
              </a:rPr>
              <a:t>NetFPGA</a:t>
            </a:r>
            <a:endParaRPr lang="en-US" dirty="0"/>
          </a:p>
        </p:txBody>
      </p:sp>
      <p:pic>
        <p:nvPicPr>
          <p:cNvPr id="4" name="Picture 2" descr="The main purpose of The P4 Language Consortium is to create a thriving open source community to perfect the P4 language and encourage its widespread adoption to design network syst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 y="1589598"/>
            <a:ext cx="2057770" cy="1005690"/>
          </a:xfrm>
          <a:prstGeom prst="rect">
            <a:avLst/>
          </a:prstGeom>
          <a:solidFill>
            <a:schemeClr val="tx1"/>
          </a:solidFill>
          <a:ln>
            <a:noFill/>
          </a:ln>
        </p:spPr>
      </p:pic>
      <p:grpSp>
        <p:nvGrpSpPr>
          <p:cNvPr id="5" name="Group 4"/>
          <p:cNvGrpSpPr/>
          <p:nvPr/>
        </p:nvGrpSpPr>
        <p:grpSpPr>
          <a:xfrm>
            <a:off x="2964681" y="2689295"/>
            <a:ext cx="2020279" cy="1106645"/>
            <a:chOff x="9164354" y="23314577"/>
            <a:chExt cx="3315917" cy="1615016"/>
          </a:xfrm>
        </p:grpSpPr>
        <p:sp>
          <p:nvSpPr>
            <p:cNvPr id="6" name="TextBox 5"/>
            <p:cNvSpPr txBox="1"/>
            <p:nvPr/>
          </p:nvSpPr>
          <p:spPr>
            <a:xfrm>
              <a:off x="9164354" y="23314577"/>
              <a:ext cx="3315917" cy="1615016"/>
            </a:xfrm>
            <a:prstGeom prst="rect">
              <a:avLst/>
            </a:prstGeom>
            <a:solidFill>
              <a:schemeClr val="tx1"/>
            </a:solidFill>
            <a:ln>
              <a:noFill/>
            </a:ln>
          </p:spPr>
          <p:txBody>
            <a:bodyPr wrap="square" rtlCol="0">
              <a:noAutofit/>
            </a:bodyPr>
            <a:lstStyle/>
            <a:p>
              <a:r>
                <a:rPr lang="en-US" sz="2800" dirty="0" smtClean="0">
                  <a:solidFill>
                    <a:srgbClr val="7030A0"/>
                  </a:solidFill>
                  <a:latin typeface="Arial Rounded MT Bold" panose="020F0704030504030204" pitchFamily="34" charset="0"/>
                </a:rPr>
                <a:t>P</a:t>
              </a:r>
              <a:r>
                <a:rPr lang="en-US" sz="2800" dirty="0" smtClean="0">
                  <a:solidFill>
                    <a:schemeClr val="accent6"/>
                  </a:solidFill>
                  <a:latin typeface="Arial Rounded MT Bold" panose="020F0704030504030204" pitchFamily="34" charset="0"/>
                </a:rPr>
                <a:t>X</a:t>
              </a:r>
              <a:endParaRPr lang="en-US" sz="2800" dirty="0">
                <a:solidFill>
                  <a:schemeClr val="accent6"/>
                </a:solidFill>
                <a:latin typeface="Arial Rounded MT Bold" panose="020F0704030504030204" pitchFamily="34" charset="0"/>
              </a:endParaRPr>
            </a:p>
          </p:txBody>
        </p:sp>
        <p:pic>
          <p:nvPicPr>
            <p:cNvPr id="7" name="Picture 9" descr="https://pbs.twimg.com/profile_images/535545777020338176/pEWdIYq_.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4134" y="23611351"/>
              <a:ext cx="1022790" cy="1022790"/>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7"/>
          <p:cNvPicPr>
            <a:picLocks noChangeAspect="1"/>
          </p:cNvPicPr>
          <p:nvPr/>
        </p:nvPicPr>
        <p:blipFill rotWithShape="1">
          <a:blip r:embed="rId5"/>
          <a:srcRect l="1300" t="23906" b="24271"/>
          <a:stretch/>
        </p:blipFill>
        <p:spPr>
          <a:xfrm>
            <a:off x="4864632" y="4851171"/>
            <a:ext cx="3822168" cy="2006829"/>
          </a:xfrm>
          <a:prstGeom prst="rect">
            <a:avLst/>
          </a:prstGeom>
        </p:spPr>
      </p:pic>
      <p:sp>
        <p:nvSpPr>
          <p:cNvPr id="9" name="TextBox 8"/>
          <p:cNvSpPr txBox="1"/>
          <p:nvPr/>
        </p:nvSpPr>
        <p:spPr>
          <a:xfrm>
            <a:off x="2125741" y="1748711"/>
            <a:ext cx="2269792" cy="461665"/>
          </a:xfrm>
          <a:prstGeom prst="rect">
            <a:avLst/>
          </a:prstGeom>
          <a:noFill/>
        </p:spPr>
        <p:txBody>
          <a:bodyPr wrap="square" rtlCol="0">
            <a:spAutoFit/>
          </a:bodyPr>
          <a:lstStyle/>
          <a:p>
            <a:r>
              <a:rPr lang="en-US" sz="2400" b="1" dirty="0" smtClean="0"/>
              <a:t>P4 Front end</a:t>
            </a:r>
            <a:endParaRPr lang="en-US" sz="2400" b="1" dirty="0"/>
          </a:p>
        </p:txBody>
      </p:sp>
      <p:sp>
        <p:nvSpPr>
          <p:cNvPr id="10" name="TextBox 9"/>
          <p:cNvSpPr txBox="1"/>
          <p:nvPr/>
        </p:nvSpPr>
        <p:spPr>
          <a:xfrm>
            <a:off x="5960577" y="2689295"/>
            <a:ext cx="2202239" cy="830997"/>
          </a:xfrm>
          <a:prstGeom prst="rect">
            <a:avLst/>
          </a:prstGeom>
          <a:noFill/>
        </p:spPr>
        <p:txBody>
          <a:bodyPr wrap="square" rtlCol="0">
            <a:spAutoFit/>
          </a:bodyPr>
          <a:lstStyle/>
          <a:p>
            <a:r>
              <a:rPr lang="en-US" sz="2400" b="1" dirty="0" smtClean="0"/>
              <a:t>Xilinx </a:t>
            </a:r>
            <a:r>
              <a:rPr lang="en-US" sz="2400" b="1" dirty="0" err="1" smtClean="0"/>
              <a:t>SDNet</a:t>
            </a:r>
            <a:r>
              <a:rPr lang="en-US" sz="2400" b="1" dirty="0" smtClean="0"/>
              <a:t> </a:t>
            </a:r>
          </a:p>
          <a:p>
            <a:r>
              <a:rPr lang="en-US" sz="2400" b="1" dirty="0" smtClean="0"/>
              <a:t>Compilation</a:t>
            </a:r>
            <a:endParaRPr lang="en-US" sz="2400" b="1" dirty="0"/>
          </a:p>
        </p:txBody>
      </p:sp>
      <p:sp>
        <p:nvSpPr>
          <p:cNvPr id="11" name="TextBox 10"/>
          <p:cNvSpPr txBox="1"/>
          <p:nvPr/>
        </p:nvSpPr>
        <p:spPr>
          <a:xfrm>
            <a:off x="781418" y="5285684"/>
            <a:ext cx="3811146" cy="461665"/>
          </a:xfrm>
          <a:prstGeom prst="rect">
            <a:avLst/>
          </a:prstGeom>
          <a:noFill/>
        </p:spPr>
        <p:txBody>
          <a:bodyPr wrap="square" rtlCol="0">
            <a:spAutoFit/>
          </a:bodyPr>
          <a:lstStyle/>
          <a:p>
            <a:pPr algn="ctr"/>
            <a:r>
              <a:rPr lang="en-US" sz="2400" b="1" dirty="0" err="1" smtClean="0"/>
              <a:t>NetFPGA</a:t>
            </a:r>
            <a:r>
              <a:rPr lang="en-US" sz="2400" b="1" dirty="0" smtClean="0"/>
              <a:t> SUME Switch</a:t>
            </a:r>
            <a:endParaRPr lang="en-US" sz="2400" b="1" dirty="0"/>
          </a:p>
        </p:txBody>
      </p:sp>
      <p:sp>
        <p:nvSpPr>
          <p:cNvPr id="12" name="Right Arrow 11"/>
          <p:cNvSpPr/>
          <p:nvPr/>
        </p:nvSpPr>
        <p:spPr>
          <a:xfrm rot="1537463">
            <a:off x="1517484" y="2388412"/>
            <a:ext cx="1076544" cy="67474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537463">
            <a:off x="4822907" y="4045956"/>
            <a:ext cx="1076544" cy="67474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1149952"/>
      </p:ext>
    </p:extLst>
  </p:cSld>
  <p:clrMapOvr>
    <a:masterClrMapping/>
  </p:clrMapOvr>
  <mc:AlternateContent xmlns:mc="http://schemas.openxmlformats.org/markup-compatibility/2006" xmlns:p14="http://schemas.microsoft.com/office/powerpoint/2010/main">
    <mc:Choice Requires="p14">
      <p:transition spd="slow" p14:dur="2000" advTm="21413"/>
    </mc:Choice>
    <mc:Fallback xmlns="">
      <p:transition xmlns:p14="http://schemas.microsoft.com/office/powerpoint/2010/main" spd="slow" advTm="21413"/>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Questions</a:t>
            </a:r>
            <a:endParaRPr lang="en-US" dirty="0"/>
          </a:p>
        </p:txBody>
      </p:sp>
      <p:sp>
        <p:nvSpPr>
          <p:cNvPr id="3" name="Content Placeholder 2"/>
          <p:cNvSpPr>
            <a:spLocks noGrp="1"/>
          </p:cNvSpPr>
          <p:nvPr>
            <p:ph idx="1"/>
          </p:nvPr>
        </p:nvSpPr>
        <p:spPr/>
        <p:txBody>
          <a:bodyPr/>
          <a:lstStyle/>
          <a:p>
            <a:r>
              <a:rPr lang="en-US" dirty="0" smtClean="0"/>
              <a:t>Minimum time for a distributed scheme </a:t>
            </a:r>
          </a:p>
          <a:p>
            <a:r>
              <a:rPr lang="en-US" dirty="0" smtClean="0"/>
              <a:t>Minimum amount of state for provable convergence</a:t>
            </a:r>
          </a:p>
          <a:p>
            <a:r>
              <a:rPr lang="en-US" dirty="0" smtClean="0"/>
              <a:t>How many active flows in a max-min fair network?</a:t>
            </a:r>
          </a:p>
          <a:p>
            <a:r>
              <a:rPr lang="en-US" dirty="0" smtClean="0"/>
              <a:t>Imprecise demands </a:t>
            </a:r>
            <a:r>
              <a:rPr lang="en-US" dirty="0" smtClean="0">
                <a:sym typeface="Wingdings"/>
              </a:rPr>
              <a:t> some reactive component</a:t>
            </a:r>
            <a:endParaRPr lang="en-US" dirty="0"/>
          </a:p>
        </p:txBody>
      </p:sp>
    </p:spTree>
    <p:extLst>
      <p:ext uri="{BB962C8B-B14F-4D97-AF65-F5344CB8AC3E}">
        <p14:creationId xmlns:p14="http://schemas.microsoft.com/office/powerpoint/2010/main" val="2958129445"/>
      </p:ext>
    </p:extLst>
  </p:cSld>
  <p:clrMapOvr>
    <a:masterClrMapping/>
  </p:clrMapOvr>
  <mc:AlternateContent xmlns:mc="http://schemas.openxmlformats.org/markup-compatibility/2006" xmlns:p14="http://schemas.microsoft.com/office/powerpoint/2010/main">
    <mc:Choice Requires="p14">
      <p:transition spd="slow" p14:dur="2000" advTm="139505"/>
    </mc:Choice>
    <mc:Fallback xmlns="">
      <p:transition xmlns:p14="http://schemas.microsoft.com/office/powerpoint/2010/main" spd="slow" advTm="139505"/>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Congestion Control Problem</a:t>
            </a:r>
            <a:br>
              <a:rPr lang="en-US" dirty="0"/>
            </a:br>
            <a:endParaRPr lang="en-US" dirty="0"/>
          </a:p>
        </p:txBody>
      </p:sp>
      <p:sp>
        <p:nvSpPr>
          <p:cNvPr id="5" name="Title 1"/>
          <p:cNvSpPr txBox="1">
            <a:spLocks/>
          </p:cNvSpPr>
          <p:nvPr/>
        </p:nvSpPr>
        <p:spPr>
          <a:xfrm>
            <a:off x="679110" y="246380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6" name="TextBox 5"/>
          <p:cNvSpPr txBox="1"/>
          <p:nvPr/>
        </p:nvSpPr>
        <p:spPr>
          <a:xfrm>
            <a:off x="2386311" y="3380773"/>
            <a:ext cx="907347" cy="646331"/>
          </a:xfrm>
          <a:prstGeom prst="rect">
            <a:avLst/>
          </a:prstGeom>
          <a:noFill/>
        </p:spPr>
        <p:txBody>
          <a:bodyPr wrap="square" rtlCol="0">
            <a:spAutoFit/>
          </a:bodyPr>
          <a:lstStyle/>
          <a:p>
            <a:pPr algn="ctr"/>
            <a:r>
              <a:rPr lang="en-US" dirty="0" smtClean="0"/>
              <a:t>Link 1</a:t>
            </a:r>
          </a:p>
          <a:p>
            <a:pPr algn="ctr"/>
            <a:r>
              <a:rPr lang="en-US" i="1" dirty="0" smtClean="0"/>
              <a:t>60 G</a:t>
            </a:r>
            <a:endParaRPr lang="en-US" i="1" dirty="0"/>
          </a:p>
        </p:txBody>
      </p:sp>
      <p:sp>
        <p:nvSpPr>
          <p:cNvPr id="7" name="TextBox 6"/>
          <p:cNvSpPr txBox="1"/>
          <p:nvPr/>
        </p:nvSpPr>
        <p:spPr>
          <a:xfrm>
            <a:off x="3378917" y="3387006"/>
            <a:ext cx="1917187" cy="646331"/>
          </a:xfrm>
          <a:prstGeom prst="rect">
            <a:avLst/>
          </a:prstGeom>
          <a:noFill/>
        </p:spPr>
        <p:txBody>
          <a:bodyPr wrap="square" rtlCol="0">
            <a:spAutoFit/>
          </a:bodyPr>
          <a:lstStyle/>
          <a:p>
            <a:pPr algn="ctr"/>
            <a:r>
              <a:rPr lang="en-US" dirty="0" smtClean="0"/>
              <a:t>Link 2</a:t>
            </a:r>
          </a:p>
          <a:p>
            <a:pPr algn="ctr"/>
            <a:r>
              <a:rPr lang="en-US" i="1" dirty="0" smtClean="0"/>
              <a:t>30 G</a:t>
            </a:r>
            <a:endParaRPr lang="en-US" i="1" dirty="0"/>
          </a:p>
        </p:txBody>
      </p:sp>
      <p:grpSp>
        <p:nvGrpSpPr>
          <p:cNvPr id="8" name="Group 7"/>
          <p:cNvGrpSpPr/>
          <p:nvPr/>
        </p:nvGrpSpPr>
        <p:grpSpPr>
          <a:xfrm>
            <a:off x="2151465" y="3606800"/>
            <a:ext cx="3067050" cy="1663700"/>
            <a:chOff x="2151465" y="3606800"/>
            <a:chExt cx="3067050" cy="1663700"/>
          </a:xfrm>
        </p:grpSpPr>
        <p:cxnSp>
          <p:nvCxnSpPr>
            <p:cNvPr id="9" name="Straight Connector 8"/>
            <p:cNvCxnSpPr/>
            <p:nvPr/>
          </p:nvCxnSpPr>
          <p:spPr>
            <a:xfrm>
              <a:off x="5218515" y="3606800"/>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151465" y="3606800"/>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2151465" y="5031542"/>
              <a:ext cx="3067050" cy="0"/>
            </a:xfrm>
            <a:prstGeom prst="straightConnector1">
              <a:avLst/>
            </a:prstGeom>
            <a:ln w="57150" cmpd="thinThick">
              <a:solidFill>
                <a:srgbClr val="008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105946" y="4670267"/>
              <a:ext cx="1151738" cy="402337"/>
            </a:xfrm>
            <a:prstGeom prst="rect">
              <a:avLst/>
            </a:prstGeom>
            <a:noFill/>
          </p:spPr>
          <p:txBody>
            <a:bodyPr wrap="square" rtlCol="0">
              <a:spAutoFit/>
            </a:bodyPr>
            <a:lstStyle/>
            <a:p>
              <a:r>
                <a:rPr lang="en-US" sz="2000" i="1" dirty="0" smtClean="0">
                  <a:solidFill>
                    <a:srgbClr val="008000"/>
                  </a:solidFill>
                </a:rPr>
                <a:t>Flow B</a:t>
              </a:r>
              <a:endParaRPr lang="en-US" sz="2000" i="1" dirty="0">
                <a:solidFill>
                  <a:srgbClr val="008000"/>
                </a:solidFill>
              </a:endParaRPr>
            </a:p>
          </p:txBody>
        </p:sp>
      </p:grpSp>
      <p:grpSp>
        <p:nvGrpSpPr>
          <p:cNvPr id="13" name="Group 12"/>
          <p:cNvGrpSpPr/>
          <p:nvPr/>
        </p:nvGrpSpPr>
        <p:grpSpPr>
          <a:xfrm>
            <a:off x="606513" y="3606800"/>
            <a:ext cx="3075302" cy="1663700"/>
            <a:chOff x="606513" y="3606800"/>
            <a:chExt cx="3075302" cy="1663700"/>
          </a:xfrm>
        </p:grpSpPr>
        <p:cxnSp>
          <p:nvCxnSpPr>
            <p:cNvPr id="14" name="Straight Connector 13"/>
            <p:cNvCxnSpPr/>
            <p:nvPr/>
          </p:nvCxnSpPr>
          <p:spPr>
            <a:xfrm>
              <a:off x="606513" y="3606800"/>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681815" y="3606800"/>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614048" y="4445357"/>
              <a:ext cx="3067767" cy="6428"/>
            </a:xfrm>
            <a:prstGeom prst="straightConnector1">
              <a:avLst/>
            </a:prstGeom>
            <a:ln w="57150" cmpd="thinThick">
              <a:solidFill>
                <a:srgbClr val="FF66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714500" y="4068924"/>
              <a:ext cx="1352650" cy="402337"/>
            </a:xfrm>
            <a:prstGeom prst="rect">
              <a:avLst/>
            </a:prstGeom>
            <a:noFill/>
          </p:spPr>
          <p:txBody>
            <a:bodyPr wrap="square" rtlCol="0">
              <a:spAutoFit/>
            </a:bodyPr>
            <a:lstStyle/>
            <a:p>
              <a:r>
                <a:rPr lang="en-US" sz="2000" i="1" dirty="0" smtClean="0">
                  <a:solidFill>
                    <a:srgbClr val="FF6600"/>
                  </a:solidFill>
                </a:rPr>
                <a:t>Flow A</a:t>
              </a:r>
              <a:endParaRPr lang="en-US" sz="2000" i="1" dirty="0">
                <a:solidFill>
                  <a:srgbClr val="FF6600"/>
                </a:solidFill>
              </a:endParaRPr>
            </a:p>
          </p:txBody>
        </p:sp>
      </p:grpSp>
      <p:sp>
        <p:nvSpPr>
          <p:cNvPr id="18" name="TextBox 17"/>
          <p:cNvSpPr txBox="1"/>
          <p:nvPr/>
        </p:nvSpPr>
        <p:spPr>
          <a:xfrm>
            <a:off x="4945753" y="3392221"/>
            <a:ext cx="1917187" cy="646331"/>
          </a:xfrm>
          <a:prstGeom prst="rect">
            <a:avLst/>
          </a:prstGeom>
          <a:noFill/>
        </p:spPr>
        <p:txBody>
          <a:bodyPr wrap="square" rtlCol="0">
            <a:spAutoFit/>
          </a:bodyPr>
          <a:lstStyle/>
          <a:p>
            <a:pPr algn="ctr"/>
            <a:r>
              <a:rPr lang="en-US" dirty="0" smtClean="0"/>
              <a:t>Link 3</a:t>
            </a:r>
          </a:p>
          <a:p>
            <a:pPr algn="ctr"/>
            <a:r>
              <a:rPr lang="en-US" i="1" dirty="0" smtClean="0"/>
              <a:t>10 G</a:t>
            </a:r>
            <a:endParaRPr lang="en-US" i="1" dirty="0"/>
          </a:p>
        </p:txBody>
      </p:sp>
      <p:sp>
        <p:nvSpPr>
          <p:cNvPr id="19" name="TextBox 18"/>
          <p:cNvSpPr txBox="1"/>
          <p:nvPr/>
        </p:nvSpPr>
        <p:spPr>
          <a:xfrm>
            <a:off x="6464352" y="3392649"/>
            <a:ext cx="1917187" cy="646331"/>
          </a:xfrm>
          <a:prstGeom prst="rect">
            <a:avLst/>
          </a:prstGeom>
          <a:noFill/>
        </p:spPr>
        <p:txBody>
          <a:bodyPr wrap="square" rtlCol="0">
            <a:spAutoFit/>
          </a:bodyPr>
          <a:lstStyle/>
          <a:p>
            <a:pPr algn="ctr"/>
            <a:r>
              <a:rPr lang="en-US" dirty="0" smtClean="0"/>
              <a:t>Link 4</a:t>
            </a:r>
          </a:p>
          <a:p>
            <a:pPr algn="ctr"/>
            <a:r>
              <a:rPr lang="en-US" i="1" dirty="0" smtClean="0"/>
              <a:t>100 G</a:t>
            </a:r>
            <a:endParaRPr lang="en-US" i="1" dirty="0"/>
          </a:p>
        </p:txBody>
      </p:sp>
      <p:sp>
        <p:nvSpPr>
          <p:cNvPr id="20" name="TextBox 19"/>
          <p:cNvSpPr txBox="1"/>
          <p:nvPr/>
        </p:nvSpPr>
        <p:spPr>
          <a:xfrm>
            <a:off x="354005" y="3393356"/>
            <a:ext cx="1917187" cy="646331"/>
          </a:xfrm>
          <a:prstGeom prst="rect">
            <a:avLst/>
          </a:prstGeom>
          <a:noFill/>
        </p:spPr>
        <p:txBody>
          <a:bodyPr wrap="square" rtlCol="0">
            <a:spAutoFit/>
          </a:bodyPr>
          <a:lstStyle/>
          <a:p>
            <a:pPr algn="ctr"/>
            <a:r>
              <a:rPr lang="en-US" dirty="0" smtClean="0"/>
              <a:t>Link 0</a:t>
            </a:r>
          </a:p>
          <a:p>
            <a:pPr algn="ctr"/>
            <a:r>
              <a:rPr lang="en-US" i="1" dirty="0" smtClean="0"/>
              <a:t>100 G</a:t>
            </a:r>
            <a:endParaRPr lang="en-US" i="1" dirty="0"/>
          </a:p>
        </p:txBody>
      </p:sp>
      <p:grpSp>
        <p:nvGrpSpPr>
          <p:cNvPr id="21" name="Group 20"/>
          <p:cNvGrpSpPr/>
          <p:nvPr/>
        </p:nvGrpSpPr>
        <p:grpSpPr>
          <a:xfrm>
            <a:off x="285055" y="3487828"/>
            <a:ext cx="1559083" cy="488359"/>
            <a:chOff x="285055" y="3487828"/>
            <a:chExt cx="1559083" cy="488359"/>
          </a:xfrm>
        </p:grpSpPr>
        <p:cxnSp>
          <p:nvCxnSpPr>
            <p:cNvPr id="22" name="Straight Arrow Connector 21"/>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23" name="Picture 22" descr="1280px-Rou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24" name="Group 23"/>
          <p:cNvGrpSpPr/>
          <p:nvPr/>
        </p:nvGrpSpPr>
        <p:grpSpPr>
          <a:xfrm>
            <a:off x="1816111" y="3487828"/>
            <a:ext cx="1559083" cy="488359"/>
            <a:chOff x="285055" y="3487828"/>
            <a:chExt cx="1559083" cy="488359"/>
          </a:xfrm>
        </p:grpSpPr>
        <p:cxnSp>
          <p:nvCxnSpPr>
            <p:cNvPr id="25" name="Straight Arrow Connector 24"/>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26" name="Picture 25" descr="1280px-Rou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27" name="Group 26"/>
          <p:cNvGrpSpPr/>
          <p:nvPr/>
        </p:nvGrpSpPr>
        <p:grpSpPr>
          <a:xfrm>
            <a:off x="3347167" y="3487828"/>
            <a:ext cx="1559083" cy="488359"/>
            <a:chOff x="285055" y="3487828"/>
            <a:chExt cx="1559083" cy="488359"/>
          </a:xfrm>
        </p:grpSpPr>
        <p:cxnSp>
          <p:nvCxnSpPr>
            <p:cNvPr id="28" name="Straight Arrow Connector 27"/>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29" name="Picture 28" descr="1280px-Rou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30" name="Group 29"/>
          <p:cNvGrpSpPr/>
          <p:nvPr/>
        </p:nvGrpSpPr>
        <p:grpSpPr>
          <a:xfrm>
            <a:off x="4878223" y="3487828"/>
            <a:ext cx="1559083" cy="488359"/>
            <a:chOff x="285055" y="3487828"/>
            <a:chExt cx="1559083" cy="488359"/>
          </a:xfrm>
        </p:grpSpPr>
        <p:cxnSp>
          <p:nvCxnSpPr>
            <p:cNvPr id="31" name="Straight Arrow Connector 30"/>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32" name="Picture 31" descr="1280px-Rou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33" name="Group 32"/>
          <p:cNvGrpSpPr/>
          <p:nvPr/>
        </p:nvGrpSpPr>
        <p:grpSpPr>
          <a:xfrm>
            <a:off x="3681815" y="3606800"/>
            <a:ext cx="3067050" cy="1663700"/>
            <a:chOff x="3681815" y="3606800"/>
            <a:chExt cx="3067050" cy="1663700"/>
          </a:xfrm>
        </p:grpSpPr>
        <p:cxnSp>
          <p:nvCxnSpPr>
            <p:cNvPr id="34" name="Straight Connector 33"/>
            <p:cNvCxnSpPr/>
            <p:nvPr/>
          </p:nvCxnSpPr>
          <p:spPr>
            <a:xfrm>
              <a:off x="6748865" y="3606800"/>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3681815" y="4456843"/>
              <a:ext cx="30670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4793910" y="4088186"/>
              <a:ext cx="1352650" cy="402337"/>
            </a:xfrm>
            <a:prstGeom prst="rect">
              <a:avLst/>
            </a:prstGeom>
            <a:noFill/>
          </p:spPr>
          <p:txBody>
            <a:bodyPr wrap="square" rtlCol="0">
              <a:spAutoFit/>
            </a:bodyPr>
            <a:lstStyle/>
            <a:p>
              <a:r>
                <a:rPr lang="en-US" sz="2000" i="1" dirty="0" smtClean="0">
                  <a:solidFill>
                    <a:srgbClr val="FF0000"/>
                  </a:solidFill>
                </a:rPr>
                <a:t>Flow C</a:t>
              </a:r>
              <a:endParaRPr lang="en-US" sz="2000" i="1" dirty="0">
                <a:solidFill>
                  <a:srgbClr val="FF0000"/>
                </a:solidFill>
              </a:endParaRPr>
            </a:p>
          </p:txBody>
        </p:sp>
      </p:grpSp>
      <p:grpSp>
        <p:nvGrpSpPr>
          <p:cNvPr id="37" name="Group 36"/>
          <p:cNvGrpSpPr/>
          <p:nvPr/>
        </p:nvGrpSpPr>
        <p:grpSpPr>
          <a:xfrm>
            <a:off x="5218515" y="4676150"/>
            <a:ext cx="2704951" cy="402337"/>
            <a:chOff x="5218515" y="4676150"/>
            <a:chExt cx="2704951" cy="402337"/>
          </a:xfrm>
        </p:grpSpPr>
        <p:cxnSp>
          <p:nvCxnSpPr>
            <p:cNvPr id="38" name="Straight Arrow Connector 37"/>
            <p:cNvCxnSpPr/>
            <p:nvPr/>
          </p:nvCxnSpPr>
          <p:spPr>
            <a:xfrm>
              <a:off x="5218515" y="5039712"/>
              <a:ext cx="2704951"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172996" y="4676150"/>
              <a:ext cx="1151738" cy="402337"/>
            </a:xfrm>
            <a:prstGeom prst="rect">
              <a:avLst/>
            </a:prstGeom>
            <a:noFill/>
          </p:spPr>
          <p:txBody>
            <a:bodyPr wrap="square" rtlCol="0">
              <a:spAutoFit/>
            </a:bodyPr>
            <a:lstStyle/>
            <a:p>
              <a:r>
                <a:rPr lang="en-US" sz="2000" i="1" dirty="0" smtClean="0">
                  <a:solidFill>
                    <a:srgbClr val="3366FF"/>
                  </a:solidFill>
                </a:rPr>
                <a:t>Flow D</a:t>
              </a:r>
              <a:endParaRPr lang="en-US" sz="2000" i="1" dirty="0">
                <a:solidFill>
                  <a:srgbClr val="3366FF"/>
                </a:solidFill>
              </a:endParaRPr>
            </a:p>
          </p:txBody>
        </p:sp>
      </p:grpSp>
      <p:grpSp>
        <p:nvGrpSpPr>
          <p:cNvPr id="40" name="Group 39"/>
          <p:cNvGrpSpPr/>
          <p:nvPr/>
        </p:nvGrpSpPr>
        <p:grpSpPr>
          <a:xfrm>
            <a:off x="6409279" y="3487828"/>
            <a:ext cx="1559083" cy="488359"/>
            <a:chOff x="285055" y="3487828"/>
            <a:chExt cx="1559083" cy="488359"/>
          </a:xfrm>
        </p:grpSpPr>
        <p:cxnSp>
          <p:nvCxnSpPr>
            <p:cNvPr id="41" name="Straight Arrow Connector 40"/>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42" name="Picture 41" descr="1280px-Rou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Tree>
    <p:custDataLst>
      <p:tags r:id="rId1"/>
    </p:custDataLst>
    <p:extLst>
      <p:ext uri="{BB962C8B-B14F-4D97-AF65-F5344CB8AC3E}">
        <p14:creationId xmlns:p14="http://schemas.microsoft.com/office/powerpoint/2010/main" val="2905041326"/>
      </p:ext>
    </p:extLst>
  </p:cSld>
  <p:clrMapOvr>
    <a:masterClrMapping/>
  </p:clrMapOvr>
  <mc:AlternateContent xmlns:mc="http://schemas.openxmlformats.org/markup-compatibility/2006" xmlns:p14="http://schemas.microsoft.com/office/powerpoint/2010/main">
    <mc:Choice Requires="p14">
      <p:transition spd="slow" p14:dur="2000" advTm="28106"/>
    </mc:Choice>
    <mc:Fallback xmlns="">
      <p:transition xmlns:p14="http://schemas.microsoft.com/office/powerpoint/2010/main" spd="slow" advTm="2810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 an oracle.</a:t>
            </a:r>
            <a:endParaRPr lang="en-US" dirty="0"/>
          </a:p>
        </p:txBody>
      </p:sp>
      <p:pic>
        <p:nvPicPr>
          <p:cNvPr id="4" name="Content Placeholder 3"/>
          <p:cNvPicPr>
            <a:picLocks noGrp="1" noChangeAspect="1"/>
          </p:cNvPicPr>
          <p:nvPr>
            <p:ph idx="1"/>
          </p:nvPr>
        </p:nvPicPr>
        <p:blipFill>
          <a:blip r:embed="rId4"/>
          <a:srcRect l="-95032" r="-95032"/>
          <a:stretch>
            <a:fillRect/>
          </a:stretch>
        </p:blipFill>
        <p:spPr>
          <a:xfrm flipH="1">
            <a:off x="3043890" y="1668048"/>
            <a:ext cx="2904223" cy="1597211"/>
          </a:xfrm>
        </p:spPr>
      </p:pic>
      <p:graphicFrame>
        <p:nvGraphicFramePr>
          <p:cNvPr id="36" name="Table 35"/>
          <p:cNvGraphicFramePr>
            <a:graphicFrameLocks noGrp="1"/>
          </p:cNvGraphicFramePr>
          <p:nvPr>
            <p:extLst>
              <p:ext uri="{D42A27DB-BD31-4B8C-83A1-F6EECF244321}">
                <p14:modId xmlns:p14="http://schemas.microsoft.com/office/powerpoint/2010/main" val="3040337542"/>
              </p:ext>
            </p:extLst>
          </p:nvPr>
        </p:nvGraphicFramePr>
        <p:xfrm>
          <a:off x="1519253" y="1324410"/>
          <a:ext cx="6096000" cy="213360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endParaRPr lang="en-US" sz="2200" dirty="0"/>
                    </a:p>
                  </a:txBody>
                  <a:tcPr/>
                </a:tc>
                <a:tc>
                  <a:txBody>
                    <a:bodyPr/>
                    <a:lstStyle/>
                    <a:p>
                      <a:r>
                        <a:rPr lang="en-US" sz="2200" dirty="0" smtClean="0"/>
                        <a:t>Link 0</a:t>
                      </a:r>
                      <a:endParaRPr lang="en-US" sz="2200" dirty="0"/>
                    </a:p>
                  </a:txBody>
                  <a:tcPr/>
                </a:tc>
                <a:tc>
                  <a:txBody>
                    <a:bodyPr/>
                    <a:lstStyle/>
                    <a:p>
                      <a:r>
                        <a:rPr lang="en-US" sz="2200" dirty="0" smtClean="0"/>
                        <a:t>Link 1</a:t>
                      </a:r>
                      <a:endParaRPr lang="en-US" sz="2200" dirty="0"/>
                    </a:p>
                  </a:txBody>
                  <a:tcPr/>
                </a:tc>
                <a:tc>
                  <a:txBody>
                    <a:bodyPr/>
                    <a:lstStyle/>
                    <a:p>
                      <a:r>
                        <a:rPr lang="en-US" sz="2200" dirty="0" smtClean="0"/>
                        <a:t>Link 2</a:t>
                      </a:r>
                      <a:endParaRPr lang="en-US" sz="2200" dirty="0"/>
                    </a:p>
                  </a:txBody>
                  <a:tcPr/>
                </a:tc>
                <a:tc>
                  <a:txBody>
                    <a:bodyPr/>
                    <a:lstStyle/>
                    <a:p>
                      <a:r>
                        <a:rPr lang="en-US" sz="2200" dirty="0" smtClean="0"/>
                        <a:t>Link 3</a:t>
                      </a:r>
                      <a:endParaRPr lang="en-US" sz="2200" dirty="0"/>
                    </a:p>
                  </a:txBody>
                  <a:tcPr/>
                </a:tc>
                <a:tc>
                  <a:txBody>
                    <a:bodyPr/>
                    <a:lstStyle/>
                    <a:p>
                      <a:r>
                        <a:rPr lang="en-US" sz="2200" dirty="0" smtClean="0"/>
                        <a:t>Link 4</a:t>
                      </a:r>
                      <a:endParaRPr lang="en-US" sz="2200" dirty="0"/>
                    </a:p>
                  </a:txBody>
                  <a:tcPr/>
                </a:tc>
              </a:tr>
              <a:tr h="370840">
                <a:tc>
                  <a:txBody>
                    <a:bodyPr/>
                    <a:lstStyle/>
                    <a:p>
                      <a:r>
                        <a:rPr lang="en-US" sz="2200" dirty="0" smtClean="0">
                          <a:solidFill>
                            <a:srgbClr val="FF6600"/>
                          </a:solidFill>
                        </a:rPr>
                        <a:t>Flow</a:t>
                      </a:r>
                      <a:r>
                        <a:rPr lang="en-US" sz="2200" baseline="0" dirty="0" smtClean="0">
                          <a:solidFill>
                            <a:srgbClr val="FF6600"/>
                          </a:solidFill>
                        </a:rPr>
                        <a:t> A</a:t>
                      </a:r>
                      <a:endParaRPr lang="en-US" sz="2200" dirty="0">
                        <a:solidFill>
                          <a:srgbClr val="FF6600"/>
                        </a:solidFill>
                      </a:endParaRPr>
                    </a:p>
                  </a:txBody>
                  <a:tcPr/>
                </a:tc>
                <a:tc>
                  <a:txBody>
                    <a:bodyPr/>
                    <a:lstStyle/>
                    <a:p>
                      <a:r>
                        <a:rPr lang="en-US" sz="2200" dirty="0" smtClean="0"/>
                        <a:t>√</a:t>
                      </a:r>
                      <a:endParaRPr lang="en-US" sz="2200" dirty="0"/>
                    </a:p>
                  </a:txBody>
                  <a:tcPr/>
                </a:tc>
                <a:tc>
                  <a:txBody>
                    <a:bodyPr/>
                    <a:lstStyle/>
                    <a:p>
                      <a:r>
                        <a:rPr lang="en-US" sz="2200" dirty="0" smtClean="0"/>
                        <a:t>√</a:t>
                      </a:r>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a:p>
                  </a:txBody>
                  <a:tcPr/>
                </a:tc>
              </a:tr>
              <a:tr h="370840">
                <a:tc>
                  <a:txBody>
                    <a:bodyPr/>
                    <a:lstStyle/>
                    <a:p>
                      <a:r>
                        <a:rPr lang="en-US" sz="2200" dirty="0" smtClean="0">
                          <a:solidFill>
                            <a:srgbClr val="008000"/>
                          </a:solidFill>
                        </a:rPr>
                        <a:t>Flow B</a:t>
                      </a:r>
                      <a:endParaRPr lang="en-US" sz="2200" dirty="0">
                        <a:solidFill>
                          <a:srgbClr val="008000"/>
                        </a:solidFill>
                      </a:endParaRPr>
                    </a:p>
                  </a:txBody>
                  <a:tcPr/>
                </a:tc>
                <a:tc>
                  <a:txBody>
                    <a:bodyPr/>
                    <a:lstStyle/>
                    <a:p>
                      <a:endParaRPr lang="en-US" sz="2200" dirty="0"/>
                    </a:p>
                  </a:txBody>
                  <a:tcPr/>
                </a:tc>
                <a:tc>
                  <a:txBody>
                    <a:bodyPr/>
                    <a:lstStyle/>
                    <a:p>
                      <a:r>
                        <a:rPr lang="en-US" sz="2200" dirty="0" smtClean="0"/>
                        <a:t>√</a:t>
                      </a:r>
                      <a:endParaRPr lang="en-US" sz="2200" dirty="0"/>
                    </a:p>
                  </a:txBody>
                  <a:tcPr/>
                </a:tc>
                <a:tc>
                  <a:txBody>
                    <a:bodyPr/>
                    <a:lstStyle/>
                    <a:p>
                      <a:r>
                        <a:rPr lang="en-US" sz="2200" dirty="0" smtClean="0"/>
                        <a:t>√</a:t>
                      </a:r>
                      <a:endParaRPr lang="en-US" sz="2200" dirty="0"/>
                    </a:p>
                  </a:txBody>
                  <a:tcPr/>
                </a:tc>
                <a:tc>
                  <a:txBody>
                    <a:bodyPr/>
                    <a:lstStyle/>
                    <a:p>
                      <a:endParaRPr lang="en-US" sz="2200"/>
                    </a:p>
                  </a:txBody>
                  <a:tcPr/>
                </a:tc>
                <a:tc>
                  <a:txBody>
                    <a:bodyPr/>
                    <a:lstStyle/>
                    <a:p>
                      <a:endParaRPr lang="en-US" sz="2200"/>
                    </a:p>
                  </a:txBody>
                  <a:tcPr/>
                </a:tc>
              </a:tr>
              <a:tr h="370840">
                <a:tc>
                  <a:txBody>
                    <a:bodyPr/>
                    <a:lstStyle/>
                    <a:p>
                      <a:r>
                        <a:rPr lang="en-US" sz="2200" dirty="0" smtClean="0">
                          <a:solidFill>
                            <a:srgbClr val="FF0000"/>
                          </a:solidFill>
                        </a:rPr>
                        <a:t>Flow C</a:t>
                      </a:r>
                      <a:endParaRPr lang="en-US" sz="2200" dirty="0">
                        <a:solidFill>
                          <a:srgbClr val="FF0000"/>
                        </a:solidFill>
                      </a:endParaRPr>
                    </a:p>
                  </a:txBody>
                  <a:tcPr/>
                </a:tc>
                <a:tc>
                  <a:txBody>
                    <a:bodyPr/>
                    <a:lstStyle/>
                    <a:p>
                      <a:endParaRPr lang="en-US" sz="2200"/>
                    </a:p>
                  </a:txBody>
                  <a:tcPr/>
                </a:tc>
                <a:tc>
                  <a:txBody>
                    <a:bodyPr/>
                    <a:lstStyle/>
                    <a:p>
                      <a:endParaRPr lang="en-US" sz="2200"/>
                    </a:p>
                  </a:txBody>
                  <a:tcPr/>
                </a:tc>
                <a:tc>
                  <a:txBody>
                    <a:bodyPr/>
                    <a:lstStyle/>
                    <a:p>
                      <a:r>
                        <a:rPr lang="en-US" sz="2200" dirty="0" smtClean="0"/>
                        <a:t>√</a:t>
                      </a:r>
                      <a:endParaRPr lang="en-US" sz="2200" dirty="0"/>
                    </a:p>
                  </a:txBody>
                  <a:tcPr/>
                </a:tc>
                <a:tc>
                  <a:txBody>
                    <a:bodyPr/>
                    <a:lstStyle/>
                    <a:p>
                      <a:r>
                        <a:rPr lang="en-US" sz="2200" dirty="0" smtClean="0"/>
                        <a:t>√</a:t>
                      </a:r>
                      <a:endParaRPr lang="en-US" sz="2200" dirty="0"/>
                    </a:p>
                  </a:txBody>
                  <a:tcPr/>
                </a:tc>
                <a:tc>
                  <a:txBody>
                    <a:bodyPr/>
                    <a:lstStyle/>
                    <a:p>
                      <a:endParaRPr lang="en-US" sz="2200"/>
                    </a:p>
                  </a:txBody>
                  <a:tcPr/>
                </a:tc>
              </a:tr>
              <a:tr h="370840">
                <a:tc>
                  <a:txBody>
                    <a:bodyPr/>
                    <a:lstStyle/>
                    <a:p>
                      <a:r>
                        <a:rPr lang="en-US" sz="2200" dirty="0" smtClean="0">
                          <a:solidFill>
                            <a:srgbClr val="3366FF"/>
                          </a:solidFill>
                        </a:rPr>
                        <a:t>Flow D</a:t>
                      </a:r>
                      <a:endParaRPr lang="en-US" sz="2200" dirty="0">
                        <a:solidFill>
                          <a:srgbClr val="3366FF"/>
                        </a:solidFill>
                      </a:endParaRPr>
                    </a:p>
                  </a:txBody>
                  <a:tcPr/>
                </a:tc>
                <a:tc>
                  <a:txBody>
                    <a:bodyPr/>
                    <a:lstStyle/>
                    <a:p>
                      <a:endParaRPr lang="en-US" sz="2200"/>
                    </a:p>
                  </a:txBody>
                  <a:tcPr/>
                </a:tc>
                <a:tc>
                  <a:txBody>
                    <a:bodyPr/>
                    <a:lstStyle/>
                    <a:p>
                      <a:endParaRPr lang="en-US" sz="2200"/>
                    </a:p>
                  </a:txBody>
                  <a:tcPr/>
                </a:tc>
                <a:tc>
                  <a:txBody>
                    <a:bodyPr/>
                    <a:lstStyle/>
                    <a:p>
                      <a:endParaRPr lang="en-US" sz="2200"/>
                    </a:p>
                  </a:txBody>
                  <a:tcPr/>
                </a:tc>
                <a:tc>
                  <a:txBody>
                    <a:bodyPr/>
                    <a:lstStyle/>
                    <a:p>
                      <a:r>
                        <a:rPr lang="en-US" sz="2200" dirty="0" smtClean="0"/>
                        <a:t>√</a:t>
                      </a:r>
                      <a:endParaRPr lang="en-US" sz="2200" dirty="0"/>
                    </a:p>
                  </a:txBody>
                  <a:tcPr/>
                </a:tc>
                <a:tc>
                  <a:txBody>
                    <a:bodyPr/>
                    <a:lstStyle/>
                    <a:p>
                      <a:r>
                        <a:rPr lang="en-US" sz="2200" dirty="0" smtClean="0"/>
                        <a:t>√</a:t>
                      </a:r>
                      <a:endParaRPr lang="en-US" sz="2200" dirty="0"/>
                    </a:p>
                  </a:txBody>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3981635262"/>
              </p:ext>
            </p:extLst>
          </p:nvPr>
        </p:nvGraphicFramePr>
        <p:xfrm>
          <a:off x="3353732" y="1233574"/>
          <a:ext cx="2489456" cy="2560320"/>
        </p:xfrm>
        <a:graphic>
          <a:graphicData uri="http://schemas.openxmlformats.org/drawingml/2006/table">
            <a:tbl>
              <a:tblPr firstRow="1" bandRow="1">
                <a:tableStyleId>{5C22544A-7EE6-4342-B048-85BDC9FD1C3A}</a:tableStyleId>
              </a:tblPr>
              <a:tblGrid>
                <a:gridCol w="1244728"/>
                <a:gridCol w="1244728"/>
              </a:tblGrid>
              <a:tr h="370840">
                <a:tc>
                  <a:txBody>
                    <a:bodyPr/>
                    <a:lstStyle/>
                    <a:p>
                      <a:r>
                        <a:rPr lang="en-US" sz="2200" dirty="0" smtClean="0"/>
                        <a:t>Link</a:t>
                      </a:r>
                      <a:endParaRPr lang="en-US" sz="2200" dirty="0"/>
                    </a:p>
                  </a:txBody>
                  <a:tcPr/>
                </a:tc>
                <a:tc>
                  <a:txBody>
                    <a:bodyPr/>
                    <a:lstStyle/>
                    <a:p>
                      <a:r>
                        <a:rPr lang="en-US" sz="2200" dirty="0" smtClean="0"/>
                        <a:t>Capacity</a:t>
                      </a:r>
                      <a:endParaRPr lang="en-US" sz="2200" dirty="0"/>
                    </a:p>
                  </a:txBody>
                  <a:tcPr/>
                </a:tc>
              </a:tr>
              <a:tr h="370840">
                <a:tc>
                  <a:txBody>
                    <a:bodyPr/>
                    <a:lstStyle/>
                    <a:p>
                      <a:r>
                        <a:rPr lang="en-US" sz="2200" dirty="0" smtClean="0"/>
                        <a:t>0</a:t>
                      </a:r>
                      <a:endParaRPr lang="en-US" sz="2200" dirty="0"/>
                    </a:p>
                  </a:txBody>
                  <a:tcPr/>
                </a:tc>
                <a:tc>
                  <a:txBody>
                    <a:bodyPr/>
                    <a:lstStyle/>
                    <a:p>
                      <a:r>
                        <a:rPr lang="en-US" sz="2200" dirty="0" smtClean="0"/>
                        <a:t>100</a:t>
                      </a:r>
                      <a:endParaRPr lang="en-US" sz="2200" dirty="0"/>
                    </a:p>
                  </a:txBody>
                  <a:tcPr/>
                </a:tc>
              </a:tr>
              <a:tr h="370840">
                <a:tc>
                  <a:txBody>
                    <a:bodyPr/>
                    <a:lstStyle/>
                    <a:p>
                      <a:r>
                        <a:rPr lang="en-US" sz="2200" dirty="0" smtClean="0"/>
                        <a:t>1</a:t>
                      </a:r>
                      <a:endParaRPr lang="en-US" sz="2200" dirty="0"/>
                    </a:p>
                  </a:txBody>
                  <a:tcPr/>
                </a:tc>
                <a:tc>
                  <a:txBody>
                    <a:bodyPr/>
                    <a:lstStyle/>
                    <a:p>
                      <a:r>
                        <a:rPr lang="en-US" sz="2200" dirty="0" smtClean="0"/>
                        <a:t>60</a:t>
                      </a:r>
                      <a:endParaRPr lang="en-US" sz="2200" dirty="0"/>
                    </a:p>
                  </a:txBody>
                  <a:tcPr/>
                </a:tc>
              </a:tr>
              <a:tr h="370840">
                <a:tc>
                  <a:txBody>
                    <a:bodyPr/>
                    <a:lstStyle/>
                    <a:p>
                      <a:r>
                        <a:rPr lang="en-US" sz="2200" dirty="0" smtClean="0"/>
                        <a:t>2</a:t>
                      </a:r>
                      <a:endParaRPr lang="en-US" sz="2200" dirty="0"/>
                    </a:p>
                  </a:txBody>
                  <a:tcPr/>
                </a:tc>
                <a:tc>
                  <a:txBody>
                    <a:bodyPr/>
                    <a:lstStyle/>
                    <a:p>
                      <a:r>
                        <a:rPr lang="en-US" sz="2200" dirty="0" smtClean="0"/>
                        <a:t>30</a:t>
                      </a:r>
                      <a:endParaRPr lang="en-US" sz="2200" dirty="0"/>
                    </a:p>
                  </a:txBody>
                  <a:tcPr/>
                </a:tc>
              </a:tr>
              <a:tr h="370840">
                <a:tc>
                  <a:txBody>
                    <a:bodyPr/>
                    <a:lstStyle/>
                    <a:p>
                      <a:r>
                        <a:rPr lang="en-US" sz="2200" dirty="0" smtClean="0"/>
                        <a:t>3</a:t>
                      </a:r>
                      <a:endParaRPr lang="en-US" sz="2200" dirty="0"/>
                    </a:p>
                  </a:txBody>
                  <a:tcPr/>
                </a:tc>
                <a:tc>
                  <a:txBody>
                    <a:bodyPr/>
                    <a:lstStyle/>
                    <a:p>
                      <a:r>
                        <a:rPr lang="en-US" sz="2200" dirty="0" smtClean="0"/>
                        <a:t>10</a:t>
                      </a:r>
                      <a:endParaRPr lang="en-US" sz="2200" dirty="0"/>
                    </a:p>
                  </a:txBody>
                  <a:tcPr/>
                </a:tc>
              </a:tr>
              <a:tr h="370840">
                <a:tc>
                  <a:txBody>
                    <a:bodyPr/>
                    <a:lstStyle/>
                    <a:p>
                      <a:r>
                        <a:rPr lang="en-US" sz="2200" dirty="0" smtClean="0"/>
                        <a:t>4</a:t>
                      </a:r>
                      <a:endParaRPr lang="en-US" sz="2200" dirty="0"/>
                    </a:p>
                  </a:txBody>
                  <a:tcPr/>
                </a:tc>
                <a:tc>
                  <a:txBody>
                    <a:bodyPr/>
                    <a:lstStyle/>
                    <a:p>
                      <a:r>
                        <a:rPr lang="en-US" sz="2200" dirty="0" smtClean="0"/>
                        <a:t>100</a:t>
                      </a:r>
                      <a:endParaRPr lang="en-US" sz="2200" dirty="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2838264399"/>
              </p:ext>
            </p:extLst>
          </p:nvPr>
        </p:nvGraphicFramePr>
        <p:xfrm>
          <a:off x="5978955" y="1417638"/>
          <a:ext cx="2489456" cy="2133600"/>
        </p:xfrm>
        <a:graphic>
          <a:graphicData uri="http://schemas.openxmlformats.org/drawingml/2006/table">
            <a:tbl>
              <a:tblPr firstRow="1" bandRow="1">
                <a:tableStyleId>{5C22544A-7EE6-4342-B048-85BDC9FD1C3A}</a:tableStyleId>
              </a:tblPr>
              <a:tblGrid>
                <a:gridCol w="1244728"/>
                <a:gridCol w="1244728"/>
              </a:tblGrid>
              <a:tr h="370840">
                <a:tc>
                  <a:txBody>
                    <a:bodyPr/>
                    <a:lstStyle/>
                    <a:p>
                      <a:r>
                        <a:rPr lang="en-US" sz="2200" dirty="0" smtClean="0"/>
                        <a:t>Flow</a:t>
                      </a:r>
                      <a:endParaRPr lang="en-US" sz="2200" dirty="0"/>
                    </a:p>
                  </a:txBody>
                  <a:tcPr/>
                </a:tc>
                <a:tc>
                  <a:txBody>
                    <a:bodyPr/>
                    <a:lstStyle/>
                    <a:p>
                      <a:r>
                        <a:rPr lang="en-US" sz="2200" dirty="0" smtClean="0"/>
                        <a:t>Rate</a:t>
                      </a:r>
                      <a:endParaRPr lang="en-US" sz="2200" dirty="0"/>
                    </a:p>
                  </a:txBody>
                  <a:tcPr/>
                </a:tc>
              </a:tr>
              <a:tr h="370840">
                <a:tc>
                  <a:txBody>
                    <a:bodyPr/>
                    <a:lstStyle/>
                    <a:p>
                      <a:r>
                        <a:rPr lang="en-US" sz="2200" dirty="0" smtClean="0">
                          <a:solidFill>
                            <a:srgbClr val="FF6600"/>
                          </a:solidFill>
                        </a:rPr>
                        <a:t>Flow A</a:t>
                      </a:r>
                      <a:endParaRPr lang="en-US" sz="2200" dirty="0">
                        <a:solidFill>
                          <a:srgbClr val="FF6600"/>
                        </a:solidFill>
                      </a:endParaRPr>
                    </a:p>
                  </a:txBody>
                  <a:tcPr/>
                </a:tc>
                <a:tc>
                  <a:txBody>
                    <a:bodyPr/>
                    <a:lstStyle/>
                    <a:p>
                      <a:r>
                        <a:rPr lang="en-US" sz="2200" dirty="0" smtClean="0"/>
                        <a:t>35</a:t>
                      </a:r>
                      <a:endParaRPr lang="en-US" sz="2200" dirty="0"/>
                    </a:p>
                  </a:txBody>
                  <a:tcPr/>
                </a:tc>
              </a:tr>
              <a:tr h="370840">
                <a:tc>
                  <a:txBody>
                    <a:bodyPr/>
                    <a:lstStyle/>
                    <a:p>
                      <a:r>
                        <a:rPr lang="en-US" sz="2200" dirty="0" smtClean="0">
                          <a:solidFill>
                            <a:srgbClr val="008000"/>
                          </a:solidFill>
                        </a:rPr>
                        <a:t>Flow B</a:t>
                      </a:r>
                      <a:endParaRPr lang="en-US" sz="2200" dirty="0">
                        <a:solidFill>
                          <a:srgbClr val="008000"/>
                        </a:solidFill>
                      </a:endParaRPr>
                    </a:p>
                  </a:txBody>
                  <a:tcPr/>
                </a:tc>
                <a:tc>
                  <a:txBody>
                    <a:bodyPr/>
                    <a:lstStyle/>
                    <a:p>
                      <a:r>
                        <a:rPr lang="en-US" sz="2200" dirty="0" smtClean="0"/>
                        <a:t>25</a:t>
                      </a:r>
                      <a:endParaRPr lang="en-US" sz="2200" dirty="0"/>
                    </a:p>
                  </a:txBody>
                  <a:tcPr/>
                </a:tc>
              </a:tr>
              <a:tr h="370840">
                <a:tc>
                  <a:txBody>
                    <a:bodyPr/>
                    <a:lstStyle/>
                    <a:p>
                      <a:r>
                        <a:rPr lang="en-US" sz="2200" dirty="0" smtClean="0">
                          <a:solidFill>
                            <a:srgbClr val="FF0000"/>
                          </a:solidFill>
                        </a:rPr>
                        <a:t>Flow C</a:t>
                      </a:r>
                      <a:endParaRPr lang="en-US" sz="2200" dirty="0">
                        <a:solidFill>
                          <a:srgbClr val="FF0000"/>
                        </a:solidFill>
                      </a:endParaRPr>
                    </a:p>
                  </a:txBody>
                  <a:tcPr/>
                </a:tc>
                <a:tc>
                  <a:txBody>
                    <a:bodyPr/>
                    <a:lstStyle/>
                    <a:p>
                      <a:r>
                        <a:rPr lang="en-US" sz="2200" dirty="0" smtClean="0"/>
                        <a:t>5</a:t>
                      </a:r>
                      <a:endParaRPr lang="en-US" sz="2200" dirty="0"/>
                    </a:p>
                  </a:txBody>
                  <a:tcPr/>
                </a:tc>
              </a:tr>
              <a:tr h="370840">
                <a:tc>
                  <a:txBody>
                    <a:bodyPr/>
                    <a:lstStyle/>
                    <a:p>
                      <a:r>
                        <a:rPr lang="en-US" sz="2200" dirty="0" smtClean="0">
                          <a:solidFill>
                            <a:srgbClr val="3366FF"/>
                          </a:solidFill>
                        </a:rPr>
                        <a:t>Flow D</a:t>
                      </a:r>
                      <a:endParaRPr lang="en-US" sz="2200" dirty="0">
                        <a:solidFill>
                          <a:srgbClr val="3366FF"/>
                        </a:solidFill>
                      </a:endParaRPr>
                    </a:p>
                  </a:txBody>
                  <a:tcPr/>
                </a:tc>
                <a:tc>
                  <a:txBody>
                    <a:bodyPr/>
                    <a:lstStyle/>
                    <a:p>
                      <a:r>
                        <a:rPr lang="en-US" sz="2200" dirty="0" smtClean="0"/>
                        <a:t>5</a:t>
                      </a:r>
                      <a:endParaRPr lang="en-US" sz="2200" dirty="0"/>
                    </a:p>
                  </a:txBody>
                  <a:tcPr/>
                </a:tc>
              </a:tr>
            </a:tbl>
          </a:graphicData>
        </a:graphic>
      </p:graphicFrame>
      <p:sp>
        <p:nvSpPr>
          <p:cNvPr id="39" name="TextBox 38"/>
          <p:cNvSpPr txBox="1"/>
          <p:nvPr/>
        </p:nvSpPr>
        <p:spPr>
          <a:xfrm>
            <a:off x="2907195" y="4392846"/>
            <a:ext cx="907347" cy="646331"/>
          </a:xfrm>
          <a:prstGeom prst="rect">
            <a:avLst/>
          </a:prstGeom>
          <a:noFill/>
        </p:spPr>
        <p:txBody>
          <a:bodyPr wrap="square" rtlCol="0">
            <a:spAutoFit/>
          </a:bodyPr>
          <a:lstStyle/>
          <a:p>
            <a:pPr algn="ctr"/>
            <a:r>
              <a:rPr lang="en-US" dirty="0" smtClean="0"/>
              <a:t>Link 1</a:t>
            </a:r>
          </a:p>
          <a:p>
            <a:pPr algn="ctr"/>
            <a:r>
              <a:rPr lang="en-US" i="1" dirty="0" smtClean="0"/>
              <a:t>60 G</a:t>
            </a:r>
            <a:endParaRPr lang="en-US" i="1" dirty="0"/>
          </a:p>
        </p:txBody>
      </p:sp>
      <p:sp>
        <p:nvSpPr>
          <p:cNvPr id="40" name="TextBox 39"/>
          <p:cNvSpPr txBox="1"/>
          <p:nvPr/>
        </p:nvSpPr>
        <p:spPr>
          <a:xfrm>
            <a:off x="3899801" y="4399079"/>
            <a:ext cx="1917187" cy="646331"/>
          </a:xfrm>
          <a:prstGeom prst="rect">
            <a:avLst/>
          </a:prstGeom>
          <a:noFill/>
        </p:spPr>
        <p:txBody>
          <a:bodyPr wrap="square" rtlCol="0">
            <a:spAutoFit/>
          </a:bodyPr>
          <a:lstStyle/>
          <a:p>
            <a:pPr algn="ctr"/>
            <a:r>
              <a:rPr lang="en-US" dirty="0" smtClean="0"/>
              <a:t>Link 2</a:t>
            </a:r>
          </a:p>
          <a:p>
            <a:pPr algn="ctr"/>
            <a:r>
              <a:rPr lang="en-US" i="1" dirty="0" smtClean="0"/>
              <a:t>30 G</a:t>
            </a:r>
            <a:endParaRPr lang="en-US" i="1" dirty="0"/>
          </a:p>
        </p:txBody>
      </p:sp>
      <p:cxnSp>
        <p:nvCxnSpPr>
          <p:cNvPr id="42" name="Straight Connector 41"/>
          <p:cNvCxnSpPr/>
          <p:nvPr/>
        </p:nvCxnSpPr>
        <p:spPr>
          <a:xfrm>
            <a:off x="5739399"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672349"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2672349" y="6043615"/>
            <a:ext cx="3067050" cy="0"/>
          </a:xfrm>
          <a:prstGeom prst="straightConnector1">
            <a:avLst/>
          </a:prstGeom>
          <a:ln w="57150" cmpd="thinThick">
            <a:solidFill>
              <a:srgbClr val="008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626830" y="5682340"/>
            <a:ext cx="1151738" cy="402337"/>
          </a:xfrm>
          <a:prstGeom prst="rect">
            <a:avLst/>
          </a:prstGeom>
          <a:noFill/>
        </p:spPr>
        <p:txBody>
          <a:bodyPr wrap="square" rtlCol="0">
            <a:spAutoFit/>
          </a:bodyPr>
          <a:lstStyle/>
          <a:p>
            <a:r>
              <a:rPr lang="en-US" sz="2000" i="1" dirty="0" smtClean="0">
                <a:solidFill>
                  <a:srgbClr val="008000"/>
                </a:solidFill>
              </a:rPr>
              <a:t>Flow B</a:t>
            </a:r>
            <a:endParaRPr lang="en-US" sz="2000" i="1" dirty="0">
              <a:solidFill>
                <a:srgbClr val="008000"/>
              </a:solidFill>
            </a:endParaRPr>
          </a:p>
        </p:txBody>
      </p:sp>
      <p:sp>
        <p:nvSpPr>
          <p:cNvPr id="77" name="TextBox 76"/>
          <p:cNvSpPr txBox="1"/>
          <p:nvPr/>
        </p:nvSpPr>
        <p:spPr>
          <a:xfrm>
            <a:off x="3628045" y="5683540"/>
            <a:ext cx="1771062" cy="402337"/>
          </a:xfrm>
          <a:prstGeom prst="rect">
            <a:avLst/>
          </a:prstGeom>
          <a:noFill/>
        </p:spPr>
        <p:txBody>
          <a:bodyPr wrap="square" rtlCol="0">
            <a:spAutoFit/>
          </a:bodyPr>
          <a:lstStyle/>
          <a:p>
            <a:r>
              <a:rPr lang="en-US" sz="2000" i="1" dirty="0" smtClean="0">
                <a:solidFill>
                  <a:srgbClr val="008000"/>
                </a:solidFill>
              </a:rPr>
              <a:t>Flow B = 25G</a:t>
            </a:r>
            <a:endParaRPr lang="en-US" sz="2000" i="1" dirty="0">
              <a:solidFill>
                <a:srgbClr val="008000"/>
              </a:solidFill>
            </a:endParaRPr>
          </a:p>
        </p:txBody>
      </p:sp>
      <p:cxnSp>
        <p:nvCxnSpPr>
          <p:cNvPr id="47" name="Straight Connector 46"/>
          <p:cNvCxnSpPr/>
          <p:nvPr/>
        </p:nvCxnSpPr>
        <p:spPr>
          <a:xfrm>
            <a:off x="1127397"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202699"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V="1">
            <a:off x="1134932" y="5457430"/>
            <a:ext cx="3067767" cy="6428"/>
          </a:xfrm>
          <a:prstGeom prst="straightConnector1">
            <a:avLst/>
          </a:prstGeom>
          <a:ln w="57150" cmpd="thinThick">
            <a:solidFill>
              <a:srgbClr val="FF66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235384" y="5080997"/>
            <a:ext cx="1352650" cy="402337"/>
          </a:xfrm>
          <a:prstGeom prst="rect">
            <a:avLst/>
          </a:prstGeom>
          <a:noFill/>
        </p:spPr>
        <p:txBody>
          <a:bodyPr wrap="square" rtlCol="0">
            <a:spAutoFit/>
          </a:bodyPr>
          <a:lstStyle/>
          <a:p>
            <a:r>
              <a:rPr lang="en-US" sz="2000" i="1" dirty="0" smtClean="0">
                <a:solidFill>
                  <a:srgbClr val="FF6600"/>
                </a:solidFill>
              </a:rPr>
              <a:t>Flow A</a:t>
            </a:r>
            <a:endParaRPr lang="en-US" sz="2000" i="1" dirty="0">
              <a:solidFill>
                <a:srgbClr val="FF6600"/>
              </a:solidFill>
            </a:endParaRPr>
          </a:p>
        </p:txBody>
      </p:sp>
      <p:sp>
        <p:nvSpPr>
          <p:cNvPr id="76" name="TextBox 75"/>
          <p:cNvSpPr txBox="1"/>
          <p:nvPr/>
        </p:nvSpPr>
        <p:spPr>
          <a:xfrm>
            <a:off x="2236598" y="5082197"/>
            <a:ext cx="1659479" cy="400110"/>
          </a:xfrm>
          <a:prstGeom prst="rect">
            <a:avLst/>
          </a:prstGeom>
          <a:noFill/>
        </p:spPr>
        <p:txBody>
          <a:bodyPr wrap="square" rtlCol="0">
            <a:spAutoFit/>
          </a:bodyPr>
          <a:lstStyle/>
          <a:p>
            <a:r>
              <a:rPr lang="en-US" sz="2000" i="1" dirty="0" smtClean="0">
                <a:solidFill>
                  <a:srgbClr val="FF6600"/>
                </a:solidFill>
              </a:rPr>
              <a:t>Flow A = 35G</a:t>
            </a:r>
            <a:endParaRPr lang="en-US" sz="2000" i="1" dirty="0">
              <a:solidFill>
                <a:srgbClr val="FF6600"/>
              </a:solidFill>
            </a:endParaRPr>
          </a:p>
        </p:txBody>
      </p:sp>
      <p:sp>
        <p:nvSpPr>
          <p:cNvPr id="51" name="TextBox 50"/>
          <p:cNvSpPr txBox="1"/>
          <p:nvPr/>
        </p:nvSpPr>
        <p:spPr>
          <a:xfrm>
            <a:off x="5466637" y="4404294"/>
            <a:ext cx="1917187" cy="646331"/>
          </a:xfrm>
          <a:prstGeom prst="rect">
            <a:avLst/>
          </a:prstGeom>
          <a:noFill/>
        </p:spPr>
        <p:txBody>
          <a:bodyPr wrap="square" rtlCol="0">
            <a:spAutoFit/>
          </a:bodyPr>
          <a:lstStyle/>
          <a:p>
            <a:pPr algn="ctr"/>
            <a:r>
              <a:rPr lang="en-US" dirty="0" smtClean="0"/>
              <a:t>Link 3</a:t>
            </a:r>
          </a:p>
          <a:p>
            <a:pPr algn="ctr"/>
            <a:r>
              <a:rPr lang="en-US" i="1" dirty="0" smtClean="0"/>
              <a:t>10 G</a:t>
            </a:r>
            <a:endParaRPr lang="en-US" i="1" dirty="0"/>
          </a:p>
        </p:txBody>
      </p:sp>
      <p:sp>
        <p:nvSpPr>
          <p:cNvPr id="52" name="TextBox 51"/>
          <p:cNvSpPr txBox="1"/>
          <p:nvPr/>
        </p:nvSpPr>
        <p:spPr>
          <a:xfrm>
            <a:off x="6985236" y="4404722"/>
            <a:ext cx="1917187" cy="646331"/>
          </a:xfrm>
          <a:prstGeom prst="rect">
            <a:avLst/>
          </a:prstGeom>
          <a:noFill/>
        </p:spPr>
        <p:txBody>
          <a:bodyPr wrap="square" rtlCol="0">
            <a:spAutoFit/>
          </a:bodyPr>
          <a:lstStyle/>
          <a:p>
            <a:pPr algn="ctr"/>
            <a:r>
              <a:rPr lang="en-US" dirty="0" smtClean="0"/>
              <a:t>Link 4</a:t>
            </a:r>
          </a:p>
          <a:p>
            <a:pPr algn="ctr"/>
            <a:r>
              <a:rPr lang="en-US" i="1" dirty="0" smtClean="0"/>
              <a:t>100 G</a:t>
            </a:r>
            <a:endParaRPr lang="en-US" i="1" dirty="0"/>
          </a:p>
        </p:txBody>
      </p:sp>
      <p:sp>
        <p:nvSpPr>
          <p:cNvPr id="53" name="TextBox 52"/>
          <p:cNvSpPr txBox="1"/>
          <p:nvPr/>
        </p:nvSpPr>
        <p:spPr>
          <a:xfrm>
            <a:off x="874889" y="4405429"/>
            <a:ext cx="1917187" cy="646331"/>
          </a:xfrm>
          <a:prstGeom prst="rect">
            <a:avLst/>
          </a:prstGeom>
          <a:noFill/>
        </p:spPr>
        <p:txBody>
          <a:bodyPr wrap="square" rtlCol="0">
            <a:spAutoFit/>
          </a:bodyPr>
          <a:lstStyle/>
          <a:p>
            <a:pPr algn="ctr"/>
            <a:r>
              <a:rPr lang="en-US" dirty="0" smtClean="0"/>
              <a:t>Link 0</a:t>
            </a:r>
          </a:p>
          <a:p>
            <a:pPr algn="ctr"/>
            <a:r>
              <a:rPr lang="en-US" i="1" dirty="0" smtClean="0"/>
              <a:t>100 G</a:t>
            </a:r>
            <a:endParaRPr lang="en-US" i="1" dirty="0"/>
          </a:p>
        </p:txBody>
      </p:sp>
      <p:grpSp>
        <p:nvGrpSpPr>
          <p:cNvPr id="54" name="Group 53"/>
          <p:cNvGrpSpPr/>
          <p:nvPr/>
        </p:nvGrpSpPr>
        <p:grpSpPr>
          <a:xfrm>
            <a:off x="805939" y="4499901"/>
            <a:ext cx="1559083" cy="488359"/>
            <a:chOff x="285055" y="3487828"/>
            <a:chExt cx="1559083" cy="488359"/>
          </a:xfrm>
        </p:grpSpPr>
        <p:cxnSp>
          <p:nvCxnSpPr>
            <p:cNvPr id="55" name="Straight Arrow Connector 54"/>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56" name="Picture 55"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57" name="Group 56"/>
          <p:cNvGrpSpPr/>
          <p:nvPr/>
        </p:nvGrpSpPr>
        <p:grpSpPr>
          <a:xfrm>
            <a:off x="2336995" y="4499901"/>
            <a:ext cx="1559083" cy="488359"/>
            <a:chOff x="285055" y="3487828"/>
            <a:chExt cx="1559083" cy="488359"/>
          </a:xfrm>
        </p:grpSpPr>
        <p:cxnSp>
          <p:nvCxnSpPr>
            <p:cNvPr id="58" name="Straight Arrow Connector 57"/>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59" name="Picture 58"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60" name="Group 59"/>
          <p:cNvGrpSpPr/>
          <p:nvPr/>
        </p:nvGrpSpPr>
        <p:grpSpPr>
          <a:xfrm>
            <a:off x="3868051" y="4499901"/>
            <a:ext cx="1559083" cy="488359"/>
            <a:chOff x="285055" y="3487828"/>
            <a:chExt cx="1559083" cy="488359"/>
          </a:xfrm>
        </p:grpSpPr>
        <p:cxnSp>
          <p:nvCxnSpPr>
            <p:cNvPr id="61" name="Straight Arrow Connector 60"/>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62" name="Picture 61"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63" name="Group 62"/>
          <p:cNvGrpSpPr/>
          <p:nvPr/>
        </p:nvGrpSpPr>
        <p:grpSpPr>
          <a:xfrm>
            <a:off x="5399107" y="4499901"/>
            <a:ext cx="1559083" cy="488359"/>
            <a:chOff x="285055" y="3487828"/>
            <a:chExt cx="1559083" cy="488359"/>
          </a:xfrm>
        </p:grpSpPr>
        <p:cxnSp>
          <p:nvCxnSpPr>
            <p:cNvPr id="64" name="Straight Arrow Connector 63"/>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65" name="Picture 64"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cxnSp>
        <p:nvCxnSpPr>
          <p:cNvPr id="67" name="Straight Connector 66"/>
          <p:cNvCxnSpPr/>
          <p:nvPr/>
        </p:nvCxnSpPr>
        <p:spPr>
          <a:xfrm>
            <a:off x="7269749"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4202699" y="5468916"/>
            <a:ext cx="30670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5314794" y="5100259"/>
            <a:ext cx="1352650" cy="402337"/>
          </a:xfrm>
          <a:prstGeom prst="rect">
            <a:avLst/>
          </a:prstGeom>
          <a:noFill/>
        </p:spPr>
        <p:txBody>
          <a:bodyPr wrap="square" rtlCol="0">
            <a:spAutoFit/>
          </a:bodyPr>
          <a:lstStyle/>
          <a:p>
            <a:r>
              <a:rPr lang="en-US" sz="2000" i="1" dirty="0" smtClean="0">
                <a:solidFill>
                  <a:srgbClr val="FF0000"/>
                </a:solidFill>
              </a:rPr>
              <a:t>Flow C</a:t>
            </a:r>
            <a:endParaRPr lang="en-US" sz="2000" i="1" dirty="0">
              <a:solidFill>
                <a:srgbClr val="FF0000"/>
              </a:solidFill>
            </a:endParaRPr>
          </a:p>
        </p:txBody>
      </p:sp>
      <p:sp>
        <p:nvSpPr>
          <p:cNvPr id="78" name="TextBox 77"/>
          <p:cNvSpPr txBox="1"/>
          <p:nvPr/>
        </p:nvSpPr>
        <p:spPr>
          <a:xfrm>
            <a:off x="5310993" y="5100523"/>
            <a:ext cx="1958756" cy="402337"/>
          </a:xfrm>
          <a:prstGeom prst="rect">
            <a:avLst/>
          </a:prstGeom>
          <a:noFill/>
        </p:spPr>
        <p:txBody>
          <a:bodyPr wrap="square" rtlCol="0">
            <a:spAutoFit/>
          </a:bodyPr>
          <a:lstStyle/>
          <a:p>
            <a:r>
              <a:rPr lang="en-US" sz="2000" i="1" dirty="0" smtClean="0">
                <a:solidFill>
                  <a:srgbClr val="FF0000"/>
                </a:solidFill>
              </a:rPr>
              <a:t>Flow C = 5G</a:t>
            </a:r>
            <a:endParaRPr lang="en-US" sz="2000" i="1" dirty="0">
              <a:solidFill>
                <a:srgbClr val="FF0000"/>
              </a:solidFill>
            </a:endParaRPr>
          </a:p>
        </p:txBody>
      </p:sp>
      <p:cxnSp>
        <p:nvCxnSpPr>
          <p:cNvPr id="71" name="Straight Arrow Connector 70"/>
          <p:cNvCxnSpPr/>
          <p:nvPr/>
        </p:nvCxnSpPr>
        <p:spPr>
          <a:xfrm>
            <a:off x="5739399" y="6051785"/>
            <a:ext cx="2704951"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6693880" y="5688223"/>
            <a:ext cx="1151738" cy="402337"/>
          </a:xfrm>
          <a:prstGeom prst="rect">
            <a:avLst/>
          </a:prstGeom>
          <a:noFill/>
        </p:spPr>
        <p:txBody>
          <a:bodyPr wrap="square" rtlCol="0">
            <a:spAutoFit/>
          </a:bodyPr>
          <a:lstStyle/>
          <a:p>
            <a:r>
              <a:rPr lang="en-US" sz="2000" i="1" dirty="0" smtClean="0">
                <a:solidFill>
                  <a:srgbClr val="3366FF"/>
                </a:solidFill>
              </a:rPr>
              <a:t>Flow D</a:t>
            </a:r>
            <a:endParaRPr lang="en-US" sz="2000" i="1" dirty="0">
              <a:solidFill>
                <a:srgbClr val="3366FF"/>
              </a:solidFill>
            </a:endParaRPr>
          </a:p>
        </p:txBody>
      </p:sp>
      <p:sp>
        <p:nvSpPr>
          <p:cNvPr id="79" name="TextBox 78"/>
          <p:cNvSpPr txBox="1"/>
          <p:nvPr/>
        </p:nvSpPr>
        <p:spPr>
          <a:xfrm>
            <a:off x="6695095" y="5692420"/>
            <a:ext cx="1488898" cy="402337"/>
          </a:xfrm>
          <a:prstGeom prst="rect">
            <a:avLst/>
          </a:prstGeom>
          <a:noFill/>
        </p:spPr>
        <p:txBody>
          <a:bodyPr wrap="square" rtlCol="0">
            <a:spAutoFit/>
          </a:bodyPr>
          <a:lstStyle/>
          <a:p>
            <a:r>
              <a:rPr lang="en-US" sz="2000" i="1" dirty="0" smtClean="0">
                <a:solidFill>
                  <a:srgbClr val="3366FF"/>
                </a:solidFill>
              </a:rPr>
              <a:t>Flow D = 5G</a:t>
            </a:r>
            <a:endParaRPr lang="en-US" sz="2000" i="1" dirty="0">
              <a:solidFill>
                <a:srgbClr val="3366FF"/>
              </a:solidFill>
            </a:endParaRPr>
          </a:p>
        </p:txBody>
      </p:sp>
      <p:grpSp>
        <p:nvGrpSpPr>
          <p:cNvPr id="73" name="Group 72"/>
          <p:cNvGrpSpPr/>
          <p:nvPr/>
        </p:nvGrpSpPr>
        <p:grpSpPr>
          <a:xfrm>
            <a:off x="6930163" y="4499901"/>
            <a:ext cx="1559083" cy="488359"/>
            <a:chOff x="285055" y="3487828"/>
            <a:chExt cx="1559083" cy="488359"/>
          </a:xfrm>
        </p:grpSpPr>
        <p:cxnSp>
          <p:nvCxnSpPr>
            <p:cNvPr id="74" name="Straight Arrow Connector 73"/>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75" name="Picture 74"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Tree>
    <p:custDataLst>
      <p:tags r:id="rId1"/>
    </p:custDataLst>
    <p:extLst>
      <p:ext uri="{BB962C8B-B14F-4D97-AF65-F5344CB8AC3E}">
        <p14:creationId xmlns:p14="http://schemas.microsoft.com/office/powerpoint/2010/main" val="4213364886"/>
      </p:ext>
    </p:extLst>
  </p:cSld>
  <p:clrMapOvr>
    <a:masterClrMapping/>
  </p:clrMapOvr>
  <mc:AlternateContent xmlns:mc="http://schemas.openxmlformats.org/markup-compatibility/2006" xmlns:p14="http://schemas.microsoft.com/office/powerpoint/2010/main">
    <mc:Choice Requires="p14">
      <p:transition spd="slow" p14:dur="2000" advTm="18418"/>
    </mc:Choice>
    <mc:Fallback xmlns="">
      <p:transition xmlns:p14="http://schemas.microsoft.com/office/powerpoint/2010/main" spd="slow" advTm="1841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500" fill="hold"/>
                                        <p:tgtEl>
                                          <p:spTgt spid="36"/>
                                        </p:tgtEl>
                                      </p:cBhvr>
                                      <p:by x="25000" y="25000"/>
                                    </p:animScale>
                                  </p:childTnLst>
                                </p:cTn>
                              </p:par>
                            </p:childTnLst>
                          </p:cTn>
                        </p:par>
                        <p:par>
                          <p:cTn id="11" fill="hold">
                            <p:stCondLst>
                              <p:cond delay="500"/>
                            </p:stCondLst>
                            <p:childTnLst>
                              <p:par>
                                <p:cTn id="12" presetID="9" presetClass="exit" presetSubtype="0" fill="hold" nodeType="afterEffect">
                                  <p:stCondLst>
                                    <p:cond delay="0"/>
                                  </p:stCondLst>
                                  <p:childTnLst>
                                    <p:animEffect transition="out" filter="dissolve">
                                      <p:cBhvr>
                                        <p:cTn id="13" dur="500"/>
                                        <p:tgtEl>
                                          <p:spTgt spid="36"/>
                                        </p:tgtEl>
                                      </p:cBhvr>
                                    </p:animEffect>
                                    <p:set>
                                      <p:cBhvr>
                                        <p:cTn id="14" dur="1" fill="hold">
                                          <p:stCondLst>
                                            <p:cond delay="499"/>
                                          </p:stCondLst>
                                        </p:cTn>
                                        <p:tgtEl>
                                          <p:spTgt spid="3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500" fill="hold"/>
                                        <p:tgtEl>
                                          <p:spTgt spid="37"/>
                                        </p:tgtEl>
                                      </p:cBhvr>
                                      <p:by x="25000" y="25000"/>
                                    </p:animScale>
                                  </p:childTnLst>
                                </p:cTn>
                              </p:par>
                            </p:childTnLst>
                          </p:cTn>
                        </p:par>
                        <p:par>
                          <p:cTn id="23" fill="hold">
                            <p:stCondLst>
                              <p:cond delay="500"/>
                            </p:stCondLst>
                            <p:childTnLst>
                              <p:par>
                                <p:cTn id="24" presetID="1" presetClass="exit" presetSubtype="0" fill="hold" nodeType="afterEffect">
                                  <p:stCondLst>
                                    <p:cond delay="0"/>
                                  </p:stCondLst>
                                  <p:childTnLst>
                                    <p:set>
                                      <p:cBhvr>
                                        <p:cTn id="25" dur="1" fill="hold">
                                          <p:stCondLst>
                                            <p:cond delay="0"/>
                                          </p:stCondLst>
                                        </p:cTn>
                                        <p:tgtEl>
                                          <p:spTgt spid="3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grpId="0" nodeType="after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wipe(left)">
                                      <p:cBhvr>
                                        <p:cTn id="33" dur="500"/>
                                        <p:tgtEl>
                                          <p:spTgt spid="7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left)">
                                      <p:cBhvr>
                                        <p:cTn id="36" dur="500"/>
                                        <p:tgtEl>
                                          <p:spTgt spid="7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wipe(left)">
                                      <p:cBhvr>
                                        <p:cTn id="39" dur="500"/>
                                        <p:tgtEl>
                                          <p:spTgt spid="7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wipe(left)">
                                      <p:cBhvr>
                                        <p:cTn id="4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6" grpId="0"/>
      <p:bldP spid="78" grpId="0"/>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a:t>
            </a:r>
            <a:r>
              <a:rPr lang="en-US" dirty="0" smtClean="0"/>
              <a:t>congestion control</a:t>
            </a:r>
            <a:endParaRPr lang="en-US" dirty="0"/>
          </a:p>
        </p:txBody>
      </p:sp>
      <p:sp>
        <p:nvSpPr>
          <p:cNvPr id="3" name="Content Placeholder 2"/>
          <p:cNvSpPr>
            <a:spLocks noGrp="1"/>
          </p:cNvSpPr>
          <p:nvPr>
            <p:ph idx="1"/>
          </p:nvPr>
        </p:nvSpPr>
        <p:spPr>
          <a:xfrm>
            <a:off x="369482" y="1600200"/>
            <a:ext cx="8710158" cy="4525963"/>
          </a:xfrm>
        </p:spPr>
        <p:txBody>
          <a:bodyPr/>
          <a:lstStyle/>
          <a:p>
            <a:r>
              <a:rPr lang="en-US" dirty="0" smtClean="0"/>
              <a:t>No explicit </a:t>
            </a:r>
            <a:r>
              <a:rPr lang="en-US" dirty="0"/>
              <a:t>i</a:t>
            </a:r>
            <a:r>
              <a:rPr lang="en-US" dirty="0" smtClean="0"/>
              <a:t>nformation </a:t>
            </a:r>
            <a:r>
              <a:rPr lang="en-US" dirty="0"/>
              <a:t>a</a:t>
            </a:r>
            <a:r>
              <a:rPr lang="en-US" dirty="0" smtClean="0"/>
              <a:t>bout </a:t>
            </a:r>
            <a:r>
              <a:rPr lang="en-US" dirty="0"/>
              <a:t>t</a:t>
            </a:r>
            <a:r>
              <a:rPr lang="en-US" dirty="0" smtClean="0"/>
              <a:t>raffic </a:t>
            </a:r>
            <a:r>
              <a:rPr lang="en-US" dirty="0"/>
              <a:t>m</a:t>
            </a:r>
            <a:r>
              <a:rPr lang="en-US" dirty="0" smtClean="0"/>
              <a:t>atrix</a:t>
            </a:r>
          </a:p>
          <a:p>
            <a:r>
              <a:rPr lang="en-US" dirty="0" smtClean="0"/>
              <a:t>Measure congestion </a:t>
            </a:r>
            <a:r>
              <a:rPr lang="en-US" dirty="0"/>
              <a:t>s</a:t>
            </a:r>
            <a:r>
              <a:rPr lang="en-US" dirty="0" smtClean="0"/>
              <a:t>ignals, then react by adjusting </a:t>
            </a:r>
            <a:r>
              <a:rPr lang="en-US" dirty="0"/>
              <a:t>r</a:t>
            </a:r>
            <a:r>
              <a:rPr lang="en-US" dirty="0" smtClean="0"/>
              <a:t>ate </a:t>
            </a:r>
            <a:r>
              <a:rPr lang="en-US" dirty="0"/>
              <a:t>a</a:t>
            </a:r>
            <a:r>
              <a:rPr lang="en-US" dirty="0" smtClean="0"/>
              <a:t>fter </a:t>
            </a:r>
            <a:r>
              <a:rPr lang="en-US" dirty="0"/>
              <a:t>m</a:t>
            </a:r>
            <a:r>
              <a:rPr lang="en-US" dirty="0" smtClean="0"/>
              <a:t>easurement delay</a:t>
            </a:r>
          </a:p>
          <a:p>
            <a:r>
              <a:rPr lang="en-US" dirty="0" smtClean="0"/>
              <a:t>Gradual, can’t jump to right rates, know direction</a:t>
            </a:r>
          </a:p>
          <a:p>
            <a:r>
              <a:rPr lang="en-US" dirty="0" smtClean="0"/>
              <a:t>“Reactive Algorithms”</a:t>
            </a:r>
          </a:p>
          <a:p>
            <a:pPr marL="0" indent="0">
              <a:buNone/>
            </a:pPr>
            <a:endParaRPr lang="en-US" dirty="0"/>
          </a:p>
        </p:txBody>
      </p:sp>
      <p:grpSp>
        <p:nvGrpSpPr>
          <p:cNvPr id="5" name="Group 4"/>
          <p:cNvGrpSpPr/>
          <p:nvPr/>
        </p:nvGrpSpPr>
        <p:grpSpPr>
          <a:xfrm>
            <a:off x="4400850" y="4101950"/>
            <a:ext cx="4122556" cy="1915235"/>
            <a:chOff x="2622176" y="2300941"/>
            <a:chExt cx="4122556" cy="1915235"/>
          </a:xfrm>
        </p:grpSpPr>
        <p:cxnSp>
          <p:nvCxnSpPr>
            <p:cNvPr id="6" name="Elbow Connector 5"/>
            <p:cNvCxnSpPr/>
            <p:nvPr/>
          </p:nvCxnSpPr>
          <p:spPr>
            <a:xfrm rot="10800000" flipV="1">
              <a:off x="4087623" y="2823884"/>
              <a:ext cx="2657109" cy="1392290"/>
            </a:xfrm>
            <a:prstGeom prst="bentConnector3">
              <a:avLst>
                <a:gd name="adj1" fmla="val 197"/>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3488765" y="2300941"/>
              <a:ext cx="1927412" cy="104588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800" dirty="0" smtClean="0">
                  <a:solidFill>
                    <a:schemeClr val="tx1"/>
                  </a:solidFill>
                </a:rPr>
                <a:t>Adjust</a:t>
              </a:r>
            </a:p>
            <a:p>
              <a:pPr algn="ctr"/>
              <a:r>
                <a:rPr lang="en-US" sz="2800" dirty="0" smtClean="0">
                  <a:solidFill>
                    <a:schemeClr val="tx1"/>
                  </a:solidFill>
                </a:rPr>
                <a:t>Flow Rate</a:t>
              </a:r>
              <a:endParaRPr lang="en-US" sz="2800" dirty="0">
                <a:solidFill>
                  <a:schemeClr val="tx1"/>
                </a:solidFill>
              </a:endParaRPr>
            </a:p>
          </p:txBody>
        </p:sp>
        <p:cxnSp>
          <p:nvCxnSpPr>
            <p:cNvPr id="8" name="Straight Arrow Connector 7"/>
            <p:cNvCxnSpPr>
              <a:endCxn id="7" idx="1"/>
            </p:cNvCxnSpPr>
            <p:nvPr/>
          </p:nvCxnSpPr>
          <p:spPr>
            <a:xfrm>
              <a:off x="2622176" y="2823883"/>
              <a:ext cx="8665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5416177" y="2809285"/>
              <a:ext cx="1328555" cy="145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Elbow Connector 9"/>
            <p:cNvCxnSpPr/>
            <p:nvPr/>
          </p:nvCxnSpPr>
          <p:spPr>
            <a:xfrm rot="10800000">
              <a:off x="2636777" y="2809285"/>
              <a:ext cx="1465445" cy="1406891"/>
            </a:xfrm>
            <a:prstGeom prst="bentConnector3">
              <a:avLst>
                <a:gd name="adj1" fmla="val 100207"/>
              </a:avLst>
            </a:prstGeom>
            <a:ln>
              <a:headEnd type="none"/>
              <a:tailEnd type="none"/>
            </a:ln>
          </p:spPr>
          <p:style>
            <a:lnRef idx="2">
              <a:schemeClr val="accent1"/>
            </a:lnRef>
            <a:fillRef idx="0">
              <a:schemeClr val="accent1"/>
            </a:fillRef>
            <a:effectRef idx="1">
              <a:schemeClr val="accent1"/>
            </a:effectRef>
            <a:fontRef idx="minor">
              <a:schemeClr val="tx1"/>
            </a:fontRef>
          </p:style>
        </p:cxnSp>
      </p:grpSp>
      <p:sp>
        <p:nvSpPr>
          <p:cNvPr id="11" name="Rectangle 10"/>
          <p:cNvSpPr/>
          <p:nvPr/>
        </p:nvSpPr>
        <p:spPr>
          <a:xfrm>
            <a:off x="5267439" y="5689544"/>
            <a:ext cx="1927412" cy="104588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800" dirty="0" smtClean="0">
                <a:solidFill>
                  <a:schemeClr val="tx1"/>
                </a:solidFill>
              </a:rPr>
              <a:t>Measure Congestion</a:t>
            </a:r>
            <a:endParaRPr lang="en-US" sz="2800" dirty="0">
              <a:solidFill>
                <a:schemeClr val="tx1"/>
              </a:solidFill>
            </a:endParaRPr>
          </a:p>
        </p:txBody>
      </p:sp>
      <p:cxnSp>
        <p:nvCxnSpPr>
          <p:cNvPr id="12" name="Straight Arrow Connector 11"/>
          <p:cNvCxnSpPr/>
          <p:nvPr/>
        </p:nvCxnSpPr>
        <p:spPr>
          <a:xfrm flipH="1" flipV="1">
            <a:off x="7632617" y="6017184"/>
            <a:ext cx="738042"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4680448" y="6017184"/>
            <a:ext cx="411930"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3624144805"/>
      </p:ext>
    </p:extLst>
  </p:cSld>
  <p:clrMapOvr>
    <a:masterClrMapping/>
  </p:clrMapOvr>
  <mc:AlternateContent xmlns:mc="http://schemas.openxmlformats.org/markup-compatibility/2006" xmlns:p14="http://schemas.microsoft.com/office/powerpoint/2010/main">
    <mc:Choice Requires="p14">
      <p:transition spd="slow" p14:dur="2000" advTm="57350"/>
    </mc:Choice>
    <mc:Fallback xmlns="">
      <p:transition xmlns:p14="http://schemas.microsoft.com/office/powerpoint/2010/main" spd="slow" advTm="5735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42"/>
          <p:cNvSpPr>
            <a:spLocks noGrp="1"/>
          </p:cNvSpPr>
          <p:nvPr>
            <p:ph type="title" idx="4294967295"/>
          </p:nvPr>
        </p:nvSpPr>
        <p:spPr>
          <a:xfrm>
            <a:off x="457199" y="274638"/>
            <a:ext cx="8492565" cy="1143000"/>
          </a:xfrm>
        </p:spPr>
        <p:txBody>
          <a:bodyPr/>
          <a:lstStyle/>
          <a:p>
            <a:endParaRPr lang="en-US"/>
          </a:p>
        </p:txBody>
      </p:sp>
      <p:pic>
        <p:nvPicPr>
          <p:cNvPr id="6" name="Content Placeholder 5" descr="EMPTY-TS-3link-12us.pdf"/>
          <p:cNvPicPr>
            <a:picLocks noGrp="1" noChangeAspect="1"/>
          </p:cNvPicPr>
          <p:nvPr>
            <p:ph idx="1"/>
          </p:nvPr>
        </p:nvPicPr>
        <p:blipFill>
          <a:blip r:embed="rId3">
            <a:extLst>
              <a:ext uri="{28A0092B-C50C-407E-A947-70E740481C1C}">
                <a14:useLocalDpi xmlns:a14="http://schemas.microsoft.com/office/drawing/2010/main" val="0"/>
              </a:ext>
            </a:extLst>
          </a:blip>
          <a:srcRect t="10098" b="10098"/>
          <a:stretch>
            <a:fillRect/>
          </a:stretch>
        </p:blipFill>
        <p:spPr/>
      </p:pic>
    </p:spTree>
    <p:extLst>
      <p:ext uri="{BB962C8B-B14F-4D97-AF65-F5344CB8AC3E}">
        <p14:creationId xmlns:p14="http://schemas.microsoft.com/office/powerpoint/2010/main" val="3912060637"/>
      </p:ext>
    </p:extLst>
  </p:cSld>
  <p:clrMapOvr>
    <a:masterClrMapping/>
  </p:clrMapOvr>
  <mc:AlternateContent xmlns:mc="http://schemas.openxmlformats.org/markup-compatibility/2006" xmlns:p14="http://schemas.microsoft.com/office/powerpoint/2010/main">
    <mc:Choice Requires="p14">
      <p:transition spd="slow" p14:dur="2000" advTm="31344"/>
    </mc:Choice>
    <mc:Fallback xmlns="">
      <p:transition xmlns:p14="http://schemas.microsoft.com/office/powerpoint/2010/main" spd="slow" advTm="31344"/>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457199" y="274638"/>
            <a:ext cx="8492565" cy="1143000"/>
          </a:xfrm>
        </p:spPr>
        <p:txBody>
          <a:bodyPr/>
          <a:lstStyle/>
          <a:p>
            <a:endParaRPr lang="en-US"/>
          </a:p>
        </p:txBody>
      </p:sp>
      <p:pic>
        <p:nvPicPr>
          <p:cNvPr id="4" name="Content Placeholder 3" descr="RED_IDEAL-TS-3link-12us.pdf"/>
          <p:cNvPicPr>
            <a:picLocks noGrp="1" noChangeAspect="1"/>
          </p:cNvPicPr>
          <p:nvPr>
            <p:ph idx="1"/>
          </p:nvPr>
        </p:nvPicPr>
        <p:blipFill>
          <a:blip r:embed="rId2">
            <a:extLst>
              <a:ext uri="{28A0092B-C50C-407E-A947-70E740481C1C}">
                <a14:useLocalDpi xmlns:a14="http://schemas.microsoft.com/office/drawing/2010/main" val="0"/>
              </a:ext>
            </a:extLst>
          </a:blip>
          <a:srcRect t="10098" b="10098"/>
          <a:stretch>
            <a:fillRect/>
          </a:stretch>
        </p:blipFill>
        <p:spPr/>
      </p:pic>
    </p:spTree>
    <p:extLst>
      <p:ext uri="{BB962C8B-B14F-4D97-AF65-F5344CB8AC3E}">
        <p14:creationId xmlns:p14="http://schemas.microsoft.com/office/powerpoint/2010/main" val="3464701578"/>
      </p:ext>
    </p:extLst>
  </p:cSld>
  <p:clrMapOvr>
    <a:masterClrMapping/>
  </p:clrMapOvr>
  <mc:AlternateContent xmlns:mc="http://schemas.openxmlformats.org/markup-compatibility/2006" xmlns:p14="http://schemas.microsoft.com/office/powerpoint/2010/main">
    <mc:Choice Requires="p14">
      <p:transition spd="slow" p14:dur="2000" advTm="3778"/>
    </mc:Choice>
    <mc:Fallback xmlns="">
      <p:transition xmlns:p14="http://schemas.microsoft.com/office/powerpoint/2010/main" spd="slow" advTm="3778"/>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457199" y="274638"/>
            <a:ext cx="8492565" cy="1143000"/>
          </a:xfrm>
        </p:spPr>
        <p:txBody>
          <a:bodyPr/>
          <a:lstStyle/>
          <a:p>
            <a:endParaRPr lang="en-US"/>
          </a:p>
        </p:txBody>
      </p:sp>
      <p:pic>
        <p:nvPicPr>
          <p:cNvPr id="4" name="Content Placeholder 3" descr="RED_BOTH-TS-3link-12us.pdf"/>
          <p:cNvPicPr>
            <a:picLocks noGrp="1" noChangeAspect="1"/>
          </p:cNvPicPr>
          <p:nvPr>
            <p:ph idx="1"/>
          </p:nvPr>
        </p:nvPicPr>
        <p:blipFill>
          <a:blip r:embed="rId2">
            <a:extLst>
              <a:ext uri="{28A0092B-C50C-407E-A947-70E740481C1C}">
                <a14:useLocalDpi xmlns:a14="http://schemas.microsoft.com/office/drawing/2010/main" val="0"/>
              </a:ext>
            </a:extLst>
          </a:blip>
          <a:srcRect t="10098" b="10098"/>
          <a:stretch>
            <a:fillRect/>
          </a:stretch>
        </p:blipFill>
        <p:spPr/>
      </p:pic>
    </p:spTree>
    <p:extLst>
      <p:ext uri="{BB962C8B-B14F-4D97-AF65-F5344CB8AC3E}">
        <p14:creationId xmlns:p14="http://schemas.microsoft.com/office/powerpoint/2010/main" val="895626373"/>
      </p:ext>
    </p:extLst>
  </p:cSld>
  <p:clrMapOvr>
    <a:masterClrMapping/>
  </p:clrMapOvr>
  <mc:AlternateContent xmlns:mc="http://schemas.openxmlformats.org/markup-compatibility/2006" xmlns:p14="http://schemas.microsoft.com/office/powerpoint/2010/main">
    <mc:Choice Requires="p14">
      <p:transition spd="slow" p14:dur="2000" advTm="45643"/>
    </mc:Choice>
    <mc:Fallback xmlns="">
      <p:transition xmlns:p14="http://schemas.microsoft.com/office/powerpoint/2010/main" spd="slow" advTm="45643"/>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457199" y="274638"/>
            <a:ext cx="8492565" cy="1143000"/>
          </a:xfrm>
        </p:spPr>
        <p:txBody>
          <a:bodyPr/>
          <a:lstStyle/>
          <a:p>
            <a:endParaRPr lang="en-US"/>
          </a:p>
        </p:txBody>
      </p:sp>
      <p:pic>
        <p:nvPicPr>
          <p:cNvPr id="4" name="Content Placeholder 3" descr="RED_BLUE-TS-3link-12us.pdf"/>
          <p:cNvPicPr>
            <a:picLocks noGrp="1" noChangeAspect="1"/>
          </p:cNvPicPr>
          <p:nvPr>
            <p:ph idx="1"/>
          </p:nvPr>
        </p:nvPicPr>
        <p:blipFill>
          <a:blip r:embed="rId2">
            <a:extLst>
              <a:ext uri="{28A0092B-C50C-407E-A947-70E740481C1C}">
                <a14:useLocalDpi xmlns:a14="http://schemas.microsoft.com/office/drawing/2010/main" val="0"/>
              </a:ext>
            </a:extLst>
          </a:blip>
          <a:srcRect t="10098" b="10098"/>
          <a:stretch>
            <a:fillRect/>
          </a:stretch>
        </p:blipFill>
        <p:spPr/>
      </p:pic>
    </p:spTree>
    <p:extLst>
      <p:ext uri="{BB962C8B-B14F-4D97-AF65-F5344CB8AC3E}">
        <p14:creationId xmlns:p14="http://schemas.microsoft.com/office/powerpoint/2010/main" val="737123222"/>
      </p:ext>
    </p:extLst>
  </p:cSld>
  <p:clrMapOvr>
    <a:masterClrMapping/>
  </p:clrMapOvr>
  <mc:AlternateContent xmlns:mc="http://schemas.openxmlformats.org/markup-compatibility/2006" xmlns:p14="http://schemas.microsoft.com/office/powerpoint/2010/main">
    <mc:Choice Requires="p14">
      <p:transition spd="slow" p14:dur="2000" advTm="1188"/>
    </mc:Choice>
    <mc:Fallback xmlns="">
      <p:transition xmlns:p14="http://schemas.microsoft.com/office/powerpoint/2010/main" spd="slow" advTm="1188"/>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8"/>
</p:tagLst>
</file>

<file path=ppt/tags/tag10.xml><?xml version="1.0" encoding="utf-8"?>
<p:tagLst xmlns:a="http://schemas.openxmlformats.org/drawingml/2006/main" xmlns:r="http://schemas.openxmlformats.org/officeDocument/2006/relationships" xmlns:p="http://schemas.openxmlformats.org/presentationml/2006/main">
  <p:tag name="TIMING" val="|11.1"/>
</p:tagLst>
</file>

<file path=ppt/tags/tag11.xml><?xml version="1.0" encoding="utf-8"?>
<p:tagLst xmlns:a="http://schemas.openxmlformats.org/drawingml/2006/main" xmlns:r="http://schemas.openxmlformats.org/officeDocument/2006/relationships" xmlns:p="http://schemas.openxmlformats.org/presentationml/2006/main">
  <p:tag name="TIMING" val="|0.8"/>
</p:tagLst>
</file>

<file path=ppt/tags/tag12.xml><?xml version="1.0" encoding="utf-8"?>
<p:tagLst xmlns:a="http://schemas.openxmlformats.org/drawingml/2006/main" xmlns:r="http://schemas.openxmlformats.org/officeDocument/2006/relationships" xmlns:p="http://schemas.openxmlformats.org/presentationml/2006/main">
  <p:tag name="TIMING" val="|1.8"/>
</p:tagLst>
</file>

<file path=ppt/tags/tag13.xml><?xml version="1.0" encoding="utf-8"?>
<p:tagLst xmlns:a="http://schemas.openxmlformats.org/drawingml/2006/main" xmlns:r="http://schemas.openxmlformats.org/officeDocument/2006/relationships" xmlns:p="http://schemas.openxmlformats.org/presentationml/2006/main">
  <p:tag name="TIMING" val="|15.7"/>
</p:tagLst>
</file>

<file path=ppt/tags/tag14.xml><?xml version="1.0" encoding="utf-8"?>
<p:tagLst xmlns:a="http://schemas.openxmlformats.org/drawingml/2006/main" xmlns:r="http://schemas.openxmlformats.org/officeDocument/2006/relationships" xmlns:p="http://schemas.openxmlformats.org/presentationml/2006/main">
  <p:tag name="TIMING" val="|16.9"/>
</p:tagLst>
</file>

<file path=ppt/tags/tag15.xml><?xml version="1.0" encoding="utf-8"?>
<p:tagLst xmlns:a="http://schemas.openxmlformats.org/drawingml/2006/main" xmlns:r="http://schemas.openxmlformats.org/officeDocument/2006/relationships" xmlns:p="http://schemas.openxmlformats.org/presentationml/2006/main">
  <p:tag name="TIMING" val="|39.8|8.9|17.3"/>
</p:tagLst>
</file>

<file path=ppt/tags/tag16.xml><?xml version="1.0" encoding="utf-8"?>
<p:tagLst xmlns:a="http://schemas.openxmlformats.org/drawingml/2006/main" xmlns:r="http://schemas.openxmlformats.org/officeDocument/2006/relationships" xmlns:p="http://schemas.openxmlformats.org/presentationml/2006/main">
  <p:tag name="TIMING" val="|18.1|3.9"/>
</p:tagLst>
</file>

<file path=ppt/tags/tag17.xml><?xml version="1.0" encoding="utf-8"?>
<p:tagLst xmlns:a="http://schemas.openxmlformats.org/drawingml/2006/main" xmlns:r="http://schemas.openxmlformats.org/officeDocument/2006/relationships" xmlns:p="http://schemas.openxmlformats.org/presentationml/2006/main">
  <p:tag name="TIMING" val="|15.8|8.1|5.6"/>
</p:tagLst>
</file>

<file path=ppt/tags/tag2.xml><?xml version="1.0" encoding="utf-8"?>
<p:tagLst xmlns:a="http://schemas.openxmlformats.org/drawingml/2006/main" xmlns:r="http://schemas.openxmlformats.org/officeDocument/2006/relationships" xmlns:p="http://schemas.openxmlformats.org/presentationml/2006/main">
  <p:tag name="TIMING" val="|5.5|0.9|1|0.9"/>
</p:tagLst>
</file>

<file path=ppt/tags/tag3.xml><?xml version="1.0" encoding="utf-8"?>
<p:tagLst xmlns:a="http://schemas.openxmlformats.org/drawingml/2006/main" xmlns:r="http://schemas.openxmlformats.org/officeDocument/2006/relationships" xmlns:p="http://schemas.openxmlformats.org/presentationml/2006/main">
  <p:tag name="TIMING" val="|2.5|1.3|1.2|0.9|1"/>
</p:tagLst>
</file>

<file path=ppt/tags/tag4.xml><?xml version="1.0" encoding="utf-8"?>
<p:tagLst xmlns:a="http://schemas.openxmlformats.org/drawingml/2006/main" xmlns:r="http://schemas.openxmlformats.org/officeDocument/2006/relationships" xmlns:p="http://schemas.openxmlformats.org/presentationml/2006/main">
  <p:tag name="TIMING" val="|24.2|2.3|6.1|12.7"/>
</p:tagLst>
</file>

<file path=ppt/tags/tag5.xml><?xml version="1.0" encoding="utf-8"?>
<p:tagLst xmlns:a="http://schemas.openxmlformats.org/drawingml/2006/main" xmlns:r="http://schemas.openxmlformats.org/officeDocument/2006/relationships" xmlns:p="http://schemas.openxmlformats.org/presentationml/2006/main">
  <p:tag name="TIMING" val="|2.6"/>
</p:tagLst>
</file>

<file path=ppt/tags/tag6.xml><?xml version="1.0" encoding="utf-8"?>
<p:tagLst xmlns:a="http://schemas.openxmlformats.org/drawingml/2006/main" xmlns:r="http://schemas.openxmlformats.org/officeDocument/2006/relationships" xmlns:p="http://schemas.openxmlformats.org/presentationml/2006/main">
  <p:tag name="TIMING" val="|8.3|13.2|10.8|4.2|11.8"/>
</p:tagLst>
</file>

<file path=ppt/tags/tag7.xml><?xml version="1.0" encoding="utf-8"?>
<p:tagLst xmlns:a="http://schemas.openxmlformats.org/drawingml/2006/main" xmlns:r="http://schemas.openxmlformats.org/officeDocument/2006/relationships" xmlns:p="http://schemas.openxmlformats.org/presentationml/2006/main">
  <p:tag name="TIMING" val="|10.5"/>
</p:tagLst>
</file>

<file path=ppt/tags/tag8.xml><?xml version="1.0" encoding="utf-8"?>
<p:tagLst xmlns:a="http://schemas.openxmlformats.org/drawingml/2006/main" xmlns:r="http://schemas.openxmlformats.org/officeDocument/2006/relationships" xmlns:p="http://schemas.openxmlformats.org/presentationml/2006/main">
  <p:tag name="TIMING" val="|11.7"/>
</p:tagLst>
</file>

<file path=ppt/tags/tag9.xml><?xml version="1.0" encoding="utf-8"?>
<p:tagLst xmlns:a="http://schemas.openxmlformats.org/drawingml/2006/main" xmlns:r="http://schemas.openxmlformats.org/officeDocument/2006/relationships" xmlns:p="http://schemas.openxmlformats.org/presentationml/2006/main">
  <p:tag name="TIMING" val="|29.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2658</TotalTime>
  <Words>2189</Words>
  <Application>Microsoft Macintosh PowerPoint</Application>
  <PresentationFormat>On-screen Show (4:3)</PresentationFormat>
  <Paragraphs>306</Paragraphs>
  <Slides>27</Slides>
  <Notes>13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High Speed Networks Need Proactive Congestion Control </vt:lpstr>
      <vt:lpstr>Outline</vt:lpstr>
      <vt:lpstr>The Congestion Control Problem </vt:lpstr>
      <vt:lpstr>Ask an oracle.</vt:lpstr>
      <vt:lpstr>Traditional congestion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Convergence Times Are Long</vt:lpstr>
      <vt:lpstr>PowerPoint Presentation</vt:lpstr>
      <vt:lpstr>Back to the oracle, how did she use traffic matrix to compute rates?</vt:lpstr>
      <vt:lpstr>Waterfilling Algorithm</vt:lpstr>
      <vt:lpstr>Waterfilling- 10 G link is fully used</vt:lpstr>
      <vt:lpstr>Waterfilling- 30 G link is fully used</vt:lpstr>
      <vt:lpstr>Waterfilling- 60 G link is fully used</vt:lpstr>
      <vt:lpstr>Fair Share of Bottlenecked Links</vt:lpstr>
      <vt:lpstr>A centralized water-filling scheme  may not scale.</vt:lpstr>
      <vt:lpstr>Fair Share for a Single Link</vt:lpstr>
      <vt:lpstr>A second link introduces a dependency</vt:lpstr>
      <vt:lpstr>Proactive Explicit Rate Control (PERC)</vt:lpstr>
      <vt:lpstr>Constraints of Programmable Forwarding Planes at 100 Gb/s</vt:lpstr>
      <vt:lpstr>PERC in P4  NetFPGA</vt:lpstr>
      <vt:lpstr>Interesting 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Lavanya Jose</dc:creator>
  <cp:lastModifiedBy>Lavanya Jose</cp:lastModifiedBy>
  <cp:revision>26</cp:revision>
  <dcterms:created xsi:type="dcterms:W3CDTF">2016-06-01T20:47:09Z</dcterms:created>
  <dcterms:modified xsi:type="dcterms:W3CDTF">2016-07-13T04:52:55Z</dcterms:modified>
</cp:coreProperties>
</file>