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ppt/tags/tag17.xml" ContentType="application/vnd.openxmlformats-officedocument.presentationml.tags+xml"/>
  <Override PartName="/ppt/notesSlides/notesSlide21.xml" ContentType="application/vnd.openxmlformats-officedocument.presentationml.notesSlide+xml"/>
  <Override PartName="/ppt/tags/tag18.xml" ContentType="application/vnd.openxmlformats-officedocument.presentationml.tags+xml"/>
  <Override PartName="/ppt/notesSlides/notesSlide22.xml" ContentType="application/vnd.openxmlformats-officedocument.presentationml.notesSlide+xml"/>
  <Override PartName="/ppt/tags/tag19.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0.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1.xml" ContentType="application/vnd.openxmlformats-officedocument.presentationml.tags+xml"/>
  <Override PartName="/ppt/notesSlides/notesSlide28.xml" ContentType="application/vnd.openxmlformats-officedocument.presentationml.notesSlide+xml"/>
  <Override PartName="/ppt/tags/tag22.xml" ContentType="application/vnd.openxmlformats-officedocument.presentationml.tags+xml"/>
  <Override PartName="/ppt/notesSlides/notesSlide29.xml" ContentType="application/vnd.openxmlformats-officedocument.presentationml.notesSlide+xml"/>
  <Override PartName="/ppt/tags/tag23.xml" ContentType="application/vnd.openxmlformats-officedocument.presentationml.tags+xml"/>
  <Override PartName="/ppt/notesSlides/notesSlide30.xml" ContentType="application/vnd.openxmlformats-officedocument.presentationml.notesSlide+xml"/>
  <Override PartName="/ppt/tags/tag24.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2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6.xml" ContentType="application/vnd.openxmlformats-officedocument.presentationml.tags+xml"/>
  <Override PartName="/ppt/notesSlides/notesSlide35.xml" ContentType="application/vnd.openxmlformats-officedocument.presentationml.notesSlide+xml"/>
  <Override PartName="/ppt/tags/tag27.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8.xml" ContentType="application/vnd.openxmlformats-officedocument.presentationml.tags+xml"/>
  <Override PartName="/ppt/notesSlides/notesSlide39.xml" ContentType="application/vnd.openxmlformats-officedocument.presentationml.notesSlide+xml"/>
  <Override PartName="/ppt/tags/tag29.xml" ContentType="application/vnd.openxmlformats-officedocument.presentationml.tags+xml"/>
  <Override PartName="/ppt/notesSlides/notesSlide40.xml" ContentType="application/vnd.openxmlformats-officedocument.presentationml.notesSlide+xml"/>
  <Override PartName="/ppt/tags/tag30.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49"/>
  </p:notesMasterIdLst>
  <p:handoutMasterIdLst>
    <p:handoutMasterId r:id="rId50"/>
  </p:handoutMasterIdLst>
  <p:sldIdLst>
    <p:sldId id="256" r:id="rId3"/>
    <p:sldId id="356" r:id="rId4"/>
    <p:sldId id="277" r:id="rId5"/>
    <p:sldId id="328" r:id="rId6"/>
    <p:sldId id="382" r:id="rId7"/>
    <p:sldId id="329" r:id="rId8"/>
    <p:sldId id="390" r:id="rId9"/>
    <p:sldId id="332" r:id="rId10"/>
    <p:sldId id="333" r:id="rId11"/>
    <p:sldId id="374" r:id="rId12"/>
    <p:sldId id="339" r:id="rId13"/>
    <p:sldId id="355" r:id="rId14"/>
    <p:sldId id="280" r:id="rId15"/>
    <p:sldId id="391" r:id="rId16"/>
    <p:sldId id="281" r:id="rId17"/>
    <p:sldId id="294" r:id="rId18"/>
    <p:sldId id="360" r:id="rId19"/>
    <p:sldId id="361" r:id="rId20"/>
    <p:sldId id="297" r:id="rId21"/>
    <p:sldId id="363" r:id="rId22"/>
    <p:sldId id="365" r:id="rId23"/>
    <p:sldId id="348" r:id="rId24"/>
    <p:sldId id="366" r:id="rId25"/>
    <p:sldId id="349" r:id="rId26"/>
    <p:sldId id="379" r:id="rId27"/>
    <p:sldId id="309" r:id="rId28"/>
    <p:sldId id="304" r:id="rId29"/>
    <p:sldId id="306" r:id="rId30"/>
    <p:sldId id="311" r:id="rId31"/>
    <p:sldId id="307" r:id="rId32"/>
    <p:sldId id="384" r:id="rId33"/>
    <p:sldId id="368" r:id="rId34"/>
    <p:sldId id="388" r:id="rId35"/>
    <p:sldId id="380" r:id="rId36"/>
    <p:sldId id="369" r:id="rId37"/>
    <p:sldId id="371" r:id="rId38"/>
    <p:sldId id="313" r:id="rId39"/>
    <p:sldId id="394" r:id="rId40"/>
    <p:sldId id="314" r:id="rId41"/>
    <p:sldId id="376" r:id="rId42"/>
    <p:sldId id="389" r:id="rId43"/>
    <p:sldId id="386" r:id="rId44"/>
    <p:sldId id="316" r:id="rId45"/>
    <p:sldId id="372" r:id="rId46"/>
    <p:sldId id="397" r:id="rId47"/>
    <p:sldId id="392"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676" autoAdjust="0"/>
    <p:restoredTop sz="81091" autoAdjust="0"/>
  </p:normalViewPr>
  <p:slideViewPr>
    <p:cSldViewPr snapToGrid="0" snapToObjects="1">
      <p:cViewPr varScale="1">
        <p:scale>
          <a:sx n="85" d="100"/>
          <a:sy n="85" d="100"/>
        </p:scale>
        <p:origin x="-896"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handoutMaster" Target="handoutMasters/handout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E57561-887C-584A-8735-AF6100D1C73F}" type="datetime1">
              <a:rPr lang="en-US" smtClean="0"/>
              <a:t>5/4/15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1D50D3-20FF-2744-A0BD-B0AC9E4AC55C}" type="slidenum">
              <a:rPr lang="en-US" smtClean="0"/>
              <a:t>‹#›</a:t>
            </a:fld>
            <a:endParaRPr lang="en-US"/>
          </a:p>
        </p:txBody>
      </p:sp>
    </p:spTree>
    <p:extLst>
      <p:ext uri="{BB962C8B-B14F-4D97-AF65-F5344CB8AC3E}">
        <p14:creationId xmlns:p14="http://schemas.microsoft.com/office/powerpoint/2010/main" val="6795329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DDA76E-6369-ED44-ADDA-8326DB43942D}" type="datetime1">
              <a:rPr lang="en-US" smtClean="0"/>
              <a:t>5/4/15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942DF7-03BE-1B4F-9218-E95B31D4B02C}" type="slidenum">
              <a:rPr lang="en-US" smtClean="0"/>
              <a:t>‹#›</a:t>
            </a:fld>
            <a:endParaRPr lang="en-US"/>
          </a:p>
        </p:txBody>
      </p:sp>
    </p:spTree>
    <p:extLst>
      <p:ext uri="{BB962C8B-B14F-4D97-AF65-F5344CB8AC3E}">
        <p14:creationId xmlns:p14="http://schemas.microsoft.com/office/powerpoint/2010/main" val="234999703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42DF7-03BE-1B4F-9218-E95B31D4B02C}" type="slidenum">
              <a:rPr lang="en-US" smtClean="0"/>
              <a:t>1</a:t>
            </a:fld>
            <a:endParaRPr lang="en-US"/>
          </a:p>
        </p:txBody>
      </p:sp>
    </p:spTree>
    <p:extLst>
      <p:ext uri="{BB962C8B-B14F-4D97-AF65-F5344CB8AC3E}">
        <p14:creationId xmlns:p14="http://schemas.microsoft.com/office/powerpoint/2010/main" val="3037702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42DF7-03BE-1B4F-9218-E95B31D4B02C}" type="slidenum">
              <a:rPr lang="en-US" smtClean="0"/>
              <a:t>11</a:t>
            </a:fld>
            <a:endParaRPr lang="en-US"/>
          </a:p>
        </p:txBody>
      </p:sp>
    </p:spTree>
    <p:extLst>
      <p:ext uri="{BB962C8B-B14F-4D97-AF65-F5344CB8AC3E}">
        <p14:creationId xmlns:p14="http://schemas.microsoft.com/office/powerpoint/2010/main" val="4089093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multiple tables share a stage in this chip, resources are split between them.</a:t>
            </a:r>
            <a:endParaRPr lang="en-US" dirty="0"/>
          </a:p>
        </p:txBody>
      </p:sp>
      <p:sp>
        <p:nvSpPr>
          <p:cNvPr id="4" name="Slide Number Placeholder 3"/>
          <p:cNvSpPr>
            <a:spLocks noGrp="1"/>
          </p:cNvSpPr>
          <p:nvPr>
            <p:ph type="sldNum" sz="quarter" idx="10"/>
          </p:nvPr>
        </p:nvSpPr>
        <p:spPr/>
        <p:txBody>
          <a:bodyPr/>
          <a:lstStyle/>
          <a:p>
            <a:fld id="{05942DF7-03BE-1B4F-9218-E95B31D4B02C}" type="slidenum">
              <a:rPr lang="en-US" smtClean="0"/>
              <a:t>12</a:t>
            </a:fld>
            <a:endParaRPr lang="en-US"/>
          </a:p>
        </p:txBody>
      </p:sp>
    </p:spTree>
    <p:extLst>
      <p:ext uri="{BB962C8B-B14F-4D97-AF65-F5344CB8AC3E}">
        <p14:creationId xmlns:p14="http://schemas.microsoft.com/office/powerpoint/2010/main" val="4089093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5942DF7-03BE-1B4F-9218-E95B31D4B02C}" type="slidenum">
              <a:rPr lang="en-US" smtClean="0"/>
              <a:t>14</a:t>
            </a:fld>
            <a:endParaRPr lang="en-US"/>
          </a:p>
        </p:txBody>
      </p:sp>
    </p:spTree>
    <p:extLst>
      <p:ext uri="{BB962C8B-B14F-4D97-AF65-F5344CB8AC3E}">
        <p14:creationId xmlns:p14="http://schemas.microsoft.com/office/powerpoint/2010/main" val="47253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42DF7-03BE-1B4F-9218-E95B31D4B02C}" type="slidenum">
              <a:rPr lang="en-US" smtClean="0"/>
              <a:t>15</a:t>
            </a:fld>
            <a:endParaRPr lang="en-US"/>
          </a:p>
        </p:txBody>
      </p:sp>
    </p:spTree>
    <p:extLst>
      <p:ext uri="{BB962C8B-B14F-4D97-AF65-F5344CB8AC3E}">
        <p14:creationId xmlns:p14="http://schemas.microsoft.com/office/powerpoint/2010/main" val="1289824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And we</a:t>
            </a:r>
            <a:r>
              <a:rPr lang="en-US" baseline="0" dirty="0" smtClean="0"/>
              <a:t> </a:t>
            </a:r>
            <a:r>
              <a:rPr lang="en-US" baseline="0" dirty="0" err="1" smtClean="0"/>
              <a:t>gotta</a:t>
            </a:r>
            <a:r>
              <a:rPr lang="en-US" baseline="0" dirty="0" smtClean="0"/>
              <a:t> figure out how to configure them!</a:t>
            </a:r>
            <a:endParaRPr lang="en-US" dirty="0" smtClean="0"/>
          </a:p>
          <a:p>
            <a:endParaRPr lang="en-US" dirty="0"/>
          </a:p>
        </p:txBody>
      </p:sp>
      <p:sp>
        <p:nvSpPr>
          <p:cNvPr id="4" name="Slide Number Placeholder 3"/>
          <p:cNvSpPr>
            <a:spLocks noGrp="1"/>
          </p:cNvSpPr>
          <p:nvPr>
            <p:ph type="sldNum" sz="quarter" idx="10"/>
          </p:nvPr>
        </p:nvSpPr>
        <p:spPr/>
        <p:txBody>
          <a:bodyPr/>
          <a:lstStyle/>
          <a:p>
            <a:fld id="{05942DF7-03BE-1B4F-9218-E95B31D4B02C}" type="slidenum">
              <a:rPr lang="en-US" smtClean="0"/>
              <a:t>16</a:t>
            </a:fld>
            <a:endParaRPr lang="en-US"/>
          </a:p>
        </p:txBody>
      </p:sp>
    </p:spTree>
    <p:extLst>
      <p:ext uri="{BB962C8B-B14F-4D97-AF65-F5344CB8AC3E}">
        <p14:creationId xmlns:p14="http://schemas.microsoft.com/office/powerpoint/2010/main" val="3240400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a:t>
            </a:r>
            <a:r>
              <a:rPr lang="en-US" baseline="0" dirty="0" smtClean="0"/>
              <a:t> few packet processing languages out there like P4. So what we need is the compiler that takes a P4 program and compiles it to our compiler target- a reconfigurable switch chip!</a:t>
            </a:r>
            <a:endParaRPr lang="en-US" dirty="0"/>
          </a:p>
        </p:txBody>
      </p:sp>
      <p:sp>
        <p:nvSpPr>
          <p:cNvPr id="4" name="Slide Number Placeholder 3"/>
          <p:cNvSpPr>
            <a:spLocks noGrp="1"/>
          </p:cNvSpPr>
          <p:nvPr>
            <p:ph type="sldNum" sz="quarter" idx="10"/>
          </p:nvPr>
        </p:nvSpPr>
        <p:spPr/>
        <p:txBody>
          <a:bodyPr/>
          <a:lstStyle/>
          <a:p>
            <a:fld id="{05942DF7-03BE-1B4F-9218-E95B31D4B02C}" type="slidenum">
              <a:rPr lang="en-US" smtClean="0"/>
              <a:t>17</a:t>
            </a:fld>
            <a:endParaRPr lang="en-US"/>
          </a:p>
        </p:txBody>
      </p:sp>
    </p:spTree>
    <p:extLst>
      <p:ext uri="{BB962C8B-B14F-4D97-AF65-F5344CB8AC3E}">
        <p14:creationId xmlns:p14="http://schemas.microsoft.com/office/powerpoint/2010/main" val="4089093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05942DF7-03BE-1B4F-9218-E95B31D4B02C}" type="slidenum">
              <a:rPr lang="en-US" smtClean="0"/>
              <a:t>18</a:t>
            </a:fld>
            <a:endParaRPr lang="en-US"/>
          </a:p>
        </p:txBody>
      </p:sp>
    </p:spTree>
    <p:extLst>
      <p:ext uri="{BB962C8B-B14F-4D97-AF65-F5344CB8AC3E}">
        <p14:creationId xmlns:p14="http://schemas.microsoft.com/office/powerpoint/2010/main" val="2732152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5942DF7-03BE-1B4F-9218-E95B31D4B02C}" type="slidenum">
              <a:rPr lang="en-US" smtClean="0"/>
              <a:t>19</a:t>
            </a:fld>
            <a:endParaRPr lang="en-US"/>
          </a:p>
        </p:txBody>
      </p:sp>
    </p:spTree>
    <p:extLst>
      <p:ext uri="{BB962C8B-B14F-4D97-AF65-F5344CB8AC3E}">
        <p14:creationId xmlns:p14="http://schemas.microsoft.com/office/powerpoint/2010/main" val="3656955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42DF7-03BE-1B4F-9218-E95B31D4B02C}" type="slidenum">
              <a:rPr lang="en-US" smtClean="0"/>
              <a:t>20</a:t>
            </a:fld>
            <a:endParaRPr lang="en-US"/>
          </a:p>
        </p:txBody>
      </p:sp>
    </p:spTree>
    <p:extLst>
      <p:ext uri="{BB962C8B-B14F-4D97-AF65-F5344CB8AC3E}">
        <p14:creationId xmlns:p14="http://schemas.microsoft.com/office/powerpoint/2010/main" val="4089093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ANIMATE</a:t>
            </a:r>
          </a:p>
          <a:p>
            <a:r>
              <a:rPr lang="en-US" dirty="0" smtClean="0"/>
              <a:t>Our default approach</a:t>
            </a:r>
            <a:r>
              <a:rPr lang="en-US" baseline="0" dirty="0" smtClean="0"/>
              <a:t> so far, where we mapped tables one by one to a new stage, in the control flow order works. We can make sure</a:t>
            </a:r>
          </a:p>
          <a:p>
            <a:r>
              <a:rPr lang="en-US" baseline="0" dirty="0" smtClean="0"/>
              <a:t>packet undergoes..</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5942DF7-03BE-1B4F-9218-E95B31D4B02C}" type="slidenum">
              <a:rPr lang="en-US" smtClean="0"/>
              <a:t>21</a:t>
            </a:fld>
            <a:endParaRPr lang="en-US"/>
          </a:p>
        </p:txBody>
      </p:sp>
    </p:spTree>
    <p:extLst>
      <p:ext uri="{BB962C8B-B14F-4D97-AF65-F5344CB8AC3E}">
        <p14:creationId xmlns:p14="http://schemas.microsoft.com/office/powerpoint/2010/main" val="4089093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Model</a:t>
            </a:r>
          </a:p>
          <a:p>
            <a:pPr marL="171450" indent="-171450">
              <a:buFontTx/>
              <a:buChar char="-"/>
            </a:pPr>
            <a:r>
              <a:rPr lang="en-US" baseline="0" dirty="0" smtClean="0"/>
              <a:t>Fixed function</a:t>
            </a:r>
          </a:p>
          <a:p>
            <a:pPr marL="171450" indent="-171450">
              <a:buFontTx/>
              <a:buChar char="-"/>
            </a:pPr>
            <a:r>
              <a:rPr lang="en-US" baseline="0" dirty="0" smtClean="0"/>
              <a:t>Pipeline</a:t>
            </a:r>
            <a:endParaRPr lang="en-US" dirty="0"/>
          </a:p>
        </p:txBody>
      </p:sp>
      <p:sp>
        <p:nvSpPr>
          <p:cNvPr id="4" name="Slide Number Placeholder 3"/>
          <p:cNvSpPr>
            <a:spLocks noGrp="1"/>
          </p:cNvSpPr>
          <p:nvPr>
            <p:ph type="sldNum" sz="quarter" idx="10"/>
          </p:nvPr>
        </p:nvSpPr>
        <p:spPr/>
        <p:txBody>
          <a:bodyPr/>
          <a:lstStyle/>
          <a:p>
            <a:fld id="{05942DF7-03BE-1B4F-9218-E95B31D4B02C}" type="slidenum">
              <a:rPr lang="en-US" smtClean="0"/>
              <a:t>3</a:t>
            </a:fld>
            <a:endParaRPr lang="en-US"/>
          </a:p>
        </p:txBody>
      </p:sp>
    </p:spTree>
    <p:extLst>
      <p:ext uri="{BB962C8B-B14F-4D97-AF65-F5344CB8AC3E}">
        <p14:creationId xmlns:p14="http://schemas.microsoft.com/office/powerpoint/2010/main" val="40890930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e.g., dep. b/n L2 and L3 because L2 must learn the source MAC to port mapping before it’s changed by L3. Thus L3 cannot start before L2.</a:t>
            </a:r>
          </a:p>
          <a:p>
            <a:r>
              <a:rPr lang="en-US" baseline="0" dirty="0" smtClean="0"/>
              <a:t>ACL, I </a:t>
            </a:r>
            <a:r>
              <a:rPr lang="en-US" baseline="0" dirty="0" smtClean="0"/>
              <a:t>can make a decison to forward or drop independent of other tables...</a:t>
            </a:r>
            <a:endParaRPr lang="en-US" dirty="0"/>
          </a:p>
        </p:txBody>
      </p:sp>
      <p:sp>
        <p:nvSpPr>
          <p:cNvPr id="4" name="Slide Number Placeholder 3"/>
          <p:cNvSpPr>
            <a:spLocks noGrp="1"/>
          </p:cNvSpPr>
          <p:nvPr>
            <p:ph type="sldNum" sz="quarter" idx="10"/>
          </p:nvPr>
        </p:nvSpPr>
        <p:spPr/>
        <p:txBody>
          <a:bodyPr/>
          <a:lstStyle/>
          <a:p>
            <a:fld id="{05942DF7-03BE-1B4F-9218-E95B31D4B02C}" type="slidenum">
              <a:rPr lang="en-US" smtClean="0"/>
              <a:t>22</a:t>
            </a:fld>
            <a:endParaRPr lang="en-US"/>
          </a:p>
        </p:txBody>
      </p:sp>
    </p:spTree>
    <p:extLst>
      <p:ext uri="{BB962C8B-B14F-4D97-AF65-F5344CB8AC3E}">
        <p14:creationId xmlns:p14="http://schemas.microsoft.com/office/powerpoint/2010/main" val="4089093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42DF7-03BE-1B4F-9218-E95B31D4B02C}" type="slidenum">
              <a:rPr lang="en-US" smtClean="0"/>
              <a:t>23</a:t>
            </a:fld>
            <a:endParaRPr lang="en-US"/>
          </a:p>
        </p:txBody>
      </p:sp>
    </p:spTree>
    <p:extLst>
      <p:ext uri="{BB962C8B-B14F-4D97-AF65-F5344CB8AC3E}">
        <p14:creationId xmlns:p14="http://schemas.microsoft.com/office/powerpoint/2010/main" val="4089093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42DF7-03BE-1B4F-9218-E95B31D4B02C}" type="slidenum">
              <a:rPr lang="en-US" smtClean="0"/>
              <a:t>24</a:t>
            </a:fld>
            <a:endParaRPr lang="en-US"/>
          </a:p>
        </p:txBody>
      </p:sp>
    </p:spTree>
    <p:extLst>
      <p:ext uri="{BB962C8B-B14F-4D97-AF65-F5344CB8AC3E}">
        <p14:creationId xmlns:p14="http://schemas.microsoft.com/office/powerpoint/2010/main" val="40890930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match</a:t>
            </a:r>
            <a:r>
              <a:rPr lang="en-US" baseline="0" dirty="0" smtClean="0"/>
              <a:t> memories and Action ALUs aren’t the only resources we need for match action tables.</a:t>
            </a:r>
          </a:p>
          <a:p>
            <a:r>
              <a:rPr lang="en-US" baseline="0" dirty="0" smtClean="0"/>
              <a:t>We need additional resources to make match action work, e.g., resources to carry header fields</a:t>
            </a:r>
          </a:p>
          <a:p>
            <a:r>
              <a:rPr lang="en-US" baseline="0" dirty="0" smtClean="0"/>
              <a:t>to the match memories, to carry input data to the Action ALUs. Each such resource adds a new constraint</a:t>
            </a:r>
          </a:p>
          <a:p>
            <a:r>
              <a:rPr lang="en-US" baseline="0" dirty="0" smtClean="0"/>
              <a:t>to the problem. So we have numerous resources constraints related to (animate!) header widths, action ALU input, .. </a:t>
            </a:r>
          </a:p>
          <a:p>
            <a:endParaRPr lang="en-US" baseline="0" dirty="0" smtClean="0"/>
          </a:p>
          <a:p>
            <a:r>
              <a:rPr lang="en-US" baseline="0" dirty="0" smtClean="0"/>
              <a:t>Not all match memories are the same- some can support any kind of lookup, others can support</a:t>
            </a:r>
          </a:p>
          <a:p>
            <a:r>
              <a:rPr lang="en-US" baseline="0" dirty="0" smtClean="0"/>
              <a:t>only exact matches, so we need to be careful about that. </a:t>
            </a:r>
          </a:p>
          <a:p>
            <a:endParaRPr lang="en-US" dirty="0"/>
          </a:p>
        </p:txBody>
      </p:sp>
      <p:sp>
        <p:nvSpPr>
          <p:cNvPr id="4" name="Slide Number Placeholder 3"/>
          <p:cNvSpPr>
            <a:spLocks noGrp="1"/>
          </p:cNvSpPr>
          <p:nvPr>
            <p:ph type="sldNum" sz="quarter" idx="10"/>
          </p:nvPr>
        </p:nvSpPr>
        <p:spPr/>
        <p:txBody>
          <a:bodyPr/>
          <a:lstStyle/>
          <a:p>
            <a:fld id="{05942DF7-03BE-1B4F-9218-E95B31D4B02C}" type="slidenum">
              <a:rPr lang="en-US" smtClean="0"/>
              <a:t>25</a:t>
            </a:fld>
            <a:endParaRPr lang="en-US"/>
          </a:p>
        </p:txBody>
      </p:sp>
    </p:spTree>
    <p:extLst>
      <p:ext uri="{BB962C8B-B14F-4D97-AF65-F5344CB8AC3E}">
        <p14:creationId xmlns:p14="http://schemas.microsoft.com/office/powerpoint/2010/main" val="3111671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42DF7-03BE-1B4F-9218-E95B31D4B02C}" type="slidenum">
              <a:rPr lang="en-US" smtClean="0"/>
              <a:t>26</a:t>
            </a:fld>
            <a:endParaRPr lang="en-US"/>
          </a:p>
        </p:txBody>
      </p:sp>
    </p:spTree>
    <p:extLst>
      <p:ext uri="{BB962C8B-B14F-4D97-AF65-F5344CB8AC3E}">
        <p14:creationId xmlns:p14="http://schemas.microsoft.com/office/powerpoint/2010/main" val="36952699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42DF7-03BE-1B4F-9218-E95B31D4B02C}" type="slidenum">
              <a:rPr lang="en-US" smtClean="0"/>
              <a:t>27</a:t>
            </a:fld>
            <a:endParaRPr lang="en-US"/>
          </a:p>
        </p:txBody>
      </p:sp>
    </p:spTree>
    <p:extLst>
      <p:ext uri="{BB962C8B-B14F-4D97-AF65-F5344CB8AC3E}">
        <p14:creationId xmlns:p14="http://schemas.microsoft.com/office/powerpoint/2010/main" val="4878449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42DF7-03BE-1B4F-9218-E95B31D4B02C}" type="slidenum">
              <a:rPr lang="en-US" smtClean="0"/>
              <a:t>28</a:t>
            </a:fld>
            <a:endParaRPr lang="en-US"/>
          </a:p>
        </p:txBody>
      </p:sp>
    </p:spTree>
    <p:extLst>
      <p:ext uri="{BB962C8B-B14F-4D97-AF65-F5344CB8AC3E}">
        <p14:creationId xmlns:p14="http://schemas.microsoft.com/office/powerpoint/2010/main" val="30377028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RMT</a:t>
            </a:r>
            <a:r>
              <a:rPr lang="en-US" baseline="0" dirty="0" smtClean="0"/>
              <a:t> has 32 stages while </a:t>
            </a:r>
            <a:r>
              <a:rPr lang="en-US" baseline="0" dirty="0" err="1" smtClean="0"/>
              <a:t>FlexPipe</a:t>
            </a:r>
            <a:r>
              <a:rPr lang="en-US" baseline="0" dirty="0" smtClean="0"/>
              <a:t> has 5. RMT has two kinds of match memories in each stage- most support exact match only and some support ternary or longest prefix matches. </a:t>
            </a:r>
            <a:r>
              <a:rPr lang="en-US" baseline="0" dirty="0" err="1" smtClean="0"/>
              <a:t>FlexPipe</a:t>
            </a:r>
            <a:r>
              <a:rPr lang="en-US" baseline="0" dirty="0" smtClean="0"/>
              <a:t> has different kinds of memories in each stage.</a:t>
            </a:r>
          </a:p>
        </p:txBody>
      </p:sp>
      <p:sp>
        <p:nvSpPr>
          <p:cNvPr id="4" name="Slide Number Placeholder 3"/>
          <p:cNvSpPr>
            <a:spLocks noGrp="1"/>
          </p:cNvSpPr>
          <p:nvPr>
            <p:ph type="sldNum" sz="quarter" idx="10"/>
          </p:nvPr>
        </p:nvSpPr>
        <p:spPr/>
        <p:txBody>
          <a:bodyPr/>
          <a:lstStyle/>
          <a:p>
            <a:fld id="{05942DF7-03BE-1B4F-9218-E95B31D4B02C}" type="slidenum">
              <a:rPr lang="en-US" smtClean="0"/>
              <a:t>29</a:t>
            </a:fld>
            <a:endParaRPr lang="en-US"/>
          </a:p>
        </p:txBody>
      </p:sp>
    </p:spTree>
    <p:extLst>
      <p:ext uri="{BB962C8B-B14F-4D97-AF65-F5344CB8AC3E}">
        <p14:creationId xmlns:p14="http://schemas.microsoft.com/office/powerpoint/2010/main" val="18986608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42DF7-03BE-1B4F-9218-E95B31D4B02C}" type="slidenum">
              <a:rPr lang="en-US" smtClean="0"/>
              <a:t>30</a:t>
            </a:fld>
            <a:endParaRPr lang="en-US"/>
          </a:p>
        </p:txBody>
      </p:sp>
    </p:spTree>
    <p:extLst>
      <p:ext uri="{BB962C8B-B14F-4D97-AF65-F5344CB8AC3E}">
        <p14:creationId xmlns:p14="http://schemas.microsoft.com/office/powerpoint/2010/main" val="11374761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42DF7-03BE-1B4F-9218-E95B31D4B02C}" type="slidenum">
              <a:rPr lang="en-US" smtClean="0"/>
              <a:t>31</a:t>
            </a:fld>
            <a:endParaRPr lang="en-US"/>
          </a:p>
        </p:txBody>
      </p:sp>
    </p:spTree>
    <p:extLst>
      <p:ext uri="{BB962C8B-B14F-4D97-AF65-F5344CB8AC3E}">
        <p14:creationId xmlns:p14="http://schemas.microsoft.com/office/powerpoint/2010/main" val="3695269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abstract ..</a:t>
            </a:r>
            <a:r>
              <a:rPr lang="en-US" baseline="0" dirty="0" smtClean="0"/>
              <a:t> match-action</a:t>
            </a:r>
          </a:p>
          <a:p>
            <a:pPr marL="171450" indent="-171450">
              <a:buFontTx/>
              <a:buChar char="-"/>
            </a:pPr>
            <a:r>
              <a:rPr lang="en-US" baseline="0" dirty="0" smtClean="0"/>
              <a:t>look at packets thru .. can extract</a:t>
            </a:r>
          </a:p>
          <a:p>
            <a:pPr marL="171450" indent="-171450">
              <a:buFontTx/>
              <a:buChar char="-"/>
            </a:pPr>
            <a:r>
              <a:rPr lang="en-US" dirty="0" smtClean="0"/>
              <a:t>so this fixed function chip is supposed to route v4</a:t>
            </a:r>
            <a:r>
              <a:rPr lang="en-US" baseline="0" dirty="0" smtClean="0"/>
              <a:t> and v6 packets and filter them based on ACLs</a:t>
            </a:r>
          </a:p>
          <a:p>
            <a:pPr marL="171450" indent="-171450">
              <a:buFontTx/>
              <a:buChar char="-"/>
            </a:pPr>
            <a:r>
              <a:rPr lang="en-US" dirty="0" smtClean="0"/>
              <a:t>but</a:t>
            </a:r>
            <a:r>
              <a:rPr lang="en-US" baseline="0" dirty="0" smtClean="0"/>
              <a:t> it’s so hard for me to use it in practice!</a:t>
            </a:r>
          </a:p>
        </p:txBody>
      </p:sp>
      <p:sp>
        <p:nvSpPr>
          <p:cNvPr id="4" name="Slide Number Placeholder 3"/>
          <p:cNvSpPr>
            <a:spLocks noGrp="1"/>
          </p:cNvSpPr>
          <p:nvPr>
            <p:ph type="sldNum" sz="quarter" idx="10"/>
          </p:nvPr>
        </p:nvSpPr>
        <p:spPr/>
        <p:txBody>
          <a:bodyPr/>
          <a:lstStyle/>
          <a:p>
            <a:fld id="{05942DF7-03BE-1B4F-9218-E95B31D4B02C}" type="slidenum">
              <a:rPr lang="en-US" smtClean="0"/>
              <a:t>4</a:t>
            </a:fld>
            <a:endParaRPr lang="en-US"/>
          </a:p>
        </p:txBody>
      </p:sp>
    </p:spTree>
    <p:extLst>
      <p:ext uri="{BB962C8B-B14F-4D97-AF65-F5344CB8AC3E}">
        <p14:creationId xmlns:p14="http://schemas.microsoft.com/office/powerpoint/2010/main" val="40890930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 heuristics can yield different</a:t>
            </a:r>
            <a:r>
              <a:rPr lang="en-US" baseline="0" dirty="0" smtClean="0"/>
              <a:t> table orders depending on which constraint they prioritize.</a:t>
            </a:r>
          </a:p>
          <a:p>
            <a:r>
              <a:rPr lang="en-US" baseline="0" dirty="0" smtClean="0"/>
              <a:t>E.g. , if we sorted by resource usage, here characterized by match width, we might have started with the wide ACL table which </a:t>
            </a:r>
          </a:p>
          <a:p>
            <a:r>
              <a:rPr lang="en-US" baseline="0" dirty="0" smtClean="0"/>
              <a:t>needs more additional resources.</a:t>
            </a:r>
          </a:p>
          <a:p>
            <a:endParaRPr lang="en-US" dirty="0"/>
          </a:p>
        </p:txBody>
      </p:sp>
      <p:sp>
        <p:nvSpPr>
          <p:cNvPr id="4" name="Slide Number Placeholder 3"/>
          <p:cNvSpPr>
            <a:spLocks noGrp="1"/>
          </p:cNvSpPr>
          <p:nvPr>
            <p:ph type="sldNum" sz="quarter" idx="10"/>
          </p:nvPr>
        </p:nvSpPr>
        <p:spPr/>
        <p:txBody>
          <a:bodyPr/>
          <a:lstStyle/>
          <a:p>
            <a:fld id="{05942DF7-03BE-1B4F-9218-E95B31D4B02C}" type="slidenum">
              <a:rPr lang="en-US" smtClean="0"/>
              <a:t>32</a:t>
            </a:fld>
            <a:endParaRPr lang="en-US"/>
          </a:p>
        </p:txBody>
      </p:sp>
    </p:spTree>
    <p:extLst>
      <p:ext uri="{BB962C8B-B14F-4D97-AF65-F5344CB8AC3E}">
        <p14:creationId xmlns:p14="http://schemas.microsoft.com/office/powerpoint/2010/main" val="5666072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 heuristics can yield different</a:t>
            </a:r>
            <a:r>
              <a:rPr lang="en-US" baseline="0" dirty="0" smtClean="0"/>
              <a:t> table orders depending on which constraint they prioritize.</a:t>
            </a:r>
          </a:p>
          <a:p>
            <a:r>
              <a:rPr lang="en-US" baseline="0" dirty="0" smtClean="0"/>
              <a:t>E.g., if we sorted by resource usage, here characterized by match width,  instead, we might have started with the wide ACL table which </a:t>
            </a:r>
          </a:p>
          <a:p>
            <a:r>
              <a:rPr lang="en-US" baseline="0" dirty="0" smtClean="0"/>
              <a:t>needs more additional resources. </a:t>
            </a:r>
          </a:p>
          <a:p>
            <a:r>
              <a:rPr lang="en-US" baseline="0" dirty="0" smtClean="0"/>
              <a:t>However when there are too many constraints, it’s not clear if any of the heuristics will work.</a:t>
            </a:r>
            <a:endParaRPr lang="en-US" dirty="0"/>
          </a:p>
        </p:txBody>
      </p:sp>
      <p:sp>
        <p:nvSpPr>
          <p:cNvPr id="4" name="Slide Number Placeholder 3"/>
          <p:cNvSpPr>
            <a:spLocks noGrp="1"/>
          </p:cNvSpPr>
          <p:nvPr>
            <p:ph type="sldNum" sz="quarter" idx="10"/>
          </p:nvPr>
        </p:nvSpPr>
        <p:spPr/>
        <p:txBody>
          <a:bodyPr/>
          <a:lstStyle/>
          <a:p>
            <a:fld id="{05942DF7-03BE-1B4F-9218-E95B31D4B02C}" type="slidenum">
              <a:rPr lang="en-US" smtClean="0"/>
              <a:t>33</a:t>
            </a:fld>
            <a:endParaRPr lang="en-US"/>
          </a:p>
        </p:txBody>
      </p:sp>
    </p:spTree>
    <p:extLst>
      <p:ext uri="{BB962C8B-B14F-4D97-AF65-F5344CB8AC3E}">
        <p14:creationId xmlns:p14="http://schemas.microsoft.com/office/powerpoint/2010/main" val="27631380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42DF7-03BE-1B4F-9218-E95B31D4B02C}" type="slidenum">
              <a:rPr lang="en-US" smtClean="0"/>
              <a:t>34</a:t>
            </a:fld>
            <a:endParaRPr lang="en-US"/>
          </a:p>
        </p:txBody>
      </p:sp>
    </p:spTree>
    <p:extLst>
      <p:ext uri="{BB962C8B-B14F-4D97-AF65-F5344CB8AC3E}">
        <p14:creationId xmlns:p14="http://schemas.microsoft.com/office/powerpoint/2010/main" val="39238297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5942DF7-03BE-1B4F-9218-E95B31D4B02C}" type="slidenum">
              <a:rPr lang="en-US" smtClean="0"/>
              <a:t>35</a:t>
            </a:fld>
            <a:endParaRPr lang="en-US"/>
          </a:p>
        </p:txBody>
      </p:sp>
    </p:spTree>
    <p:extLst>
      <p:ext uri="{BB962C8B-B14F-4D97-AF65-F5344CB8AC3E}">
        <p14:creationId xmlns:p14="http://schemas.microsoft.com/office/powerpoint/2010/main" val="22660408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42DF7-03BE-1B4F-9218-E95B31D4B02C}" type="slidenum">
              <a:rPr lang="en-US" smtClean="0"/>
              <a:t>36</a:t>
            </a:fld>
            <a:endParaRPr lang="en-US"/>
          </a:p>
        </p:txBody>
      </p:sp>
    </p:spTree>
    <p:extLst>
      <p:ext uri="{BB962C8B-B14F-4D97-AF65-F5344CB8AC3E}">
        <p14:creationId xmlns:p14="http://schemas.microsoft.com/office/powerpoint/2010/main" val="34460902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42DF7-03BE-1B4F-9218-E95B31D4B02C}" type="slidenum">
              <a:rPr lang="en-US" smtClean="0"/>
              <a:t>37</a:t>
            </a:fld>
            <a:endParaRPr lang="en-US"/>
          </a:p>
        </p:txBody>
      </p:sp>
    </p:spTree>
    <p:extLst>
      <p:ext uri="{BB962C8B-B14F-4D97-AF65-F5344CB8AC3E}">
        <p14:creationId xmlns:p14="http://schemas.microsoft.com/office/powerpoint/2010/main" val="17344394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42DF7-03BE-1B4F-9218-E95B31D4B02C}" type="slidenum">
              <a:rPr lang="en-US" smtClean="0"/>
              <a:t>38</a:t>
            </a:fld>
            <a:endParaRPr lang="en-US"/>
          </a:p>
        </p:txBody>
      </p:sp>
    </p:spTree>
    <p:extLst>
      <p:ext uri="{BB962C8B-B14F-4D97-AF65-F5344CB8AC3E}">
        <p14:creationId xmlns:p14="http://schemas.microsoft.com/office/powerpoint/2010/main" val="17344394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42DF7-03BE-1B4F-9218-E95B31D4B02C}" type="slidenum">
              <a:rPr lang="en-US" smtClean="0"/>
              <a:t>39</a:t>
            </a:fld>
            <a:endParaRPr lang="en-US"/>
          </a:p>
        </p:txBody>
      </p:sp>
    </p:spTree>
    <p:extLst>
      <p:ext uri="{BB962C8B-B14F-4D97-AF65-F5344CB8AC3E}">
        <p14:creationId xmlns:p14="http://schemas.microsoft.com/office/powerpoint/2010/main" val="40107877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dirty="0" smtClean="0"/>
              <a:t>Comparing whether</a:t>
            </a:r>
            <a:r>
              <a:rPr lang="en-US" baseline="0" dirty="0" smtClean="0"/>
              <a:t> the approach can actually fit- this is more of an issue for </a:t>
            </a:r>
            <a:r>
              <a:rPr lang="en-US" baseline="0" dirty="0" err="1" smtClean="0"/>
              <a:t>FlexPipe</a:t>
            </a:r>
            <a:r>
              <a:rPr lang="en-US" baseline="0" dirty="0" smtClean="0"/>
              <a:t> which has a limited number of stages and limited resources per stage. So we tried twenty different realistic variants of two of the use cases, and compared what fraction of these programs could be fit in the 5 stage pipeline by Greedy </a:t>
            </a:r>
            <a:r>
              <a:rPr lang="en-US" baseline="0" dirty="0" err="1" smtClean="0"/>
              <a:t>vs</a:t>
            </a:r>
            <a:r>
              <a:rPr lang="en-US" baseline="0" dirty="0" smtClean="0"/>
              <a:t> ILP.</a:t>
            </a:r>
          </a:p>
          <a:p>
            <a:pPr marL="171450" indent="-171450">
              <a:buFontTx/>
              <a:buChar char="-"/>
            </a:pPr>
            <a:r>
              <a:rPr lang="en-US" baseline="0" dirty="0" smtClean="0"/>
              <a:t>Comparing optimality- When fitting is not a problem, such as in RMT which has 32 stages, we can think about comparing the two approaches in terms of different objectives like the number of stages, pipeline latency and power. We do this for RMT.</a:t>
            </a:r>
          </a:p>
          <a:p>
            <a:pPr marL="171450" indent="-171450">
              <a:buFontTx/>
              <a:buChar char="-"/>
            </a:pPr>
            <a:r>
              <a:rPr lang="en-US" baseline="0" dirty="0" smtClean="0"/>
              <a:t>Finally we compare the runtime of the two approaches both to compile to RMT and to </a:t>
            </a:r>
            <a:r>
              <a:rPr lang="en-US" baseline="0" dirty="0" err="1" smtClean="0"/>
              <a:t>FlexPipe</a:t>
            </a:r>
            <a:r>
              <a:rPr lang="en-US" baseline="0" dirty="0" smtClean="0"/>
              <a:t>.</a:t>
            </a:r>
          </a:p>
        </p:txBody>
      </p:sp>
      <p:sp>
        <p:nvSpPr>
          <p:cNvPr id="4" name="Slide Number Placeholder 3"/>
          <p:cNvSpPr>
            <a:spLocks noGrp="1"/>
          </p:cNvSpPr>
          <p:nvPr>
            <p:ph type="sldNum" sz="quarter" idx="10"/>
          </p:nvPr>
        </p:nvSpPr>
        <p:spPr/>
        <p:txBody>
          <a:bodyPr/>
          <a:lstStyle/>
          <a:p>
            <a:fld id="{05942DF7-03BE-1B4F-9218-E95B31D4B02C}" type="slidenum">
              <a:rPr lang="en-US" smtClean="0"/>
              <a:t>40</a:t>
            </a:fld>
            <a:endParaRPr lang="en-US"/>
          </a:p>
        </p:txBody>
      </p:sp>
    </p:spTree>
    <p:extLst>
      <p:ext uri="{BB962C8B-B14F-4D97-AF65-F5344CB8AC3E}">
        <p14:creationId xmlns:p14="http://schemas.microsoft.com/office/powerpoint/2010/main" val="5953294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Can Greedy fit my program?</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For variants of one of our use cases, greedy couldn’t fit 25% of the programs.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 close to optimal is Greedy for the RMT switch chip?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Hmm.. looks like I need ILP. How slow is it</a:t>
            </a:r>
            <a:r>
              <a:rPr lang="en-US" dirty="0" smtClean="0"/>
              <a:t>?</a:t>
            </a:r>
            <a:endParaRPr lang="en-US" dirty="0" smtClean="0"/>
          </a:p>
        </p:txBody>
      </p:sp>
      <p:sp>
        <p:nvSpPr>
          <p:cNvPr id="4" name="Slide Number Placeholder 3"/>
          <p:cNvSpPr>
            <a:spLocks noGrp="1"/>
          </p:cNvSpPr>
          <p:nvPr>
            <p:ph type="sldNum" sz="quarter" idx="10"/>
          </p:nvPr>
        </p:nvSpPr>
        <p:spPr/>
        <p:txBody>
          <a:bodyPr/>
          <a:lstStyle/>
          <a:p>
            <a:fld id="{05942DF7-03BE-1B4F-9218-E95B31D4B02C}" type="slidenum">
              <a:rPr lang="en-US" smtClean="0"/>
              <a:t>41</a:t>
            </a:fld>
            <a:endParaRPr lang="en-US"/>
          </a:p>
        </p:txBody>
      </p:sp>
    </p:spTree>
    <p:extLst>
      <p:ext uri="{BB962C8B-B14F-4D97-AF65-F5344CB8AC3E}">
        <p14:creationId xmlns:p14="http://schemas.microsoft.com/office/powerpoint/2010/main" val="2438295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 can’t add new forwarding or monitoring functionality after I’ve bought the switch. The fixed pipeline fixes the control flow for the lifetime of the switch. </a:t>
            </a:r>
            <a:endParaRPr lang="en-US" dirty="0" smtClean="0"/>
          </a:p>
        </p:txBody>
      </p:sp>
      <p:sp>
        <p:nvSpPr>
          <p:cNvPr id="4" name="Slide Number Placeholder 3"/>
          <p:cNvSpPr>
            <a:spLocks noGrp="1"/>
          </p:cNvSpPr>
          <p:nvPr>
            <p:ph type="sldNum" sz="quarter" idx="10"/>
          </p:nvPr>
        </p:nvSpPr>
        <p:spPr/>
        <p:txBody>
          <a:bodyPr/>
          <a:lstStyle/>
          <a:p>
            <a:fld id="{05942DF7-03BE-1B4F-9218-E95B31D4B02C}" type="slidenum">
              <a:rPr lang="en-US" smtClean="0"/>
              <a:t>5</a:t>
            </a:fld>
            <a:endParaRPr lang="en-US"/>
          </a:p>
        </p:txBody>
      </p:sp>
    </p:spTree>
    <p:extLst>
      <p:ext uri="{BB962C8B-B14F-4D97-AF65-F5344CB8AC3E}">
        <p14:creationId xmlns:p14="http://schemas.microsoft.com/office/powerpoint/2010/main" val="40890930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42DF7-03BE-1B4F-9218-E95B31D4B02C}" type="slidenum">
              <a:rPr lang="en-US" smtClean="0"/>
              <a:t>43</a:t>
            </a:fld>
            <a:endParaRPr lang="en-US"/>
          </a:p>
        </p:txBody>
      </p:sp>
    </p:spTree>
    <p:extLst>
      <p:ext uri="{BB962C8B-B14F-4D97-AF65-F5344CB8AC3E}">
        <p14:creationId xmlns:p14="http://schemas.microsoft.com/office/powerpoint/2010/main" val="18683910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42DF7-03BE-1B4F-9218-E95B31D4B02C}" type="slidenum">
              <a:rPr lang="en-US" smtClean="0"/>
              <a:t>44</a:t>
            </a:fld>
            <a:endParaRPr lang="en-US"/>
          </a:p>
        </p:txBody>
      </p:sp>
    </p:spTree>
    <p:extLst>
      <p:ext uri="{BB962C8B-B14F-4D97-AF65-F5344CB8AC3E}">
        <p14:creationId xmlns:p14="http://schemas.microsoft.com/office/powerpoint/2010/main" val="2156029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obvious how it scales with</a:t>
            </a:r>
            <a:r>
              <a:rPr lang="en-US" baseline="0" dirty="0" smtClean="0"/>
              <a:t> the number of constraints-</a:t>
            </a:r>
          </a:p>
          <a:p>
            <a:r>
              <a:rPr lang="en-US" dirty="0" smtClean="0"/>
              <a:t>Minimum Stage:</a:t>
            </a:r>
            <a:r>
              <a:rPr lang="en-US" baseline="0" dirty="0" smtClean="0"/>
              <a:t> 12s, adding ILP constraints for power: same order, adding ILP constraints for pipeline latency: 1 order of magnitude.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did learn that the ILP run time depends on how fine-grained our resource assignment is-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For </a:t>
            </a:r>
            <a:r>
              <a:rPr lang="en-US" baseline="0" dirty="0" err="1" smtClean="0"/>
              <a:t>FlexPipe</a:t>
            </a:r>
            <a:r>
              <a:rPr lang="en-US" baseline="0" dirty="0" smtClean="0"/>
              <a:t>, if we assigned one match entry at a time, CPLEX could take hours and even days to run. However when we assigned</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100-500 match entries at a time, it became more manageable on the order of tens of minutes.</a:t>
            </a:r>
            <a:endParaRPr lang="en-US" dirty="0" smtClean="0"/>
          </a:p>
          <a:p>
            <a:endParaRPr lang="en-US" dirty="0"/>
          </a:p>
        </p:txBody>
      </p:sp>
      <p:sp>
        <p:nvSpPr>
          <p:cNvPr id="4" name="Slide Number Placeholder 3"/>
          <p:cNvSpPr>
            <a:spLocks noGrp="1"/>
          </p:cNvSpPr>
          <p:nvPr>
            <p:ph type="sldNum" sz="quarter" idx="10"/>
          </p:nvPr>
        </p:nvSpPr>
        <p:spPr/>
        <p:txBody>
          <a:bodyPr/>
          <a:lstStyle/>
          <a:p>
            <a:fld id="{05942DF7-03BE-1B4F-9218-E95B31D4B02C}" type="slidenum">
              <a:rPr lang="en-US" smtClean="0"/>
              <a:t>46</a:t>
            </a:fld>
            <a:endParaRPr lang="en-US"/>
          </a:p>
        </p:txBody>
      </p:sp>
    </p:spTree>
    <p:extLst>
      <p:ext uri="{BB962C8B-B14F-4D97-AF65-F5344CB8AC3E}">
        <p14:creationId xmlns:p14="http://schemas.microsoft.com/office/powerpoint/2010/main" val="55898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5942DF7-03BE-1B4F-9218-E95B31D4B02C}" type="slidenum">
              <a:rPr lang="en-US" smtClean="0"/>
              <a:t>6</a:t>
            </a:fld>
            <a:endParaRPr lang="en-US"/>
          </a:p>
        </p:txBody>
      </p:sp>
    </p:spTree>
    <p:extLst>
      <p:ext uri="{BB962C8B-B14F-4D97-AF65-F5344CB8AC3E}">
        <p14:creationId xmlns:p14="http://schemas.microsoft.com/office/powerpoint/2010/main" val="4089093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third reason</a:t>
            </a:r>
            <a:r>
              <a:rPr lang="en-US" baseline="0" dirty="0" smtClean="0"/>
              <a:t> they’re limited.. I can’t even m</a:t>
            </a:r>
            <a:r>
              <a:rPr lang="en-US" dirty="0" smtClean="0"/>
              <a:t>oving resources b/n existing functions. And</a:t>
            </a:r>
            <a:r>
              <a:rPr lang="en-US" baseline="0" dirty="0" smtClean="0"/>
              <a:t> that comes up a lot! </a:t>
            </a:r>
          </a:p>
          <a:p>
            <a:r>
              <a:rPr lang="en-US" baseline="0" dirty="0" smtClean="0"/>
              <a:t>Plus I end up wasting all that memory </a:t>
            </a:r>
            <a:r>
              <a:rPr lang="en-US" baseline="0" dirty="0" smtClean="0">
                <a:sym typeface="Wingdings"/>
              </a:rPr>
              <a:t></a:t>
            </a:r>
          </a:p>
          <a:p>
            <a:endParaRPr lang="en-US" baseline="0" dirty="0" smtClean="0">
              <a:sym typeface="Wingdings"/>
            </a:endParaRPr>
          </a:p>
          <a:p>
            <a:r>
              <a:rPr lang="en-US" baseline="0" dirty="0" smtClean="0">
                <a:sym typeface="Wingdings"/>
              </a:rPr>
              <a:t>Why is it hard?</a:t>
            </a:r>
          </a:p>
        </p:txBody>
      </p:sp>
      <p:sp>
        <p:nvSpPr>
          <p:cNvPr id="4" name="Slide Number Placeholder 3"/>
          <p:cNvSpPr>
            <a:spLocks noGrp="1"/>
          </p:cNvSpPr>
          <p:nvPr>
            <p:ph type="sldNum" sz="quarter" idx="10"/>
          </p:nvPr>
        </p:nvSpPr>
        <p:spPr/>
        <p:txBody>
          <a:bodyPr/>
          <a:lstStyle/>
          <a:p>
            <a:fld id="{05942DF7-03BE-1B4F-9218-E95B31D4B02C}" type="slidenum">
              <a:rPr lang="en-US" smtClean="0"/>
              <a:t>7</a:t>
            </a:fld>
            <a:endParaRPr lang="en-US"/>
          </a:p>
        </p:txBody>
      </p:sp>
    </p:spTree>
    <p:extLst>
      <p:ext uri="{BB962C8B-B14F-4D97-AF65-F5344CB8AC3E}">
        <p14:creationId xmlns:p14="http://schemas.microsoft.com/office/powerpoint/2010/main" val="4089093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42DF7-03BE-1B4F-9218-E95B31D4B02C}" type="slidenum">
              <a:rPr lang="en-US" smtClean="0"/>
              <a:t>8</a:t>
            </a:fld>
            <a:endParaRPr lang="en-US"/>
          </a:p>
        </p:txBody>
      </p:sp>
    </p:spTree>
    <p:extLst>
      <p:ext uri="{BB962C8B-B14F-4D97-AF65-F5344CB8AC3E}">
        <p14:creationId xmlns:p14="http://schemas.microsoft.com/office/powerpoint/2010/main" val="4089093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42DF7-03BE-1B4F-9218-E95B31D4B02C}" type="slidenum">
              <a:rPr lang="en-US" smtClean="0"/>
              <a:t>9</a:t>
            </a:fld>
            <a:endParaRPr lang="en-US"/>
          </a:p>
        </p:txBody>
      </p:sp>
    </p:spTree>
    <p:extLst>
      <p:ext uri="{BB962C8B-B14F-4D97-AF65-F5344CB8AC3E}">
        <p14:creationId xmlns:p14="http://schemas.microsoft.com/office/powerpoint/2010/main" val="4089093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Adding</a:t>
            </a:r>
            <a:r>
              <a:rPr lang="en-US" baseline="0" dirty="0" smtClean="0"/>
              <a:t> my</a:t>
            </a:r>
            <a:r>
              <a:rPr lang="en-US" dirty="0" smtClean="0"/>
              <a:t> new forwarding function easy, since it comes before</a:t>
            </a:r>
            <a:r>
              <a:rPr lang="en-US" baseline="0" dirty="0" smtClean="0"/>
              <a:t> the forwarding tables,</a:t>
            </a:r>
            <a:r>
              <a:rPr lang="en-US" dirty="0" smtClean="0"/>
              <a:t> I make room for</a:t>
            </a:r>
            <a:r>
              <a:rPr lang="en-US" baseline="0" dirty="0" smtClean="0"/>
              <a:t> it and</a:t>
            </a:r>
            <a:r>
              <a:rPr lang="en-US" dirty="0" smtClean="0"/>
              <a:t> move v4 to stage 3</a:t>
            </a:r>
          </a:p>
          <a:p>
            <a:pPr marL="0" indent="0">
              <a:buFontTx/>
              <a:buNone/>
            </a:pPr>
            <a:r>
              <a:rPr lang="en-US" dirty="0" smtClean="0"/>
              <a:t>- Adding monitoring</a:t>
            </a:r>
            <a:r>
              <a:rPr lang="en-US" baseline="0" dirty="0" smtClean="0"/>
              <a:t> functions is easy too, I can add a monitoring action to any table</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Moving </a:t>
            </a:r>
            <a:r>
              <a:rPr lang="en-US" dirty="0" smtClean="0"/>
              <a:t>resources between functions</a:t>
            </a:r>
            <a:r>
              <a:rPr lang="en-US" baseline="0" dirty="0" smtClean="0"/>
              <a:t> is easy. If v6 was using even fewer entries I could reclaim that space for v4.</a:t>
            </a:r>
            <a:endParaRPr lang="en-US" dirty="0"/>
          </a:p>
        </p:txBody>
      </p:sp>
      <p:sp>
        <p:nvSpPr>
          <p:cNvPr id="4" name="Slide Number Placeholder 3"/>
          <p:cNvSpPr>
            <a:spLocks noGrp="1"/>
          </p:cNvSpPr>
          <p:nvPr>
            <p:ph type="sldNum" sz="quarter" idx="10"/>
          </p:nvPr>
        </p:nvSpPr>
        <p:spPr/>
        <p:txBody>
          <a:bodyPr/>
          <a:lstStyle/>
          <a:p>
            <a:fld id="{05942DF7-03BE-1B4F-9218-E95B31D4B02C}" type="slidenum">
              <a:rPr lang="en-US" smtClean="0"/>
              <a:t>10</a:t>
            </a:fld>
            <a:endParaRPr lang="en-US"/>
          </a:p>
        </p:txBody>
      </p:sp>
    </p:spTree>
    <p:extLst>
      <p:ext uri="{BB962C8B-B14F-4D97-AF65-F5344CB8AC3E}">
        <p14:creationId xmlns:p14="http://schemas.microsoft.com/office/powerpoint/2010/main" val="4089093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EFBDED-6367-B942-B7A9-4B0DC9113E07}" type="datetime1">
              <a:rPr lang="en-US" smtClean="0"/>
              <a:t>5/4/15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F19B-68EA-B340-A4BB-C1F18F625CEA}" type="slidenum">
              <a:rPr lang="en-US" smtClean="0"/>
              <a:t>‹#›</a:t>
            </a:fld>
            <a:endParaRPr lang="en-US"/>
          </a:p>
        </p:txBody>
      </p:sp>
    </p:spTree>
    <p:extLst>
      <p:ext uri="{BB962C8B-B14F-4D97-AF65-F5344CB8AC3E}">
        <p14:creationId xmlns:p14="http://schemas.microsoft.com/office/powerpoint/2010/main" val="1496041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C18C24-B01A-6A42-B55E-58564991C434}" type="datetime1">
              <a:rPr lang="en-US" smtClean="0"/>
              <a:t>5/4/15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F19B-68EA-B340-A4BB-C1F18F625CEA}" type="slidenum">
              <a:rPr lang="en-US" smtClean="0"/>
              <a:t>‹#›</a:t>
            </a:fld>
            <a:endParaRPr lang="en-US"/>
          </a:p>
        </p:txBody>
      </p:sp>
    </p:spTree>
    <p:extLst>
      <p:ext uri="{BB962C8B-B14F-4D97-AF65-F5344CB8AC3E}">
        <p14:creationId xmlns:p14="http://schemas.microsoft.com/office/powerpoint/2010/main" val="1458031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7DD421-816D-2F4B-9FDB-A5A914348034}" type="datetime1">
              <a:rPr lang="en-US" smtClean="0"/>
              <a:t>5/4/15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F19B-68EA-B340-A4BB-C1F18F625CEA}" type="slidenum">
              <a:rPr lang="en-US" smtClean="0"/>
              <a:t>‹#›</a:t>
            </a:fld>
            <a:endParaRPr lang="en-US"/>
          </a:p>
        </p:txBody>
      </p:sp>
    </p:spTree>
    <p:extLst>
      <p:ext uri="{BB962C8B-B14F-4D97-AF65-F5344CB8AC3E}">
        <p14:creationId xmlns:p14="http://schemas.microsoft.com/office/powerpoint/2010/main" val="4017580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DB4503-0A3C-D744-8827-A59EA1BEB017}" type="datetime1">
              <a:rPr lang="en-US" smtClean="0"/>
              <a:t>5/4/15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F19B-68EA-B340-A4BB-C1F18F625CEA}"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B10F8D-D262-D644-A2A5-CD1CDAB6AC75}" type="datetime1">
              <a:rPr lang="en-US" smtClean="0"/>
              <a:t>5/4/15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F19B-68EA-B340-A4BB-C1F18F625CEA}"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9FB1B6-7E3C-194D-BC79-F5A9FBA55A15}" type="datetime1">
              <a:rPr lang="en-US" smtClean="0"/>
              <a:t>5/4/15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F19B-68EA-B340-A4BB-C1F18F625CEA}"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4A3DA5-965F-AC4B-8F1F-767B78BD37A9}" type="datetime1">
              <a:rPr lang="en-US" smtClean="0"/>
              <a:t>5/4/15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F19B-68EA-B340-A4BB-C1F18F625CEA}"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8E5029-6FB2-EE46-80B6-C52152FB6620}" type="datetime1">
              <a:rPr lang="en-US" smtClean="0"/>
              <a:t>5/4/15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E0F19B-68EA-B340-A4BB-C1F18F625CEA}"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CD66DE-FE67-7143-90BA-FC1EB9310E3F}" type="datetime1">
              <a:rPr lang="en-US" smtClean="0"/>
              <a:t>5/4/15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E0F19B-68EA-B340-A4BB-C1F18F625CEA}"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93312-BE8A-9845-866C-9110702959EB}" type="datetime1">
              <a:rPr lang="en-US" smtClean="0"/>
              <a:t>5/4/15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E0F19B-68EA-B340-A4BB-C1F18F625CEA}"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ACC276-E123-E544-A19D-B55DC70977BF}" type="datetime1">
              <a:rPr lang="en-US" smtClean="0"/>
              <a:t>5/4/15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F19B-68EA-B340-A4BB-C1F18F625CEA}"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087493-3E0F-364F-A90E-67E2A98F38F7}" type="datetime1">
              <a:rPr lang="en-US" smtClean="0"/>
              <a:t>5/4/15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F19B-68EA-B340-A4BB-C1F18F625CEA}" type="slidenum">
              <a:rPr lang="en-US" smtClean="0"/>
              <a:t>‹#›</a:t>
            </a:fld>
            <a:endParaRPr lang="en-US"/>
          </a:p>
        </p:txBody>
      </p:sp>
    </p:spTree>
    <p:extLst>
      <p:ext uri="{BB962C8B-B14F-4D97-AF65-F5344CB8AC3E}">
        <p14:creationId xmlns:p14="http://schemas.microsoft.com/office/powerpoint/2010/main" val="40717732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AB5015-DC6B-7141-A036-9235741CCA52}" type="datetime1">
              <a:rPr lang="en-US" smtClean="0"/>
              <a:t>5/4/15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F19B-68EA-B340-A4BB-C1F18F625CEA}"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68595A-E7DE-8A43-AC0F-7C811268874A}" type="datetime1">
              <a:rPr lang="en-US" smtClean="0"/>
              <a:t>5/4/15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F19B-68EA-B340-A4BB-C1F18F625CEA}"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C25D17-4FA2-134C-A2E8-35AC1A0BAA05}" type="datetime1">
              <a:rPr lang="en-US" smtClean="0"/>
              <a:t>5/4/15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F19B-68EA-B340-A4BB-C1F18F625CEA}"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BDCD3C-4618-104E-8546-BA9602744C88}" type="datetime1">
              <a:rPr lang="en-US" smtClean="0"/>
              <a:t>5/4/15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F19B-68EA-B340-A4BB-C1F18F625CEA}" type="slidenum">
              <a:rPr lang="en-US" smtClean="0"/>
              <a:t>‹#›</a:t>
            </a:fld>
            <a:endParaRPr lang="en-US"/>
          </a:p>
        </p:txBody>
      </p:sp>
    </p:spTree>
    <p:extLst>
      <p:ext uri="{BB962C8B-B14F-4D97-AF65-F5344CB8AC3E}">
        <p14:creationId xmlns:p14="http://schemas.microsoft.com/office/powerpoint/2010/main" val="1516529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D9A759-4E75-C147-9105-12FC8FE7FBB7}" type="datetime1">
              <a:rPr lang="en-US" smtClean="0"/>
              <a:t>5/4/15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F19B-68EA-B340-A4BB-C1F18F625CEA}" type="slidenum">
              <a:rPr lang="en-US" smtClean="0"/>
              <a:t>‹#›</a:t>
            </a:fld>
            <a:endParaRPr lang="en-US"/>
          </a:p>
        </p:txBody>
      </p:sp>
    </p:spTree>
    <p:extLst>
      <p:ext uri="{BB962C8B-B14F-4D97-AF65-F5344CB8AC3E}">
        <p14:creationId xmlns:p14="http://schemas.microsoft.com/office/powerpoint/2010/main" val="2250987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EB1B19-CBEB-5A44-A096-583C9698AD99}" type="datetime1">
              <a:rPr lang="en-US" smtClean="0"/>
              <a:t>5/4/15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E0F19B-68EA-B340-A4BB-C1F18F625CEA}" type="slidenum">
              <a:rPr lang="en-US" smtClean="0"/>
              <a:t>‹#›</a:t>
            </a:fld>
            <a:endParaRPr lang="en-US"/>
          </a:p>
        </p:txBody>
      </p:sp>
    </p:spTree>
    <p:extLst>
      <p:ext uri="{BB962C8B-B14F-4D97-AF65-F5344CB8AC3E}">
        <p14:creationId xmlns:p14="http://schemas.microsoft.com/office/powerpoint/2010/main" val="2865990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694C49-BABA-C44B-8324-95C725EE9933}" type="datetime1">
              <a:rPr lang="en-US" smtClean="0"/>
              <a:t>5/4/15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E0F19B-68EA-B340-A4BB-C1F18F625CEA}" type="slidenum">
              <a:rPr lang="en-US" smtClean="0"/>
              <a:t>‹#›</a:t>
            </a:fld>
            <a:endParaRPr lang="en-US"/>
          </a:p>
        </p:txBody>
      </p:sp>
    </p:spTree>
    <p:extLst>
      <p:ext uri="{BB962C8B-B14F-4D97-AF65-F5344CB8AC3E}">
        <p14:creationId xmlns:p14="http://schemas.microsoft.com/office/powerpoint/2010/main" val="2908993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C8A7C-78D9-EF45-B2A3-3784FE5B398A}" type="datetime1">
              <a:rPr lang="en-US" smtClean="0"/>
              <a:t>5/4/15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E0F19B-68EA-B340-A4BB-C1F18F625CEA}" type="slidenum">
              <a:rPr lang="en-US" smtClean="0"/>
              <a:t>‹#›</a:t>
            </a:fld>
            <a:endParaRPr lang="en-US"/>
          </a:p>
        </p:txBody>
      </p:sp>
    </p:spTree>
    <p:extLst>
      <p:ext uri="{BB962C8B-B14F-4D97-AF65-F5344CB8AC3E}">
        <p14:creationId xmlns:p14="http://schemas.microsoft.com/office/powerpoint/2010/main" val="526945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5DF4D4-38AF-5E41-B25A-23BF5EFA6F38}" type="datetime1">
              <a:rPr lang="en-US" smtClean="0"/>
              <a:t>5/4/15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F19B-68EA-B340-A4BB-C1F18F625CEA}" type="slidenum">
              <a:rPr lang="en-US" smtClean="0"/>
              <a:t>‹#›</a:t>
            </a:fld>
            <a:endParaRPr lang="en-US"/>
          </a:p>
        </p:txBody>
      </p:sp>
    </p:spTree>
    <p:extLst>
      <p:ext uri="{BB962C8B-B14F-4D97-AF65-F5344CB8AC3E}">
        <p14:creationId xmlns:p14="http://schemas.microsoft.com/office/powerpoint/2010/main" val="2463423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5E04B8-5417-844A-A2BC-48E1B3DA5AF2}" type="datetime1">
              <a:rPr lang="en-US" smtClean="0"/>
              <a:t>5/4/15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F19B-68EA-B340-A4BB-C1F18F625CEA}" type="slidenum">
              <a:rPr lang="en-US" smtClean="0"/>
              <a:t>‹#›</a:t>
            </a:fld>
            <a:endParaRPr lang="en-US"/>
          </a:p>
        </p:txBody>
      </p:sp>
    </p:spTree>
    <p:extLst>
      <p:ext uri="{BB962C8B-B14F-4D97-AF65-F5344CB8AC3E}">
        <p14:creationId xmlns:p14="http://schemas.microsoft.com/office/powerpoint/2010/main" val="30029450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274A6F-1A6E-6547-9C81-A572E9C40831}" type="datetime1">
              <a:rPr lang="en-US" smtClean="0"/>
              <a:t>5/4/15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0F19B-68EA-B340-A4BB-C1F18F625CEA}" type="slidenum">
              <a:rPr lang="en-US" smtClean="0"/>
              <a:t>‹#›</a:t>
            </a:fld>
            <a:endParaRPr lang="en-US"/>
          </a:p>
        </p:txBody>
      </p:sp>
    </p:spTree>
    <p:extLst>
      <p:ext uri="{BB962C8B-B14F-4D97-AF65-F5344CB8AC3E}">
        <p14:creationId xmlns:p14="http://schemas.microsoft.com/office/powerpoint/2010/main" val="547563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CA140-436B-F447-9F1C-7E5C1120B3BD}" type="datetime1">
              <a:rPr lang="en-US" smtClean="0"/>
              <a:t>5/4/15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0F19B-68EA-B340-A4BB-C1F18F625CEA}"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17.xml"/><Relationship Id="rId3"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17.xml"/><Relationship Id="rId3"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4.xml"/><Relationship Id="rId3"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image" Target="../media/image3.png"/><Relationship Id="rId1" Type="http://schemas.openxmlformats.org/officeDocument/2006/relationships/tags" Target="../tags/tag27.x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4.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Building Compilers for Reconfigurable Switches</a:t>
            </a:r>
            <a:endParaRPr lang="en-US" dirty="0"/>
          </a:p>
        </p:txBody>
      </p:sp>
      <p:sp>
        <p:nvSpPr>
          <p:cNvPr id="4" name="Subtitle 3"/>
          <p:cNvSpPr>
            <a:spLocks noGrp="1"/>
          </p:cNvSpPr>
          <p:nvPr>
            <p:ph type="subTitle" idx="1"/>
          </p:nvPr>
        </p:nvSpPr>
        <p:spPr/>
        <p:txBody>
          <a:bodyPr/>
          <a:lstStyle/>
          <a:p>
            <a:r>
              <a:rPr lang="en-US" i="1" dirty="0" err="1" smtClean="0"/>
              <a:t>Lavanya</a:t>
            </a:r>
            <a:r>
              <a:rPr lang="en-US" i="1" dirty="0" smtClean="0"/>
              <a:t> Jose</a:t>
            </a:r>
            <a:r>
              <a:rPr lang="en-US" dirty="0" smtClean="0"/>
              <a:t>, Lisa Yan,</a:t>
            </a:r>
          </a:p>
          <a:p>
            <a:r>
              <a:rPr lang="en-US" dirty="0" smtClean="0"/>
              <a:t>Nick </a:t>
            </a:r>
            <a:r>
              <a:rPr lang="en-US" dirty="0" err="1" smtClean="0"/>
              <a:t>McKeown</a:t>
            </a:r>
            <a:r>
              <a:rPr lang="en-US" dirty="0" smtClean="0"/>
              <a:t>, and George Varghese</a:t>
            </a:r>
          </a:p>
        </p:txBody>
      </p:sp>
      <p:sp>
        <p:nvSpPr>
          <p:cNvPr id="3" name="Slide Number Placeholder 2"/>
          <p:cNvSpPr>
            <a:spLocks noGrp="1"/>
          </p:cNvSpPr>
          <p:nvPr>
            <p:ph type="sldNum" sz="quarter" idx="12"/>
          </p:nvPr>
        </p:nvSpPr>
        <p:spPr/>
        <p:txBody>
          <a:bodyPr/>
          <a:lstStyle/>
          <a:p>
            <a:fld id="{3DE0F19B-68EA-B340-A4BB-C1F18F625CEA}" type="slidenum">
              <a:rPr lang="en-US" smtClean="0"/>
              <a:t>1</a:t>
            </a:fld>
            <a:endParaRPr lang="en-US"/>
          </a:p>
        </p:txBody>
      </p:sp>
      <p:sp>
        <p:nvSpPr>
          <p:cNvPr id="5" name="TextBox 4"/>
          <p:cNvSpPr txBox="1"/>
          <p:nvPr/>
        </p:nvSpPr>
        <p:spPr>
          <a:xfrm>
            <a:off x="1270000" y="6171684"/>
            <a:ext cx="7188200" cy="369332"/>
          </a:xfrm>
          <a:prstGeom prst="rect">
            <a:avLst/>
          </a:prstGeom>
          <a:noFill/>
        </p:spPr>
        <p:txBody>
          <a:bodyPr wrap="square" rtlCol="0">
            <a:spAutoFit/>
          </a:bodyPr>
          <a:lstStyle/>
          <a:p>
            <a:r>
              <a:rPr lang="en-US" dirty="0" smtClean="0"/>
              <a:t>Research funded by AT&amp;T, Intel, Open Networking Research Center.</a:t>
            </a:r>
          </a:p>
        </p:txBody>
      </p:sp>
    </p:spTree>
    <p:extLst>
      <p:ext uri="{BB962C8B-B14F-4D97-AF65-F5344CB8AC3E}">
        <p14:creationId xmlns:p14="http://schemas.microsoft.com/office/powerpoint/2010/main" val="3366985219"/>
      </p:ext>
    </p:extLst>
  </p:cSld>
  <p:clrMapOvr>
    <a:masterClrMapping/>
  </p:clrMapOvr>
  <mc:AlternateContent xmlns:mc="http://schemas.openxmlformats.org/markup-compatibility/2006" xmlns:p14="http://schemas.microsoft.com/office/powerpoint/2010/main">
    <mc:Choice Requires="p14">
      <p:transition spd="slow" p14:dur="2000" advTm="37532"/>
    </mc:Choice>
    <mc:Fallback xmlns="">
      <p:transition xmlns:p14="http://schemas.microsoft.com/office/powerpoint/2010/main" spd="slow" advTm="37532"/>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oup 73"/>
          <p:cNvGrpSpPr/>
          <p:nvPr/>
        </p:nvGrpSpPr>
        <p:grpSpPr>
          <a:xfrm>
            <a:off x="1496642" y="4090055"/>
            <a:ext cx="1124341" cy="2169168"/>
            <a:chOff x="1485649" y="3204985"/>
            <a:chExt cx="1124341" cy="2169168"/>
          </a:xfrm>
        </p:grpSpPr>
        <p:sp>
          <p:nvSpPr>
            <p:cNvPr id="75" name="Rectangle 74"/>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76" name="Rectangle 75"/>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77" name="Group 76"/>
          <p:cNvGrpSpPr/>
          <p:nvPr/>
        </p:nvGrpSpPr>
        <p:grpSpPr>
          <a:xfrm>
            <a:off x="3027646" y="4102685"/>
            <a:ext cx="1124341" cy="2169168"/>
            <a:chOff x="1485649" y="3204985"/>
            <a:chExt cx="1124341" cy="2169168"/>
          </a:xfrm>
        </p:grpSpPr>
        <p:sp>
          <p:nvSpPr>
            <p:cNvPr id="78" name="Rectangle 77"/>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79" name="Rectangle 78"/>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80" name="Group 79"/>
          <p:cNvGrpSpPr/>
          <p:nvPr/>
        </p:nvGrpSpPr>
        <p:grpSpPr>
          <a:xfrm>
            <a:off x="4732466" y="4095691"/>
            <a:ext cx="1124341" cy="2169168"/>
            <a:chOff x="1485649" y="3204985"/>
            <a:chExt cx="1124341" cy="2169168"/>
          </a:xfrm>
        </p:grpSpPr>
        <p:sp>
          <p:nvSpPr>
            <p:cNvPr id="82" name="Rectangle 81"/>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83" name="Rectangle 82"/>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84" name="Group 83"/>
          <p:cNvGrpSpPr/>
          <p:nvPr/>
        </p:nvGrpSpPr>
        <p:grpSpPr>
          <a:xfrm>
            <a:off x="6321214" y="4095691"/>
            <a:ext cx="1124341" cy="2169168"/>
            <a:chOff x="1485649" y="3204985"/>
            <a:chExt cx="1124341" cy="2169168"/>
          </a:xfrm>
        </p:grpSpPr>
        <p:sp>
          <p:nvSpPr>
            <p:cNvPr id="85" name="Rectangle 84"/>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86" name="Rectangle 85"/>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25" name="Group 124"/>
          <p:cNvGrpSpPr/>
          <p:nvPr/>
        </p:nvGrpSpPr>
        <p:grpSpPr>
          <a:xfrm>
            <a:off x="245626" y="2926679"/>
            <a:ext cx="8552200" cy="760323"/>
            <a:chOff x="245626" y="2926679"/>
            <a:chExt cx="8552200" cy="760323"/>
          </a:xfrm>
        </p:grpSpPr>
        <p:cxnSp>
          <p:nvCxnSpPr>
            <p:cNvPr id="126" name="Straight Connector 125"/>
            <p:cNvCxnSpPr/>
            <p:nvPr/>
          </p:nvCxnSpPr>
          <p:spPr>
            <a:xfrm flipV="1">
              <a:off x="245626" y="3320090"/>
              <a:ext cx="8552200" cy="0"/>
            </a:xfrm>
            <a:prstGeom prst="line">
              <a:avLst/>
            </a:prstGeom>
            <a:ln>
              <a:solidFill>
                <a:schemeClr val="tx1">
                  <a:lumMod val="50000"/>
                  <a:lumOff val="50000"/>
                </a:schemeClr>
              </a:solidFill>
              <a:prstDash val="lgDash"/>
            </a:ln>
          </p:spPr>
          <p:style>
            <a:lnRef idx="2">
              <a:schemeClr val="dk1"/>
            </a:lnRef>
            <a:fillRef idx="0">
              <a:schemeClr val="dk1"/>
            </a:fillRef>
            <a:effectRef idx="1">
              <a:schemeClr val="dk1"/>
            </a:effectRef>
            <a:fontRef idx="minor">
              <a:schemeClr val="tx1"/>
            </a:fontRef>
          </p:style>
        </p:cxnSp>
        <p:sp>
          <p:nvSpPr>
            <p:cNvPr id="127" name="TextBox 126"/>
            <p:cNvSpPr txBox="1"/>
            <p:nvPr/>
          </p:nvSpPr>
          <p:spPr>
            <a:xfrm>
              <a:off x="298401" y="2926679"/>
              <a:ext cx="2468206" cy="369332"/>
            </a:xfrm>
            <a:prstGeom prst="rect">
              <a:avLst/>
            </a:prstGeom>
            <a:noFill/>
          </p:spPr>
          <p:txBody>
            <a:bodyPr wrap="square" rtlCol="0">
              <a:spAutoFit/>
            </a:bodyPr>
            <a:lstStyle/>
            <a:p>
              <a:r>
                <a:rPr lang="en-US" dirty="0"/>
                <a:t>Control Flow Graph</a:t>
              </a:r>
            </a:p>
          </p:txBody>
        </p:sp>
        <p:sp>
          <p:nvSpPr>
            <p:cNvPr id="128" name="TextBox 127"/>
            <p:cNvSpPr txBox="1"/>
            <p:nvPr/>
          </p:nvSpPr>
          <p:spPr>
            <a:xfrm>
              <a:off x="298402" y="3317670"/>
              <a:ext cx="1840934" cy="369332"/>
            </a:xfrm>
            <a:prstGeom prst="rect">
              <a:avLst/>
            </a:prstGeom>
            <a:noFill/>
          </p:spPr>
          <p:txBody>
            <a:bodyPr wrap="square" rtlCol="0">
              <a:spAutoFit/>
            </a:bodyPr>
            <a:lstStyle/>
            <a:p>
              <a:r>
                <a:rPr lang="en-US" dirty="0" smtClean="0"/>
                <a:t>Switch Pipeline</a:t>
              </a:r>
              <a:endParaRPr lang="en-US" dirty="0"/>
            </a:p>
          </p:txBody>
        </p:sp>
      </p:grpSp>
      <p:sp>
        <p:nvSpPr>
          <p:cNvPr id="2" name="Title 1"/>
          <p:cNvSpPr>
            <a:spLocks noGrp="1"/>
          </p:cNvSpPr>
          <p:nvPr>
            <p:ph type="title"/>
          </p:nvPr>
        </p:nvSpPr>
        <p:spPr/>
        <p:txBody>
          <a:bodyPr/>
          <a:lstStyle/>
          <a:p>
            <a:r>
              <a:rPr lang="en-US" dirty="0" smtClean="0"/>
              <a:t>Reconfigurable Switch Chips</a:t>
            </a:r>
            <a:endParaRPr lang="en-US" dirty="0"/>
          </a:p>
        </p:txBody>
      </p:sp>
      <p:sp>
        <p:nvSpPr>
          <p:cNvPr id="5" name="Rectangle 4"/>
          <p:cNvSpPr/>
          <p:nvPr/>
        </p:nvSpPr>
        <p:spPr>
          <a:xfrm rot="16200000">
            <a:off x="6791613" y="5138353"/>
            <a:ext cx="2326465" cy="25969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endParaRPr lang="en-US" dirty="0"/>
          </a:p>
        </p:txBody>
      </p:sp>
      <p:grpSp>
        <p:nvGrpSpPr>
          <p:cNvPr id="107" name="Group 106"/>
          <p:cNvGrpSpPr/>
          <p:nvPr/>
        </p:nvGrpSpPr>
        <p:grpSpPr>
          <a:xfrm>
            <a:off x="8214543" y="4464248"/>
            <a:ext cx="736006" cy="1118949"/>
            <a:chOff x="8031408" y="3582602"/>
            <a:chExt cx="736006" cy="1118949"/>
          </a:xfrm>
        </p:grpSpPr>
        <p:grpSp>
          <p:nvGrpSpPr>
            <p:cNvPr id="19" name="Group 65"/>
            <p:cNvGrpSpPr/>
            <p:nvPr/>
          </p:nvGrpSpPr>
          <p:grpSpPr>
            <a:xfrm>
              <a:off x="8131589" y="4009362"/>
              <a:ext cx="551591" cy="228624"/>
              <a:chOff x="7660968" y="1751777"/>
              <a:chExt cx="1040580" cy="450645"/>
            </a:xfrm>
          </p:grpSpPr>
          <p:sp>
            <p:nvSpPr>
              <p:cNvPr id="20" name="Freeform 1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1" name="Straight Connector 2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70"/>
            <p:cNvGrpSpPr/>
            <p:nvPr/>
          </p:nvGrpSpPr>
          <p:grpSpPr>
            <a:xfrm>
              <a:off x="8132332" y="4472927"/>
              <a:ext cx="551591" cy="228624"/>
              <a:chOff x="7660968" y="1751777"/>
              <a:chExt cx="1040580" cy="450645"/>
            </a:xfrm>
          </p:grpSpPr>
          <p:sp>
            <p:nvSpPr>
              <p:cNvPr id="24" name="Freeform 2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5" name="Straight Connector 2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9" name="TextBox 28"/>
            <p:cNvSpPr txBox="1"/>
            <p:nvPr/>
          </p:nvSpPr>
          <p:spPr>
            <a:xfrm>
              <a:off x="8031408" y="3582602"/>
              <a:ext cx="736006" cy="282419"/>
            </a:xfrm>
            <a:prstGeom prst="rect">
              <a:avLst/>
            </a:prstGeom>
            <a:noFill/>
          </p:spPr>
          <p:txBody>
            <a:bodyPr wrap="none" lIns="130622" tIns="65311" rIns="130622" bIns="65311" rtlCol="0">
              <a:spAutoFit/>
            </a:bodyPr>
            <a:lstStyle/>
            <a:p>
              <a:pPr algn="ctr"/>
              <a:r>
                <a:rPr lang="en-US" sz="2000" dirty="0"/>
                <a:t>Queues</a:t>
              </a:r>
            </a:p>
          </p:txBody>
        </p:sp>
      </p:grpSp>
      <p:sp>
        <p:nvSpPr>
          <p:cNvPr id="52" name="Rectangle 51"/>
          <p:cNvSpPr/>
          <p:nvPr/>
        </p:nvSpPr>
        <p:spPr>
          <a:xfrm rot="16200000">
            <a:off x="-294463" y="5137999"/>
            <a:ext cx="2327923" cy="25894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r>
              <a:rPr lang="en-US" dirty="0" smtClean="0">
                <a:solidFill>
                  <a:schemeClr val="tx1"/>
                </a:solidFill>
              </a:rPr>
              <a:t>Parser</a:t>
            </a:r>
            <a:endParaRPr lang="en-US" dirty="0">
              <a:solidFill>
                <a:schemeClr val="tx1"/>
              </a:solidFill>
            </a:endParaRPr>
          </a:p>
        </p:txBody>
      </p:sp>
      <p:grpSp>
        <p:nvGrpSpPr>
          <p:cNvPr id="6" name="Group 5"/>
          <p:cNvGrpSpPr/>
          <p:nvPr/>
        </p:nvGrpSpPr>
        <p:grpSpPr>
          <a:xfrm>
            <a:off x="1348700" y="5890495"/>
            <a:ext cx="6104332" cy="562621"/>
            <a:chOff x="1348700" y="5890495"/>
            <a:chExt cx="6104332" cy="562621"/>
          </a:xfrm>
        </p:grpSpPr>
        <p:sp>
          <p:nvSpPr>
            <p:cNvPr id="88" name="Isosceles Triangle 87"/>
            <p:cNvSpPr/>
            <p:nvPr/>
          </p:nvSpPr>
          <p:spPr>
            <a:xfrm rot="5400000">
              <a:off x="1459687" y="5907878"/>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Isosceles Triangle 89"/>
            <p:cNvSpPr/>
            <p:nvPr/>
          </p:nvSpPr>
          <p:spPr>
            <a:xfrm rot="5400000">
              <a:off x="3013132"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Isosceles Triangle 90"/>
            <p:cNvSpPr/>
            <p:nvPr/>
          </p:nvSpPr>
          <p:spPr>
            <a:xfrm rot="5400000">
              <a:off x="4728908" y="5925261"/>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2" name="Isosceles Triangle 91"/>
            <p:cNvSpPr/>
            <p:nvPr/>
          </p:nvSpPr>
          <p:spPr>
            <a:xfrm rot="5400000">
              <a:off x="6315139"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06" name="Group 105"/>
            <p:cNvGrpSpPr/>
            <p:nvPr/>
          </p:nvGrpSpPr>
          <p:grpSpPr>
            <a:xfrm>
              <a:off x="1348700" y="6030725"/>
              <a:ext cx="6104332" cy="422391"/>
              <a:chOff x="1344104" y="5149079"/>
              <a:chExt cx="6104332" cy="615145"/>
            </a:xfrm>
          </p:grpSpPr>
          <p:cxnSp>
            <p:nvCxnSpPr>
              <p:cNvPr id="93" name="Straight Arrow Connector 92"/>
              <p:cNvCxnSpPr/>
              <p:nvPr/>
            </p:nvCxnSpPr>
            <p:spPr>
              <a:xfrm>
                <a:off x="1344104" y="5732645"/>
                <a:ext cx="6104332" cy="31579"/>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95" name="Elbow Connector 94"/>
              <p:cNvCxnSpPr/>
              <p:nvPr/>
            </p:nvCxnSpPr>
            <p:spPr>
              <a:xfrm rot="10800000" flipV="1">
                <a:off x="1358390" y="5149079"/>
                <a:ext cx="128370" cy="583566"/>
              </a:xfrm>
              <a:prstGeom prst="bentConnector2">
                <a:avLst/>
              </a:prstGeom>
            </p:spPr>
            <p:style>
              <a:lnRef idx="2">
                <a:schemeClr val="dk1"/>
              </a:lnRef>
              <a:fillRef idx="0">
                <a:schemeClr val="dk1"/>
              </a:fillRef>
              <a:effectRef idx="1">
                <a:schemeClr val="dk1"/>
              </a:effectRef>
              <a:fontRef idx="minor">
                <a:schemeClr val="tx1"/>
              </a:fontRef>
            </p:style>
          </p:cxnSp>
          <p:cxnSp>
            <p:nvCxnSpPr>
              <p:cNvPr id="103" name="Elbow Connector 102"/>
              <p:cNvCxnSpPr/>
              <p:nvPr/>
            </p:nvCxnSpPr>
            <p:spPr>
              <a:xfrm rot="10800000" flipV="1">
                <a:off x="2897549"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104" name="Elbow Connector 103"/>
              <p:cNvCxnSpPr/>
              <p:nvPr/>
            </p:nvCxnSpPr>
            <p:spPr>
              <a:xfrm rot="10800000" flipV="1">
                <a:off x="4620391"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105" name="Elbow Connector 104"/>
              <p:cNvCxnSpPr/>
              <p:nvPr/>
            </p:nvCxnSpPr>
            <p:spPr>
              <a:xfrm rot="10800000" flipV="1">
                <a:off x="6189407"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grpSp>
      </p:grpSp>
      <p:sp>
        <p:nvSpPr>
          <p:cNvPr id="123" name="Rectangle 122"/>
          <p:cNvSpPr/>
          <p:nvPr/>
        </p:nvSpPr>
        <p:spPr>
          <a:xfrm rot="16200000">
            <a:off x="927227" y="4939915"/>
            <a:ext cx="1909818" cy="527193"/>
          </a:xfrm>
          <a:prstGeom prst="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L2 Table</a:t>
            </a:r>
            <a:endParaRPr lang="en-US" dirty="0"/>
          </a:p>
        </p:txBody>
      </p:sp>
      <p:sp>
        <p:nvSpPr>
          <p:cNvPr id="129" name="Rectangle 128"/>
          <p:cNvSpPr/>
          <p:nvPr/>
        </p:nvSpPr>
        <p:spPr>
          <a:xfrm rot="16200000">
            <a:off x="2465371" y="4962700"/>
            <a:ext cx="1895540" cy="527193"/>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IPv4 Table</a:t>
            </a:r>
            <a:endParaRPr lang="en-US" dirty="0"/>
          </a:p>
        </p:txBody>
      </p:sp>
      <p:sp>
        <p:nvSpPr>
          <p:cNvPr id="133" name="Rectangle 132"/>
          <p:cNvSpPr/>
          <p:nvPr/>
        </p:nvSpPr>
        <p:spPr>
          <a:xfrm rot="16200000">
            <a:off x="5761219" y="4938469"/>
            <a:ext cx="1889621" cy="527193"/>
          </a:xfrm>
          <a:prstGeom prst="rect">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ACL Table</a:t>
            </a:r>
            <a:endParaRPr lang="en-US" dirty="0"/>
          </a:p>
        </p:txBody>
      </p:sp>
      <p:sp>
        <p:nvSpPr>
          <p:cNvPr id="135" name="Rectangle 134"/>
          <p:cNvSpPr/>
          <p:nvPr/>
        </p:nvSpPr>
        <p:spPr>
          <a:xfrm rot="16200000">
            <a:off x="4635152" y="5424180"/>
            <a:ext cx="939500" cy="527193"/>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IPv6</a:t>
            </a:r>
            <a:endParaRPr lang="en-US" dirty="0"/>
          </a:p>
        </p:txBody>
      </p:sp>
      <p:sp>
        <p:nvSpPr>
          <p:cNvPr id="140" name="Rectangle 139"/>
          <p:cNvSpPr/>
          <p:nvPr/>
        </p:nvSpPr>
        <p:spPr>
          <a:xfrm rot="16200000">
            <a:off x="2873366" y="4471243"/>
            <a:ext cx="1076562" cy="52719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MyEncap</a:t>
            </a:r>
            <a:endParaRPr lang="en-US" dirty="0"/>
          </a:p>
        </p:txBody>
      </p:sp>
      <p:sp>
        <p:nvSpPr>
          <p:cNvPr id="71" name="Rectangle 70"/>
          <p:cNvSpPr/>
          <p:nvPr/>
        </p:nvSpPr>
        <p:spPr>
          <a:xfrm>
            <a:off x="1677488" y="1795494"/>
            <a:ext cx="933614" cy="84119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L2</a:t>
            </a:r>
            <a:endParaRPr lang="en-US" dirty="0"/>
          </a:p>
        </p:txBody>
      </p:sp>
      <p:sp>
        <p:nvSpPr>
          <p:cNvPr id="72" name="Rectangle 71"/>
          <p:cNvSpPr/>
          <p:nvPr/>
        </p:nvSpPr>
        <p:spPr>
          <a:xfrm>
            <a:off x="4926691" y="1567701"/>
            <a:ext cx="958655" cy="78081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v4</a:t>
            </a:r>
            <a:endParaRPr lang="en-US" dirty="0"/>
          </a:p>
        </p:txBody>
      </p:sp>
      <p:sp>
        <p:nvSpPr>
          <p:cNvPr id="73" name="Rectangle 72"/>
          <p:cNvSpPr/>
          <p:nvPr/>
        </p:nvSpPr>
        <p:spPr>
          <a:xfrm>
            <a:off x="4605020" y="2416605"/>
            <a:ext cx="1730971" cy="44017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v6</a:t>
            </a:r>
            <a:endParaRPr lang="en-US" dirty="0"/>
          </a:p>
        </p:txBody>
      </p:sp>
      <p:cxnSp>
        <p:nvCxnSpPr>
          <p:cNvPr id="81" name="Straight Arrow Connector 80"/>
          <p:cNvCxnSpPr>
            <a:stCxn id="71" idx="3"/>
            <a:endCxn id="72" idx="1"/>
          </p:cNvCxnSpPr>
          <p:nvPr/>
        </p:nvCxnSpPr>
        <p:spPr>
          <a:xfrm flipV="1">
            <a:off x="2611102" y="1958110"/>
            <a:ext cx="2315589" cy="2579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7" name="Straight Arrow Connector 86"/>
          <p:cNvCxnSpPr>
            <a:stCxn id="72" idx="3"/>
            <a:endCxn id="89" idx="1"/>
          </p:cNvCxnSpPr>
          <p:nvPr/>
        </p:nvCxnSpPr>
        <p:spPr>
          <a:xfrm>
            <a:off x="5885346" y="1958110"/>
            <a:ext cx="976921" cy="43122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9" name="Rectangle 88"/>
          <p:cNvSpPr/>
          <p:nvPr/>
        </p:nvSpPr>
        <p:spPr>
          <a:xfrm>
            <a:off x="6862267" y="1694550"/>
            <a:ext cx="1181529" cy="138956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ACL</a:t>
            </a:r>
            <a:endParaRPr lang="en-US" dirty="0"/>
          </a:p>
        </p:txBody>
      </p:sp>
      <p:cxnSp>
        <p:nvCxnSpPr>
          <p:cNvPr id="94" name="Straight Arrow Connector 93"/>
          <p:cNvCxnSpPr>
            <a:stCxn id="73" idx="3"/>
            <a:endCxn id="89" idx="1"/>
          </p:cNvCxnSpPr>
          <p:nvPr/>
        </p:nvCxnSpPr>
        <p:spPr>
          <a:xfrm flipV="1">
            <a:off x="6335991" y="2389331"/>
            <a:ext cx="526276" cy="247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6" name="Straight Arrow Connector 95"/>
          <p:cNvCxnSpPr>
            <a:stCxn id="71" idx="3"/>
            <a:endCxn id="73" idx="1"/>
          </p:cNvCxnSpPr>
          <p:nvPr/>
        </p:nvCxnSpPr>
        <p:spPr>
          <a:xfrm>
            <a:off x="2611102" y="2216093"/>
            <a:ext cx="1993918" cy="4205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7" name="Straight Arrow Connector 96"/>
          <p:cNvCxnSpPr>
            <a:endCxn id="72" idx="1"/>
          </p:cNvCxnSpPr>
          <p:nvPr/>
        </p:nvCxnSpPr>
        <p:spPr>
          <a:xfrm flipV="1">
            <a:off x="4096801" y="1958110"/>
            <a:ext cx="829890" cy="26995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8" name="Straight Arrow Connector 97"/>
          <p:cNvCxnSpPr>
            <a:endCxn id="73" idx="1"/>
          </p:cNvCxnSpPr>
          <p:nvPr/>
        </p:nvCxnSpPr>
        <p:spPr>
          <a:xfrm>
            <a:off x="4096801" y="2228061"/>
            <a:ext cx="508219" cy="4086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9" name="Straight Arrow Connector 98"/>
          <p:cNvCxnSpPr>
            <a:stCxn id="71" idx="3"/>
            <a:endCxn id="101" idx="1"/>
          </p:cNvCxnSpPr>
          <p:nvPr/>
        </p:nvCxnSpPr>
        <p:spPr>
          <a:xfrm flipV="1">
            <a:off x="2611102" y="2211639"/>
            <a:ext cx="406940" cy="445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0" name="Rectangle 99"/>
          <p:cNvSpPr/>
          <p:nvPr/>
        </p:nvSpPr>
        <p:spPr>
          <a:xfrm>
            <a:off x="3024995" y="1958110"/>
            <a:ext cx="1071806" cy="539901"/>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err="1" smtClean="0"/>
              <a:t>MyEncap</a:t>
            </a:r>
            <a:endParaRPr lang="en-US" dirty="0"/>
          </a:p>
        </p:txBody>
      </p:sp>
      <p:cxnSp>
        <p:nvCxnSpPr>
          <p:cNvPr id="102" name="Straight Arrow Connector 101"/>
          <p:cNvCxnSpPr/>
          <p:nvPr/>
        </p:nvCxnSpPr>
        <p:spPr>
          <a:xfrm>
            <a:off x="745752" y="2204422"/>
            <a:ext cx="93173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8" name="Straight Arrow Connector 107"/>
          <p:cNvCxnSpPr/>
          <p:nvPr/>
        </p:nvCxnSpPr>
        <p:spPr>
          <a:xfrm>
            <a:off x="8043796" y="2389331"/>
            <a:ext cx="8684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109" name="Group 108"/>
          <p:cNvGrpSpPr/>
          <p:nvPr/>
        </p:nvGrpSpPr>
        <p:grpSpPr>
          <a:xfrm>
            <a:off x="2192340" y="4215624"/>
            <a:ext cx="369332" cy="1943069"/>
            <a:chOff x="2517064" y="3258013"/>
            <a:chExt cx="369332" cy="1712316"/>
          </a:xfrm>
        </p:grpSpPr>
        <p:sp>
          <p:nvSpPr>
            <p:cNvPr id="110" name="Trapezoid 109"/>
            <p:cNvSpPr/>
            <p:nvPr/>
          </p:nvSpPr>
          <p:spPr>
            <a:xfrm rot="5400000" flipH="1">
              <a:off x="1831929" y="3947535"/>
              <a:ext cx="1712316" cy="333271"/>
            </a:xfrm>
            <a:prstGeom prst="trapezoid">
              <a:avLst>
                <a:gd name="adj" fmla="val 3080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11" name="TextBox 110"/>
            <p:cNvSpPr txBox="1"/>
            <p:nvPr/>
          </p:nvSpPr>
          <p:spPr>
            <a:xfrm rot="16200000">
              <a:off x="1946684" y="3923148"/>
              <a:ext cx="1510092" cy="369332"/>
            </a:xfrm>
            <a:prstGeom prst="rect">
              <a:avLst/>
            </a:prstGeom>
            <a:noFill/>
          </p:spPr>
          <p:txBody>
            <a:bodyPr wrap="none" rtlCol="0">
              <a:spAutoFit/>
            </a:bodyPr>
            <a:lstStyle/>
            <a:p>
              <a:pPr algn="ctr"/>
              <a:r>
                <a:rPr lang="en-US" dirty="0" smtClean="0"/>
                <a:t>L2 Action Macro</a:t>
              </a:r>
              <a:endParaRPr lang="en-US" dirty="0"/>
            </a:p>
          </p:txBody>
        </p:sp>
      </p:grpSp>
      <p:grpSp>
        <p:nvGrpSpPr>
          <p:cNvPr id="112" name="Group 111"/>
          <p:cNvGrpSpPr/>
          <p:nvPr/>
        </p:nvGrpSpPr>
        <p:grpSpPr>
          <a:xfrm>
            <a:off x="3704229" y="4256697"/>
            <a:ext cx="369332" cy="1955925"/>
            <a:chOff x="2503368" y="3258013"/>
            <a:chExt cx="369332" cy="1712316"/>
          </a:xfrm>
        </p:grpSpPr>
        <p:sp>
          <p:nvSpPr>
            <p:cNvPr id="113" name="Trapezoid 112"/>
            <p:cNvSpPr/>
            <p:nvPr/>
          </p:nvSpPr>
          <p:spPr>
            <a:xfrm rot="5400000" flipH="1">
              <a:off x="1831929" y="3947535"/>
              <a:ext cx="1712316" cy="333271"/>
            </a:xfrm>
            <a:prstGeom prst="trapezoid">
              <a:avLst>
                <a:gd name="adj" fmla="val 3080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14" name="TextBox 113"/>
            <p:cNvSpPr txBox="1"/>
            <p:nvPr/>
          </p:nvSpPr>
          <p:spPr>
            <a:xfrm rot="16200000">
              <a:off x="1929810" y="3917810"/>
              <a:ext cx="1516448" cy="369332"/>
            </a:xfrm>
            <a:prstGeom prst="rect">
              <a:avLst/>
            </a:prstGeom>
            <a:noFill/>
          </p:spPr>
          <p:txBody>
            <a:bodyPr wrap="none" rtlCol="0">
              <a:spAutoFit/>
            </a:bodyPr>
            <a:lstStyle/>
            <a:p>
              <a:pPr algn="ctr"/>
              <a:r>
                <a:rPr lang="en-US" dirty="0"/>
                <a:t>v</a:t>
              </a:r>
              <a:r>
                <a:rPr lang="en-US" dirty="0" smtClean="0"/>
                <a:t>4 Action Macro</a:t>
              </a:r>
              <a:endParaRPr lang="en-US" dirty="0"/>
            </a:p>
          </p:txBody>
        </p:sp>
      </p:grpSp>
      <p:grpSp>
        <p:nvGrpSpPr>
          <p:cNvPr id="118" name="Group 117"/>
          <p:cNvGrpSpPr/>
          <p:nvPr/>
        </p:nvGrpSpPr>
        <p:grpSpPr>
          <a:xfrm>
            <a:off x="7017870" y="4222217"/>
            <a:ext cx="369332" cy="1954142"/>
            <a:chOff x="2508659" y="3258013"/>
            <a:chExt cx="369332" cy="1712316"/>
          </a:xfrm>
        </p:grpSpPr>
        <p:sp>
          <p:nvSpPr>
            <p:cNvPr id="119" name="Trapezoid 118"/>
            <p:cNvSpPr/>
            <p:nvPr/>
          </p:nvSpPr>
          <p:spPr>
            <a:xfrm rot="5400000" flipH="1">
              <a:off x="1831929" y="3947535"/>
              <a:ext cx="1712316" cy="333271"/>
            </a:xfrm>
            <a:prstGeom prst="trapezoid">
              <a:avLst>
                <a:gd name="adj" fmla="val 3080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120" name="TextBox 119"/>
            <p:cNvSpPr txBox="1"/>
            <p:nvPr/>
          </p:nvSpPr>
          <p:spPr>
            <a:xfrm rot="16200000">
              <a:off x="1881572" y="3908352"/>
              <a:ext cx="1623506" cy="369332"/>
            </a:xfrm>
            <a:prstGeom prst="rect">
              <a:avLst/>
            </a:prstGeom>
            <a:noFill/>
          </p:spPr>
          <p:txBody>
            <a:bodyPr wrap="square" rtlCol="0">
              <a:spAutoFit/>
            </a:bodyPr>
            <a:lstStyle/>
            <a:p>
              <a:pPr algn="ctr"/>
              <a:r>
                <a:rPr lang="en-US" dirty="0" smtClean="0"/>
                <a:t>ACL Action Macro</a:t>
              </a:r>
              <a:endParaRPr lang="en-US" dirty="0"/>
            </a:p>
          </p:txBody>
        </p:sp>
      </p:grpSp>
      <p:grpSp>
        <p:nvGrpSpPr>
          <p:cNvPr id="121" name="Group 120"/>
          <p:cNvGrpSpPr/>
          <p:nvPr/>
        </p:nvGrpSpPr>
        <p:grpSpPr>
          <a:xfrm>
            <a:off x="3704229" y="4195557"/>
            <a:ext cx="369332" cy="1064264"/>
            <a:chOff x="2503368" y="3258013"/>
            <a:chExt cx="369332" cy="1712316"/>
          </a:xfrm>
        </p:grpSpPr>
        <p:sp>
          <p:nvSpPr>
            <p:cNvPr id="138" name="Trapezoid 137"/>
            <p:cNvSpPr/>
            <p:nvPr/>
          </p:nvSpPr>
          <p:spPr>
            <a:xfrm rot="5400000" flipH="1">
              <a:off x="1831929" y="3947535"/>
              <a:ext cx="1712316" cy="333271"/>
            </a:xfrm>
            <a:prstGeom prst="trapezoid">
              <a:avLst>
                <a:gd name="adj" fmla="val 3080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41" name="TextBox 140"/>
            <p:cNvSpPr txBox="1"/>
            <p:nvPr/>
          </p:nvSpPr>
          <p:spPr>
            <a:xfrm rot="16200000">
              <a:off x="2341069" y="3917810"/>
              <a:ext cx="693930" cy="369332"/>
            </a:xfrm>
            <a:prstGeom prst="rect">
              <a:avLst/>
            </a:prstGeom>
            <a:noFill/>
          </p:spPr>
          <p:txBody>
            <a:bodyPr wrap="none" rtlCol="0">
              <a:spAutoFit/>
            </a:bodyPr>
            <a:lstStyle/>
            <a:p>
              <a:pPr algn="ctr"/>
              <a:r>
                <a:rPr lang="en-US" dirty="0" smtClean="0"/>
                <a:t>Action</a:t>
              </a:r>
              <a:endParaRPr lang="en-US" dirty="0"/>
            </a:p>
          </p:txBody>
        </p:sp>
      </p:grpSp>
      <p:sp>
        <p:nvSpPr>
          <p:cNvPr id="101" name="Rectangle 100"/>
          <p:cNvSpPr/>
          <p:nvPr/>
        </p:nvSpPr>
        <p:spPr>
          <a:xfrm>
            <a:off x="3018042" y="1941688"/>
            <a:ext cx="1078759" cy="539901"/>
          </a:xfrm>
          <a:prstGeom prst="rect">
            <a:avLst/>
          </a:prstGeom>
          <a:effectLst/>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err="1" smtClean="0"/>
              <a:t>MyEncap</a:t>
            </a:r>
            <a:endParaRPr lang="en-US" dirty="0"/>
          </a:p>
        </p:txBody>
      </p:sp>
      <p:grpSp>
        <p:nvGrpSpPr>
          <p:cNvPr id="115" name="Group 114"/>
          <p:cNvGrpSpPr/>
          <p:nvPr/>
        </p:nvGrpSpPr>
        <p:grpSpPr>
          <a:xfrm>
            <a:off x="5429487" y="5207219"/>
            <a:ext cx="369332" cy="927313"/>
            <a:chOff x="2517816" y="3258013"/>
            <a:chExt cx="369332" cy="1712316"/>
          </a:xfrm>
        </p:grpSpPr>
        <p:sp>
          <p:nvSpPr>
            <p:cNvPr id="116" name="Trapezoid 115"/>
            <p:cNvSpPr/>
            <p:nvPr/>
          </p:nvSpPr>
          <p:spPr>
            <a:xfrm rot="5400000" flipH="1">
              <a:off x="1831929" y="3947535"/>
              <a:ext cx="1712316" cy="333271"/>
            </a:xfrm>
            <a:prstGeom prst="trapezoid">
              <a:avLst>
                <a:gd name="adj" fmla="val 3080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17" name="TextBox 116"/>
            <p:cNvSpPr txBox="1"/>
            <p:nvPr/>
          </p:nvSpPr>
          <p:spPr>
            <a:xfrm rot="16200000">
              <a:off x="2355517" y="3867153"/>
              <a:ext cx="693930" cy="369332"/>
            </a:xfrm>
            <a:prstGeom prst="rect">
              <a:avLst/>
            </a:prstGeom>
            <a:noFill/>
          </p:spPr>
          <p:txBody>
            <a:bodyPr wrap="none" rtlCol="0">
              <a:spAutoFit/>
            </a:bodyPr>
            <a:lstStyle/>
            <a:p>
              <a:pPr algn="ctr"/>
              <a:r>
                <a:rPr lang="en-US" dirty="0" smtClean="0"/>
                <a:t>Action</a:t>
              </a:r>
              <a:endParaRPr lang="en-US" dirty="0"/>
            </a:p>
          </p:txBody>
        </p:sp>
      </p:grpSp>
      <p:sp>
        <p:nvSpPr>
          <p:cNvPr id="153" name="Rectangle 152"/>
          <p:cNvSpPr/>
          <p:nvPr/>
        </p:nvSpPr>
        <p:spPr>
          <a:xfrm rot="16200000">
            <a:off x="2941896" y="5479275"/>
            <a:ext cx="939500" cy="5271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IPv4</a:t>
            </a:r>
            <a:endParaRPr lang="en-US" dirty="0"/>
          </a:p>
        </p:txBody>
      </p:sp>
      <p:grpSp>
        <p:nvGrpSpPr>
          <p:cNvPr id="154" name="Group 153"/>
          <p:cNvGrpSpPr/>
          <p:nvPr/>
        </p:nvGrpSpPr>
        <p:grpSpPr>
          <a:xfrm>
            <a:off x="3704228" y="5270697"/>
            <a:ext cx="369332" cy="960773"/>
            <a:chOff x="2503367" y="3258013"/>
            <a:chExt cx="369332" cy="1712316"/>
          </a:xfrm>
        </p:grpSpPr>
        <p:sp>
          <p:nvSpPr>
            <p:cNvPr id="155" name="Trapezoid 154"/>
            <p:cNvSpPr/>
            <p:nvPr/>
          </p:nvSpPr>
          <p:spPr>
            <a:xfrm rot="5400000" flipH="1">
              <a:off x="1831929" y="3947535"/>
              <a:ext cx="1712316" cy="333271"/>
            </a:xfrm>
            <a:prstGeom prst="trapezoid">
              <a:avLst>
                <a:gd name="adj" fmla="val 3080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56" name="TextBox 155"/>
            <p:cNvSpPr txBox="1"/>
            <p:nvPr/>
          </p:nvSpPr>
          <p:spPr>
            <a:xfrm rot="16200000">
              <a:off x="2341068" y="3917810"/>
              <a:ext cx="693930" cy="369332"/>
            </a:xfrm>
            <a:prstGeom prst="rect">
              <a:avLst/>
            </a:prstGeom>
            <a:noFill/>
          </p:spPr>
          <p:txBody>
            <a:bodyPr wrap="none" rtlCol="0">
              <a:spAutoFit/>
            </a:bodyPr>
            <a:lstStyle/>
            <a:p>
              <a:pPr algn="ctr"/>
              <a:r>
                <a:rPr lang="en-US" dirty="0" smtClean="0"/>
                <a:t>Action</a:t>
              </a:r>
              <a:endParaRPr lang="en-US" dirty="0"/>
            </a:p>
          </p:txBody>
        </p:sp>
      </p:grpSp>
      <p:sp>
        <p:nvSpPr>
          <p:cNvPr id="137" name="Rectangle 136"/>
          <p:cNvSpPr/>
          <p:nvPr/>
        </p:nvSpPr>
        <p:spPr>
          <a:xfrm rot="16200000">
            <a:off x="4645524" y="4484680"/>
            <a:ext cx="939500" cy="5271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IPv4</a:t>
            </a:r>
            <a:endParaRPr lang="en-US" dirty="0"/>
          </a:p>
        </p:txBody>
      </p:sp>
      <p:grpSp>
        <p:nvGrpSpPr>
          <p:cNvPr id="143" name="Group 142"/>
          <p:cNvGrpSpPr/>
          <p:nvPr/>
        </p:nvGrpSpPr>
        <p:grpSpPr>
          <a:xfrm>
            <a:off x="5415273" y="4266280"/>
            <a:ext cx="369332" cy="960773"/>
            <a:chOff x="2503367" y="3258013"/>
            <a:chExt cx="369332" cy="1712316"/>
          </a:xfrm>
        </p:grpSpPr>
        <p:sp>
          <p:nvSpPr>
            <p:cNvPr id="144" name="Trapezoid 143"/>
            <p:cNvSpPr/>
            <p:nvPr/>
          </p:nvSpPr>
          <p:spPr>
            <a:xfrm rot="5400000" flipH="1">
              <a:off x="1831929" y="3947535"/>
              <a:ext cx="1712316" cy="333271"/>
            </a:xfrm>
            <a:prstGeom prst="trapezoid">
              <a:avLst>
                <a:gd name="adj" fmla="val 3080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45" name="TextBox 144"/>
            <p:cNvSpPr txBox="1"/>
            <p:nvPr/>
          </p:nvSpPr>
          <p:spPr>
            <a:xfrm rot="16200000">
              <a:off x="2341068" y="3917810"/>
              <a:ext cx="693930" cy="369332"/>
            </a:xfrm>
            <a:prstGeom prst="rect">
              <a:avLst/>
            </a:prstGeom>
            <a:noFill/>
          </p:spPr>
          <p:txBody>
            <a:bodyPr wrap="none" rtlCol="0">
              <a:spAutoFit/>
            </a:bodyPr>
            <a:lstStyle/>
            <a:p>
              <a:pPr algn="ctr"/>
              <a:r>
                <a:rPr lang="en-US" dirty="0" smtClean="0"/>
                <a:t>Action</a:t>
              </a:r>
              <a:endParaRPr lang="en-US" dirty="0"/>
            </a:p>
          </p:txBody>
        </p:sp>
      </p:grpSp>
      <p:sp>
        <p:nvSpPr>
          <p:cNvPr id="3" name="Slide Number Placeholder 2"/>
          <p:cNvSpPr>
            <a:spLocks noGrp="1"/>
          </p:cNvSpPr>
          <p:nvPr>
            <p:ph type="sldNum" sz="quarter" idx="12"/>
          </p:nvPr>
        </p:nvSpPr>
        <p:spPr/>
        <p:txBody>
          <a:bodyPr/>
          <a:lstStyle/>
          <a:p>
            <a:fld id="{3DE0F19B-68EA-B340-A4BB-C1F18F625CEA}" type="slidenum">
              <a:rPr lang="en-US" smtClean="0"/>
              <a:t>10</a:t>
            </a:fld>
            <a:endParaRPr lang="en-US"/>
          </a:p>
        </p:txBody>
      </p:sp>
      <p:sp>
        <p:nvSpPr>
          <p:cNvPr id="122" name="Rectangle 121"/>
          <p:cNvSpPr/>
          <p:nvPr/>
        </p:nvSpPr>
        <p:spPr>
          <a:xfrm rot="16200000">
            <a:off x="4815274" y="5600723"/>
            <a:ext cx="607685" cy="527193"/>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IPv6</a:t>
            </a:r>
            <a:endParaRPr lang="en-US" dirty="0"/>
          </a:p>
        </p:txBody>
      </p:sp>
      <p:sp>
        <p:nvSpPr>
          <p:cNvPr id="130" name="Trapezoid 129"/>
          <p:cNvSpPr/>
          <p:nvPr/>
        </p:nvSpPr>
        <p:spPr>
          <a:xfrm rot="5400000" flipH="1">
            <a:off x="5314070" y="5678630"/>
            <a:ext cx="599802" cy="333271"/>
          </a:xfrm>
          <a:prstGeom prst="trapezoid">
            <a:avLst>
              <a:gd name="adj" fmla="val 3080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32" name="Rectangle 131"/>
          <p:cNvSpPr/>
          <p:nvPr/>
        </p:nvSpPr>
        <p:spPr>
          <a:xfrm rot="16200000">
            <a:off x="4501919" y="4653136"/>
            <a:ext cx="1255139" cy="5271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IPv4</a:t>
            </a:r>
            <a:endParaRPr lang="en-US" dirty="0"/>
          </a:p>
        </p:txBody>
      </p:sp>
      <p:grpSp>
        <p:nvGrpSpPr>
          <p:cNvPr id="134" name="Group 133"/>
          <p:cNvGrpSpPr/>
          <p:nvPr/>
        </p:nvGrpSpPr>
        <p:grpSpPr>
          <a:xfrm>
            <a:off x="5429487" y="4276917"/>
            <a:ext cx="369332" cy="1283559"/>
            <a:chOff x="2503367" y="3258013"/>
            <a:chExt cx="369332" cy="1712316"/>
          </a:xfrm>
        </p:grpSpPr>
        <p:sp>
          <p:nvSpPr>
            <p:cNvPr id="136" name="Trapezoid 135"/>
            <p:cNvSpPr/>
            <p:nvPr/>
          </p:nvSpPr>
          <p:spPr>
            <a:xfrm rot="5400000" flipH="1">
              <a:off x="1831929" y="3947535"/>
              <a:ext cx="1712316" cy="333271"/>
            </a:xfrm>
            <a:prstGeom prst="trapezoid">
              <a:avLst>
                <a:gd name="adj" fmla="val 3080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39" name="TextBox 138"/>
            <p:cNvSpPr txBox="1"/>
            <p:nvPr/>
          </p:nvSpPr>
          <p:spPr>
            <a:xfrm rot="16200000">
              <a:off x="2341068" y="3917810"/>
              <a:ext cx="693930" cy="369332"/>
            </a:xfrm>
            <a:prstGeom prst="rect">
              <a:avLst/>
            </a:prstGeom>
            <a:noFill/>
          </p:spPr>
          <p:txBody>
            <a:bodyPr wrap="none" rtlCol="0">
              <a:spAutoFit/>
            </a:bodyPr>
            <a:lstStyle/>
            <a:p>
              <a:pPr algn="ctr"/>
              <a:r>
                <a:rPr lang="en-US" dirty="0" smtClean="0"/>
                <a:t>Action</a:t>
              </a:r>
              <a:endParaRPr lang="en-US" dirty="0"/>
            </a:p>
          </p:txBody>
        </p:sp>
      </p:grpSp>
    </p:spTree>
    <p:custDataLst>
      <p:tags r:id="rId1"/>
    </p:custDataLst>
    <p:extLst>
      <p:ext uri="{BB962C8B-B14F-4D97-AF65-F5344CB8AC3E}">
        <p14:creationId xmlns:p14="http://schemas.microsoft.com/office/powerpoint/2010/main" val="1191705631"/>
      </p:ext>
    </p:extLst>
  </p:cSld>
  <p:clrMapOvr>
    <a:masterClrMapping/>
  </p:clrMapOvr>
  <mc:AlternateContent xmlns:mc="http://schemas.openxmlformats.org/markup-compatibility/2006" xmlns:p14="http://schemas.microsoft.com/office/powerpoint/2010/main">
    <mc:Choice Requires="p14">
      <p:transition spd="slow" p14:dur="2000" advTm="33561"/>
    </mc:Choice>
    <mc:Fallback xmlns="">
      <p:transition xmlns:p14="http://schemas.microsoft.com/office/powerpoint/2010/main" spd="slow" advTm="3356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81"/>
                                        </p:tgtEl>
                                      </p:cBhvr>
                                    </p:animEffect>
                                    <p:set>
                                      <p:cBhvr>
                                        <p:cTn id="11" dur="1" fill="hold">
                                          <p:stCondLst>
                                            <p:cond delay="499"/>
                                          </p:stCondLst>
                                        </p:cTn>
                                        <p:tgtEl>
                                          <p:spTgt spid="81"/>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96"/>
                                        </p:tgtEl>
                                      </p:cBhvr>
                                    </p:animEffect>
                                    <p:set>
                                      <p:cBhvr>
                                        <p:cTn id="14" dur="1" fill="hold">
                                          <p:stCondLst>
                                            <p:cond delay="499"/>
                                          </p:stCondLst>
                                        </p:cTn>
                                        <p:tgtEl>
                                          <p:spTgt spid="96"/>
                                        </p:tgtEl>
                                        <p:attrNameLst>
                                          <p:attrName>style.visibility</p:attrName>
                                        </p:attrNameLst>
                                      </p:cBhvr>
                                      <p:to>
                                        <p:strVal val="hidden"/>
                                      </p:to>
                                    </p:se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9"/>
                                        </p:tgtEl>
                                        <p:attrNameLst>
                                          <p:attrName>style.visibility</p:attrName>
                                        </p:attrNameLst>
                                      </p:cBhvr>
                                      <p:to>
                                        <p:strVal val="visible"/>
                                      </p:to>
                                    </p:set>
                                    <p:animEffect transition="in" filter="fade">
                                      <p:cBhvr>
                                        <p:cTn id="18" dur="500"/>
                                        <p:tgtEl>
                                          <p:spTgt spid="99"/>
                                        </p:tgtEl>
                                      </p:cBhvr>
                                    </p:animEffect>
                                  </p:childTnLst>
                                </p:cTn>
                              </p:par>
                              <p:par>
                                <p:cTn id="19" presetID="10" presetClass="entr" presetSubtype="0" fill="hold" nodeType="withEffect">
                                  <p:stCondLst>
                                    <p:cond delay="0"/>
                                  </p:stCondLst>
                                  <p:childTnLst>
                                    <p:set>
                                      <p:cBhvr>
                                        <p:cTn id="20" dur="1" fill="hold">
                                          <p:stCondLst>
                                            <p:cond delay="0"/>
                                          </p:stCondLst>
                                        </p:cTn>
                                        <p:tgtEl>
                                          <p:spTgt spid="97"/>
                                        </p:tgtEl>
                                        <p:attrNameLst>
                                          <p:attrName>style.visibility</p:attrName>
                                        </p:attrNameLst>
                                      </p:cBhvr>
                                      <p:to>
                                        <p:strVal val="visible"/>
                                      </p:to>
                                    </p:set>
                                    <p:animEffect transition="in" filter="fade">
                                      <p:cBhvr>
                                        <p:cTn id="21" dur="500"/>
                                        <p:tgtEl>
                                          <p:spTgt spid="97"/>
                                        </p:tgtEl>
                                      </p:cBhvr>
                                    </p:animEffect>
                                  </p:childTnLst>
                                </p:cTn>
                              </p:par>
                              <p:par>
                                <p:cTn id="22" presetID="10" presetClass="entr" presetSubtype="0" fill="hold" nodeType="withEffect">
                                  <p:stCondLst>
                                    <p:cond delay="0"/>
                                  </p:stCondLst>
                                  <p:childTnLst>
                                    <p:set>
                                      <p:cBhvr>
                                        <p:cTn id="23" dur="1" fill="hold">
                                          <p:stCondLst>
                                            <p:cond delay="0"/>
                                          </p:stCondLst>
                                        </p:cTn>
                                        <p:tgtEl>
                                          <p:spTgt spid="98"/>
                                        </p:tgtEl>
                                        <p:attrNameLst>
                                          <p:attrName>style.visibility</p:attrName>
                                        </p:attrNameLst>
                                      </p:cBhvr>
                                      <p:to>
                                        <p:strVal val="visible"/>
                                      </p:to>
                                    </p:set>
                                    <p:animEffect transition="in" filter="fade">
                                      <p:cBhvr>
                                        <p:cTn id="24" dur="500"/>
                                        <p:tgtEl>
                                          <p:spTgt spid="9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1"/>
                                        </p:tgtEl>
                                        <p:attrNameLst>
                                          <p:attrName>style.visibility</p:attrName>
                                        </p:attrNameLst>
                                      </p:cBhvr>
                                      <p:to>
                                        <p:strVal val="visible"/>
                                      </p:to>
                                    </p:set>
                                  </p:childTnLst>
                                </p:cTn>
                              </p:par>
                              <p:par>
                                <p:cTn id="29" presetID="0" presetClass="path" presetSubtype="0" accel="50000" decel="50000" fill="hold" grpId="1" nodeType="withEffect">
                                  <p:stCondLst>
                                    <p:cond delay="0"/>
                                  </p:stCondLst>
                                  <p:childTnLst>
                                    <p:animMotion origin="layout" path="M 3.12337E-8 -3.05697E-6 L 0.00521 0.37008 " pathEditMode="relative" rAng="0" ptsTypes="AA">
                                      <p:cBhvr>
                                        <p:cTn id="30" dur="1000" fill="hold"/>
                                        <p:tgtEl>
                                          <p:spTgt spid="101"/>
                                        </p:tgtEl>
                                        <p:attrNameLst>
                                          <p:attrName>ppt_x</p:attrName>
                                          <p:attrName>ppt_y</p:attrName>
                                        </p:attrNameLst>
                                      </p:cBhvr>
                                      <p:rCtr x="260" y="18504"/>
                                    </p:animMotion>
                                  </p:childTnLst>
                                </p:cTn>
                              </p:par>
                            </p:childTnLst>
                          </p:cTn>
                        </p:par>
                        <p:par>
                          <p:cTn id="31" fill="hold">
                            <p:stCondLst>
                              <p:cond delay="1000"/>
                            </p:stCondLst>
                            <p:childTnLst>
                              <p:par>
                                <p:cTn id="32" presetID="10" presetClass="exit" presetSubtype="0" fill="hold" grpId="2" nodeType="afterEffect">
                                  <p:stCondLst>
                                    <p:cond delay="0"/>
                                  </p:stCondLst>
                                  <p:childTnLst>
                                    <p:animEffect transition="out" filter="fade">
                                      <p:cBhvr>
                                        <p:cTn id="33" dur="500"/>
                                        <p:tgtEl>
                                          <p:spTgt spid="101"/>
                                        </p:tgtEl>
                                      </p:cBhvr>
                                    </p:animEffect>
                                    <p:set>
                                      <p:cBhvr>
                                        <p:cTn id="34" dur="1" fill="hold">
                                          <p:stCondLst>
                                            <p:cond delay="499"/>
                                          </p:stCondLst>
                                        </p:cTn>
                                        <p:tgtEl>
                                          <p:spTgt spid="101"/>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140"/>
                                        </p:tgtEl>
                                        <p:attrNameLst>
                                          <p:attrName>style.visibility</p:attrName>
                                        </p:attrNameLst>
                                      </p:cBhvr>
                                      <p:to>
                                        <p:strVal val="visible"/>
                                      </p:to>
                                    </p:set>
                                    <p:animEffect transition="in" filter="fade">
                                      <p:cBhvr>
                                        <p:cTn id="37" dur="500"/>
                                        <p:tgtEl>
                                          <p:spTgt spid="140"/>
                                        </p:tgtEl>
                                      </p:cBhvr>
                                    </p:animEffect>
                                  </p:childTnLst>
                                </p:cTn>
                              </p:par>
                              <p:par>
                                <p:cTn id="38" presetID="10" presetClass="entr" presetSubtype="0" fill="hold" nodeType="withEffect">
                                  <p:stCondLst>
                                    <p:cond delay="0"/>
                                  </p:stCondLst>
                                  <p:childTnLst>
                                    <p:set>
                                      <p:cBhvr>
                                        <p:cTn id="39" dur="1" fill="hold">
                                          <p:stCondLst>
                                            <p:cond delay="0"/>
                                          </p:stCondLst>
                                        </p:cTn>
                                        <p:tgtEl>
                                          <p:spTgt spid="121"/>
                                        </p:tgtEl>
                                        <p:attrNameLst>
                                          <p:attrName>style.visibility</p:attrName>
                                        </p:attrNameLst>
                                      </p:cBhvr>
                                      <p:to>
                                        <p:strVal val="visible"/>
                                      </p:to>
                                    </p:set>
                                    <p:animEffect transition="in" filter="fade">
                                      <p:cBhvr>
                                        <p:cTn id="40" dur="500"/>
                                        <p:tgtEl>
                                          <p:spTgt spid="121"/>
                                        </p:tgtEl>
                                      </p:cBhvr>
                                    </p:animEffect>
                                  </p:childTnLst>
                                </p:cTn>
                              </p:par>
                            </p:childTnLst>
                          </p:cTn>
                        </p:par>
                        <p:par>
                          <p:cTn id="41" fill="hold">
                            <p:stCondLst>
                              <p:cond delay="1500"/>
                            </p:stCondLst>
                            <p:childTnLst>
                              <p:par>
                                <p:cTn id="42" presetID="10" presetClass="entr" presetSubtype="0" fill="hold" nodeType="afterEffect">
                                  <p:stCondLst>
                                    <p:cond delay="0"/>
                                  </p:stCondLst>
                                  <p:childTnLst>
                                    <p:set>
                                      <p:cBhvr>
                                        <p:cTn id="43" dur="1" fill="hold">
                                          <p:stCondLst>
                                            <p:cond delay="0"/>
                                          </p:stCondLst>
                                        </p:cTn>
                                        <p:tgtEl>
                                          <p:spTgt spid="108"/>
                                        </p:tgtEl>
                                        <p:attrNameLst>
                                          <p:attrName>style.visibility</p:attrName>
                                        </p:attrNameLst>
                                      </p:cBhvr>
                                      <p:to>
                                        <p:strVal val="visible"/>
                                      </p:to>
                                    </p:set>
                                    <p:animEffect transition="in" filter="fade">
                                      <p:cBhvr>
                                        <p:cTn id="44" dur="500"/>
                                        <p:tgtEl>
                                          <p:spTgt spid="108"/>
                                        </p:tgtEl>
                                      </p:cBhvr>
                                    </p:animEffect>
                                  </p:childTnLst>
                                </p:cTn>
                              </p:par>
                            </p:childTnLst>
                          </p:cTn>
                        </p:par>
                        <p:par>
                          <p:cTn id="45" fill="hold">
                            <p:stCondLst>
                              <p:cond delay="2000"/>
                            </p:stCondLst>
                            <p:childTnLst>
                              <p:par>
                                <p:cTn id="46" presetID="10" presetClass="exit" presetSubtype="0" fill="hold" grpId="0" nodeType="afterEffect">
                                  <p:stCondLst>
                                    <p:cond delay="0"/>
                                  </p:stCondLst>
                                  <p:childTnLst>
                                    <p:animEffect transition="out" filter="fade">
                                      <p:cBhvr>
                                        <p:cTn id="47" dur="500"/>
                                        <p:tgtEl>
                                          <p:spTgt spid="129"/>
                                        </p:tgtEl>
                                      </p:cBhvr>
                                    </p:animEffect>
                                    <p:set>
                                      <p:cBhvr>
                                        <p:cTn id="48" dur="1" fill="hold">
                                          <p:stCondLst>
                                            <p:cond delay="499"/>
                                          </p:stCondLst>
                                        </p:cTn>
                                        <p:tgtEl>
                                          <p:spTgt spid="129"/>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112"/>
                                        </p:tgtEl>
                                      </p:cBhvr>
                                    </p:animEffect>
                                    <p:set>
                                      <p:cBhvr>
                                        <p:cTn id="51" dur="1" fill="hold">
                                          <p:stCondLst>
                                            <p:cond delay="499"/>
                                          </p:stCondLst>
                                        </p:cTn>
                                        <p:tgtEl>
                                          <p:spTgt spid="112"/>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153"/>
                                        </p:tgtEl>
                                        <p:attrNameLst>
                                          <p:attrName>style.visibility</p:attrName>
                                        </p:attrNameLst>
                                      </p:cBhvr>
                                      <p:to>
                                        <p:strVal val="visible"/>
                                      </p:to>
                                    </p:set>
                                    <p:animEffect transition="in" filter="fade">
                                      <p:cBhvr>
                                        <p:cTn id="54" dur="500"/>
                                        <p:tgtEl>
                                          <p:spTgt spid="153"/>
                                        </p:tgtEl>
                                      </p:cBhvr>
                                    </p:animEffect>
                                  </p:childTnLst>
                                </p:cTn>
                              </p:par>
                              <p:par>
                                <p:cTn id="55" presetID="10" presetClass="entr" presetSubtype="0" fill="hold" nodeType="withEffect">
                                  <p:stCondLst>
                                    <p:cond delay="0"/>
                                  </p:stCondLst>
                                  <p:childTnLst>
                                    <p:set>
                                      <p:cBhvr>
                                        <p:cTn id="56" dur="1" fill="hold">
                                          <p:stCondLst>
                                            <p:cond delay="0"/>
                                          </p:stCondLst>
                                        </p:cTn>
                                        <p:tgtEl>
                                          <p:spTgt spid="154"/>
                                        </p:tgtEl>
                                        <p:attrNameLst>
                                          <p:attrName>style.visibility</p:attrName>
                                        </p:attrNameLst>
                                      </p:cBhvr>
                                      <p:to>
                                        <p:strVal val="visible"/>
                                      </p:to>
                                    </p:set>
                                    <p:animEffect transition="in" filter="fade">
                                      <p:cBhvr>
                                        <p:cTn id="57" dur="500"/>
                                        <p:tgtEl>
                                          <p:spTgt spid="154"/>
                                        </p:tgtEl>
                                      </p:cBhvr>
                                    </p:animEffect>
                                  </p:childTnLst>
                                </p:cTn>
                              </p:par>
                            </p:childTnLst>
                          </p:cTn>
                        </p:par>
                        <p:par>
                          <p:cTn id="58" fill="hold">
                            <p:stCondLst>
                              <p:cond delay="2500"/>
                            </p:stCondLst>
                            <p:childTnLst>
                              <p:par>
                                <p:cTn id="59" presetID="10" presetClass="entr" presetSubtype="0" fill="hold" grpId="0" nodeType="afterEffect">
                                  <p:stCondLst>
                                    <p:cond delay="0"/>
                                  </p:stCondLst>
                                  <p:childTnLst>
                                    <p:set>
                                      <p:cBhvr>
                                        <p:cTn id="60" dur="1" fill="hold">
                                          <p:stCondLst>
                                            <p:cond delay="0"/>
                                          </p:stCondLst>
                                        </p:cTn>
                                        <p:tgtEl>
                                          <p:spTgt spid="137"/>
                                        </p:tgtEl>
                                        <p:attrNameLst>
                                          <p:attrName>style.visibility</p:attrName>
                                        </p:attrNameLst>
                                      </p:cBhvr>
                                      <p:to>
                                        <p:strVal val="visible"/>
                                      </p:to>
                                    </p:set>
                                    <p:animEffect transition="in" filter="fade">
                                      <p:cBhvr>
                                        <p:cTn id="61" dur="500"/>
                                        <p:tgtEl>
                                          <p:spTgt spid="137"/>
                                        </p:tgtEl>
                                      </p:cBhvr>
                                    </p:animEffect>
                                  </p:childTnLst>
                                </p:cTn>
                              </p:par>
                              <p:par>
                                <p:cTn id="62" presetID="10" presetClass="entr" presetSubtype="0" fill="hold" nodeType="withEffect">
                                  <p:stCondLst>
                                    <p:cond delay="0"/>
                                  </p:stCondLst>
                                  <p:childTnLst>
                                    <p:set>
                                      <p:cBhvr>
                                        <p:cTn id="63" dur="1" fill="hold">
                                          <p:stCondLst>
                                            <p:cond delay="0"/>
                                          </p:stCondLst>
                                        </p:cTn>
                                        <p:tgtEl>
                                          <p:spTgt spid="143"/>
                                        </p:tgtEl>
                                        <p:attrNameLst>
                                          <p:attrName>style.visibility</p:attrName>
                                        </p:attrNameLst>
                                      </p:cBhvr>
                                      <p:to>
                                        <p:strVal val="visible"/>
                                      </p:to>
                                    </p:set>
                                    <p:animEffect transition="in" filter="fade">
                                      <p:cBhvr>
                                        <p:cTn id="64" dur="500"/>
                                        <p:tgtEl>
                                          <p:spTgt spid="143"/>
                                        </p:tgtEl>
                                      </p:cBhvr>
                                    </p:animEffect>
                                  </p:childTnLst>
                                </p:cTn>
                              </p:par>
                              <p:par>
                                <p:cTn id="65" presetID="0" presetClass="path" presetSubtype="0" accel="50000" decel="50000" fill="hold" grpId="1" nodeType="withEffect">
                                  <p:stCondLst>
                                    <p:cond delay="0"/>
                                  </p:stCondLst>
                                  <p:childTnLst>
                                    <p:animMotion origin="layout" path="M -0.19063 0.09259 L 5E-6 -1.48148E-6 " pathEditMode="relative" rAng="0" ptsTypes="AA">
                                      <p:cBhvr>
                                        <p:cTn id="66" dur="1000" fill="hold"/>
                                        <p:tgtEl>
                                          <p:spTgt spid="137"/>
                                        </p:tgtEl>
                                        <p:attrNameLst>
                                          <p:attrName>ppt_x</p:attrName>
                                          <p:attrName>ppt_y</p:attrName>
                                        </p:attrNameLst>
                                      </p:cBhvr>
                                      <p:rCtr x="9531" y="-4630"/>
                                    </p:animMotion>
                                  </p:childTnLst>
                                </p:cTn>
                              </p:par>
                              <p:par>
                                <p:cTn id="67" presetID="0" presetClass="path" presetSubtype="0" accel="50000" decel="50000" fill="hold" nodeType="withEffect">
                                  <p:stCondLst>
                                    <p:cond delay="0"/>
                                  </p:stCondLst>
                                  <p:childTnLst>
                                    <p:animMotion origin="layout" path="M -0.18359 0.09264 L -1.47493E-7 -3.1774E-6 " pathEditMode="relative" ptsTypes="AA">
                                      <p:cBhvr>
                                        <p:cTn id="68" dur="1000" fill="hold"/>
                                        <p:tgtEl>
                                          <p:spTgt spid="143"/>
                                        </p:tgtEl>
                                        <p:attrNameLst>
                                          <p:attrName>ppt_x</p:attrName>
                                          <p:attrName>ppt_y</p:attrName>
                                        </p:attrNameLst>
                                      </p:cBhvr>
                                    </p:animMotion>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3" nodeType="clickEffect">
                                  <p:stCondLst>
                                    <p:cond delay="0"/>
                                  </p:stCondLst>
                                  <p:childTnLst>
                                    <p:animEffect transition="out" filter="fade">
                                      <p:cBhvr>
                                        <p:cTn id="72" dur="500"/>
                                        <p:tgtEl>
                                          <p:spTgt spid="137"/>
                                        </p:tgtEl>
                                      </p:cBhvr>
                                    </p:animEffect>
                                    <p:set>
                                      <p:cBhvr>
                                        <p:cTn id="73" dur="1" fill="hold">
                                          <p:stCondLst>
                                            <p:cond delay="499"/>
                                          </p:stCondLst>
                                        </p:cTn>
                                        <p:tgtEl>
                                          <p:spTgt spid="137"/>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143"/>
                                        </p:tgtEl>
                                      </p:cBhvr>
                                    </p:animEffect>
                                    <p:set>
                                      <p:cBhvr>
                                        <p:cTn id="76" dur="1" fill="hold">
                                          <p:stCondLst>
                                            <p:cond delay="499"/>
                                          </p:stCondLst>
                                        </p:cTn>
                                        <p:tgtEl>
                                          <p:spTgt spid="143"/>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135"/>
                                        </p:tgtEl>
                                      </p:cBhvr>
                                    </p:animEffect>
                                    <p:set>
                                      <p:cBhvr>
                                        <p:cTn id="79" dur="1" fill="hold">
                                          <p:stCondLst>
                                            <p:cond delay="499"/>
                                          </p:stCondLst>
                                        </p:cTn>
                                        <p:tgtEl>
                                          <p:spTgt spid="135"/>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115"/>
                                        </p:tgtEl>
                                      </p:cBhvr>
                                    </p:animEffect>
                                    <p:set>
                                      <p:cBhvr>
                                        <p:cTn id="82" dur="1" fill="hold">
                                          <p:stCondLst>
                                            <p:cond delay="499"/>
                                          </p:stCondLst>
                                        </p:cTn>
                                        <p:tgtEl>
                                          <p:spTgt spid="115"/>
                                        </p:tgtEl>
                                        <p:attrNameLst>
                                          <p:attrName>style.visibility</p:attrName>
                                        </p:attrNameLst>
                                      </p:cBhvr>
                                      <p:to>
                                        <p:strVal val="hidden"/>
                                      </p:to>
                                    </p:set>
                                  </p:childTnLst>
                                </p:cTn>
                              </p:par>
                              <p:par>
                                <p:cTn id="83" presetID="10" presetClass="entr" presetSubtype="0" fill="hold" grpId="1" nodeType="withEffect">
                                  <p:stCondLst>
                                    <p:cond delay="0"/>
                                  </p:stCondLst>
                                  <p:childTnLst>
                                    <p:set>
                                      <p:cBhvr>
                                        <p:cTn id="84" dur="1" fill="hold">
                                          <p:stCondLst>
                                            <p:cond delay="0"/>
                                          </p:stCondLst>
                                        </p:cTn>
                                        <p:tgtEl>
                                          <p:spTgt spid="132"/>
                                        </p:tgtEl>
                                        <p:attrNameLst>
                                          <p:attrName>style.visibility</p:attrName>
                                        </p:attrNameLst>
                                      </p:cBhvr>
                                      <p:to>
                                        <p:strVal val="visible"/>
                                      </p:to>
                                    </p:set>
                                    <p:animEffect transition="in" filter="fade">
                                      <p:cBhvr>
                                        <p:cTn id="85" dur="500"/>
                                        <p:tgtEl>
                                          <p:spTgt spid="132"/>
                                        </p:tgtEl>
                                      </p:cBhvr>
                                    </p:animEffect>
                                  </p:childTnLst>
                                </p:cTn>
                              </p:par>
                              <p:par>
                                <p:cTn id="86" presetID="10" presetClass="entr" presetSubtype="0" fill="hold" nodeType="withEffect">
                                  <p:stCondLst>
                                    <p:cond delay="0"/>
                                  </p:stCondLst>
                                  <p:childTnLst>
                                    <p:set>
                                      <p:cBhvr>
                                        <p:cTn id="87" dur="1" fill="hold">
                                          <p:stCondLst>
                                            <p:cond delay="0"/>
                                          </p:stCondLst>
                                        </p:cTn>
                                        <p:tgtEl>
                                          <p:spTgt spid="134"/>
                                        </p:tgtEl>
                                        <p:attrNameLst>
                                          <p:attrName>style.visibility</p:attrName>
                                        </p:attrNameLst>
                                      </p:cBhvr>
                                      <p:to>
                                        <p:strVal val="visible"/>
                                      </p:to>
                                    </p:set>
                                    <p:animEffect transition="in" filter="fade">
                                      <p:cBhvr>
                                        <p:cTn id="88" dur="500"/>
                                        <p:tgtEl>
                                          <p:spTgt spid="134"/>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2"/>
                                        </p:tgtEl>
                                        <p:attrNameLst>
                                          <p:attrName>style.visibility</p:attrName>
                                        </p:attrNameLst>
                                      </p:cBhvr>
                                      <p:to>
                                        <p:strVal val="visible"/>
                                      </p:to>
                                    </p:set>
                                    <p:animEffect transition="in" filter="fade">
                                      <p:cBhvr>
                                        <p:cTn id="91" dur="500"/>
                                        <p:tgtEl>
                                          <p:spTgt spid="12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30"/>
                                        </p:tgtEl>
                                        <p:attrNameLst>
                                          <p:attrName>style.visibility</p:attrName>
                                        </p:attrNameLst>
                                      </p:cBhvr>
                                      <p:to>
                                        <p:strVal val="visible"/>
                                      </p:to>
                                    </p:set>
                                    <p:animEffect transition="in" filter="fade">
                                      <p:cBhvr>
                                        <p:cTn id="94"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5" grpId="1" animBg="1"/>
      <p:bldP spid="140" grpId="0" animBg="1"/>
      <p:bldP spid="100" grpId="0" animBg="1"/>
      <p:bldP spid="101" grpId="0" animBg="1"/>
      <p:bldP spid="101" grpId="1" animBg="1"/>
      <p:bldP spid="101" grpId="2" animBg="1"/>
      <p:bldP spid="153" grpId="0" animBg="1"/>
      <p:bldP spid="137" grpId="0" animBg="1"/>
      <p:bldP spid="137" grpId="1" animBg="1"/>
      <p:bldP spid="137" grpId="3" animBg="1"/>
      <p:bldP spid="122" grpId="0" animBg="1"/>
      <p:bldP spid="130" grpId="0" animBg="1"/>
      <p:bldP spid="132"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oup 73"/>
          <p:cNvGrpSpPr/>
          <p:nvPr/>
        </p:nvGrpSpPr>
        <p:grpSpPr>
          <a:xfrm>
            <a:off x="1548450" y="2425726"/>
            <a:ext cx="1124341" cy="2169168"/>
            <a:chOff x="1485649" y="3204985"/>
            <a:chExt cx="1124341" cy="2169168"/>
          </a:xfrm>
        </p:grpSpPr>
        <p:sp>
          <p:nvSpPr>
            <p:cNvPr id="75" name="Rectangle 74"/>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76" name="Rectangle 75"/>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77" name="Group 76"/>
          <p:cNvGrpSpPr/>
          <p:nvPr/>
        </p:nvGrpSpPr>
        <p:grpSpPr>
          <a:xfrm>
            <a:off x="3054973" y="2419370"/>
            <a:ext cx="1124341" cy="2169168"/>
            <a:chOff x="1485649" y="3204985"/>
            <a:chExt cx="1124341" cy="2169168"/>
          </a:xfrm>
        </p:grpSpPr>
        <p:sp>
          <p:nvSpPr>
            <p:cNvPr id="78" name="Rectangle 77"/>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79" name="Rectangle 78"/>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80" name="Group 79"/>
          <p:cNvGrpSpPr/>
          <p:nvPr/>
        </p:nvGrpSpPr>
        <p:grpSpPr>
          <a:xfrm>
            <a:off x="4555394" y="2414238"/>
            <a:ext cx="1124341" cy="2169168"/>
            <a:chOff x="1485649" y="3204985"/>
            <a:chExt cx="1124341" cy="2169168"/>
          </a:xfrm>
        </p:grpSpPr>
        <p:sp>
          <p:nvSpPr>
            <p:cNvPr id="82" name="Rectangle 81"/>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83" name="Rectangle 82"/>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84" name="Group 83"/>
          <p:cNvGrpSpPr/>
          <p:nvPr/>
        </p:nvGrpSpPr>
        <p:grpSpPr>
          <a:xfrm>
            <a:off x="6060843" y="2399390"/>
            <a:ext cx="1124341" cy="2169168"/>
            <a:chOff x="1485649" y="3204985"/>
            <a:chExt cx="1124341" cy="2169168"/>
          </a:xfrm>
        </p:grpSpPr>
        <p:sp>
          <p:nvSpPr>
            <p:cNvPr id="85" name="Rectangle 84"/>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86" name="Rectangle 85"/>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5" name="Rectangle 4"/>
          <p:cNvSpPr/>
          <p:nvPr/>
        </p:nvSpPr>
        <p:spPr>
          <a:xfrm rot="16200000">
            <a:off x="6662093" y="3482527"/>
            <a:ext cx="2326465" cy="25969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endParaRPr lang="en-US" dirty="0"/>
          </a:p>
        </p:txBody>
      </p:sp>
      <p:grpSp>
        <p:nvGrpSpPr>
          <p:cNvPr id="107" name="Group 106"/>
          <p:cNvGrpSpPr/>
          <p:nvPr/>
        </p:nvGrpSpPr>
        <p:grpSpPr>
          <a:xfrm>
            <a:off x="8379093" y="2937178"/>
            <a:ext cx="552334" cy="692189"/>
            <a:chOff x="8131589" y="4009362"/>
            <a:chExt cx="552334" cy="692189"/>
          </a:xfrm>
        </p:grpSpPr>
        <p:grpSp>
          <p:nvGrpSpPr>
            <p:cNvPr id="19" name="Group 65"/>
            <p:cNvGrpSpPr/>
            <p:nvPr/>
          </p:nvGrpSpPr>
          <p:grpSpPr>
            <a:xfrm>
              <a:off x="8131589" y="4009362"/>
              <a:ext cx="551591" cy="228624"/>
              <a:chOff x="7660968" y="1751777"/>
              <a:chExt cx="1040580" cy="450645"/>
            </a:xfrm>
          </p:grpSpPr>
          <p:sp>
            <p:nvSpPr>
              <p:cNvPr id="20" name="Freeform 1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1" name="Straight Connector 2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70"/>
            <p:cNvGrpSpPr/>
            <p:nvPr/>
          </p:nvGrpSpPr>
          <p:grpSpPr>
            <a:xfrm>
              <a:off x="8132332" y="4472927"/>
              <a:ext cx="551591" cy="228624"/>
              <a:chOff x="7660968" y="1751777"/>
              <a:chExt cx="1040580" cy="450645"/>
            </a:xfrm>
          </p:grpSpPr>
          <p:sp>
            <p:nvSpPr>
              <p:cNvPr id="24" name="Freeform 2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5" name="Straight Connector 2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52" name="Rectangle 51"/>
          <p:cNvSpPr/>
          <p:nvPr/>
        </p:nvSpPr>
        <p:spPr>
          <a:xfrm rot="16200000">
            <a:off x="-242655" y="3473670"/>
            <a:ext cx="2327923" cy="25894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r>
              <a:rPr lang="en-US" dirty="0" smtClean="0">
                <a:solidFill>
                  <a:schemeClr val="tx1"/>
                </a:solidFill>
              </a:rPr>
              <a:t>Parser</a:t>
            </a:r>
            <a:endParaRPr lang="en-US" dirty="0">
              <a:solidFill>
                <a:schemeClr val="tx1"/>
              </a:solidFill>
            </a:endParaRPr>
          </a:p>
        </p:txBody>
      </p:sp>
      <p:grpSp>
        <p:nvGrpSpPr>
          <p:cNvPr id="6" name="Group 5"/>
          <p:cNvGrpSpPr/>
          <p:nvPr/>
        </p:nvGrpSpPr>
        <p:grpSpPr>
          <a:xfrm>
            <a:off x="1400508" y="4212434"/>
            <a:ext cx="5784676" cy="577435"/>
            <a:chOff x="1348700" y="5864835"/>
            <a:chExt cx="5784676" cy="577435"/>
          </a:xfrm>
        </p:grpSpPr>
        <p:sp>
          <p:nvSpPr>
            <p:cNvPr id="88" name="Isosceles Triangle 87"/>
            <p:cNvSpPr/>
            <p:nvPr/>
          </p:nvSpPr>
          <p:spPr>
            <a:xfrm rot="5400000">
              <a:off x="1459687" y="5907878"/>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Isosceles Triangle 89"/>
            <p:cNvSpPr/>
            <p:nvPr/>
          </p:nvSpPr>
          <p:spPr>
            <a:xfrm rot="5400000">
              <a:off x="2976887"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Isosceles Triangle 90"/>
            <p:cNvSpPr/>
            <p:nvPr/>
          </p:nvSpPr>
          <p:spPr>
            <a:xfrm rot="5400000">
              <a:off x="4424406" y="5925261"/>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2" name="Isosceles Triangle 91"/>
            <p:cNvSpPr/>
            <p:nvPr/>
          </p:nvSpPr>
          <p:spPr>
            <a:xfrm rot="5400000">
              <a:off x="5976463" y="5882218"/>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06" name="Group 105"/>
            <p:cNvGrpSpPr/>
            <p:nvPr/>
          </p:nvGrpSpPr>
          <p:grpSpPr>
            <a:xfrm>
              <a:off x="1348700" y="6010502"/>
              <a:ext cx="5784676" cy="431768"/>
              <a:chOff x="1344104" y="5119634"/>
              <a:chExt cx="5784676" cy="628802"/>
            </a:xfrm>
          </p:grpSpPr>
          <p:cxnSp>
            <p:nvCxnSpPr>
              <p:cNvPr id="93" name="Straight Arrow Connector 92"/>
              <p:cNvCxnSpPr/>
              <p:nvPr/>
            </p:nvCxnSpPr>
            <p:spPr>
              <a:xfrm flipV="1">
                <a:off x="1344104" y="5715281"/>
                <a:ext cx="5784676" cy="12383"/>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95" name="Elbow Connector 94"/>
              <p:cNvCxnSpPr/>
              <p:nvPr/>
            </p:nvCxnSpPr>
            <p:spPr>
              <a:xfrm rot="10800000" flipV="1">
                <a:off x="1358390" y="5149079"/>
                <a:ext cx="128370" cy="583566"/>
              </a:xfrm>
              <a:prstGeom prst="bentConnector2">
                <a:avLst/>
              </a:prstGeom>
            </p:spPr>
            <p:style>
              <a:lnRef idx="2">
                <a:schemeClr val="dk1"/>
              </a:lnRef>
              <a:fillRef idx="0">
                <a:schemeClr val="dk1"/>
              </a:fillRef>
              <a:effectRef idx="1">
                <a:schemeClr val="dk1"/>
              </a:effectRef>
              <a:fontRef idx="minor">
                <a:schemeClr val="tx1"/>
              </a:fontRef>
            </p:style>
          </p:cxnSp>
          <p:cxnSp>
            <p:nvCxnSpPr>
              <p:cNvPr id="103" name="Elbow Connector 102"/>
              <p:cNvCxnSpPr/>
              <p:nvPr/>
            </p:nvCxnSpPr>
            <p:spPr>
              <a:xfrm rot="10800000" flipV="1">
                <a:off x="2861304" y="5164870"/>
                <a:ext cx="128370" cy="583566"/>
              </a:xfrm>
              <a:prstGeom prst="bentConnector2">
                <a:avLst/>
              </a:prstGeom>
            </p:spPr>
            <p:style>
              <a:lnRef idx="2">
                <a:schemeClr val="dk1"/>
              </a:lnRef>
              <a:fillRef idx="0">
                <a:schemeClr val="dk1"/>
              </a:fillRef>
              <a:effectRef idx="1">
                <a:schemeClr val="dk1"/>
              </a:effectRef>
              <a:fontRef idx="minor">
                <a:schemeClr val="tx1"/>
              </a:fontRef>
            </p:style>
          </p:cxnSp>
          <p:cxnSp>
            <p:nvCxnSpPr>
              <p:cNvPr id="104" name="Elbow Connector 103"/>
              <p:cNvCxnSpPr/>
              <p:nvPr/>
            </p:nvCxnSpPr>
            <p:spPr>
              <a:xfrm rot="10800000" flipV="1">
                <a:off x="4315889" y="5164869"/>
                <a:ext cx="128370" cy="583564"/>
              </a:xfrm>
              <a:prstGeom prst="bentConnector2">
                <a:avLst/>
              </a:prstGeom>
            </p:spPr>
            <p:style>
              <a:lnRef idx="2">
                <a:schemeClr val="dk1"/>
              </a:lnRef>
              <a:fillRef idx="0">
                <a:schemeClr val="dk1"/>
              </a:fillRef>
              <a:effectRef idx="1">
                <a:schemeClr val="dk1"/>
              </a:effectRef>
              <a:fontRef idx="minor">
                <a:schemeClr val="tx1"/>
              </a:fontRef>
            </p:style>
          </p:cxnSp>
          <p:cxnSp>
            <p:nvCxnSpPr>
              <p:cNvPr id="105" name="Elbow Connector 104"/>
              <p:cNvCxnSpPr/>
              <p:nvPr/>
            </p:nvCxnSpPr>
            <p:spPr>
              <a:xfrm rot="10800000" flipV="1">
                <a:off x="5850731" y="5119634"/>
                <a:ext cx="128370" cy="583566"/>
              </a:xfrm>
              <a:prstGeom prst="bentConnector2">
                <a:avLst/>
              </a:prstGeom>
            </p:spPr>
            <p:style>
              <a:lnRef idx="2">
                <a:schemeClr val="dk1"/>
              </a:lnRef>
              <a:fillRef idx="0">
                <a:schemeClr val="dk1"/>
              </a:fillRef>
              <a:effectRef idx="1">
                <a:schemeClr val="dk1"/>
              </a:effectRef>
              <a:fontRef idx="minor">
                <a:schemeClr val="tx1"/>
              </a:fontRef>
            </p:style>
          </p:cxnSp>
        </p:grpSp>
      </p:grpSp>
      <p:grpSp>
        <p:nvGrpSpPr>
          <p:cNvPr id="10" name="Group 9"/>
          <p:cNvGrpSpPr/>
          <p:nvPr/>
        </p:nvGrpSpPr>
        <p:grpSpPr>
          <a:xfrm>
            <a:off x="2673865" y="2614196"/>
            <a:ext cx="381108" cy="1589294"/>
            <a:chOff x="2488822" y="2403406"/>
            <a:chExt cx="529093" cy="1589294"/>
          </a:xfrm>
        </p:grpSpPr>
        <p:cxnSp>
          <p:nvCxnSpPr>
            <p:cNvPr id="66" name="Straight Arrow Connector 65"/>
            <p:cNvCxnSpPr/>
            <p:nvPr/>
          </p:nvCxnSpPr>
          <p:spPr>
            <a:xfrm flipV="1">
              <a:off x="2493656" y="2403406"/>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flipV="1">
              <a:off x="2490064" y="2555806"/>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flipV="1">
              <a:off x="2493656" y="2717444"/>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V="1">
              <a:off x="2493656" y="2871548"/>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flipV="1">
              <a:off x="2493656" y="3031695"/>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V="1">
              <a:off x="2494729" y="3190805"/>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flipV="1">
              <a:off x="2493656" y="3352442"/>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p:nvPr/>
          </p:nvCxnSpPr>
          <p:spPr>
            <a:xfrm flipV="1">
              <a:off x="2494729" y="3512589"/>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2495802" y="3671699"/>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V="1">
              <a:off x="2493656" y="3833590"/>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flipV="1">
              <a:off x="2488822" y="3992700"/>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4179314" y="2610794"/>
            <a:ext cx="381108" cy="1589294"/>
            <a:chOff x="2488822" y="2403406"/>
            <a:chExt cx="529093" cy="1589294"/>
          </a:xfrm>
        </p:grpSpPr>
        <p:cxnSp>
          <p:nvCxnSpPr>
            <p:cNvPr id="167" name="Straight Arrow Connector 166"/>
            <p:cNvCxnSpPr/>
            <p:nvPr/>
          </p:nvCxnSpPr>
          <p:spPr>
            <a:xfrm flipV="1">
              <a:off x="2493656" y="2403406"/>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flipV="1">
              <a:off x="2490064" y="2555806"/>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76" name="Straight Arrow Connector 175"/>
            <p:cNvCxnSpPr/>
            <p:nvPr/>
          </p:nvCxnSpPr>
          <p:spPr>
            <a:xfrm flipV="1">
              <a:off x="2493656" y="2717444"/>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77" name="Straight Arrow Connector 176"/>
            <p:cNvCxnSpPr/>
            <p:nvPr/>
          </p:nvCxnSpPr>
          <p:spPr>
            <a:xfrm flipV="1">
              <a:off x="2493656" y="2871548"/>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78" name="Straight Arrow Connector 177"/>
            <p:cNvCxnSpPr/>
            <p:nvPr/>
          </p:nvCxnSpPr>
          <p:spPr>
            <a:xfrm flipV="1">
              <a:off x="2493656" y="3031695"/>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79" name="Straight Arrow Connector 178"/>
            <p:cNvCxnSpPr/>
            <p:nvPr/>
          </p:nvCxnSpPr>
          <p:spPr>
            <a:xfrm flipV="1">
              <a:off x="2494729" y="3190805"/>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0" name="Straight Arrow Connector 179"/>
            <p:cNvCxnSpPr/>
            <p:nvPr/>
          </p:nvCxnSpPr>
          <p:spPr>
            <a:xfrm flipV="1">
              <a:off x="2493656" y="3352442"/>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1" name="Straight Arrow Connector 180"/>
            <p:cNvCxnSpPr/>
            <p:nvPr/>
          </p:nvCxnSpPr>
          <p:spPr>
            <a:xfrm flipV="1">
              <a:off x="2494729" y="3512589"/>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2" name="Straight Arrow Connector 181"/>
            <p:cNvCxnSpPr/>
            <p:nvPr/>
          </p:nvCxnSpPr>
          <p:spPr>
            <a:xfrm flipV="1">
              <a:off x="2495802" y="3671699"/>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flipV="1">
              <a:off x="2493656" y="3833590"/>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flipV="1">
              <a:off x="2488822" y="3992700"/>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185" name="Group 184"/>
          <p:cNvGrpSpPr/>
          <p:nvPr/>
        </p:nvGrpSpPr>
        <p:grpSpPr>
          <a:xfrm>
            <a:off x="5679735" y="2610794"/>
            <a:ext cx="381108" cy="1589294"/>
            <a:chOff x="2488822" y="2403406"/>
            <a:chExt cx="529093" cy="1589294"/>
          </a:xfrm>
        </p:grpSpPr>
        <p:cxnSp>
          <p:nvCxnSpPr>
            <p:cNvPr id="186" name="Straight Arrow Connector 185"/>
            <p:cNvCxnSpPr/>
            <p:nvPr/>
          </p:nvCxnSpPr>
          <p:spPr>
            <a:xfrm flipV="1">
              <a:off x="2493656" y="2403406"/>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flipV="1">
              <a:off x="2490064" y="2555806"/>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flipV="1">
              <a:off x="2493656" y="2717444"/>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flipV="1">
              <a:off x="2493656" y="2871548"/>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flipV="1">
              <a:off x="2493656" y="3031695"/>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flipV="1">
              <a:off x="2494729" y="3190805"/>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92" name="Straight Arrow Connector 191"/>
            <p:cNvCxnSpPr/>
            <p:nvPr/>
          </p:nvCxnSpPr>
          <p:spPr>
            <a:xfrm flipV="1">
              <a:off x="2493656" y="3352442"/>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93" name="Straight Arrow Connector 192"/>
            <p:cNvCxnSpPr/>
            <p:nvPr/>
          </p:nvCxnSpPr>
          <p:spPr>
            <a:xfrm flipV="1">
              <a:off x="2494729" y="3512589"/>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94" name="Straight Arrow Connector 193"/>
            <p:cNvCxnSpPr/>
            <p:nvPr/>
          </p:nvCxnSpPr>
          <p:spPr>
            <a:xfrm flipV="1">
              <a:off x="2495802" y="3671699"/>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95" name="Straight Arrow Connector 194"/>
            <p:cNvCxnSpPr/>
            <p:nvPr/>
          </p:nvCxnSpPr>
          <p:spPr>
            <a:xfrm flipV="1">
              <a:off x="2493656" y="3833590"/>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96" name="Straight Arrow Connector 195"/>
            <p:cNvCxnSpPr/>
            <p:nvPr/>
          </p:nvCxnSpPr>
          <p:spPr>
            <a:xfrm flipV="1">
              <a:off x="2488822" y="3992700"/>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197" name="Group 196"/>
          <p:cNvGrpSpPr/>
          <p:nvPr/>
        </p:nvGrpSpPr>
        <p:grpSpPr>
          <a:xfrm>
            <a:off x="1050778" y="2598777"/>
            <a:ext cx="512735" cy="1589294"/>
            <a:chOff x="2488822" y="2403406"/>
            <a:chExt cx="529093" cy="1589294"/>
          </a:xfrm>
        </p:grpSpPr>
        <p:cxnSp>
          <p:nvCxnSpPr>
            <p:cNvPr id="198" name="Straight Arrow Connector 197"/>
            <p:cNvCxnSpPr/>
            <p:nvPr/>
          </p:nvCxnSpPr>
          <p:spPr>
            <a:xfrm flipV="1">
              <a:off x="2493656" y="2403406"/>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99" name="Straight Arrow Connector 198"/>
            <p:cNvCxnSpPr/>
            <p:nvPr/>
          </p:nvCxnSpPr>
          <p:spPr>
            <a:xfrm flipV="1">
              <a:off x="2490064" y="2555806"/>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00" name="Straight Arrow Connector 199"/>
            <p:cNvCxnSpPr/>
            <p:nvPr/>
          </p:nvCxnSpPr>
          <p:spPr>
            <a:xfrm flipV="1">
              <a:off x="2493656" y="2717444"/>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p:nvPr/>
          </p:nvCxnSpPr>
          <p:spPr>
            <a:xfrm flipV="1">
              <a:off x="2493656" y="2871548"/>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02" name="Straight Arrow Connector 201"/>
            <p:cNvCxnSpPr/>
            <p:nvPr/>
          </p:nvCxnSpPr>
          <p:spPr>
            <a:xfrm flipV="1">
              <a:off x="2493656" y="3031695"/>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03" name="Straight Arrow Connector 202"/>
            <p:cNvCxnSpPr/>
            <p:nvPr/>
          </p:nvCxnSpPr>
          <p:spPr>
            <a:xfrm flipV="1">
              <a:off x="2494729" y="3190805"/>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p:nvPr/>
          </p:nvCxnSpPr>
          <p:spPr>
            <a:xfrm flipV="1">
              <a:off x="2493656" y="3352442"/>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V="1">
              <a:off x="2494729" y="3512589"/>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flipV="1">
              <a:off x="2495802" y="3671699"/>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flipV="1">
              <a:off x="2493656" y="3833590"/>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flipV="1">
              <a:off x="2488822" y="3992700"/>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221" name="Group 220"/>
          <p:cNvGrpSpPr/>
          <p:nvPr/>
        </p:nvGrpSpPr>
        <p:grpSpPr>
          <a:xfrm>
            <a:off x="7188304" y="2623140"/>
            <a:ext cx="512735" cy="1589294"/>
            <a:chOff x="2488822" y="2403406"/>
            <a:chExt cx="529093" cy="1589294"/>
          </a:xfrm>
        </p:grpSpPr>
        <p:cxnSp>
          <p:nvCxnSpPr>
            <p:cNvPr id="222" name="Straight Arrow Connector 221"/>
            <p:cNvCxnSpPr/>
            <p:nvPr/>
          </p:nvCxnSpPr>
          <p:spPr>
            <a:xfrm flipV="1">
              <a:off x="2493656" y="2403406"/>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p:nvPr/>
          </p:nvCxnSpPr>
          <p:spPr>
            <a:xfrm flipV="1">
              <a:off x="2490064" y="2555806"/>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24" name="Straight Arrow Connector 223"/>
            <p:cNvCxnSpPr/>
            <p:nvPr/>
          </p:nvCxnSpPr>
          <p:spPr>
            <a:xfrm flipV="1">
              <a:off x="2493656" y="2717444"/>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25" name="Straight Arrow Connector 224"/>
            <p:cNvCxnSpPr/>
            <p:nvPr/>
          </p:nvCxnSpPr>
          <p:spPr>
            <a:xfrm flipV="1">
              <a:off x="2493656" y="2871548"/>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26" name="Straight Arrow Connector 225"/>
            <p:cNvCxnSpPr/>
            <p:nvPr/>
          </p:nvCxnSpPr>
          <p:spPr>
            <a:xfrm flipV="1">
              <a:off x="2493656" y="3031695"/>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V="1">
              <a:off x="2494729" y="3190805"/>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flipV="1">
              <a:off x="2493656" y="3352442"/>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flipV="1">
              <a:off x="2494729" y="3512589"/>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flipV="1">
              <a:off x="2495802" y="3671699"/>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V="1">
              <a:off x="2493656" y="3833590"/>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flipV="1">
              <a:off x="2488822" y="3992700"/>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7955172" y="2591529"/>
            <a:ext cx="381108" cy="1589294"/>
            <a:chOff x="2488822" y="2403406"/>
            <a:chExt cx="529093" cy="1589294"/>
          </a:xfrm>
        </p:grpSpPr>
        <p:cxnSp>
          <p:nvCxnSpPr>
            <p:cNvPr id="234" name="Straight Arrow Connector 233"/>
            <p:cNvCxnSpPr/>
            <p:nvPr/>
          </p:nvCxnSpPr>
          <p:spPr>
            <a:xfrm flipV="1">
              <a:off x="2493656" y="2403406"/>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35" name="Straight Arrow Connector 234"/>
            <p:cNvCxnSpPr/>
            <p:nvPr/>
          </p:nvCxnSpPr>
          <p:spPr>
            <a:xfrm flipV="1">
              <a:off x="2490064" y="2555806"/>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36" name="Straight Arrow Connector 235"/>
            <p:cNvCxnSpPr/>
            <p:nvPr/>
          </p:nvCxnSpPr>
          <p:spPr>
            <a:xfrm flipV="1">
              <a:off x="2493656" y="2717444"/>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37" name="Straight Arrow Connector 236"/>
            <p:cNvCxnSpPr/>
            <p:nvPr/>
          </p:nvCxnSpPr>
          <p:spPr>
            <a:xfrm flipV="1">
              <a:off x="2493656" y="2871548"/>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38" name="Straight Arrow Connector 237"/>
            <p:cNvCxnSpPr/>
            <p:nvPr/>
          </p:nvCxnSpPr>
          <p:spPr>
            <a:xfrm flipV="1">
              <a:off x="2493656" y="3031695"/>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2494729" y="3190805"/>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2493656" y="3352442"/>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41" name="Straight Arrow Connector 240"/>
            <p:cNvCxnSpPr/>
            <p:nvPr/>
          </p:nvCxnSpPr>
          <p:spPr>
            <a:xfrm flipV="1">
              <a:off x="2494729" y="3512589"/>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42" name="Straight Arrow Connector 241"/>
            <p:cNvCxnSpPr/>
            <p:nvPr/>
          </p:nvCxnSpPr>
          <p:spPr>
            <a:xfrm flipV="1">
              <a:off x="2495802" y="3671699"/>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43" name="Straight Arrow Connector 242"/>
            <p:cNvCxnSpPr/>
            <p:nvPr/>
          </p:nvCxnSpPr>
          <p:spPr>
            <a:xfrm flipV="1">
              <a:off x="2493656" y="3833590"/>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44" name="Straight Arrow Connector 243"/>
            <p:cNvCxnSpPr/>
            <p:nvPr/>
          </p:nvCxnSpPr>
          <p:spPr>
            <a:xfrm flipV="1">
              <a:off x="2488822" y="3992700"/>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245" name="Group 244"/>
          <p:cNvGrpSpPr/>
          <p:nvPr/>
        </p:nvGrpSpPr>
        <p:grpSpPr>
          <a:xfrm>
            <a:off x="442791" y="2605360"/>
            <a:ext cx="381108" cy="1589294"/>
            <a:chOff x="2488822" y="2403406"/>
            <a:chExt cx="529093" cy="1589294"/>
          </a:xfrm>
        </p:grpSpPr>
        <p:cxnSp>
          <p:nvCxnSpPr>
            <p:cNvPr id="246" name="Straight Arrow Connector 245"/>
            <p:cNvCxnSpPr/>
            <p:nvPr/>
          </p:nvCxnSpPr>
          <p:spPr>
            <a:xfrm flipV="1">
              <a:off x="2493656" y="2403406"/>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V="1">
              <a:off x="2490064" y="2555806"/>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V="1">
              <a:off x="2493656" y="2717444"/>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V="1">
              <a:off x="2493656" y="2871548"/>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flipV="1">
              <a:off x="2493656" y="3031695"/>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V="1">
              <a:off x="2494729" y="3190805"/>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V="1">
              <a:off x="2493656" y="3352442"/>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2494729" y="3512589"/>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2495802" y="3671699"/>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55" name="Straight Arrow Connector 254"/>
            <p:cNvCxnSpPr/>
            <p:nvPr/>
          </p:nvCxnSpPr>
          <p:spPr>
            <a:xfrm flipV="1">
              <a:off x="2493656" y="3833590"/>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56" name="Straight Arrow Connector 255"/>
            <p:cNvCxnSpPr/>
            <p:nvPr/>
          </p:nvCxnSpPr>
          <p:spPr>
            <a:xfrm flipV="1">
              <a:off x="2488822" y="3992700"/>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491" name="Group 490"/>
          <p:cNvGrpSpPr/>
          <p:nvPr/>
        </p:nvGrpSpPr>
        <p:grpSpPr>
          <a:xfrm>
            <a:off x="1658802" y="2527758"/>
            <a:ext cx="909363" cy="1973109"/>
            <a:chOff x="2449931" y="225721"/>
            <a:chExt cx="909363" cy="1973109"/>
          </a:xfrm>
        </p:grpSpPr>
        <p:sp>
          <p:nvSpPr>
            <p:cNvPr id="492" name="Rectangle 491"/>
            <p:cNvSpPr/>
            <p:nvPr/>
          </p:nvSpPr>
          <p:spPr>
            <a:xfrm>
              <a:off x="2449931" y="225721"/>
              <a:ext cx="527194" cy="279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Rectangle 492"/>
            <p:cNvSpPr/>
            <p:nvPr/>
          </p:nvSpPr>
          <p:spPr>
            <a:xfrm>
              <a:off x="2449931" y="563134"/>
              <a:ext cx="527194" cy="279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Rectangle 493"/>
            <p:cNvSpPr/>
            <p:nvPr/>
          </p:nvSpPr>
          <p:spPr>
            <a:xfrm>
              <a:off x="2449931" y="902860"/>
              <a:ext cx="527194" cy="279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Rectangle 494"/>
            <p:cNvSpPr/>
            <p:nvPr/>
          </p:nvSpPr>
          <p:spPr>
            <a:xfrm>
              <a:off x="2449931" y="1244322"/>
              <a:ext cx="527194" cy="279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Rectangle 495"/>
            <p:cNvSpPr/>
            <p:nvPr/>
          </p:nvSpPr>
          <p:spPr>
            <a:xfrm>
              <a:off x="2449931" y="1919144"/>
              <a:ext cx="527194" cy="279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Rectangle 496"/>
            <p:cNvSpPr/>
            <p:nvPr/>
          </p:nvSpPr>
          <p:spPr>
            <a:xfrm>
              <a:off x="2449931" y="1581733"/>
              <a:ext cx="527194" cy="279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8" name="Trapezoid 497"/>
            <p:cNvSpPr/>
            <p:nvPr/>
          </p:nvSpPr>
          <p:spPr>
            <a:xfrm rot="5400000">
              <a:off x="3080394" y="231171"/>
              <a:ext cx="279686" cy="268786"/>
            </a:xfrm>
            <a:prstGeom prst="trapezoid">
              <a:avLst>
                <a:gd name="adj" fmla="val 30807"/>
              </a:avLst>
            </a:prstGeom>
            <a:gradFill>
              <a:gsLst>
                <a:gs pos="100000">
                  <a:schemeClr val="accent1">
                    <a:tint val="100000"/>
                    <a:shade val="100000"/>
                    <a:satMod val="130000"/>
                  </a:schemeClr>
                </a:gs>
                <a:gs pos="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9" name="Trapezoid 498"/>
            <p:cNvSpPr/>
            <p:nvPr/>
          </p:nvSpPr>
          <p:spPr>
            <a:xfrm rot="5400000">
              <a:off x="3085058" y="568584"/>
              <a:ext cx="279686" cy="268786"/>
            </a:xfrm>
            <a:prstGeom prst="trapezoid">
              <a:avLst>
                <a:gd name="adj" fmla="val 30807"/>
              </a:avLst>
            </a:prstGeom>
            <a:gradFill>
              <a:gsLst>
                <a:gs pos="100000">
                  <a:schemeClr val="accent1">
                    <a:tint val="100000"/>
                    <a:shade val="100000"/>
                    <a:satMod val="130000"/>
                  </a:schemeClr>
                </a:gs>
                <a:gs pos="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0" name="Trapezoid 499"/>
            <p:cNvSpPr/>
            <p:nvPr/>
          </p:nvSpPr>
          <p:spPr>
            <a:xfrm rot="5400000">
              <a:off x="3085058" y="908310"/>
              <a:ext cx="279686" cy="268786"/>
            </a:xfrm>
            <a:prstGeom prst="trapezoid">
              <a:avLst>
                <a:gd name="adj" fmla="val 30807"/>
              </a:avLst>
            </a:prstGeom>
            <a:gradFill>
              <a:gsLst>
                <a:gs pos="100000">
                  <a:schemeClr val="accent1">
                    <a:tint val="100000"/>
                    <a:shade val="100000"/>
                    <a:satMod val="130000"/>
                  </a:schemeClr>
                </a:gs>
                <a:gs pos="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1" name="Trapezoid 500"/>
            <p:cNvSpPr/>
            <p:nvPr/>
          </p:nvSpPr>
          <p:spPr>
            <a:xfrm rot="5400000">
              <a:off x="3080394" y="1258723"/>
              <a:ext cx="279686" cy="268786"/>
            </a:xfrm>
            <a:prstGeom prst="trapezoid">
              <a:avLst>
                <a:gd name="adj" fmla="val 30807"/>
              </a:avLst>
            </a:prstGeom>
            <a:gradFill>
              <a:gsLst>
                <a:gs pos="100000">
                  <a:schemeClr val="accent1">
                    <a:tint val="100000"/>
                    <a:shade val="100000"/>
                    <a:satMod val="130000"/>
                  </a:schemeClr>
                </a:gs>
                <a:gs pos="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2" name="Trapezoid 501"/>
            <p:cNvSpPr/>
            <p:nvPr/>
          </p:nvSpPr>
          <p:spPr>
            <a:xfrm rot="5400000">
              <a:off x="3080394" y="1587183"/>
              <a:ext cx="279686" cy="268786"/>
            </a:xfrm>
            <a:prstGeom prst="trapezoid">
              <a:avLst>
                <a:gd name="adj" fmla="val 30807"/>
              </a:avLst>
            </a:prstGeom>
            <a:gradFill>
              <a:gsLst>
                <a:gs pos="100000">
                  <a:schemeClr val="accent1">
                    <a:tint val="100000"/>
                    <a:shade val="100000"/>
                    <a:satMod val="130000"/>
                  </a:schemeClr>
                </a:gs>
                <a:gs pos="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3" name="Trapezoid 502"/>
            <p:cNvSpPr/>
            <p:nvPr/>
          </p:nvSpPr>
          <p:spPr>
            <a:xfrm rot="5400000">
              <a:off x="3080394" y="1924594"/>
              <a:ext cx="279686" cy="268786"/>
            </a:xfrm>
            <a:prstGeom prst="trapezoid">
              <a:avLst>
                <a:gd name="adj" fmla="val 30807"/>
              </a:avLst>
            </a:prstGeom>
            <a:gradFill>
              <a:gsLst>
                <a:gs pos="100000">
                  <a:schemeClr val="accent1">
                    <a:tint val="100000"/>
                    <a:shade val="100000"/>
                    <a:satMod val="130000"/>
                  </a:schemeClr>
                </a:gs>
                <a:gs pos="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04" name="Group 503"/>
          <p:cNvGrpSpPr/>
          <p:nvPr/>
        </p:nvGrpSpPr>
        <p:grpSpPr>
          <a:xfrm>
            <a:off x="3148624" y="2536587"/>
            <a:ext cx="909363" cy="1973109"/>
            <a:chOff x="2449931" y="225721"/>
            <a:chExt cx="909363" cy="1973109"/>
          </a:xfrm>
        </p:grpSpPr>
        <p:sp>
          <p:nvSpPr>
            <p:cNvPr id="505" name="Rectangle 504"/>
            <p:cNvSpPr/>
            <p:nvPr/>
          </p:nvSpPr>
          <p:spPr>
            <a:xfrm>
              <a:off x="2449931" y="225721"/>
              <a:ext cx="527194" cy="279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6" name="Rectangle 505"/>
            <p:cNvSpPr/>
            <p:nvPr/>
          </p:nvSpPr>
          <p:spPr>
            <a:xfrm>
              <a:off x="2449931" y="563134"/>
              <a:ext cx="527194" cy="279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7" name="Rectangle 506"/>
            <p:cNvSpPr/>
            <p:nvPr/>
          </p:nvSpPr>
          <p:spPr>
            <a:xfrm>
              <a:off x="2449931" y="902860"/>
              <a:ext cx="527194" cy="279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8" name="Rectangle 507"/>
            <p:cNvSpPr/>
            <p:nvPr/>
          </p:nvSpPr>
          <p:spPr>
            <a:xfrm>
              <a:off x="2449931" y="1244322"/>
              <a:ext cx="527194" cy="279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Rectangle 508"/>
            <p:cNvSpPr/>
            <p:nvPr/>
          </p:nvSpPr>
          <p:spPr>
            <a:xfrm>
              <a:off x="2449931" y="1919144"/>
              <a:ext cx="527194" cy="279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Rectangle 509"/>
            <p:cNvSpPr/>
            <p:nvPr/>
          </p:nvSpPr>
          <p:spPr>
            <a:xfrm>
              <a:off x="2449931" y="1581733"/>
              <a:ext cx="527194" cy="279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1" name="Trapezoid 510"/>
            <p:cNvSpPr/>
            <p:nvPr/>
          </p:nvSpPr>
          <p:spPr>
            <a:xfrm rot="5400000">
              <a:off x="3080394" y="231171"/>
              <a:ext cx="279686" cy="268786"/>
            </a:xfrm>
            <a:prstGeom prst="trapezoid">
              <a:avLst>
                <a:gd name="adj" fmla="val 30807"/>
              </a:avLst>
            </a:prstGeom>
            <a:gradFill>
              <a:gsLst>
                <a:gs pos="100000">
                  <a:schemeClr val="accent1">
                    <a:tint val="100000"/>
                    <a:shade val="100000"/>
                    <a:satMod val="130000"/>
                  </a:schemeClr>
                </a:gs>
                <a:gs pos="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2" name="Trapezoid 511"/>
            <p:cNvSpPr/>
            <p:nvPr/>
          </p:nvSpPr>
          <p:spPr>
            <a:xfrm rot="5400000">
              <a:off x="3085058" y="568584"/>
              <a:ext cx="279686" cy="268786"/>
            </a:xfrm>
            <a:prstGeom prst="trapezoid">
              <a:avLst>
                <a:gd name="adj" fmla="val 30807"/>
              </a:avLst>
            </a:prstGeom>
            <a:gradFill>
              <a:gsLst>
                <a:gs pos="100000">
                  <a:schemeClr val="accent1">
                    <a:tint val="100000"/>
                    <a:shade val="100000"/>
                    <a:satMod val="130000"/>
                  </a:schemeClr>
                </a:gs>
                <a:gs pos="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3" name="Trapezoid 512"/>
            <p:cNvSpPr/>
            <p:nvPr/>
          </p:nvSpPr>
          <p:spPr>
            <a:xfrm rot="5400000">
              <a:off x="3085058" y="908310"/>
              <a:ext cx="279686" cy="268786"/>
            </a:xfrm>
            <a:prstGeom prst="trapezoid">
              <a:avLst>
                <a:gd name="adj" fmla="val 30807"/>
              </a:avLst>
            </a:prstGeom>
            <a:gradFill>
              <a:gsLst>
                <a:gs pos="100000">
                  <a:schemeClr val="accent1">
                    <a:tint val="100000"/>
                    <a:shade val="100000"/>
                    <a:satMod val="130000"/>
                  </a:schemeClr>
                </a:gs>
                <a:gs pos="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4" name="Trapezoid 513"/>
            <p:cNvSpPr/>
            <p:nvPr/>
          </p:nvSpPr>
          <p:spPr>
            <a:xfrm rot="5400000">
              <a:off x="3080394" y="1258723"/>
              <a:ext cx="279686" cy="268786"/>
            </a:xfrm>
            <a:prstGeom prst="trapezoid">
              <a:avLst>
                <a:gd name="adj" fmla="val 30807"/>
              </a:avLst>
            </a:prstGeom>
            <a:gradFill>
              <a:gsLst>
                <a:gs pos="100000">
                  <a:schemeClr val="accent1">
                    <a:tint val="100000"/>
                    <a:shade val="100000"/>
                    <a:satMod val="130000"/>
                  </a:schemeClr>
                </a:gs>
                <a:gs pos="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5" name="Trapezoid 514"/>
            <p:cNvSpPr/>
            <p:nvPr/>
          </p:nvSpPr>
          <p:spPr>
            <a:xfrm rot="5400000">
              <a:off x="3080394" y="1587183"/>
              <a:ext cx="279686" cy="268786"/>
            </a:xfrm>
            <a:prstGeom prst="trapezoid">
              <a:avLst>
                <a:gd name="adj" fmla="val 30807"/>
              </a:avLst>
            </a:prstGeom>
            <a:gradFill>
              <a:gsLst>
                <a:gs pos="100000">
                  <a:schemeClr val="accent1">
                    <a:tint val="100000"/>
                    <a:shade val="100000"/>
                    <a:satMod val="130000"/>
                  </a:schemeClr>
                </a:gs>
                <a:gs pos="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6" name="Trapezoid 515"/>
            <p:cNvSpPr/>
            <p:nvPr/>
          </p:nvSpPr>
          <p:spPr>
            <a:xfrm rot="5400000">
              <a:off x="3080394" y="1924594"/>
              <a:ext cx="279686" cy="268786"/>
            </a:xfrm>
            <a:prstGeom prst="trapezoid">
              <a:avLst>
                <a:gd name="adj" fmla="val 30807"/>
              </a:avLst>
            </a:prstGeom>
            <a:gradFill>
              <a:gsLst>
                <a:gs pos="100000">
                  <a:schemeClr val="accent1">
                    <a:tint val="100000"/>
                    <a:shade val="100000"/>
                    <a:satMod val="130000"/>
                  </a:schemeClr>
                </a:gs>
                <a:gs pos="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17" name="Group 516"/>
          <p:cNvGrpSpPr/>
          <p:nvPr/>
        </p:nvGrpSpPr>
        <p:grpSpPr>
          <a:xfrm>
            <a:off x="4663652" y="2526199"/>
            <a:ext cx="909363" cy="1973109"/>
            <a:chOff x="2449931" y="225721"/>
            <a:chExt cx="909363" cy="1973109"/>
          </a:xfrm>
        </p:grpSpPr>
        <p:sp>
          <p:nvSpPr>
            <p:cNvPr id="518" name="Rectangle 517"/>
            <p:cNvSpPr/>
            <p:nvPr/>
          </p:nvSpPr>
          <p:spPr>
            <a:xfrm>
              <a:off x="2449931" y="225721"/>
              <a:ext cx="527194" cy="279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Rectangle 518"/>
            <p:cNvSpPr/>
            <p:nvPr/>
          </p:nvSpPr>
          <p:spPr>
            <a:xfrm>
              <a:off x="2449931" y="563134"/>
              <a:ext cx="527194" cy="279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 name="Rectangle 519"/>
            <p:cNvSpPr/>
            <p:nvPr/>
          </p:nvSpPr>
          <p:spPr>
            <a:xfrm>
              <a:off x="2449931" y="902860"/>
              <a:ext cx="527194" cy="279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1" name="Rectangle 520"/>
            <p:cNvSpPr/>
            <p:nvPr/>
          </p:nvSpPr>
          <p:spPr>
            <a:xfrm>
              <a:off x="2449931" y="1244322"/>
              <a:ext cx="527194" cy="279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Rectangle 521"/>
            <p:cNvSpPr/>
            <p:nvPr/>
          </p:nvSpPr>
          <p:spPr>
            <a:xfrm>
              <a:off x="2449931" y="1919144"/>
              <a:ext cx="527194" cy="279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Rectangle 522"/>
            <p:cNvSpPr/>
            <p:nvPr/>
          </p:nvSpPr>
          <p:spPr>
            <a:xfrm>
              <a:off x="2449931" y="1581733"/>
              <a:ext cx="527194" cy="279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 name="Trapezoid 523"/>
            <p:cNvSpPr/>
            <p:nvPr/>
          </p:nvSpPr>
          <p:spPr>
            <a:xfrm rot="5400000">
              <a:off x="3080394" y="231171"/>
              <a:ext cx="279686" cy="268786"/>
            </a:xfrm>
            <a:prstGeom prst="trapezoid">
              <a:avLst>
                <a:gd name="adj" fmla="val 30807"/>
              </a:avLst>
            </a:prstGeom>
            <a:gradFill>
              <a:gsLst>
                <a:gs pos="100000">
                  <a:schemeClr val="accent1">
                    <a:tint val="100000"/>
                    <a:shade val="100000"/>
                    <a:satMod val="130000"/>
                  </a:schemeClr>
                </a:gs>
                <a:gs pos="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5" name="Trapezoid 524"/>
            <p:cNvSpPr/>
            <p:nvPr/>
          </p:nvSpPr>
          <p:spPr>
            <a:xfrm rot="5400000">
              <a:off x="3085058" y="568584"/>
              <a:ext cx="279686" cy="268786"/>
            </a:xfrm>
            <a:prstGeom prst="trapezoid">
              <a:avLst>
                <a:gd name="adj" fmla="val 30807"/>
              </a:avLst>
            </a:prstGeom>
            <a:gradFill>
              <a:gsLst>
                <a:gs pos="100000">
                  <a:schemeClr val="accent1">
                    <a:tint val="100000"/>
                    <a:shade val="100000"/>
                    <a:satMod val="130000"/>
                  </a:schemeClr>
                </a:gs>
                <a:gs pos="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6" name="Trapezoid 525"/>
            <p:cNvSpPr/>
            <p:nvPr/>
          </p:nvSpPr>
          <p:spPr>
            <a:xfrm rot="5400000">
              <a:off x="3085058" y="908310"/>
              <a:ext cx="279686" cy="268786"/>
            </a:xfrm>
            <a:prstGeom prst="trapezoid">
              <a:avLst>
                <a:gd name="adj" fmla="val 30807"/>
              </a:avLst>
            </a:prstGeom>
            <a:gradFill>
              <a:gsLst>
                <a:gs pos="100000">
                  <a:schemeClr val="accent1">
                    <a:tint val="100000"/>
                    <a:shade val="100000"/>
                    <a:satMod val="130000"/>
                  </a:schemeClr>
                </a:gs>
                <a:gs pos="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7" name="Trapezoid 526"/>
            <p:cNvSpPr/>
            <p:nvPr/>
          </p:nvSpPr>
          <p:spPr>
            <a:xfrm rot="5400000">
              <a:off x="3080394" y="1258723"/>
              <a:ext cx="279686" cy="268786"/>
            </a:xfrm>
            <a:prstGeom prst="trapezoid">
              <a:avLst>
                <a:gd name="adj" fmla="val 30807"/>
              </a:avLst>
            </a:prstGeom>
            <a:gradFill>
              <a:gsLst>
                <a:gs pos="100000">
                  <a:schemeClr val="accent1">
                    <a:tint val="100000"/>
                    <a:shade val="100000"/>
                    <a:satMod val="130000"/>
                  </a:schemeClr>
                </a:gs>
                <a:gs pos="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8" name="Trapezoid 527"/>
            <p:cNvSpPr/>
            <p:nvPr/>
          </p:nvSpPr>
          <p:spPr>
            <a:xfrm rot="5400000">
              <a:off x="3080394" y="1587183"/>
              <a:ext cx="279686" cy="268786"/>
            </a:xfrm>
            <a:prstGeom prst="trapezoid">
              <a:avLst>
                <a:gd name="adj" fmla="val 30807"/>
              </a:avLst>
            </a:prstGeom>
            <a:gradFill>
              <a:gsLst>
                <a:gs pos="100000">
                  <a:schemeClr val="accent1">
                    <a:tint val="100000"/>
                    <a:shade val="100000"/>
                    <a:satMod val="130000"/>
                  </a:schemeClr>
                </a:gs>
                <a:gs pos="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9" name="Trapezoid 528"/>
            <p:cNvSpPr/>
            <p:nvPr/>
          </p:nvSpPr>
          <p:spPr>
            <a:xfrm rot="5400000">
              <a:off x="3080394" y="1924594"/>
              <a:ext cx="279686" cy="268786"/>
            </a:xfrm>
            <a:prstGeom prst="trapezoid">
              <a:avLst>
                <a:gd name="adj" fmla="val 30807"/>
              </a:avLst>
            </a:prstGeom>
            <a:gradFill>
              <a:gsLst>
                <a:gs pos="100000">
                  <a:schemeClr val="accent1">
                    <a:tint val="100000"/>
                    <a:shade val="100000"/>
                    <a:satMod val="130000"/>
                  </a:schemeClr>
                </a:gs>
                <a:gs pos="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30" name="Group 529"/>
          <p:cNvGrpSpPr/>
          <p:nvPr/>
        </p:nvGrpSpPr>
        <p:grpSpPr>
          <a:xfrm>
            <a:off x="6171076" y="2527757"/>
            <a:ext cx="909363" cy="1973109"/>
            <a:chOff x="2449931" y="225721"/>
            <a:chExt cx="909363" cy="1973109"/>
          </a:xfrm>
        </p:grpSpPr>
        <p:sp>
          <p:nvSpPr>
            <p:cNvPr id="531" name="Rectangle 530"/>
            <p:cNvSpPr/>
            <p:nvPr/>
          </p:nvSpPr>
          <p:spPr>
            <a:xfrm>
              <a:off x="2449931" y="225721"/>
              <a:ext cx="527194" cy="279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 name="Rectangle 531"/>
            <p:cNvSpPr/>
            <p:nvPr/>
          </p:nvSpPr>
          <p:spPr>
            <a:xfrm>
              <a:off x="2449931" y="563134"/>
              <a:ext cx="527194" cy="279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3" name="Rectangle 532"/>
            <p:cNvSpPr/>
            <p:nvPr/>
          </p:nvSpPr>
          <p:spPr>
            <a:xfrm>
              <a:off x="2449931" y="902860"/>
              <a:ext cx="527194" cy="279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4" name="Rectangle 533"/>
            <p:cNvSpPr/>
            <p:nvPr/>
          </p:nvSpPr>
          <p:spPr>
            <a:xfrm>
              <a:off x="2449931" y="1244322"/>
              <a:ext cx="527194" cy="279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5" name="Rectangle 534"/>
            <p:cNvSpPr/>
            <p:nvPr/>
          </p:nvSpPr>
          <p:spPr>
            <a:xfrm>
              <a:off x="2449931" y="1919144"/>
              <a:ext cx="527194" cy="279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6" name="Rectangle 535"/>
            <p:cNvSpPr/>
            <p:nvPr/>
          </p:nvSpPr>
          <p:spPr>
            <a:xfrm>
              <a:off x="2449931" y="1581733"/>
              <a:ext cx="527194" cy="279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7" name="Trapezoid 536"/>
            <p:cNvSpPr/>
            <p:nvPr/>
          </p:nvSpPr>
          <p:spPr>
            <a:xfrm rot="5400000">
              <a:off x="3080394" y="231171"/>
              <a:ext cx="279686" cy="268786"/>
            </a:xfrm>
            <a:prstGeom prst="trapezoid">
              <a:avLst>
                <a:gd name="adj" fmla="val 30807"/>
              </a:avLst>
            </a:prstGeom>
            <a:gradFill>
              <a:gsLst>
                <a:gs pos="100000">
                  <a:schemeClr val="accent1">
                    <a:tint val="100000"/>
                    <a:shade val="100000"/>
                    <a:satMod val="130000"/>
                  </a:schemeClr>
                </a:gs>
                <a:gs pos="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8" name="Trapezoid 537"/>
            <p:cNvSpPr/>
            <p:nvPr/>
          </p:nvSpPr>
          <p:spPr>
            <a:xfrm rot="5400000">
              <a:off x="3085058" y="568584"/>
              <a:ext cx="279686" cy="268786"/>
            </a:xfrm>
            <a:prstGeom prst="trapezoid">
              <a:avLst>
                <a:gd name="adj" fmla="val 30807"/>
              </a:avLst>
            </a:prstGeom>
            <a:gradFill>
              <a:gsLst>
                <a:gs pos="100000">
                  <a:schemeClr val="accent1">
                    <a:tint val="100000"/>
                    <a:shade val="100000"/>
                    <a:satMod val="130000"/>
                  </a:schemeClr>
                </a:gs>
                <a:gs pos="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9" name="Trapezoid 538"/>
            <p:cNvSpPr/>
            <p:nvPr/>
          </p:nvSpPr>
          <p:spPr>
            <a:xfrm rot="5400000">
              <a:off x="3085058" y="908310"/>
              <a:ext cx="279686" cy="268786"/>
            </a:xfrm>
            <a:prstGeom prst="trapezoid">
              <a:avLst>
                <a:gd name="adj" fmla="val 30807"/>
              </a:avLst>
            </a:prstGeom>
            <a:gradFill>
              <a:gsLst>
                <a:gs pos="100000">
                  <a:schemeClr val="accent1">
                    <a:tint val="100000"/>
                    <a:shade val="100000"/>
                    <a:satMod val="130000"/>
                  </a:schemeClr>
                </a:gs>
                <a:gs pos="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0" name="Trapezoid 539"/>
            <p:cNvSpPr/>
            <p:nvPr/>
          </p:nvSpPr>
          <p:spPr>
            <a:xfrm rot="5400000">
              <a:off x="3080394" y="1258723"/>
              <a:ext cx="279686" cy="268786"/>
            </a:xfrm>
            <a:prstGeom prst="trapezoid">
              <a:avLst>
                <a:gd name="adj" fmla="val 30807"/>
              </a:avLst>
            </a:prstGeom>
            <a:gradFill>
              <a:gsLst>
                <a:gs pos="100000">
                  <a:schemeClr val="accent1">
                    <a:tint val="100000"/>
                    <a:shade val="100000"/>
                    <a:satMod val="130000"/>
                  </a:schemeClr>
                </a:gs>
                <a:gs pos="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1" name="Trapezoid 540"/>
            <p:cNvSpPr/>
            <p:nvPr/>
          </p:nvSpPr>
          <p:spPr>
            <a:xfrm rot="5400000">
              <a:off x="3080394" y="1587183"/>
              <a:ext cx="279686" cy="268786"/>
            </a:xfrm>
            <a:prstGeom prst="trapezoid">
              <a:avLst>
                <a:gd name="adj" fmla="val 30807"/>
              </a:avLst>
            </a:prstGeom>
            <a:gradFill>
              <a:gsLst>
                <a:gs pos="100000">
                  <a:schemeClr val="accent1">
                    <a:tint val="100000"/>
                    <a:shade val="100000"/>
                    <a:satMod val="130000"/>
                  </a:schemeClr>
                </a:gs>
                <a:gs pos="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2" name="Trapezoid 541"/>
            <p:cNvSpPr/>
            <p:nvPr/>
          </p:nvSpPr>
          <p:spPr>
            <a:xfrm rot="5400000">
              <a:off x="3080394" y="1924594"/>
              <a:ext cx="279686" cy="268786"/>
            </a:xfrm>
            <a:prstGeom prst="trapezoid">
              <a:avLst>
                <a:gd name="adj" fmla="val 30807"/>
              </a:avLst>
            </a:prstGeom>
            <a:gradFill>
              <a:gsLst>
                <a:gs pos="100000">
                  <a:schemeClr val="accent1">
                    <a:tint val="100000"/>
                    <a:shade val="100000"/>
                    <a:satMod val="130000"/>
                  </a:schemeClr>
                </a:gs>
                <a:gs pos="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77" name="Group 276"/>
          <p:cNvGrpSpPr/>
          <p:nvPr/>
        </p:nvGrpSpPr>
        <p:grpSpPr>
          <a:xfrm>
            <a:off x="1658802" y="2527758"/>
            <a:ext cx="909363" cy="1973109"/>
            <a:chOff x="2449931" y="225721"/>
            <a:chExt cx="909363" cy="1973109"/>
          </a:xfrm>
        </p:grpSpPr>
        <p:sp>
          <p:nvSpPr>
            <p:cNvPr id="278" name="Rectangle 277"/>
            <p:cNvSpPr/>
            <p:nvPr/>
          </p:nvSpPr>
          <p:spPr>
            <a:xfrm>
              <a:off x="2449931" y="225721"/>
              <a:ext cx="527194" cy="2796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9" name="Rectangle 278"/>
            <p:cNvSpPr/>
            <p:nvPr/>
          </p:nvSpPr>
          <p:spPr>
            <a:xfrm>
              <a:off x="2449931" y="563134"/>
              <a:ext cx="527194" cy="2796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0" name="Rectangle 279"/>
            <p:cNvSpPr/>
            <p:nvPr/>
          </p:nvSpPr>
          <p:spPr>
            <a:xfrm>
              <a:off x="2449931" y="902860"/>
              <a:ext cx="527194" cy="2796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1" name="Rectangle 280"/>
            <p:cNvSpPr/>
            <p:nvPr/>
          </p:nvSpPr>
          <p:spPr>
            <a:xfrm>
              <a:off x="2449931" y="1244322"/>
              <a:ext cx="527194" cy="2796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2" name="Rectangle 281"/>
            <p:cNvSpPr/>
            <p:nvPr/>
          </p:nvSpPr>
          <p:spPr>
            <a:xfrm>
              <a:off x="2449931" y="1919144"/>
              <a:ext cx="527194" cy="2796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3" name="Rectangle 282"/>
            <p:cNvSpPr/>
            <p:nvPr/>
          </p:nvSpPr>
          <p:spPr>
            <a:xfrm>
              <a:off x="2449931" y="1581733"/>
              <a:ext cx="527194" cy="2796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4" name="Trapezoid 283"/>
            <p:cNvSpPr/>
            <p:nvPr/>
          </p:nvSpPr>
          <p:spPr>
            <a:xfrm rot="5400000">
              <a:off x="3080394" y="231171"/>
              <a:ext cx="279686" cy="268786"/>
            </a:xfrm>
            <a:prstGeom prst="trapezoid">
              <a:avLst>
                <a:gd name="adj" fmla="val 30807"/>
              </a:avLst>
            </a:prstGeom>
            <a:gradFill>
              <a:gsLst>
                <a:gs pos="100000">
                  <a:schemeClr val="accent2">
                    <a:tint val="100000"/>
                    <a:shade val="100000"/>
                    <a:satMod val="130000"/>
                  </a:schemeClr>
                </a:gs>
                <a:gs pos="0">
                  <a:schemeClr val="accent2">
                    <a:tint val="50000"/>
                    <a:shade val="100000"/>
                    <a:satMod val="350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85" name="Trapezoid 284"/>
            <p:cNvSpPr/>
            <p:nvPr/>
          </p:nvSpPr>
          <p:spPr>
            <a:xfrm rot="5400000">
              <a:off x="3085058" y="568584"/>
              <a:ext cx="279686" cy="268786"/>
            </a:xfrm>
            <a:prstGeom prst="trapezoid">
              <a:avLst>
                <a:gd name="adj" fmla="val 30807"/>
              </a:avLst>
            </a:prstGeom>
            <a:gradFill>
              <a:gsLst>
                <a:gs pos="100000">
                  <a:schemeClr val="accent2">
                    <a:tint val="100000"/>
                    <a:shade val="100000"/>
                    <a:satMod val="130000"/>
                  </a:schemeClr>
                </a:gs>
                <a:gs pos="0">
                  <a:schemeClr val="accent2">
                    <a:tint val="50000"/>
                    <a:shade val="100000"/>
                    <a:satMod val="350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86" name="Trapezoid 285"/>
            <p:cNvSpPr/>
            <p:nvPr/>
          </p:nvSpPr>
          <p:spPr>
            <a:xfrm rot="5400000">
              <a:off x="3085058" y="908310"/>
              <a:ext cx="279686" cy="268786"/>
            </a:xfrm>
            <a:prstGeom prst="trapezoid">
              <a:avLst>
                <a:gd name="adj" fmla="val 30807"/>
              </a:avLst>
            </a:prstGeom>
            <a:gradFill>
              <a:gsLst>
                <a:gs pos="100000">
                  <a:schemeClr val="accent2">
                    <a:tint val="100000"/>
                    <a:shade val="100000"/>
                    <a:satMod val="130000"/>
                  </a:schemeClr>
                </a:gs>
                <a:gs pos="0">
                  <a:schemeClr val="accent2">
                    <a:tint val="50000"/>
                    <a:shade val="100000"/>
                    <a:satMod val="350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87" name="Trapezoid 286"/>
            <p:cNvSpPr/>
            <p:nvPr/>
          </p:nvSpPr>
          <p:spPr>
            <a:xfrm rot="5400000">
              <a:off x="3080394" y="1258723"/>
              <a:ext cx="279686" cy="268786"/>
            </a:xfrm>
            <a:prstGeom prst="trapezoid">
              <a:avLst>
                <a:gd name="adj" fmla="val 30807"/>
              </a:avLst>
            </a:prstGeom>
            <a:gradFill>
              <a:gsLst>
                <a:gs pos="100000">
                  <a:schemeClr val="accent2">
                    <a:tint val="100000"/>
                    <a:shade val="100000"/>
                    <a:satMod val="130000"/>
                  </a:schemeClr>
                </a:gs>
                <a:gs pos="0">
                  <a:schemeClr val="accent2">
                    <a:tint val="50000"/>
                    <a:shade val="100000"/>
                    <a:satMod val="350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88" name="Trapezoid 287"/>
            <p:cNvSpPr/>
            <p:nvPr/>
          </p:nvSpPr>
          <p:spPr>
            <a:xfrm rot="5400000">
              <a:off x="3080394" y="1587183"/>
              <a:ext cx="279686" cy="268786"/>
            </a:xfrm>
            <a:prstGeom prst="trapezoid">
              <a:avLst>
                <a:gd name="adj" fmla="val 30807"/>
              </a:avLst>
            </a:prstGeom>
            <a:gradFill>
              <a:gsLst>
                <a:gs pos="100000">
                  <a:schemeClr val="accent2">
                    <a:tint val="100000"/>
                    <a:shade val="100000"/>
                    <a:satMod val="130000"/>
                  </a:schemeClr>
                </a:gs>
                <a:gs pos="0">
                  <a:schemeClr val="accent2">
                    <a:tint val="50000"/>
                    <a:shade val="100000"/>
                    <a:satMod val="350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89" name="Trapezoid 288"/>
            <p:cNvSpPr/>
            <p:nvPr/>
          </p:nvSpPr>
          <p:spPr>
            <a:xfrm rot="5400000">
              <a:off x="3080394" y="1924594"/>
              <a:ext cx="279686" cy="268786"/>
            </a:xfrm>
            <a:prstGeom prst="trapezoid">
              <a:avLst>
                <a:gd name="adj" fmla="val 30807"/>
              </a:avLst>
            </a:prstGeom>
            <a:gradFill>
              <a:gsLst>
                <a:gs pos="100000">
                  <a:schemeClr val="accent2">
                    <a:tint val="100000"/>
                    <a:shade val="100000"/>
                    <a:satMod val="130000"/>
                  </a:schemeClr>
                </a:gs>
                <a:gs pos="0">
                  <a:schemeClr val="accent2">
                    <a:tint val="50000"/>
                    <a:shade val="100000"/>
                    <a:satMod val="350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378" name="Group 377"/>
          <p:cNvGrpSpPr/>
          <p:nvPr/>
        </p:nvGrpSpPr>
        <p:grpSpPr>
          <a:xfrm>
            <a:off x="3148624" y="2536587"/>
            <a:ext cx="909363" cy="1973109"/>
            <a:chOff x="2449931" y="225721"/>
            <a:chExt cx="909363" cy="1973109"/>
          </a:xfrm>
        </p:grpSpPr>
        <p:sp>
          <p:nvSpPr>
            <p:cNvPr id="379" name="Rectangle 378"/>
            <p:cNvSpPr/>
            <p:nvPr/>
          </p:nvSpPr>
          <p:spPr>
            <a:xfrm>
              <a:off x="2449931" y="225721"/>
              <a:ext cx="527194" cy="2796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0" name="Rectangle 379"/>
            <p:cNvSpPr/>
            <p:nvPr/>
          </p:nvSpPr>
          <p:spPr>
            <a:xfrm>
              <a:off x="2449931" y="563134"/>
              <a:ext cx="527194" cy="2796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1" name="Rectangle 380"/>
            <p:cNvSpPr/>
            <p:nvPr/>
          </p:nvSpPr>
          <p:spPr>
            <a:xfrm>
              <a:off x="2449931" y="902860"/>
              <a:ext cx="527194" cy="2796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2" name="Rectangle 381"/>
            <p:cNvSpPr/>
            <p:nvPr/>
          </p:nvSpPr>
          <p:spPr>
            <a:xfrm>
              <a:off x="2449931" y="1244322"/>
              <a:ext cx="527194" cy="2796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3" name="Rectangle 382"/>
            <p:cNvSpPr/>
            <p:nvPr/>
          </p:nvSpPr>
          <p:spPr>
            <a:xfrm>
              <a:off x="2449931" y="1919144"/>
              <a:ext cx="527194" cy="2796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4" name="Rectangle 383"/>
            <p:cNvSpPr/>
            <p:nvPr/>
          </p:nvSpPr>
          <p:spPr>
            <a:xfrm>
              <a:off x="2449931" y="1581733"/>
              <a:ext cx="527194" cy="2796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5" name="Trapezoid 384"/>
            <p:cNvSpPr/>
            <p:nvPr/>
          </p:nvSpPr>
          <p:spPr>
            <a:xfrm rot="5400000">
              <a:off x="3080394" y="231171"/>
              <a:ext cx="279686" cy="268786"/>
            </a:xfrm>
            <a:prstGeom prst="trapezoid">
              <a:avLst>
                <a:gd name="adj" fmla="val 30807"/>
              </a:avLst>
            </a:prstGeom>
            <a:gradFill>
              <a:gsLst>
                <a:gs pos="100000">
                  <a:schemeClr val="accent3">
                    <a:tint val="100000"/>
                    <a:shade val="100000"/>
                    <a:satMod val="130000"/>
                  </a:schemeClr>
                </a:gs>
                <a:gs pos="0">
                  <a:schemeClr val="accent3">
                    <a:tint val="50000"/>
                    <a:shade val="100000"/>
                    <a:satMod val="350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86" name="Trapezoid 385"/>
            <p:cNvSpPr/>
            <p:nvPr/>
          </p:nvSpPr>
          <p:spPr>
            <a:xfrm rot="5400000">
              <a:off x="3085058" y="568584"/>
              <a:ext cx="279686" cy="268786"/>
            </a:xfrm>
            <a:prstGeom prst="trapezoid">
              <a:avLst>
                <a:gd name="adj" fmla="val 30807"/>
              </a:avLst>
            </a:prstGeom>
            <a:gradFill>
              <a:gsLst>
                <a:gs pos="100000">
                  <a:schemeClr val="accent3">
                    <a:tint val="100000"/>
                    <a:shade val="100000"/>
                    <a:satMod val="130000"/>
                  </a:schemeClr>
                </a:gs>
                <a:gs pos="0">
                  <a:schemeClr val="accent3">
                    <a:tint val="50000"/>
                    <a:shade val="100000"/>
                    <a:satMod val="350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87" name="Trapezoid 386"/>
            <p:cNvSpPr/>
            <p:nvPr/>
          </p:nvSpPr>
          <p:spPr>
            <a:xfrm rot="5400000">
              <a:off x="3085058" y="908310"/>
              <a:ext cx="279686" cy="268786"/>
            </a:xfrm>
            <a:prstGeom prst="trapezoid">
              <a:avLst>
                <a:gd name="adj" fmla="val 30807"/>
              </a:avLst>
            </a:prstGeom>
            <a:gradFill>
              <a:gsLst>
                <a:gs pos="100000">
                  <a:schemeClr val="accent3">
                    <a:tint val="100000"/>
                    <a:shade val="100000"/>
                    <a:satMod val="130000"/>
                  </a:schemeClr>
                </a:gs>
                <a:gs pos="0">
                  <a:schemeClr val="accent3">
                    <a:tint val="50000"/>
                    <a:shade val="100000"/>
                    <a:satMod val="350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88" name="Trapezoid 387"/>
            <p:cNvSpPr/>
            <p:nvPr/>
          </p:nvSpPr>
          <p:spPr>
            <a:xfrm rot="5400000">
              <a:off x="3080394" y="1258723"/>
              <a:ext cx="279686" cy="268786"/>
            </a:xfrm>
            <a:prstGeom prst="trapezoid">
              <a:avLst>
                <a:gd name="adj" fmla="val 30807"/>
              </a:avLst>
            </a:prstGeom>
            <a:gradFill>
              <a:gsLst>
                <a:gs pos="100000">
                  <a:schemeClr val="accent3">
                    <a:tint val="100000"/>
                    <a:shade val="100000"/>
                    <a:satMod val="130000"/>
                  </a:schemeClr>
                </a:gs>
                <a:gs pos="0">
                  <a:schemeClr val="accent3">
                    <a:tint val="50000"/>
                    <a:shade val="100000"/>
                    <a:satMod val="350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89" name="Trapezoid 388"/>
            <p:cNvSpPr/>
            <p:nvPr/>
          </p:nvSpPr>
          <p:spPr>
            <a:xfrm rot="5400000">
              <a:off x="3080394" y="1587183"/>
              <a:ext cx="279686" cy="268786"/>
            </a:xfrm>
            <a:prstGeom prst="trapezoid">
              <a:avLst>
                <a:gd name="adj" fmla="val 30807"/>
              </a:avLst>
            </a:prstGeom>
            <a:gradFill>
              <a:gsLst>
                <a:gs pos="100000">
                  <a:schemeClr val="accent3">
                    <a:tint val="100000"/>
                    <a:shade val="100000"/>
                    <a:satMod val="130000"/>
                  </a:schemeClr>
                </a:gs>
                <a:gs pos="0">
                  <a:schemeClr val="accent3">
                    <a:tint val="50000"/>
                    <a:shade val="100000"/>
                    <a:satMod val="350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90" name="Trapezoid 389"/>
            <p:cNvSpPr/>
            <p:nvPr/>
          </p:nvSpPr>
          <p:spPr>
            <a:xfrm rot="5400000">
              <a:off x="3080394" y="1924594"/>
              <a:ext cx="279686" cy="268786"/>
            </a:xfrm>
            <a:prstGeom prst="trapezoid">
              <a:avLst>
                <a:gd name="adj" fmla="val 30807"/>
              </a:avLst>
            </a:prstGeom>
            <a:gradFill>
              <a:gsLst>
                <a:gs pos="100000">
                  <a:schemeClr val="accent3">
                    <a:tint val="100000"/>
                    <a:shade val="100000"/>
                    <a:satMod val="130000"/>
                  </a:schemeClr>
                </a:gs>
                <a:gs pos="0">
                  <a:schemeClr val="accent3">
                    <a:tint val="50000"/>
                    <a:shade val="100000"/>
                    <a:satMod val="350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nvGrpSpPr>
          <p:cNvPr id="393" name="Group 392"/>
          <p:cNvGrpSpPr/>
          <p:nvPr/>
        </p:nvGrpSpPr>
        <p:grpSpPr>
          <a:xfrm>
            <a:off x="4663652" y="2526199"/>
            <a:ext cx="909363" cy="1973109"/>
            <a:chOff x="2449931" y="225721"/>
            <a:chExt cx="909363" cy="1973109"/>
          </a:xfrm>
        </p:grpSpPr>
        <p:sp>
          <p:nvSpPr>
            <p:cNvPr id="394" name="Rectangle 393"/>
            <p:cNvSpPr/>
            <p:nvPr/>
          </p:nvSpPr>
          <p:spPr>
            <a:xfrm>
              <a:off x="2449931" y="225721"/>
              <a:ext cx="527194" cy="2796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5" name="Rectangle 394"/>
            <p:cNvSpPr/>
            <p:nvPr/>
          </p:nvSpPr>
          <p:spPr>
            <a:xfrm>
              <a:off x="2449931" y="563134"/>
              <a:ext cx="527194" cy="2796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6" name="Rectangle 395"/>
            <p:cNvSpPr/>
            <p:nvPr/>
          </p:nvSpPr>
          <p:spPr>
            <a:xfrm>
              <a:off x="2449931" y="902860"/>
              <a:ext cx="527194" cy="2796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7" name="Rectangle 396"/>
            <p:cNvSpPr/>
            <p:nvPr/>
          </p:nvSpPr>
          <p:spPr>
            <a:xfrm>
              <a:off x="2449931" y="1244322"/>
              <a:ext cx="527194" cy="2796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8" name="Rectangle 397"/>
            <p:cNvSpPr/>
            <p:nvPr/>
          </p:nvSpPr>
          <p:spPr>
            <a:xfrm>
              <a:off x="2449931" y="1919144"/>
              <a:ext cx="527194" cy="2796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9" name="Rectangle 398"/>
            <p:cNvSpPr/>
            <p:nvPr/>
          </p:nvSpPr>
          <p:spPr>
            <a:xfrm>
              <a:off x="2449931" y="1581733"/>
              <a:ext cx="527194" cy="2796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00" name="Trapezoid 399"/>
            <p:cNvSpPr/>
            <p:nvPr/>
          </p:nvSpPr>
          <p:spPr>
            <a:xfrm rot="5400000">
              <a:off x="3080394" y="231171"/>
              <a:ext cx="279686" cy="268786"/>
            </a:xfrm>
            <a:prstGeom prst="trapezoid">
              <a:avLst>
                <a:gd name="adj" fmla="val 30807"/>
              </a:avLst>
            </a:prstGeom>
            <a:gradFill>
              <a:gsLst>
                <a:gs pos="100000">
                  <a:schemeClr val="accent6">
                    <a:tint val="100000"/>
                    <a:shade val="100000"/>
                    <a:satMod val="130000"/>
                  </a:schemeClr>
                </a:gs>
                <a:gs pos="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01" name="Trapezoid 400"/>
            <p:cNvSpPr/>
            <p:nvPr/>
          </p:nvSpPr>
          <p:spPr>
            <a:xfrm rot="5400000">
              <a:off x="3085058" y="568584"/>
              <a:ext cx="279686" cy="268786"/>
            </a:xfrm>
            <a:prstGeom prst="trapezoid">
              <a:avLst>
                <a:gd name="adj" fmla="val 30807"/>
              </a:avLst>
            </a:prstGeom>
            <a:gradFill>
              <a:gsLst>
                <a:gs pos="100000">
                  <a:schemeClr val="accent6">
                    <a:tint val="100000"/>
                    <a:shade val="100000"/>
                    <a:satMod val="130000"/>
                  </a:schemeClr>
                </a:gs>
                <a:gs pos="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02" name="Trapezoid 401"/>
            <p:cNvSpPr/>
            <p:nvPr/>
          </p:nvSpPr>
          <p:spPr>
            <a:xfrm rot="5400000">
              <a:off x="3085058" y="908310"/>
              <a:ext cx="279686" cy="268786"/>
            </a:xfrm>
            <a:prstGeom prst="trapezoid">
              <a:avLst>
                <a:gd name="adj" fmla="val 30807"/>
              </a:avLst>
            </a:prstGeom>
            <a:gradFill>
              <a:gsLst>
                <a:gs pos="100000">
                  <a:schemeClr val="accent6">
                    <a:tint val="100000"/>
                    <a:shade val="100000"/>
                    <a:satMod val="130000"/>
                  </a:schemeClr>
                </a:gs>
                <a:gs pos="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03" name="Trapezoid 402"/>
            <p:cNvSpPr/>
            <p:nvPr/>
          </p:nvSpPr>
          <p:spPr>
            <a:xfrm rot="5400000">
              <a:off x="3080394" y="1258723"/>
              <a:ext cx="279686" cy="268786"/>
            </a:xfrm>
            <a:prstGeom prst="trapezoid">
              <a:avLst>
                <a:gd name="adj" fmla="val 30807"/>
              </a:avLst>
            </a:prstGeom>
            <a:gradFill>
              <a:gsLst>
                <a:gs pos="100000">
                  <a:schemeClr val="accent6">
                    <a:tint val="100000"/>
                    <a:shade val="100000"/>
                    <a:satMod val="130000"/>
                  </a:schemeClr>
                </a:gs>
                <a:gs pos="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04" name="Trapezoid 403"/>
            <p:cNvSpPr/>
            <p:nvPr/>
          </p:nvSpPr>
          <p:spPr>
            <a:xfrm rot="5400000">
              <a:off x="3080394" y="1587183"/>
              <a:ext cx="279686" cy="268786"/>
            </a:xfrm>
            <a:prstGeom prst="trapezoid">
              <a:avLst>
                <a:gd name="adj" fmla="val 30807"/>
              </a:avLst>
            </a:prstGeom>
            <a:gradFill>
              <a:gsLst>
                <a:gs pos="100000">
                  <a:schemeClr val="accent6">
                    <a:tint val="100000"/>
                    <a:shade val="100000"/>
                    <a:satMod val="130000"/>
                  </a:schemeClr>
                </a:gs>
                <a:gs pos="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05" name="Trapezoid 404"/>
            <p:cNvSpPr/>
            <p:nvPr/>
          </p:nvSpPr>
          <p:spPr>
            <a:xfrm rot="5400000">
              <a:off x="3080394" y="1924594"/>
              <a:ext cx="279686" cy="268786"/>
            </a:xfrm>
            <a:prstGeom prst="trapezoid">
              <a:avLst>
                <a:gd name="adj" fmla="val 30807"/>
              </a:avLst>
            </a:prstGeom>
            <a:gradFill>
              <a:gsLst>
                <a:gs pos="100000">
                  <a:schemeClr val="accent6">
                    <a:tint val="100000"/>
                    <a:shade val="100000"/>
                    <a:satMod val="130000"/>
                  </a:schemeClr>
                </a:gs>
                <a:gs pos="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grpSp>
        <p:nvGrpSpPr>
          <p:cNvPr id="408" name="Group 407"/>
          <p:cNvGrpSpPr/>
          <p:nvPr/>
        </p:nvGrpSpPr>
        <p:grpSpPr>
          <a:xfrm>
            <a:off x="6171076" y="2527757"/>
            <a:ext cx="909363" cy="1973109"/>
            <a:chOff x="2449931" y="225721"/>
            <a:chExt cx="909363" cy="1973109"/>
          </a:xfrm>
        </p:grpSpPr>
        <p:sp>
          <p:nvSpPr>
            <p:cNvPr id="409" name="Rectangle 408"/>
            <p:cNvSpPr/>
            <p:nvPr/>
          </p:nvSpPr>
          <p:spPr>
            <a:xfrm>
              <a:off x="2449931" y="225721"/>
              <a:ext cx="527194" cy="2796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10" name="Rectangle 409"/>
            <p:cNvSpPr/>
            <p:nvPr/>
          </p:nvSpPr>
          <p:spPr>
            <a:xfrm>
              <a:off x="2449931" y="563134"/>
              <a:ext cx="527194" cy="2796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11" name="Rectangle 410"/>
            <p:cNvSpPr/>
            <p:nvPr/>
          </p:nvSpPr>
          <p:spPr>
            <a:xfrm>
              <a:off x="2449931" y="902860"/>
              <a:ext cx="527194" cy="2796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12" name="Rectangle 411"/>
            <p:cNvSpPr/>
            <p:nvPr/>
          </p:nvSpPr>
          <p:spPr>
            <a:xfrm>
              <a:off x="2449931" y="1244322"/>
              <a:ext cx="527194" cy="2796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13" name="Rectangle 412"/>
            <p:cNvSpPr/>
            <p:nvPr/>
          </p:nvSpPr>
          <p:spPr>
            <a:xfrm>
              <a:off x="2449931" y="1919144"/>
              <a:ext cx="527194" cy="2796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14" name="Rectangle 413"/>
            <p:cNvSpPr/>
            <p:nvPr/>
          </p:nvSpPr>
          <p:spPr>
            <a:xfrm>
              <a:off x="2449931" y="1581733"/>
              <a:ext cx="527194" cy="2796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15" name="Trapezoid 414"/>
            <p:cNvSpPr/>
            <p:nvPr/>
          </p:nvSpPr>
          <p:spPr>
            <a:xfrm rot="5400000">
              <a:off x="3080394" y="231171"/>
              <a:ext cx="279686" cy="268786"/>
            </a:xfrm>
            <a:prstGeom prst="trapezoid">
              <a:avLst>
                <a:gd name="adj" fmla="val 30807"/>
              </a:avLst>
            </a:prstGeom>
            <a:gradFill>
              <a:gsLst>
                <a:gs pos="100000">
                  <a:schemeClr val="accent5">
                    <a:tint val="100000"/>
                    <a:shade val="100000"/>
                    <a:satMod val="130000"/>
                  </a:schemeClr>
                </a:gs>
                <a:gs pos="0">
                  <a:schemeClr val="accent5">
                    <a:tint val="50000"/>
                    <a:shade val="100000"/>
                    <a:satMod val="350000"/>
                  </a:schemeClr>
                </a:gs>
              </a:gsLs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416" name="Trapezoid 415"/>
            <p:cNvSpPr/>
            <p:nvPr/>
          </p:nvSpPr>
          <p:spPr>
            <a:xfrm rot="5400000">
              <a:off x="3085058" y="568584"/>
              <a:ext cx="279686" cy="268786"/>
            </a:xfrm>
            <a:prstGeom prst="trapezoid">
              <a:avLst>
                <a:gd name="adj" fmla="val 30807"/>
              </a:avLst>
            </a:prstGeom>
            <a:gradFill>
              <a:gsLst>
                <a:gs pos="100000">
                  <a:schemeClr val="accent5">
                    <a:tint val="100000"/>
                    <a:shade val="100000"/>
                    <a:satMod val="130000"/>
                  </a:schemeClr>
                </a:gs>
                <a:gs pos="0">
                  <a:schemeClr val="accent5">
                    <a:tint val="50000"/>
                    <a:shade val="100000"/>
                    <a:satMod val="350000"/>
                  </a:schemeClr>
                </a:gs>
              </a:gsLs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417" name="Trapezoid 416"/>
            <p:cNvSpPr/>
            <p:nvPr/>
          </p:nvSpPr>
          <p:spPr>
            <a:xfrm rot="5400000">
              <a:off x="3085058" y="908310"/>
              <a:ext cx="279686" cy="268786"/>
            </a:xfrm>
            <a:prstGeom prst="trapezoid">
              <a:avLst>
                <a:gd name="adj" fmla="val 30807"/>
              </a:avLst>
            </a:prstGeom>
            <a:gradFill>
              <a:gsLst>
                <a:gs pos="100000">
                  <a:schemeClr val="accent5">
                    <a:tint val="100000"/>
                    <a:shade val="100000"/>
                    <a:satMod val="130000"/>
                  </a:schemeClr>
                </a:gs>
                <a:gs pos="0">
                  <a:schemeClr val="accent5">
                    <a:tint val="50000"/>
                    <a:shade val="100000"/>
                    <a:satMod val="350000"/>
                  </a:schemeClr>
                </a:gs>
              </a:gsLs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418" name="Trapezoid 417"/>
            <p:cNvSpPr/>
            <p:nvPr/>
          </p:nvSpPr>
          <p:spPr>
            <a:xfrm rot="5400000">
              <a:off x="3080394" y="1258723"/>
              <a:ext cx="279686" cy="268786"/>
            </a:xfrm>
            <a:prstGeom prst="trapezoid">
              <a:avLst>
                <a:gd name="adj" fmla="val 30807"/>
              </a:avLst>
            </a:prstGeom>
            <a:gradFill>
              <a:gsLst>
                <a:gs pos="100000">
                  <a:schemeClr val="accent5">
                    <a:tint val="100000"/>
                    <a:shade val="100000"/>
                    <a:satMod val="130000"/>
                  </a:schemeClr>
                </a:gs>
                <a:gs pos="0">
                  <a:schemeClr val="accent5">
                    <a:tint val="50000"/>
                    <a:shade val="100000"/>
                    <a:satMod val="350000"/>
                  </a:schemeClr>
                </a:gs>
              </a:gsLs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419" name="Trapezoid 418"/>
            <p:cNvSpPr/>
            <p:nvPr/>
          </p:nvSpPr>
          <p:spPr>
            <a:xfrm rot="5400000">
              <a:off x="3080394" y="1587183"/>
              <a:ext cx="279686" cy="268786"/>
            </a:xfrm>
            <a:prstGeom prst="trapezoid">
              <a:avLst>
                <a:gd name="adj" fmla="val 30807"/>
              </a:avLst>
            </a:prstGeom>
            <a:gradFill>
              <a:gsLst>
                <a:gs pos="100000">
                  <a:schemeClr val="accent5">
                    <a:tint val="100000"/>
                    <a:shade val="100000"/>
                    <a:satMod val="130000"/>
                  </a:schemeClr>
                </a:gs>
                <a:gs pos="0">
                  <a:schemeClr val="accent5">
                    <a:tint val="50000"/>
                    <a:shade val="100000"/>
                    <a:satMod val="350000"/>
                  </a:schemeClr>
                </a:gs>
              </a:gsLs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420" name="Trapezoid 419"/>
            <p:cNvSpPr/>
            <p:nvPr/>
          </p:nvSpPr>
          <p:spPr>
            <a:xfrm rot="5400000">
              <a:off x="3080394" y="1924594"/>
              <a:ext cx="279686" cy="268786"/>
            </a:xfrm>
            <a:prstGeom prst="trapezoid">
              <a:avLst>
                <a:gd name="adj" fmla="val 30807"/>
              </a:avLst>
            </a:prstGeom>
            <a:gradFill>
              <a:gsLst>
                <a:gs pos="100000">
                  <a:schemeClr val="accent5">
                    <a:tint val="100000"/>
                    <a:shade val="100000"/>
                    <a:satMod val="130000"/>
                  </a:schemeClr>
                </a:gs>
                <a:gs pos="0">
                  <a:schemeClr val="accent5">
                    <a:tint val="50000"/>
                    <a:shade val="100000"/>
                    <a:satMod val="350000"/>
                  </a:schemeClr>
                </a:gs>
              </a:gsLs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grpSp>
      <p:sp>
        <p:nvSpPr>
          <p:cNvPr id="432" name="Rectangle 431"/>
          <p:cNvSpPr/>
          <p:nvPr/>
        </p:nvSpPr>
        <p:spPr>
          <a:xfrm rot="16200000">
            <a:off x="930398" y="3259193"/>
            <a:ext cx="1979246" cy="527193"/>
          </a:xfrm>
          <a:prstGeom prst="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L2 Table</a:t>
            </a:r>
            <a:endParaRPr lang="en-US" dirty="0"/>
          </a:p>
        </p:txBody>
      </p:sp>
      <p:sp>
        <p:nvSpPr>
          <p:cNvPr id="434" name="Rectangle 433"/>
          <p:cNvSpPr/>
          <p:nvPr/>
        </p:nvSpPr>
        <p:spPr>
          <a:xfrm rot="16200000">
            <a:off x="2420221" y="3257633"/>
            <a:ext cx="1979246" cy="5271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IPv4 Table</a:t>
            </a:r>
            <a:endParaRPr lang="en-US" dirty="0"/>
          </a:p>
        </p:txBody>
      </p:sp>
      <p:sp>
        <p:nvSpPr>
          <p:cNvPr id="436" name="Rectangle 435"/>
          <p:cNvSpPr/>
          <p:nvPr/>
        </p:nvSpPr>
        <p:spPr>
          <a:xfrm rot="16200000">
            <a:off x="3935248" y="3257634"/>
            <a:ext cx="1979246" cy="5271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IPv6 Table</a:t>
            </a:r>
            <a:endParaRPr lang="en-US" dirty="0"/>
          </a:p>
        </p:txBody>
      </p:sp>
      <p:sp>
        <p:nvSpPr>
          <p:cNvPr id="438" name="Rectangle 437"/>
          <p:cNvSpPr/>
          <p:nvPr/>
        </p:nvSpPr>
        <p:spPr>
          <a:xfrm rot="16200000">
            <a:off x="5442672" y="3259192"/>
            <a:ext cx="1979246" cy="52719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ACL Table</a:t>
            </a:r>
            <a:endParaRPr lang="en-US" dirty="0"/>
          </a:p>
        </p:txBody>
      </p:sp>
      <p:sp>
        <p:nvSpPr>
          <p:cNvPr id="257" name="TextBox 256"/>
          <p:cNvSpPr txBox="1"/>
          <p:nvPr/>
        </p:nvSpPr>
        <p:spPr>
          <a:xfrm>
            <a:off x="1228237" y="1604631"/>
            <a:ext cx="1144801" cy="738664"/>
          </a:xfrm>
          <a:prstGeom prst="rect">
            <a:avLst/>
          </a:prstGeom>
          <a:noFill/>
        </p:spPr>
        <p:txBody>
          <a:bodyPr wrap="square" rtlCol="0">
            <a:spAutoFit/>
          </a:bodyPr>
          <a:lstStyle/>
          <a:p>
            <a:r>
              <a:rPr lang="en-US" sz="2400" dirty="0" smtClean="0"/>
              <a:t>Match</a:t>
            </a:r>
          </a:p>
          <a:p>
            <a:r>
              <a:rPr lang="en-US" dirty="0" smtClean="0"/>
              <a:t>Memory</a:t>
            </a:r>
            <a:endParaRPr lang="en-US" dirty="0"/>
          </a:p>
        </p:txBody>
      </p:sp>
      <p:sp>
        <p:nvSpPr>
          <p:cNvPr id="258" name="TextBox 257"/>
          <p:cNvSpPr txBox="1"/>
          <p:nvPr/>
        </p:nvSpPr>
        <p:spPr>
          <a:xfrm>
            <a:off x="2205087" y="1604631"/>
            <a:ext cx="1086687" cy="738664"/>
          </a:xfrm>
          <a:prstGeom prst="rect">
            <a:avLst/>
          </a:prstGeom>
          <a:noFill/>
        </p:spPr>
        <p:txBody>
          <a:bodyPr wrap="square" rtlCol="0">
            <a:spAutoFit/>
          </a:bodyPr>
          <a:lstStyle/>
          <a:p>
            <a:r>
              <a:rPr lang="en-US" sz="2400" dirty="0" smtClean="0"/>
              <a:t>Action</a:t>
            </a:r>
          </a:p>
          <a:p>
            <a:r>
              <a:rPr lang="en-US" dirty="0" smtClean="0"/>
              <a:t>ALU</a:t>
            </a:r>
            <a:endParaRPr lang="en-US" dirty="0"/>
          </a:p>
        </p:txBody>
      </p:sp>
      <p:sp>
        <p:nvSpPr>
          <p:cNvPr id="259" name="TextBox 258"/>
          <p:cNvSpPr txBox="1"/>
          <p:nvPr/>
        </p:nvSpPr>
        <p:spPr>
          <a:xfrm>
            <a:off x="2343158" y="5165018"/>
            <a:ext cx="4315009" cy="461665"/>
          </a:xfrm>
          <a:prstGeom prst="rect">
            <a:avLst/>
          </a:prstGeom>
          <a:noFill/>
        </p:spPr>
        <p:txBody>
          <a:bodyPr wrap="square" rtlCol="0">
            <a:spAutoFit/>
          </a:bodyPr>
          <a:lstStyle/>
          <a:p>
            <a:r>
              <a:rPr lang="en-US" sz="2400" dirty="0" smtClean="0"/>
              <a:t>Protocol Independent Switch</a:t>
            </a:r>
            <a:endParaRPr lang="en-US" sz="2400" dirty="0"/>
          </a:p>
        </p:txBody>
      </p:sp>
      <p:grpSp>
        <p:nvGrpSpPr>
          <p:cNvPr id="260" name="Group 259"/>
          <p:cNvGrpSpPr/>
          <p:nvPr/>
        </p:nvGrpSpPr>
        <p:grpSpPr>
          <a:xfrm>
            <a:off x="2249438" y="2543594"/>
            <a:ext cx="369332" cy="1943069"/>
            <a:chOff x="2517064" y="3258013"/>
            <a:chExt cx="369332" cy="1712316"/>
          </a:xfrm>
        </p:grpSpPr>
        <p:sp>
          <p:nvSpPr>
            <p:cNvPr id="261" name="Trapezoid 260"/>
            <p:cNvSpPr/>
            <p:nvPr/>
          </p:nvSpPr>
          <p:spPr>
            <a:xfrm rot="5400000" flipH="1">
              <a:off x="1831929" y="3947535"/>
              <a:ext cx="1712316" cy="333271"/>
            </a:xfrm>
            <a:prstGeom prst="trapezoid">
              <a:avLst>
                <a:gd name="adj" fmla="val 3080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62" name="TextBox 261"/>
            <p:cNvSpPr txBox="1"/>
            <p:nvPr/>
          </p:nvSpPr>
          <p:spPr>
            <a:xfrm rot="16200000">
              <a:off x="1946684" y="3923148"/>
              <a:ext cx="1510092" cy="369332"/>
            </a:xfrm>
            <a:prstGeom prst="rect">
              <a:avLst/>
            </a:prstGeom>
            <a:noFill/>
          </p:spPr>
          <p:txBody>
            <a:bodyPr wrap="none" rtlCol="0">
              <a:spAutoFit/>
            </a:bodyPr>
            <a:lstStyle/>
            <a:p>
              <a:pPr algn="ctr"/>
              <a:r>
                <a:rPr lang="en-US" dirty="0" smtClean="0"/>
                <a:t>L2 Action Macro</a:t>
              </a:r>
              <a:endParaRPr lang="en-US" dirty="0"/>
            </a:p>
          </p:txBody>
        </p:sp>
      </p:grpSp>
      <p:grpSp>
        <p:nvGrpSpPr>
          <p:cNvPr id="263" name="Group 262"/>
          <p:cNvGrpSpPr/>
          <p:nvPr/>
        </p:nvGrpSpPr>
        <p:grpSpPr>
          <a:xfrm>
            <a:off x="3758046" y="2553259"/>
            <a:ext cx="369332" cy="1943069"/>
            <a:chOff x="2503368" y="3258013"/>
            <a:chExt cx="369332" cy="1712316"/>
          </a:xfrm>
        </p:grpSpPr>
        <p:sp>
          <p:nvSpPr>
            <p:cNvPr id="264" name="Trapezoid 263"/>
            <p:cNvSpPr/>
            <p:nvPr/>
          </p:nvSpPr>
          <p:spPr>
            <a:xfrm rot="5400000" flipH="1">
              <a:off x="1831929" y="3947535"/>
              <a:ext cx="1712316" cy="333271"/>
            </a:xfrm>
            <a:prstGeom prst="trapezoid">
              <a:avLst>
                <a:gd name="adj" fmla="val 3080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65" name="TextBox 264"/>
            <p:cNvSpPr txBox="1"/>
            <p:nvPr/>
          </p:nvSpPr>
          <p:spPr>
            <a:xfrm rot="16200000">
              <a:off x="1929810" y="3917810"/>
              <a:ext cx="1516448" cy="369332"/>
            </a:xfrm>
            <a:prstGeom prst="rect">
              <a:avLst/>
            </a:prstGeom>
            <a:noFill/>
          </p:spPr>
          <p:txBody>
            <a:bodyPr wrap="none" rtlCol="0">
              <a:spAutoFit/>
            </a:bodyPr>
            <a:lstStyle/>
            <a:p>
              <a:pPr algn="ctr"/>
              <a:r>
                <a:rPr lang="en-US" dirty="0"/>
                <a:t>v</a:t>
              </a:r>
              <a:r>
                <a:rPr lang="en-US" dirty="0" smtClean="0"/>
                <a:t>4 Action Macro</a:t>
              </a:r>
              <a:endParaRPr lang="en-US" dirty="0"/>
            </a:p>
          </p:txBody>
        </p:sp>
      </p:grpSp>
      <p:grpSp>
        <p:nvGrpSpPr>
          <p:cNvPr id="266" name="Group 265"/>
          <p:cNvGrpSpPr/>
          <p:nvPr/>
        </p:nvGrpSpPr>
        <p:grpSpPr>
          <a:xfrm>
            <a:off x="5281836" y="2555551"/>
            <a:ext cx="369332" cy="1943069"/>
            <a:chOff x="2517816" y="3258013"/>
            <a:chExt cx="369332" cy="1712316"/>
          </a:xfrm>
        </p:grpSpPr>
        <p:sp>
          <p:nvSpPr>
            <p:cNvPr id="267" name="Trapezoid 266"/>
            <p:cNvSpPr/>
            <p:nvPr/>
          </p:nvSpPr>
          <p:spPr>
            <a:xfrm rot="5400000" flipH="1">
              <a:off x="1831929" y="3947535"/>
              <a:ext cx="1712316" cy="333271"/>
            </a:xfrm>
            <a:prstGeom prst="trapezoid">
              <a:avLst>
                <a:gd name="adj" fmla="val 3080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68" name="TextBox 267"/>
            <p:cNvSpPr txBox="1"/>
            <p:nvPr/>
          </p:nvSpPr>
          <p:spPr>
            <a:xfrm rot="16200000">
              <a:off x="1944258" y="3867153"/>
              <a:ext cx="1516448" cy="369332"/>
            </a:xfrm>
            <a:prstGeom prst="rect">
              <a:avLst/>
            </a:prstGeom>
            <a:noFill/>
          </p:spPr>
          <p:txBody>
            <a:bodyPr wrap="none" rtlCol="0">
              <a:spAutoFit/>
            </a:bodyPr>
            <a:lstStyle/>
            <a:p>
              <a:pPr algn="ctr"/>
              <a:r>
                <a:rPr lang="en-US" dirty="0" smtClean="0"/>
                <a:t>v6 Action Macro</a:t>
              </a:r>
              <a:endParaRPr lang="en-US" dirty="0"/>
            </a:p>
          </p:txBody>
        </p:sp>
      </p:grpSp>
      <p:grpSp>
        <p:nvGrpSpPr>
          <p:cNvPr id="269" name="Group 268"/>
          <p:cNvGrpSpPr/>
          <p:nvPr/>
        </p:nvGrpSpPr>
        <p:grpSpPr>
          <a:xfrm>
            <a:off x="6793334" y="2540474"/>
            <a:ext cx="369332" cy="1943069"/>
            <a:chOff x="2508661" y="3258013"/>
            <a:chExt cx="369332" cy="1712316"/>
          </a:xfrm>
        </p:grpSpPr>
        <p:sp>
          <p:nvSpPr>
            <p:cNvPr id="270" name="Trapezoid 269"/>
            <p:cNvSpPr/>
            <p:nvPr/>
          </p:nvSpPr>
          <p:spPr>
            <a:xfrm rot="5400000" flipH="1">
              <a:off x="1831929" y="3947535"/>
              <a:ext cx="1712316" cy="333271"/>
            </a:xfrm>
            <a:prstGeom prst="trapezoid">
              <a:avLst>
                <a:gd name="adj" fmla="val 3080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71" name="TextBox 270"/>
            <p:cNvSpPr txBox="1"/>
            <p:nvPr/>
          </p:nvSpPr>
          <p:spPr>
            <a:xfrm rot="16200000">
              <a:off x="1876748" y="3903526"/>
              <a:ext cx="1633157" cy="369332"/>
            </a:xfrm>
            <a:prstGeom prst="rect">
              <a:avLst/>
            </a:prstGeom>
            <a:noFill/>
          </p:spPr>
          <p:txBody>
            <a:bodyPr wrap="none" rtlCol="0">
              <a:spAutoFit/>
            </a:bodyPr>
            <a:lstStyle/>
            <a:p>
              <a:pPr algn="ctr"/>
              <a:r>
                <a:rPr lang="en-US" dirty="0" smtClean="0"/>
                <a:t>ACL Action Macro</a:t>
              </a:r>
              <a:endParaRPr lang="en-US" dirty="0"/>
            </a:p>
          </p:txBody>
        </p:sp>
      </p:grpSp>
      <p:sp>
        <p:nvSpPr>
          <p:cNvPr id="2" name="Slide Number Placeholder 1"/>
          <p:cNvSpPr>
            <a:spLocks noGrp="1"/>
          </p:cNvSpPr>
          <p:nvPr>
            <p:ph type="sldNum" sz="quarter" idx="12"/>
          </p:nvPr>
        </p:nvSpPr>
        <p:spPr/>
        <p:txBody>
          <a:bodyPr/>
          <a:lstStyle/>
          <a:p>
            <a:fld id="{3DE0F19B-68EA-B340-A4BB-C1F18F625CEA}" type="slidenum">
              <a:rPr lang="en-US" smtClean="0"/>
              <a:t>11</a:t>
            </a:fld>
            <a:endParaRPr lang="en-US"/>
          </a:p>
        </p:txBody>
      </p:sp>
    </p:spTree>
    <p:custDataLst>
      <p:tags r:id="rId1"/>
    </p:custDataLst>
    <p:extLst>
      <p:ext uri="{BB962C8B-B14F-4D97-AF65-F5344CB8AC3E}">
        <p14:creationId xmlns:p14="http://schemas.microsoft.com/office/powerpoint/2010/main" val="1363627021"/>
      </p:ext>
    </p:extLst>
  </p:cSld>
  <p:clrMapOvr>
    <a:masterClrMapping/>
  </p:clrMapOvr>
  <mc:AlternateContent xmlns:mc="http://schemas.openxmlformats.org/markup-compatibility/2006" xmlns:p14="http://schemas.microsoft.com/office/powerpoint/2010/main">
    <mc:Choice Requires="p14">
      <p:transition spd="slow" p14:dur="2000" advTm="40320"/>
    </mc:Choice>
    <mc:Fallback xmlns="">
      <p:transition xmlns:p14="http://schemas.microsoft.com/office/powerpoint/2010/main" spd="slow" advTm="4032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32"/>
                                        </p:tgtEl>
                                      </p:cBhvr>
                                    </p:animEffect>
                                    <p:set>
                                      <p:cBhvr>
                                        <p:cTn id="7" dur="1" fill="hold">
                                          <p:stCondLst>
                                            <p:cond delay="499"/>
                                          </p:stCondLst>
                                        </p:cTn>
                                        <p:tgtEl>
                                          <p:spTgt spid="43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34"/>
                                        </p:tgtEl>
                                      </p:cBhvr>
                                    </p:animEffect>
                                    <p:set>
                                      <p:cBhvr>
                                        <p:cTn id="10" dur="1" fill="hold">
                                          <p:stCondLst>
                                            <p:cond delay="499"/>
                                          </p:stCondLst>
                                        </p:cTn>
                                        <p:tgtEl>
                                          <p:spTgt spid="434"/>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36"/>
                                        </p:tgtEl>
                                      </p:cBhvr>
                                    </p:animEffect>
                                    <p:set>
                                      <p:cBhvr>
                                        <p:cTn id="13" dur="1" fill="hold">
                                          <p:stCondLst>
                                            <p:cond delay="499"/>
                                          </p:stCondLst>
                                        </p:cTn>
                                        <p:tgtEl>
                                          <p:spTgt spid="436"/>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38"/>
                                        </p:tgtEl>
                                      </p:cBhvr>
                                    </p:animEffect>
                                    <p:set>
                                      <p:cBhvr>
                                        <p:cTn id="16" dur="1" fill="hold">
                                          <p:stCondLst>
                                            <p:cond delay="499"/>
                                          </p:stCondLst>
                                        </p:cTn>
                                        <p:tgtEl>
                                          <p:spTgt spid="438"/>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260"/>
                                        </p:tgtEl>
                                      </p:cBhvr>
                                    </p:animEffect>
                                    <p:set>
                                      <p:cBhvr>
                                        <p:cTn id="19" dur="1" fill="hold">
                                          <p:stCondLst>
                                            <p:cond delay="499"/>
                                          </p:stCondLst>
                                        </p:cTn>
                                        <p:tgtEl>
                                          <p:spTgt spid="260"/>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263"/>
                                        </p:tgtEl>
                                      </p:cBhvr>
                                    </p:animEffect>
                                    <p:set>
                                      <p:cBhvr>
                                        <p:cTn id="22" dur="1" fill="hold">
                                          <p:stCondLst>
                                            <p:cond delay="499"/>
                                          </p:stCondLst>
                                        </p:cTn>
                                        <p:tgtEl>
                                          <p:spTgt spid="263"/>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66"/>
                                        </p:tgtEl>
                                      </p:cBhvr>
                                    </p:animEffect>
                                    <p:set>
                                      <p:cBhvr>
                                        <p:cTn id="25" dur="1" fill="hold">
                                          <p:stCondLst>
                                            <p:cond delay="499"/>
                                          </p:stCondLst>
                                        </p:cTn>
                                        <p:tgtEl>
                                          <p:spTgt spid="266"/>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269"/>
                                        </p:tgtEl>
                                      </p:cBhvr>
                                    </p:animEffect>
                                    <p:set>
                                      <p:cBhvr>
                                        <p:cTn id="28" dur="1" fill="hold">
                                          <p:stCondLst>
                                            <p:cond delay="499"/>
                                          </p:stCondLst>
                                        </p:cTn>
                                        <p:tgtEl>
                                          <p:spTgt spid="26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7"/>
                                        </p:tgtEl>
                                        <p:attrNameLst>
                                          <p:attrName>style.visibility</p:attrName>
                                        </p:attrNameLst>
                                      </p:cBhvr>
                                      <p:to>
                                        <p:strVal val="visible"/>
                                      </p:to>
                                    </p:set>
                                    <p:animEffect transition="in" filter="fade">
                                      <p:cBhvr>
                                        <p:cTn id="33" dur="500"/>
                                        <p:tgtEl>
                                          <p:spTgt spid="257"/>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58"/>
                                        </p:tgtEl>
                                        <p:attrNameLst>
                                          <p:attrName>style.visibility</p:attrName>
                                        </p:attrNameLst>
                                      </p:cBhvr>
                                      <p:to>
                                        <p:strVal val="visible"/>
                                      </p:to>
                                    </p:set>
                                    <p:animEffect transition="in" filter="fade">
                                      <p:cBhvr>
                                        <p:cTn id="37" dur="500"/>
                                        <p:tgtEl>
                                          <p:spTgt spid="25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408"/>
                                        </p:tgtEl>
                                      </p:cBhvr>
                                    </p:animEffect>
                                    <p:set>
                                      <p:cBhvr>
                                        <p:cTn id="42" dur="1" fill="hold">
                                          <p:stCondLst>
                                            <p:cond delay="499"/>
                                          </p:stCondLst>
                                        </p:cTn>
                                        <p:tgtEl>
                                          <p:spTgt spid="408"/>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393"/>
                                        </p:tgtEl>
                                      </p:cBhvr>
                                    </p:animEffect>
                                    <p:set>
                                      <p:cBhvr>
                                        <p:cTn id="45" dur="1" fill="hold">
                                          <p:stCondLst>
                                            <p:cond delay="499"/>
                                          </p:stCondLst>
                                        </p:cTn>
                                        <p:tgtEl>
                                          <p:spTgt spid="393"/>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378"/>
                                        </p:tgtEl>
                                      </p:cBhvr>
                                    </p:animEffect>
                                    <p:set>
                                      <p:cBhvr>
                                        <p:cTn id="48" dur="1" fill="hold">
                                          <p:stCondLst>
                                            <p:cond delay="499"/>
                                          </p:stCondLst>
                                        </p:cTn>
                                        <p:tgtEl>
                                          <p:spTgt spid="378"/>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277"/>
                                        </p:tgtEl>
                                      </p:cBhvr>
                                    </p:animEffect>
                                    <p:set>
                                      <p:cBhvr>
                                        <p:cTn id="51" dur="1" fill="hold">
                                          <p:stCondLst>
                                            <p:cond delay="499"/>
                                          </p:stCondLst>
                                        </p:cTn>
                                        <p:tgtEl>
                                          <p:spTgt spid="277"/>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257"/>
                                        </p:tgtEl>
                                      </p:cBhvr>
                                    </p:animEffect>
                                    <p:set>
                                      <p:cBhvr>
                                        <p:cTn id="54" dur="1" fill="hold">
                                          <p:stCondLst>
                                            <p:cond delay="499"/>
                                          </p:stCondLst>
                                        </p:cTn>
                                        <p:tgtEl>
                                          <p:spTgt spid="257"/>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258"/>
                                        </p:tgtEl>
                                      </p:cBhvr>
                                    </p:animEffect>
                                    <p:set>
                                      <p:cBhvr>
                                        <p:cTn id="57" dur="1" fill="hold">
                                          <p:stCondLst>
                                            <p:cond delay="499"/>
                                          </p:stCondLst>
                                        </p:cTn>
                                        <p:tgtEl>
                                          <p:spTgt spid="258"/>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259"/>
                                        </p:tgtEl>
                                        <p:attrNameLst>
                                          <p:attrName>style.visibility</p:attrName>
                                        </p:attrNameLst>
                                      </p:cBhvr>
                                      <p:to>
                                        <p:strVal val="visible"/>
                                      </p:to>
                                    </p:set>
                                    <p:animEffect transition="in" filter="fade">
                                      <p:cBhvr>
                                        <p:cTn id="61" dur="500"/>
                                        <p:tgtEl>
                                          <p:spTgt spid="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 grpId="0" animBg="1"/>
      <p:bldP spid="434" grpId="0" animBg="1"/>
      <p:bldP spid="436" grpId="0" animBg="1"/>
      <p:bldP spid="438" grpId="0" animBg="1"/>
      <p:bldP spid="257" grpId="0"/>
      <p:bldP spid="257" grpId="1"/>
      <p:bldP spid="258" grpId="0"/>
      <p:bldP spid="258" grpId="1"/>
      <p:bldP spid="25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oup 73"/>
          <p:cNvGrpSpPr/>
          <p:nvPr/>
        </p:nvGrpSpPr>
        <p:grpSpPr>
          <a:xfrm>
            <a:off x="1548450" y="2425726"/>
            <a:ext cx="1124341" cy="2169168"/>
            <a:chOff x="1485649" y="3204985"/>
            <a:chExt cx="1124341" cy="2169168"/>
          </a:xfrm>
        </p:grpSpPr>
        <p:sp>
          <p:nvSpPr>
            <p:cNvPr id="75" name="Rectangle 74"/>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76" name="Rectangle 75"/>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77" name="Group 76"/>
          <p:cNvGrpSpPr/>
          <p:nvPr/>
        </p:nvGrpSpPr>
        <p:grpSpPr>
          <a:xfrm>
            <a:off x="3054973" y="2419370"/>
            <a:ext cx="1124341" cy="2169168"/>
            <a:chOff x="1485649" y="3204985"/>
            <a:chExt cx="1124341" cy="2169168"/>
          </a:xfrm>
        </p:grpSpPr>
        <p:sp>
          <p:nvSpPr>
            <p:cNvPr id="78" name="Rectangle 77"/>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79" name="Rectangle 78"/>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80" name="Group 79"/>
          <p:cNvGrpSpPr/>
          <p:nvPr/>
        </p:nvGrpSpPr>
        <p:grpSpPr>
          <a:xfrm>
            <a:off x="4555394" y="2414238"/>
            <a:ext cx="1124341" cy="2169168"/>
            <a:chOff x="1485649" y="3204985"/>
            <a:chExt cx="1124341" cy="2169168"/>
          </a:xfrm>
        </p:grpSpPr>
        <p:sp>
          <p:nvSpPr>
            <p:cNvPr id="82" name="Rectangle 81"/>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83" name="Rectangle 82"/>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84" name="Group 83"/>
          <p:cNvGrpSpPr/>
          <p:nvPr/>
        </p:nvGrpSpPr>
        <p:grpSpPr>
          <a:xfrm>
            <a:off x="6060843" y="2399390"/>
            <a:ext cx="1124341" cy="2169168"/>
            <a:chOff x="1485649" y="3204985"/>
            <a:chExt cx="1124341" cy="2169168"/>
          </a:xfrm>
        </p:grpSpPr>
        <p:sp>
          <p:nvSpPr>
            <p:cNvPr id="85" name="Rectangle 84"/>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86" name="Rectangle 85"/>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5" name="Rectangle 4"/>
          <p:cNvSpPr/>
          <p:nvPr/>
        </p:nvSpPr>
        <p:spPr>
          <a:xfrm rot="16200000">
            <a:off x="6662093" y="3482527"/>
            <a:ext cx="2326465" cy="25969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endParaRPr lang="en-US" dirty="0"/>
          </a:p>
        </p:txBody>
      </p:sp>
      <p:grpSp>
        <p:nvGrpSpPr>
          <p:cNvPr id="107" name="Group 106"/>
          <p:cNvGrpSpPr/>
          <p:nvPr/>
        </p:nvGrpSpPr>
        <p:grpSpPr>
          <a:xfrm>
            <a:off x="8379093" y="2937178"/>
            <a:ext cx="552334" cy="692189"/>
            <a:chOff x="8131589" y="4009362"/>
            <a:chExt cx="552334" cy="692189"/>
          </a:xfrm>
        </p:grpSpPr>
        <p:grpSp>
          <p:nvGrpSpPr>
            <p:cNvPr id="19" name="Group 65"/>
            <p:cNvGrpSpPr/>
            <p:nvPr/>
          </p:nvGrpSpPr>
          <p:grpSpPr>
            <a:xfrm>
              <a:off x="8131589" y="4009362"/>
              <a:ext cx="551591" cy="228624"/>
              <a:chOff x="7660968" y="1751777"/>
              <a:chExt cx="1040580" cy="450645"/>
            </a:xfrm>
          </p:grpSpPr>
          <p:sp>
            <p:nvSpPr>
              <p:cNvPr id="20" name="Freeform 1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1" name="Straight Connector 2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70"/>
            <p:cNvGrpSpPr/>
            <p:nvPr/>
          </p:nvGrpSpPr>
          <p:grpSpPr>
            <a:xfrm>
              <a:off x="8132332" y="4472927"/>
              <a:ext cx="551591" cy="228624"/>
              <a:chOff x="7660968" y="1751777"/>
              <a:chExt cx="1040580" cy="450645"/>
            </a:xfrm>
          </p:grpSpPr>
          <p:sp>
            <p:nvSpPr>
              <p:cNvPr id="24" name="Freeform 2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5" name="Straight Connector 2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52" name="Rectangle 51"/>
          <p:cNvSpPr/>
          <p:nvPr/>
        </p:nvSpPr>
        <p:spPr>
          <a:xfrm rot="16200000">
            <a:off x="-242655" y="3473670"/>
            <a:ext cx="2327923" cy="25894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r>
              <a:rPr lang="en-US" dirty="0" smtClean="0">
                <a:solidFill>
                  <a:schemeClr val="tx1"/>
                </a:solidFill>
              </a:rPr>
              <a:t>Parser</a:t>
            </a:r>
            <a:endParaRPr lang="en-US" dirty="0">
              <a:solidFill>
                <a:schemeClr val="tx1"/>
              </a:solidFill>
            </a:endParaRPr>
          </a:p>
        </p:txBody>
      </p:sp>
      <p:grpSp>
        <p:nvGrpSpPr>
          <p:cNvPr id="6" name="Group 5"/>
          <p:cNvGrpSpPr/>
          <p:nvPr/>
        </p:nvGrpSpPr>
        <p:grpSpPr>
          <a:xfrm>
            <a:off x="1400508" y="4212434"/>
            <a:ext cx="5784676" cy="577435"/>
            <a:chOff x="1348700" y="5864835"/>
            <a:chExt cx="5784676" cy="577435"/>
          </a:xfrm>
        </p:grpSpPr>
        <p:sp>
          <p:nvSpPr>
            <p:cNvPr id="88" name="Isosceles Triangle 87"/>
            <p:cNvSpPr/>
            <p:nvPr/>
          </p:nvSpPr>
          <p:spPr>
            <a:xfrm rot="5400000">
              <a:off x="1459687" y="5907878"/>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Isosceles Triangle 89"/>
            <p:cNvSpPr/>
            <p:nvPr/>
          </p:nvSpPr>
          <p:spPr>
            <a:xfrm rot="5400000">
              <a:off x="2976887"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Isosceles Triangle 90"/>
            <p:cNvSpPr/>
            <p:nvPr/>
          </p:nvSpPr>
          <p:spPr>
            <a:xfrm rot="5400000">
              <a:off x="4424406" y="5925261"/>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2" name="Isosceles Triangle 91"/>
            <p:cNvSpPr/>
            <p:nvPr/>
          </p:nvSpPr>
          <p:spPr>
            <a:xfrm rot="5400000">
              <a:off x="5976463" y="5882218"/>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06" name="Group 105"/>
            <p:cNvGrpSpPr/>
            <p:nvPr/>
          </p:nvGrpSpPr>
          <p:grpSpPr>
            <a:xfrm>
              <a:off x="1348700" y="6010502"/>
              <a:ext cx="5784676" cy="431768"/>
              <a:chOff x="1344104" y="5119634"/>
              <a:chExt cx="5784676" cy="628802"/>
            </a:xfrm>
          </p:grpSpPr>
          <p:cxnSp>
            <p:nvCxnSpPr>
              <p:cNvPr id="93" name="Straight Arrow Connector 92"/>
              <p:cNvCxnSpPr/>
              <p:nvPr/>
            </p:nvCxnSpPr>
            <p:spPr>
              <a:xfrm flipV="1">
                <a:off x="1344104" y="5715281"/>
                <a:ext cx="5784676" cy="12383"/>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95" name="Elbow Connector 94"/>
              <p:cNvCxnSpPr/>
              <p:nvPr/>
            </p:nvCxnSpPr>
            <p:spPr>
              <a:xfrm rot="10800000" flipV="1">
                <a:off x="1358390" y="5149079"/>
                <a:ext cx="128370" cy="583566"/>
              </a:xfrm>
              <a:prstGeom prst="bentConnector2">
                <a:avLst/>
              </a:prstGeom>
            </p:spPr>
            <p:style>
              <a:lnRef idx="2">
                <a:schemeClr val="dk1"/>
              </a:lnRef>
              <a:fillRef idx="0">
                <a:schemeClr val="dk1"/>
              </a:fillRef>
              <a:effectRef idx="1">
                <a:schemeClr val="dk1"/>
              </a:effectRef>
              <a:fontRef idx="minor">
                <a:schemeClr val="tx1"/>
              </a:fontRef>
            </p:style>
          </p:cxnSp>
          <p:cxnSp>
            <p:nvCxnSpPr>
              <p:cNvPr id="103" name="Elbow Connector 102"/>
              <p:cNvCxnSpPr/>
              <p:nvPr/>
            </p:nvCxnSpPr>
            <p:spPr>
              <a:xfrm rot="10800000" flipV="1">
                <a:off x="2861304" y="5164870"/>
                <a:ext cx="128370" cy="583566"/>
              </a:xfrm>
              <a:prstGeom prst="bentConnector2">
                <a:avLst/>
              </a:prstGeom>
            </p:spPr>
            <p:style>
              <a:lnRef idx="2">
                <a:schemeClr val="dk1"/>
              </a:lnRef>
              <a:fillRef idx="0">
                <a:schemeClr val="dk1"/>
              </a:fillRef>
              <a:effectRef idx="1">
                <a:schemeClr val="dk1"/>
              </a:effectRef>
              <a:fontRef idx="minor">
                <a:schemeClr val="tx1"/>
              </a:fontRef>
            </p:style>
          </p:cxnSp>
          <p:cxnSp>
            <p:nvCxnSpPr>
              <p:cNvPr id="104" name="Elbow Connector 103"/>
              <p:cNvCxnSpPr/>
              <p:nvPr/>
            </p:nvCxnSpPr>
            <p:spPr>
              <a:xfrm rot="10800000" flipV="1">
                <a:off x="4315889" y="5164869"/>
                <a:ext cx="128370" cy="583564"/>
              </a:xfrm>
              <a:prstGeom prst="bentConnector2">
                <a:avLst/>
              </a:prstGeom>
            </p:spPr>
            <p:style>
              <a:lnRef idx="2">
                <a:schemeClr val="dk1"/>
              </a:lnRef>
              <a:fillRef idx="0">
                <a:schemeClr val="dk1"/>
              </a:fillRef>
              <a:effectRef idx="1">
                <a:schemeClr val="dk1"/>
              </a:effectRef>
              <a:fontRef idx="minor">
                <a:schemeClr val="tx1"/>
              </a:fontRef>
            </p:style>
          </p:cxnSp>
          <p:cxnSp>
            <p:nvCxnSpPr>
              <p:cNvPr id="105" name="Elbow Connector 104"/>
              <p:cNvCxnSpPr/>
              <p:nvPr/>
            </p:nvCxnSpPr>
            <p:spPr>
              <a:xfrm rot="10800000" flipV="1">
                <a:off x="5850731" y="5119634"/>
                <a:ext cx="128370" cy="583566"/>
              </a:xfrm>
              <a:prstGeom prst="bentConnector2">
                <a:avLst/>
              </a:prstGeom>
            </p:spPr>
            <p:style>
              <a:lnRef idx="2">
                <a:schemeClr val="dk1"/>
              </a:lnRef>
              <a:fillRef idx="0">
                <a:schemeClr val="dk1"/>
              </a:fillRef>
              <a:effectRef idx="1">
                <a:schemeClr val="dk1"/>
              </a:effectRef>
              <a:fontRef idx="minor">
                <a:schemeClr val="tx1"/>
              </a:fontRef>
            </p:style>
          </p:cxnSp>
        </p:grpSp>
      </p:grpSp>
      <p:grpSp>
        <p:nvGrpSpPr>
          <p:cNvPr id="10" name="Group 9"/>
          <p:cNvGrpSpPr/>
          <p:nvPr/>
        </p:nvGrpSpPr>
        <p:grpSpPr>
          <a:xfrm>
            <a:off x="2673865" y="2614196"/>
            <a:ext cx="381108" cy="1589294"/>
            <a:chOff x="2488822" y="2403406"/>
            <a:chExt cx="529093" cy="1589294"/>
          </a:xfrm>
        </p:grpSpPr>
        <p:cxnSp>
          <p:nvCxnSpPr>
            <p:cNvPr id="66" name="Straight Arrow Connector 65"/>
            <p:cNvCxnSpPr/>
            <p:nvPr/>
          </p:nvCxnSpPr>
          <p:spPr>
            <a:xfrm flipV="1">
              <a:off x="2493656" y="2403406"/>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flipV="1">
              <a:off x="2490064" y="2555806"/>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flipV="1">
              <a:off x="2493656" y="2717444"/>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V="1">
              <a:off x="2493656" y="2871548"/>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flipV="1">
              <a:off x="2493656" y="3031695"/>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V="1">
              <a:off x="2494729" y="3190805"/>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flipV="1">
              <a:off x="2493656" y="3352442"/>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p:nvPr/>
          </p:nvCxnSpPr>
          <p:spPr>
            <a:xfrm flipV="1">
              <a:off x="2494729" y="3512589"/>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2495802" y="3671699"/>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V="1">
              <a:off x="2493656" y="3833590"/>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flipV="1">
              <a:off x="2488822" y="3992700"/>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4179314" y="2610794"/>
            <a:ext cx="381108" cy="1589294"/>
            <a:chOff x="2488822" y="2403406"/>
            <a:chExt cx="529093" cy="1589294"/>
          </a:xfrm>
        </p:grpSpPr>
        <p:cxnSp>
          <p:nvCxnSpPr>
            <p:cNvPr id="167" name="Straight Arrow Connector 166"/>
            <p:cNvCxnSpPr/>
            <p:nvPr/>
          </p:nvCxnSpPr>
          <p:spPr>
            <a:xfrm flipV="1">
              <a:off x="2493656" y="2403406"/>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flipV="1">
              <a:off x="2490064" y="2555806"/>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76" name="Straight Arrow Connector 175"/>
            <p:cNvCxnSpPr/>
            <p:nvPr/>
          </p:nvCxnSpPr>
          <p:spPr>
            <a:xfrm flipV="1">
              <a:off x="2493656" y="2717444"/>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77" name="Straight Arrow Connector 176"/>
            <p:cNvCxnSpPr/>
            <p:nvPr/>
          </p:nvCxnSpPr>
          <p:spPr>
            <a:xfrm flipV="1">
              <a:off x="2493656" y="2871548"/>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78" name="Straight Arrow Connector 177"/>
            <p:cNvCxnSpPr/>
            <p:nvPr/>
          </p:nvCxnSpPr>
          <p:spPr>
            <a:xfrm flipV="1">
              <a:off x="2493656" y="3031695"/>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79" name="Straight Arrow Connector 178"/>
            <p:cNvCxnSpPr/>
            <p:nvPr/>
          </p:nvCxnSpPr>
          <p:spPr>
            <a:xfrm flipV="1">
              <a:off x="2494729" y="3190805"/>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0" name="Straight Arrow Connector 179"/>
            <p:cNvCxnSpPr/>
            <p:nvPr/>
          </p:nvCxnSpPr>
          <p:spPr>
            <a:xfrm flipV="1">
              <a:off x="2493656" y="3352442"/>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1" name="Straight Arrow Connector 180"/>
            <p:cNvCxnSpPr/>
            <p:nvPr/>
          </p:nvCxnSpPr>
          <p:spPr>
            <a:xfrm flipV="1">
              <a:off x="2494729" y="3512589"/>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2" name="Straight Arrow Connector 181"/>
            <p:cNvCxnSpPr/>
            <p:nvPr/>
          </p:nvCxnSpPr>
          <p:spPr>
            <a:xfrm flipV="1">
              <a:off x="2495802" y="3671699"/>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flipV="1">
              <a:off x="2493656" y="3833590"/>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flipV="1">
              <a:off x="2488822" y="3992700"/>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185" name="Group 184"/>
          <p:cNvGrpSpPr/>
          <p:nvPr/>
        </p:nvGrpSpPr>
        <p:grpSpPr>
          <a:xfrm>
            <a:off x="5679735" y="2610794"/>
            <a:ext cx="381108" cy="1589294"/>
            <a:chOff x="2488822" y="2403406"/>
            <a:chExt cx="529093" cy="1589294"/>
          </a:xfrm>
        </p:grpSpPr>
        <p:cxnSp>
          <p:nvCxnSpPr>
            <p:cNvPr id="186" name="Straight Arrow Connector 185"/>
            <p:cNvCxnSpPr/>
            <p:nvPr/>
          </p:nvCxnSpPr>
          <p:spPr>
            <a:xfrm flipV="1">
              <a:off x="2493656" y="2403406"/>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flipV="1">
              <a:off x="2490064" y="2555806"/>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flipV="1">
              <a:off x="2493656" y="2717444"/>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flipV="1">
              <a:off x="2493656" y="2871548"/>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flipV="1">
              <a:off x="2493656" y="3031695"/>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flipV="1">
              <a:off x="2494729" y="3190805"/>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92" name="Straight Arrow Connector 191"/>
            <p:cNvCxnSpPr/>
            <p:nvPr/>
          </p:nvCxnSpPr>
          <p:spPr>
            <a:xfrm flipV="1">
              <a:off x="2493656" y="3352442"/>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93" name="Straight Arrow Connector 192"/>
            <p:cNvCxnSpPr/>
            <p:nvPr/>
          </p:nvCxnSpPr>
          <p:spPr>
            <a:xfrm flipV="1">
              <a:off x="2494729" y="3512589"/>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94" name="Straight Arrow Connector 193"/>
            <p:cNvCxnSpPr/>
            <p:nvPr/>
          </p:nvCxnSpPr>
          <p:spPr>
            <a:xfrm flipV="1">
              <a:off x="2495802" y="3671699"/>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95" name="Straight Arrow Connector 194"/>
            <p:cNvCxnSpPr/>
            <p:nvPr/>
          </p:nvCxnSpPr>
          <p:spPr>
            <a:xfrm flipV="1">
              <a:off x="2493656" y="3833590"/>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96" name="Straight Arrow Connector 195"/>
            <p:cNvCxnSpPr/>
            <p:nvPr/>
          </p:nvCxnSpPr>
          <p:spPr>
            <a:xfrm flipV="1">
              <a:off x="2488822" y="3992700"/>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197" name="Group 196"/>
          <p:cNvGrpSpPr/>
          <p:nvPr/>
        </p:nvGrpSpPr>
        <p:grpSpPr>
          <a:xfrm>
            <a:off x="1050778" y="2598777"/>
            <a:ext cx="512735" cy="1589294"/>
            <a:chOff x="2488822" y="2403406"/>
            <a:chExt cx="529093" cy="1589294"/>
          </a:xfrm>
        </p:grpSpPr>
        <p:cxnSp>
          <p:nvCxnSpPr>
            <p:cNvPr id="198" name="Straight Arrow Connector 197"/>
            <p:cNvCxnSpPr/>
            <p:nvPr/>
          </p:nvCxnSpPr>
          <p:spPr>
            <a:xfrm flipV="1">
              <a:off x="2493656" y="2403406"/>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99" name="Straight Arrow Connector 198"/>
            <p:cNvCxnSpPr/>
            <p:nvPr/>
          </p:nvCxnSpPr>
          <p:spPr>
            <a:xfrm flipV="1">
              <a:off x="2490064" y="2555806"/>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00" name="Straight Arrow Connector 199"/>
            <p:cNvCxnSpPr/>
            <p:nvPr/>
          </p:nvCxnSpPr>
          <p:spPr>
            <a:xfrm flipV="1">
              <a:off x="2493656" y="2717444"/>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p:nvPr/>
          </p:nvCxnSpPr>
          <p:spPr>
            <a:xfrm flipV="1">
              <a:off x="2493656" y="2871548"/>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02" name="Straight Arrow Connector 201"/>
            <p:cNvCxnSpPr/>
            <p:nvPr/>
          </p:nvCxnSpPr>
          <p:spPr>
            <a:xfrm flipV="1">
              <a:off x="2493656" y="3031695"/>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03" name="Straight Arrow Connector 202"/>
            <p:cNvCxnSpPr/>
            <p:nvPr/>
          </p:nvCxnSpPr>
          <p:spPr>
            <a:xfrm flipV="1">
              <a:off x="2494729" y="3190805"/>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p:nvPr/>
          </p:nvCxnSpPr>
          <p:spPr>
            <a:xfrm flipV="1">
              <a:off x="2493656" y="3352442"/>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V="1">
              <a:off x="2494729" y="3512589"/>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flipV="1">
              <a:off x="2495802" y="3671699"/>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flipV="1">
              <a:off x="2493656" y="3833590"/>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flipV="1">
              <a:off x="2488822" y="3992700"/>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221" name="Group 220"/>
          <p:cNvGrpSpPr/>
          <p:nvPr/>
        </p:nvGrpSpPr>
        <p:grpSpPr>
          <a:xfrm>
            <a:off x="7188304" y="2623140"/>
            <a:ext cx="512735" cy="1589294"/>
            <a:chOff x="2488822" y="2403406"/>
            <a:chExt cx="529093" cy="1589294"/>
          </a:xfrm>
        </p:grpSpPr>
        <p:cxnSp>
          <p:nvCxnSpPr>
            <p:cNvPr id="222" name="Straight Arrow Connector 221"/>
            <p:cNvCxnSpPr/>
            <p:nvPr/>
          </p:nvCxnSpPr>
          <p:spPr>
            <a:xfrm flipV="1">
              <a:off x="2493656" y="2403406"/>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p:nvPr/>
          </p:nvCxnSpPr>
          <p:spPr>
            <a:xfrm flipV="1">
              <a:off x="2490064" y="2555806"/>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24" name="Straight Arrow Connector 223"/>
            <p:cNvCxnSpPr/>
            <p:nvPr/>
          </p:nvCxnSpPr>
          <p:spPr>
            <a:xfrm flipV="1">
              <a:off x="2493656" y="2717444"/>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25" name="Straight Arrow Connector 224"/>
            <p:cNvCxnSpPr/>
            <p:nvPr/>
          </p:nvCxnSpPr>
          <p:spPr>
            <a:xfrm flipV="1">
              <a:off x="2493656" y="2871548"/>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26" name="Straight Arrow Connector 225"/>
            <p:cNvCxnSpPr/>
            <p:nvPr/>
          </p:nvCxnSpPr>
          <p:spPr>
            <a:xfrm flipV="1">
              <a:off x="2493656" y="3031695"/>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V="1">
              <a:off x="2494729" y="3190805"/>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flipV="1">
              <a:off x="2493656" y="3352442"/>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flipV="1">
              <a:off x="2494729" y="3512589"/>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flipV="1">
              <a:off x="2495802" y="3671699"/>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V="1">
              <a:off x="2493656" y="3833590"/>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flipV="1">
              <a:off x="2488822" y="3992700"/>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7955172" y="2591529"/>
            <a:ext cx="381108" cy="1589294"/>
            <a:chOff x="2488822" y="2403406"/>
            <a:chExt cx="529093" cy="1589294"/>
          </a:xfrm>
        </p:grpSpPr>
        <p:cxnSp>
          <p:nvCxnSpPr>
            <p:cNvPr id="234" name="Straight Arrow Connector 233"/>
            <p:cNvCxnSpPr/>
            <p:nvPr/>
          </p:nvCxnSpPr>
          <p:spPr>
            <a:xfrm flipV="1">
              <a:off x="2493656" y="2403406"/>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35" name="Straight Arrow Connector 234"/>
            <p:cNvCxnSpPr/>
            <p:nvPr/>
          </p:nvCxnSpPr>
          <p:spPr>
            <a:xfrm flipV="1">
              <a:off x="2490064" y="2555806"/>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36" name="Straight Arrow Connector 235"/>
            <p:cNvCxnSpPr/>
            <p:nvPr/>
          </p:nvCxnSpPr>
          <p:spPr>
            <a:xfrm flipV="1">
              <a:off x="2493656" y="2717444"/>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37" name="Straight Arrow Connector 236"/>
            <p:cNvCxnSpPr/>
            <p:nvPr/>
          </p:nvCxnSpPr>
          <p:spPr>
            <a:xfrm flipV="1">
              <a:off x="2493656" y="2871548"/>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38" name="Straight Arrow Connector 237"/>
            <p:cNvCxnSpPr/>
            <p:nvPr/>
          </p:nvCxnSpPr>
          <p:spPr>
            <a:xfrm flipV="1">
              <a:off x="2493656" y="3031695"/>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2494729" y="3190805"/>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2493656" y="3352442"/>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41" name="Straight Arrow Connector 240"/>
            <p:cNvCxnSpPr/>
            <p:nvPr/>
          </p:nvCxnSpPr>
          <p:spPr>
            <a:xfrm flipV="1">
              <a:off x="2494729" y="3512589"/>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42" name="Straight Arrow Connector 241"/>
            <p:cNvCxnSpPr/>
            <p:nvPr/>
          </p:nvCxnSpPr>
          <p:spPr>
            <a:xfrm flipV="1">
              <a:off x="2495802" y="3671699"/>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43" name="Straight Arrow Connector 242"/>
            <p:cNvCxnSpPr/>
            <p:nvPr/>
          </p:nvCxnSpPr>
          <p:spPr>
            <a:xfrm flipV="1">
              <a:off x="2493656" y="3833590"/>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44" name="Straight Arrow Connector 243"/>
            <p:cNvCxnSpPr/>
            <p:nvPr/>
          </p:nvCxnSpPr>
          <p:spPr>
            <a:xfrm flipV="1">
              <a:off x="2488822" y="3992700"/>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245" name="Group 244"/>
          <p:cNvGrpSpPr/>
          <p:nvPr/>
        </p:nvGrpSpPr>
        <p:grpSpPr>
          <a:xfrm>
            <a:off x="442791" y="2605360"/>
            <a:ext cx="381108" cy="1589294"/>
            <a:chOff x="2488822" y="2403406"/>
            <a:chExt cx="529093" cy="1589294"/>
          </a:xfrm>
        </p:grpSpPr>
        <p:cxnSp>
          <p:nvCxnSpPr>
            <p:cNvPr id="246" name="Straight Arrow Connector 245"/>
            <p:cNvCxnSpPr/>
            <p:nvPr/>
          </p:nvCxnSpPr>
          <p:spPr>
            <a:xfrm flipV="1">
              <a:off x="2493656" y="2403406"/>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V="1">
              <a:off x="2490064" y="2555806"/>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V="1">
              <a:off x="2493656" y="2717444"/>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V="1">
              <a:off x="2493656" y="2871548"/>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flipV="1">
              <a:off x="2493656" y="3031695"/>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V="1">
              <a:off x="2494729" y="3190805"/>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V="1">
              <a:off x="2493656" y="3352442"/>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2494729" y="3512589"/>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2495802" y="3671699"/>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55" name="Straight Arrow Connector 254"/>
            <p:cNvCxnSpPr/>
            <p:nvPr/>
          </p:nvCxnSpPr>
          <p:spPr>
            <a:xfrm flipV="1">
              <a:off x="2493656" y="3833590"/>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56" name="Straight Arrow Connector 255"/>
            <p:cNvCxnSpPr/>
            <p:nvPr/>
          </p:nvCxnSpPr>
          <p:spPr>
            <a:xfrm flipV="1">
              <a:off x="2488822" y="3992700"/>
              <a:ext cx="52211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260" name="Group 259"/>
          <p:cNvGrpSpPr/>
          <p:nvPr/>
        </p:nvGrpSpPr>
        <p:grpSpPr>
          <a:xfrm>
            <a:off x="1658802" y="2527758"/>
            <a:ext cx="909363" cy="1973109"/>
            <a:chOff x="2449931" y="225721"/>
            <a:chExt cx="909363" cy="1973109"/>
          </a:xfrm>
        </p:grpSpPr>
        <p:sp>
          <p:nvSpPr>
            <p:cNvPr id="261" name="Rectangle 260"/>
            <p:cNvSpPr/>
            <p:nvPr/>
          </p:nvSpPr>
          <p:spPr>
            <a:xfrm>
              <a:off x="2449931" y="225721"/>
              <a:ext cx="527194" cy="2796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2" name="Rectangle 261"/>
            <p:cNvSpPr/>
            <p:nvPr/>
          </p:nvSpPr>
          <p:spPr>
            <a:xfrm>
              <a:off x="2449931" y="563134"/>
              <a:ext cx="527194" cy="2796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3" name="Rectangle 262"/>
            <p:cNvSpPr/>
            <p:nvPr/>
          </p:nvSpPr>
          <p:spPr>
            <a:xfrm>
              <a:off x="2449931" y="902860"/>
              <a:ext cx="527194" cy="2796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4" name="Rectangle 263"/>
            <p:cNvSpPr/>
            <p:nvPr/>
          </p:nvSpPr>
          <p:spPr>
            <a:xfrm>
              <a:off x="2449931" y="1244322"/>
              <a:ext cx="527194" cy="2796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5" name="Rectangle 264"/>
            <p:cNvSpPr/>
            <p:nvPr/>
          </p:nvSpPr>
          <p:spPr>
            <a:xfrm>
              <a:off x="2449931" y="1919144"/>
              <a:ext cx="527194" cy="2796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6" name="Rectangle 265"/>
            <p:cNvSpPr/>
            <p:nvPr/>
          </p:nvSpPr>
          <p:spPr>
            <a:xfrm>
              <a:off x="2449931" y="1581733"/>
              <a:ext cx="527194" cy="2796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7" name="Trapezoid 266"/>
            <p:cNvSpPr/>
            <p:nvPr/>
          </p:nvSpPr>
          <p:spPr>
            <a:xfrm rot="5400000">
              <a:off x="3080394" y="231171"/>
              <a:ext cx="279686" cy="268786"/>
            </a:xfrm>
            <a:prstGeom prst="trapezoid">
              <a:avLst>
                <a:gd name="adj" fmla="val 30807"/>
              </a:avLst>
            </a:prstGeom>
            <a:gradFill>
              <a:gsLst>
                <a:gs pos="100000">
                  <a:schemeClr val="accent2">
                    <a:tint val="100000"/>
                    <a:shade val="100000"/>
                    <a:satMod val="130000"/>
                  </a:schemeClr>
                </a:gs>
                <a:gs pos="0">
                  <a:schemeClr val="accent2">
                    <a:tint val="50000"/>
                    <a:shade val="100000"/>
                    <a:satMod val="350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68" name="Trapezoid 267"/>
            <p:cNvSpPr/>
            <p:nvPr/>
          </p:nvSpPr>
          <p:spPr>
            <a:xfrm rot="5400000">
              <a:off x="3085058" y="568584"/>
              <a:ext cx="279686" cy="268786"/>
            </a:xfrm>
            <a:prstGeom prst="trapezoid">
              <a:avLst>
                <a:gd name="adj" fmla="val 30807"/>
              </a:avLst>
            </a:prstGeom>
            <a:gradFill>
              <a:gsLst>
                <a:gs pos="100000">
                  <a:schemeClr val="accent2">
                    <a:tint val="100000"/>
                    <a:shade val="100000"/>
                    <a:satMod val="130000"/>
                  </a:schemeClr>
                </a:gs>
                <a:gs pos="0">
                  <a:schemeClr val="accent2">
                    <a:tint val="50000"/>
                    <a:shade val="100000"/>
                    <a:satMod val="350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69" name="Trapezoid 268"/>
            <p:cNvSpPr/>
            <p:nvPr/>
          </p:nvSpPr>
          <p:spPr>
            <a:xfrm rot="5400000">
              <a:off x="3085058" y="908310"/>
              <a:ext cx="279686" cy="268786"/>
            </a:xfrm>
            <a:prstGeom prst="trapezoid">
              <a:avLst>
                <a:gd name="adj" fmla="val 30807"/>
              </a:avLst>
            </a:prstGeom>
            <a:gradFill>
              <a:gsLst>
                <a:gs pos="100000">
                  <a:schemeClr val="accent2">
                    <a:tint val="100000"/>
                    <a:shade val="100000"/>
                    <a:satMod val="130000"/>
                  </a:schemeClr>
                </a:gs>
                <a:gs pos="0">
                  <a:schemeClr val="accent2">
                    <a:tint val="50000"/>
                    <a:shade val="100000"/>
                    <a:satMod val="350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70" name="Trapezoid 269"/>
            <p:cNvSpPr/>
            <p:nvPr/>
          </p:nvSpPr>
          <p:spPr>
            <a:xfrm rot="5400000">
              <a:off x="3080394" y="1258723"/>
              <a:ext cx="279686" cy="268786"/>
            </a:xfrm>
            <a:prstGeom prst="trapezoid">
              <a:avLst>
                <a:gd name="adj" fmla="val 30807"/>
              </a:avLst>
            </a:prstGeom>
            <a:gradFill>
              <a:gsLst>
                <a:gs pos="100000">
                  <a:schemeClr val="accent2">
                    <a:tint val="100000"/>
                    <a:shade val="100000"/>
                    <a:satMod val="130000"/>
                  </a:schemeClr>
                </a:gs>
                <a:gs pos="0">
                  <a:schemeClr val="accent2">
                    <a:tint val="50000"/>
                    <a:shade val="100000"/>
                    <a:satMod val="350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71" name="Trapezoid 270"/>
            <p:cNvSpPr/>
            <p:nvPr/>
          </p:nvSpPr>
          <p:spPr>
            <a:xfrm rot="5400000">
              <a:off x="3080394" y="1587183"/>
              <a:ext cx="279686" cy="268786"/>
            </a:xfrm>
            <a:prstGeom prst="trapezoid">
              <a:avLst>
                <a:gd name="adj" fmla="val 30807"/>
              </a:avLst>
            </a:prstGeom>
            <a:gradFill>
              <a:gsLst>
                <a:gs pos="100000">
                  <a:schemeClr val="accent2">
                    <a:tint val="100000"/>
                    <a:shade val="100000"/>
                    <a:satMod val="130000"/>
                  </a:schemeClr>
                </a:gs>
                <a:gs pos="0">
                  <a:schemeClr val="accent2">
                    <a:tint val="50000"/>
                    <a:shade val="100000"/>
                    <a:satMod val="350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72" name="Trapezoid 271"/>
            <p:cNvSpPr/>
            <p:nvPr/>
          </p:nvSpPr>
          <p:spPr>
            <a:xfrm rot="5400000">
              <a:off x="3080394" y="1924594"/>
              <a:ext cx="279686" cy="268786"/>
            </a:xfrm>
            <a:prstGeom prst="trapezoid">
              <a:avLst>
                <a:gd name="adj" fmla="val 30807"/>
              </a:avLst>
            </a:prstGeom>
            <a:gradFill>
              <a:gsLst>
                <a:gs pos="100000">
                  <a:schemeClr val="accent2">
                    <a:tint val="100000"/>
                    <a:shade val="100000"/>
                    <a:satMod val="130000"/>
                  </a:schemeClr>
                </a:gs>
                <a:gs pos="0">
                  <a:schemeClr val="accent2">
                    <a:tint val="50000"/>
                    <a:shade val="100000"/>
                    <a:satMod val="350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73" name="Group 272"/>
          <p:cNvGrpSpPr/>
          <p:nvPr/>
        </p:nvGrpSpPr>
        <p:grpSpPr>
          <a:xfrm>
            <a:off x="3148624" y="2536587"/>
            <a:ext cx="909363" cy="1973109"/>
            <a:chOff x="2449931" y="225721"/>
            <a:chExt cx="909363" cy="1973109"/>
          </a:xfrm>
        </p:grpSpPr>
        <p:sp>
          <p:nvSpPr>
            <p:cNvPr id="274" name="Rectangle 273"/>
            <p:cNvSpPr/>
            <p:nvPr/>
          </p:nvSpPr>
          <p:spPr>
            <a:xfrm>
              <a:off x="2449931" y="225721"/>
              <a:ext cx="527194" cy="2796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5" name="Rectangle 274"/>
            <p:cNvSpPr/>
            <p:nvPr/>
          </p:nvSpPr>
          <p:spPr>
            <a:xfrm>
              <a:off x="2449931" y="563134"/>
              <a:ext cx="527194" cy="2796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6" name="Rectangle 275"/>
            <p:cNvSpPr/>
            <p:nvPr/>
          </p:nvSpPr>
          <p:spPr>
            <a:xfrm>
              <a:off x="2449931" y="902860"/>
              <a:ext cx="527194" cy="2796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0" name="Rectangle 289"/>
            <p:cNvSpPr/>
            <p:nvPr/>
          </p:nvSpPr>
          <p:spPr>
            <a:xfrm>
              <a:off x="2449931" y="1244322"/>
              <a:ext cx="527194" cy="2796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1" name="Rectangle 290"/>
            <p:cNvSpPr/>
            <p:nvPr/>
          </p:nvSpPr>
          <p:spPr>
            <a:xfrm>
              <a:off x="2449931" y="1919144"/>
              <a:ext cx="527194" cy="2796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2" name="Rectangle 291"/>
            <p:cNvSpPr/>
            <p:nvPr/>
          </p:nvSpPr>
          <p:spPr>
            <a:xfrm>
              <a:off x="2449931" y="1581733"/>
              <a:ext cx="527194" cy="2796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3" name="Trapezoid 292"/>
            <p:cNvSpPr/>
            <p:nvPr/>
          </p:nvSpPr>
          <p:spPr>
            <a:xfrm rot="5400000">
              <a:off x="3080394" y="231171"/>
              <a:ext cx="279686" cy="268786"/>
            </a:xfrm>
            <a:prstGeom prst="trapezoid">
              <a:avLst>
                <a:gd name="adj" fmla="val 30807"/>
              </a:avLst>
            </a:prstGeom>
            <a:gradFill>
              <a:gsLst>
                <a:gs pos="100000">
                  <a:schemeClr val="accent3">
                    <a:tint val="100000"/>
                    <a:shade val="100000"/>
                    <a:satMod val="130000"/>
                  </a:schemeClr>
                </a:gs>
                <a:gs pos="0">
                  <a:schemeClr val="accent3">
                    <a:tint val="50000"/>
                    <a:shade val="100000"/>
                    <a:satMod val="350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94" name="Trapezoid 293"/>
            <p:cNvSpPr/>
            <p:nvPr/>
          </p:nvSpPr>
          <p:spPr>
            <a:xfrm rot="5400000">
              <a:off x="3085058" y="568584"/>
              <a:ext cx="279686" cy="268786"/>
            </a:xfrm>
            <a:prstGeom prst="trapezoid">
              <a:avLst>
                <a:gd name="adj" fmla="val 30807"/>
              </a:avLst>
            </a:prstGeom>
            <a:gradFill>
              <a:gsLst>
                <a:gs pos="100000">
                  <a:schemeClr val="accent3">
                    <a:tint val="100000"/>
                    <a:shade val="100000"/>
                    <a:satMod val="130000"/>
                  </a:schemeClr>
                </a:gs>
                <a:gs pos="0">
                  <a:schemeClr val="accent3">
                    <a:tint val="50000"/>
                    <a:shade val="100000"/>
                    <a:satMod val="350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95" name="Trapezoid 294"/>
            <p:cNvSpPr/>
            <p:nvPr/>
          </p:nvSpPr>
          <p:spPr>
            <a:xfrm rot="5400000">
              <a:off x="3085058" y="908310"/>
              <a:ext cx="279686" cy="268786"/>
            </a:xfrm>
            <a:prstGeom prst="trapezoid">
              <a:avLst>
                <a:gd name="adj" fmla="val 30807"/>
              </a:avLst>
            </a:prstGeom>
            <a:gradFill>
              <a:gsLst>
                <a:gs pos="100000">
                  <a:schemeClr val="accent3">
                    <a:tint val="100000"/>
                    <a:shade val="100000"/>
                    <a:satMod val="130000"/>
                  </a:schemeClr>
                </a:gs>
                <a:gs pos="0">
                  <a:schemeClr val="accent3">
                    <a:tint val="50000"/>
                    <a:shade val="100000"/>
                    <a:satMod val="350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96" name="Trapezoid 295"/>
            <p:cNvSpPr/>
            <p:nvPr/>
          </p:nvSpPr>
          <p:spPr>
            <a:xfrm rot="5400000">
              <a:off x="3080394" y="1258723"/>
              <a:ext cx="279686" cy="268786"/>
            </a:xfrm>
            <a:prstGeom prst="trapezoid">
              <a:avLst>
                <a:gd name="adj" fmla="val 30807"/>
              </a:avLst>
            </a:prstGeom>
            <a:gradFill>
              <a:gsLst>
                <a:gs pos="100000">
                  <a:schemeClr val="accent3">
                    <a:tint val="100000"/>
                    <a:shade val="100000"/>
                    <a:satMod val="130000"/>
                  </a:schemeClr>
                </a:gs>
                <a:gs pos="0">
                  <a:schemeClr val="accent3">
                    <a:tint val="50000"/>
                    <a:shade val="100000"/>
                    <a:satMod val="350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97" name="Trapezoid 296"/>
            <p:cNvSpPr/>
            <p:nvPr/>
          </p:nvSpPr>
          <p:spPr>
            <a:xfrm rot="5400000">
              <a:off x="3080394" y="1587183"/>
              <a:ext cx="279686" cy="268786"/>
            </a:xfrm>
            <a:prstGeom prst="trapezoid">
              <a:avLst>
                <a:gd name="adj" fmla="val 30807"/>
              </a:avLst>
            </a:prstGeom>
            <a:gradFill>
              <a:gsLst>
                <a:gs pos="100000">
                  <a:schemeClr val="accent3">
                    <a:tint val="100000"/>
                    <a:shade val="100000"/>
                    <a:satMod val="130000"/>
                  </a:schemeClr>
                </a:gs>
                <a:gs pos="0">
                  <a:schemeClr val="accent3">
                    <a:tint val="50000"/>
                    <a:shade val="100000"/>
                    <a:satMod val="350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98" name="Trapezoid 297"/>
            <p:cNvSpPr/>
            <p:nvPr/>
          </p:nvSpPr>
          <p:spPr>
            <a:xfrm rot="5400000">
              <a:off x="3080394" y="1924594"/>
              <a:ext cx="279686" cy="268786"/>
            </a:xfrm>
            <a:prstGeom prst="trapezoid">
              <a:avLst>
                <a:gd name="adj" fmla="val 30807"/>
              </a:avLst>
            </a:prstGeom>
            <a:gradFill>
              <a:gsLst>
                <a:gs pos="100000">
                  <a:schemeClr val="accent3">
                    <a:tint val="100000"/>
                    <a:shade val="100000"/>
                    <a:satMod val="130000"/>
                  </a:schemeClr>
                </a:gs>
                <a:gs pos="0">
                  <a:schemeClr val="accent3">
                    <a:tint val="50000"/>
                    <a:shade val="100000"/>
                    <a:satMod val="350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nvGrpSpPr>
          <p:cNvPr id="299" name="Group 298"/>
          <p:cNvGrpSpPr/>
          <p:nvPr/>
        </p:nvGrpSpPr>
        <p:grpSpPr>
          <a:xfrm>
            <a:off x="4663652" y="2526199"/>
            <a:ext cx="909363" cy="1973109"/>
            <a:chOff x="2449931" y="225721"/>
            <a:chExt cx="909363" cy="1973109"/>
          </a:xfrm>
        </p:grpSpPr>
        <p:sp>
          <p:nvSpPr>
            <p:cNvPr id="300" name="Rectangle 299"/>
            <p:cNvSpPr/>
            <p:nvPr/>
          </p:nvSpPr>
          <p:spPr>
            <a:xfrm>
              <a:off x="2449931" y="225721"/>
              <a:ext cx="527194" cy="2796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1" name="Rectangle 300"/>
            <p:cNvSpPr/>
            <p:nvPr/>
          </p:nvSpPr>
          <p:spPr>
            <a:xfrm>
              <a:off x="2449931" y="563134"/>
              <a:ext cx="527194" cy="2796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2" name="Rectangle 301"/>
            <p:cNvSpPr/>
            <p:nvPr/>
          </p:nvSpPr>
          <p:spPr>
            <a:xfrm>
              <a:off x="2449931" y="902860"/>
              <a:ext cx="527194" cy="2796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3" name="Rectangle 302"/>
            <p:cNvSpPr/>
            <p:nvPr/>
          </p:nvSpPr>
          <p:spPr>
            <a:xfrm>
              <a:off x="2449931" y="1244322"/>
              <a:ext cx="527194" cy="2796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4" name="Rectangle 303"/>
            <p:cNvSpPr/>
            <p:nvPr/>
          </p:nvSpPr>
          <p:spPr>
            <a:xfrm>
              <a:off x="2449931" y="1919144"/>
              <a:ext cx="527194" cy="2796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5" name="Rectangle 304"/>
            <p:cNvSpPr/>
            <p:nvPr/>
          </p:nvSpPr>
          <p:spPr>
            <a:xfrm>
              <a:off x="2449931" y="1581733"/>
              <a:ext cx="527194" cy="2796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6" name="Trapezoid 305"/>
            <p:cNvSpPr/>
            <p:nvPr/>
          </p:nvSpPr>
          <p:spPr>
            <a:xfrm rot="5400000">
              <a:off x="3080394" y="231171"/>
              <a:ext cx="279686" cy="268786"/>
            </a:xfrm>
            <a:prstGeom prst="trapezoid">
              <a:avLst>
                <a:gd name="adj" fmla="val 30807"/>
              </a:avLst>
            </a:prstGeom>
            <a:gradFill>
              <a:gsLst>
                <a:gs pos="100000">
                  <a:schemeClr val="accent3">
                    <a:tint val="100000"/>
                    <a:shade val="100000"/>
                    <a:satMod val="130000"/>
                  </a:schemeClr>
                </a:gs>
                <a:gs pos="0">
                  <a:schemeClr val="accent3">
                    <a:tint val="50000"/>
                    <a:shade val="100000"/>
                    <a:satMod val="350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07" name="Trapezoid 306"/>
            <p:cNvSpPr/>
            <p:nvPr/>
          </p:nvSpPr>
          <p:spPr>
            <a:xfrm rot="5400000">
              <a:off x="3085058" y="568584"/>
              <a:ext cx="279686" cy="268786"/>
            </a:xfrm>
            <a:prstGeom prst="trapezoid">
              <a:avLst>
                <a:gd name="adj" fmla="val 30807"/>
              </a:avLst>
            </a:prstGeom>
            <a:gradFill>
              <a:gsLst>
                <a:gs pos="100000">
                  <a:schemeClr val="accent3">
                    <a:tint val="100000"/>
                    <a:shade val="100000"/>
                    <a:satMod val="130000"/>
                  </a:schemeClr>
                </a:gs>
                <a:gs pos="0">
                  <a:schemeClr val="accent3">
                    <a:tint val="50000"/>
                    <a:shade val="100000"/>
                    <a:satMod val="350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08" name="Trapezoid 307"/>
            <p:cNvSpPr/>
            <p:nvPr/>
          </p:nvSpPr>
          <p:spPr>
            <a:xfrm rot="5400000">
              <a:off x="3085058" y="908310"/>
              <a:ext cx="279686" cy="268786"/>
            </a:xfrm>
            <a:prstGeom prst="trapezoid">
              <a:avLst>
                <a:gd name="adj" fmla="val 30807"/>
              </a:avLst>
            </a:prstGeom>
            <a:gradFill>
              <a:gsLst>
                <a:gs pos="100000">
                  <a:schemeClr val="accent3">
                    <a:tint val="100000"/>
                    <a:shade val="100000"/>
                    <a:satMod val="130000"/>
                  </a:schemeClr>
                </a:gs>
                <a:gs pos="0">
                  <a:schemeClr val="accent3">
                    <a:tint val="50000"/>
                    <a:shade val="100000"/>
                    <a:satMod val="350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09" name="Trapezoid 308"/>
            <p:cNvSpPr/>
            <p:nvPr/>
          </p:nvSpPr>
          <p:spPr>
            <a:xfrm rot="5400000">
              <a:off x="3080394" y="1258723"/>
              <a:ext cx="279686" cy="268786"/>
            </a:xfrm>
            <a:prstGeom prst="trapezoid">
              <a:avLst>
                <a:gd name="adj" fmla="val 30807"/>
              </a:avLst>
            </a:prstGeom>
            <a:gradFill>
              <a:gsLst>
                <a:gs pos="100000">
                  <a:schemeClr val="accent3">
                    <a:tint val="100000"/>
                    <a:shade val="100000"/>
                    <a:satMod val="130000"/>
                  </a:schemeClr>
                </a:gs>
                <a:gs pos="0">
                  <a:schemeClr val="accent3">
                    <a:tint val="50000"/>
                    <a:shade val="100000"/>
                    <a:satMod val="350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10" name="Trapezoid 309"/>
            <p:cNvSpPr/>
            <p:nvPr/>
          </p:nvSpPr>
          <p:spPr>
            <a:xfrm rot="5400000">
              <a:off x="3080394" y="1587183"/>
              <a:ext cx="279686" cy="268786"/>
            </a:xfrm>
            <a:prstGeom prst="trapezoid">
              <a:avLst>
                <a:gd name="adj" fmla="val 30807"/>
              </a:avLst>
            </a:prstGeom>
            <a:gradFill>
              <a:gsLst>
                <a:gs pos="100000">
                  <a:schemeClr val="accent6">
                    <a:tint val="100000"/>
                    <a:shade val="100000"/>
                    <a:satMod val="130000"/>
                  </a:schemeClr>
                </a:gs>
                <a:gs pos="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11" name="Trapezoid 310"/>
            <p:cNvSpPr/>
            <p:nvPr/>
          </p:nvSpPr>
          <p:spPr>
            <a:xfrm rot="5400000">
              <a:off x="3080394" y="1924594"/>
              <a:ext cx="279686" cy="268786"/>
            </a:xfrm>
            <a:prstGeom prst="trapezoid">
              <a:avLst>
                <a:gd name="adj" fmla="val 30807"/>
              </a:avLst>
            </a:prstGeom>
            <a:gradFill>
              <a:gsLst>
                <a:gs pos="100000">
                  <a:schemeClr val="accent6">
                    <a:tint val="100000"/>
                    <a:shade val="100000"/>
                    <a:satMod val="130000"/>
                  </a:schemeClr>
                </a:gs>
                <a:gs pos="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grpSp>
        <p:nvGrpSpPr>
          <p:cNvPr id="312" name="Group 311"/>
          <p:cNvGrpSpPr/>
          <p:nvPr/>
        </p:nvGrpSpPr>
        <p:grpSpPr>
          <a:xfrm>
            <a:off x="6171076" y="3546358"/>
            <a:ext cx="904699" cy="954508"/>
            <a:chOff x="2449931" y="1244322"/>
            <a:chExt cx="904699" cy="954508"/>
          </a:xfrm>
        </p:grpSpPr>
        <p:sp>
          <p:nvSpPr>
            <p:cNvPr id="316" name="Rectangle 315"/>
            <p:cNvSpPr/>
            <p:nvPr/>
          </p:nvSpPr>
          <p:spPr>
            <a:xfrm>
              <a:off x="2449931" y="1244322"/>
              <a:ext cx="527194" cy="2796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7" name="Rectangle 316"/>
            <p:cNvSpPr/>
            <p:nvPr/>
          </p:nvSpPr>
          <p:spPr>
            <a:xfrm>
              <a:off x="2449931" y="1919144"/>
              <a:ext cx="527194" cy="2796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8" name="Rectangle 317"/>
            <p:cNvSpPr/>
            <p:nvPr/>
          </p:nvSpPr>
          <p:spPr>
            <a:xfrm>
              <a:off x="2449931" y="1581733"/>
              <a:ext cx="527194" cy="2796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22" name="Trapezoid 321"/>
            <p:cNvSpPr/>
            <p:nvPr/>
          </p:nvSpPr>
          <p:spPr>
            <a:xfrm rot="5400000">
              <a:off x="3080394" y="1258723"/>
              <a:ext cx="279686" cy="268786"/>
            </a:xfrm>
            <a:prstGeom prst="trapezoid">
              <a:avLst>
                <a:gd name="adj" fmla="val 30807"/>
              </a:avLst>
            </a:prstGeom>
            <a:gradFill>
              <a:gsLst>
                <a:gs pos="100000">
                  <a:schemeClr val="accent5">
                    <a:tint val="100000"/>
                    <a:shade val="100000"/>
                    <a:satMod val="130000"/>
                  </a:schemeClr>
                </a:gs>
                <a:gs pos="0">
                  <a:schemeClr val="accent5">
                    <a:tint val="50000"/>
                    <a:shade val="100000"/>
                    <a:satMod val="350000"/>
                  </a:schemeClr>
                </a:gs>
              </a:gsLs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23" name="Trapezoid 322"/>
            <p:cNvSpPr/>
            <p:nvPr/>
          </p:nvSpPr>
          <p:spPr>
            <a:xfrm rot="5400000">
              <a:off x="3080394" y="1587183"/>
              <a:ext cx="279686" cy="268786"/>
            </a:xfrm>
            <a:prstGeom prst="trapezoid">
              <a:avLst>
                <a:gd name="adj" fmla="val 30807"/>
              </a:avLst>
            </a:prstGeom>
            <a:gradFill>
              <a:gsLst>
                <a:gs pos="100000">
                  <a:schemeClr val="accent5">
                    <a:tint val="100000"/>
                    <a:shade val="100000"/>
                    <a:satMod val="130000"/>
                  </a:schemeClr>
                </a:gs>
                <a:gs pos="0">
                  <a:schemeClr val="accent5">
                    <a:tint val="50000"/>
                    <a:shade val="100000"/>
                    <a:satMod val="350000"/>
                  </a:schemeClr>
                </a:gs>
              </a:gsLs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24" name="Trapezoid 323"/>
            <p:cNvSpPr/>
            <p:nvPr/>
          </p:nvSpPr>
          <p:spPr>
            <a:xfrm rot="5400000">
              <a:off x="3080394" y="1924594"/>
              <a:ext cx="279686" cy="268786"/>
            </a:xfrm>
            <a:prstGeom prst="trapezoid">
              <a:avLst>
                <a:gd name="adj" fmla="val 30807"/>
              </a:avLst>
            </a:prstGeom>
            <a:gradFill>
              <a:gsLst>
                <a:gs pos="100000">
                  <a:schemeClr val="accent5">
                    <a:tint val="100000"/>
                    <a:shade val="100000"/>
                    <a:satMod val="130000"/>
                  </a:schemeClr>
                </a:gs>
                <a:gs pos="0">
                  <a:schemeClr val="accent5">
                    <a:tint val="50000"/>
                    <a:shade val="100000"/>
                    <a:satMod val="350000"/>
                  </a:schemeClr>
                </a:gs>
              </a:gsLs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grpSp>
      <p:sp>
        <p:nvSpPr>
          <p:cNvPr id="432" name="Rectangle 431"/>
          <p:cNvSpPr/>
          <p:nvPr/>
        </p:nvSpPr>
        <p:spPr>
          <a:xfrm rot="16200000">
            <a:off x="930833" y="3239676"/>
            <a:ext cx="1979246" cy="527193"/>
          </a:xfrm>
          <a:prstGeom prst="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L2 Table</a:t>
            </a:r>
            <a:endParaRPr lang="en-US" dirty="0"/>
          </a:p>
        </p:txBody>
      </p:sp>
      <p:sp>
        <p:nvSpPr>
          <p:cNvPr id="434" name="Rectangle 433"/>
          <p:cNvSpPr/>
          <p:nvPr/>
        </p:nvSpPr>
        <p:spPr>
          <a:xfrm rot="16200000">
            <a:off x="2420656" y="3238116"/>
            <a:ext cx="1979246" cy="5271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IPv4 Table</a:t>
            </a:r>
            <a:endParaRPr lang="en-US" dirty="0"/>
          </a:p>
        </p:txBody>
      </p:sp>
      <p:sp>
        <p:nvSpPr>
          <p:cNvPr id="436" name="Rectangle 435"/>
          <p:cNvSpPr/>
          <p:nvPr/>
        </p:nvSpPr>
        <p:spPr>
          <a:xfrm rot="16200000">
            <a:off x="4615137" y="3917569"/>
            <a:ext cx="620342" cy="5271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IPv6</a:t>
            </a:r>
            <a:endParaRPr lang="en-US" dirty="0"/>
          </a:p>
        </p:txBody>
      </p:sp>
      <p:sp>
        <p:nvSpPr>
          <p:cNvPr id="438" name="Rectangle 437"/>
          <p:cNvSpPr/>
          <p:nvPr/>
        </p:nvSpPr>
        <p:spPr>
          <a:xfrm rot="16200000">
            <a:off x="5985624" y="3724074"/>
            <a:ext cx="952330" cy="58531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ACL Table</a:t>
            </a:r>
            <a:endParaRPr lang="en-US" dirty="0"/>
          </a:p>
        </p:txBody>
      </p:sp>
      <p:sp>
        <p:nvSpPr>
          <p:cNvPr id="326" name="Rectangle 325"/>
          <p:cNvSpPr/>
          <p:nvPr/>
        </p:nvSpPr>
        <p:spPr>
          <a:xfrm rot="16200000">
            <a:off x="4266353" y="2909388"/>
            <a:ext cx="1321792" cy="5271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IPv4 Table</a:t>
            </a:r>
            <a:endParaRPr lang="en-US" dirty="0"/>
          </a:p>
        </p:txBody>
      </p:sp>
      <p:grpSp>
        <p:nvGrpSpPr>
          <p:cNvPr id="209" name="Group 208"/>
          <p:cNvGrpSpPr/>
          <p:nvPr/>
        </p:nvGrpSpPr>
        <p:grpSpPr>
          <a:xfrm>
            <a:off x="6171076" y="2507739"/>
            <a:ext cx="527194" cy="972770"/>
            <a:chOff x="6171076" y="2507739"/>
            <a:chExt cx="527194" cy="972770"/>
          </a:xfrm>
        </p:grpSpPr>
        <p:sp>
          <p:nvSpPr>
            <p:cNvPr id="210" name="Rectangle 209"/>
            <p:cNvSpPr/>
            <p:nvPr/>
          </p:nvSpPr>
          <p:spPr>
            <a:xfrm>
              <a:off x="6171076" y="2507739"/>
              <a:ext cx="527194" cy="2796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1" name="Rectangle 210"/>
            <p:cNvSpPr/>
            <p:nvPr/>
          </p:nvSpPr>
          <p:spPr>
            <a:xfrm>
              <a:off x="6171076" y="2865171"/>
              <a:ext cx="527194" cy="2796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2" name="Rectangle 211"/>
            <p:cNvSpPr/>
            <p:nvPr/>
          </p:nvSpPr>
          <p:spPr>
            <a:xfrm>
              <a:off x="6171076" y="3200823"/>
              <a:ext cx="527194" cy="2796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213" name="Group 212"/>
          <p:cNvGrpSpPr/>
          <p:nvPr/>
        </p:nvGrpSpPr>
        <p:grpSpPr>
          <a:xfrm>
            <a:off x="6806989" y="2507739"/>
            <a:ext cx="273450" cy="972770"/>
            <a:chOff x="6806989" y="2507739"/>
            <a:chExt cx="273450" cy="972770"/>
          </a:xfrm>
        </p:grpSpPr>
        <p:sp>
          <p:nvSpPr>
            <p:cNvPr id="214" name="Trapezoid 213"/>
            <p:cNvSpPr/>
            <p:nvPr/>
          </p:nvSpPr>
          <p:spPr>
            <a:xfrm rot="5400000">
              <a:off x="6801539" y="2513189"/>
              <a:ext cx="279686" cy="268786"/>
            </a:xfrm>
            <a:prstGeom prst="trapezoid">
              <a:avLst>
                <a:gd name="adj" fmla="val 30807"/>
              </a:avLst>
            </a:prstGeom>
            <a:gradFill>
              <a:gsLst>
                <a:gs pos="100000">
                  <a:schemeClr val="accent3">
                    <a:tint val="100000"/>
                    <a:shade val="100000"/>
                    <a:satMod val="130000"/>
                  </a:schemeClr>
                </a:gs>
                <a:gs pos="0">
                  <a:schemeClr val="accent3">
                    <a:tint val="50000"/>
                    <a:shade val="100000"/>
                    <a:satMod val="350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15" name="Trapezoid 214"/>
            <p:cNvSpPr/>
            <p:nvPr/>
          </p:nvSpPr>
          <p:spPr>
            <a:xfrm rot="5400000">
              <a:off x="6806203" y="2870621"/>
              <a:ext cx="279686" cy="268786"/>
            </a:xfrm>
            <a:prstGeom prst="trapezoid">
              <a:avLst>
                <a:gd name="adj" fmla="val 30807"/>
              </a:avLst>
            </a:prstGeom>
            <a:gradFill>
              <a:gsLst>
                <a:gs pos="100000">
                  <a:schemeClr val="accent3">
                    <a:tint val="100000"/>
                    <a:shade val="100000"/>
                    <a:satMod val="130000"/>
                  </a:schemeClr>
                </a:gs>
                <a:gs pos="0">
                  <a:schemeClr val="accent3">
                    <a:tint val="50000"/>
                    <a:shade val="100000"/>
                    <a:satMod val="350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16" name="Trapezoid 215"/>
            <p:cNvSpPr/>
            <p:nvPr/>
          </p:nvSpPr>
          <p:spPr>
            <a:xfrm rot="5400000">
              <a:off x="6806203" y="3206273"/>
              <a:ext cx="279686" cy="268786"/>
            </a:xfrm>
            <a:prstGeom prst="trapezoid">
              <a:avLst>
                <a:gd name="adj" fmla="val 30807"/>
              </a:avLst>
            </a:prstGeom>
            <a:gradFill>
              <a:gsLst>
                <a:gs pos="100000">
                  <a:schemeClr val="accent3">
                    <a:tint val="100000"/>
                    <a:shade val="100000"/>
                    <a:satMod val="130000"/>
                  </a:schemeClr>
                </a:gs>
                <a:gs pos="0">
                  <a:schemeClr val="accent3">
                    <a:tint val="50000"/>
                    <a:shade val="100000"/>
                    <a:satMod val="350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sp>
        <p:nvSpPr>
          <p:cNvPr id="220" name="Rectangle 219"/>
          <p:cNvSpPr/>
          <p:nvPr/>
        </p:nvSpPr>
        <p:spPr>
          <a:xfrm rot="16200000">
            <a:off x="5960526" y="2699494"/>
            <a:ext cx="1002525" cy="5853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IPv4 Table</a:t>
            </a:r>
            <a:endParaRPr lang="en-US" dirty="0"/>
          </a:p>
        </p:txBody>
      </p:sp>
      <p:grpSp>
        <p:nvGrpSpPr>
          <p:cNvPr id="280" name="Group 279"/>
          <p:cNvGrpSpPr/>
          <p:nvPr/>
        </p:nvGrpSpPr>
        <p:grpSpPr>
          <a:xfrm>
            <a:off x="2254061" y="2544142"/>
            <a:ext cx="369332" cy="1943069"/>
            <a:chOff x="2517064" y="3258013"/>
            <a:chExt cx="369332" cy="1712316"/>
          </a:xfrm>
        </p:grpSpPr>
        <p:sp>
          <p:nvSpPr>
            <p:cNvPr id="281" name="Trapezoid 280"/>
            <p:cNvSpPr/>
            <p:nvPr/>
          </p:nvSpPr>
          <p:spPr>
            <a:xfrm rot="5400000" flipH="1">
              <a:off x="1831929" y="3947535"/>
              <a:ext cx="1712316" cy="333271"/>
            </a:xfrm>
            <a:prstGeom prst="trapezoid">
              <a:avLst>
                <a:gd name="adj" fmla="val 3080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82" name="TextBox 281"/>
            <p:cNvSpPr txBox="1"/>
            <p:nvPr/>
          </p:nvSpPr>
          <p:spPr>
            <a:xfrm rot="16200000">
              <a:off x="1946684" y="3923148"/>
              <a:ext cx="1510092" cy="369332"/>
            </a:xfrm>
            <a:prstGeom prst="rect">
              <a:avLst/>
            </a:prstGeom>
            <a:noFill/>
          </p:spPr>
          <p:txBody>
            <a:bodyPr wrap="none" rtlCol="0">
              <a:spAutoFit/>
            </a:bodyPr>
            <a:lstStyle/>
            <a:p>
              <a:pPr algn="ctr"/>
              <a:r>
                <a:rPr lang="en-US" dirty="0" smtClean="0"/>
                <a:t>L2 Action Macro</a:t>
              </a:r>
              <a:endParaRPr lang="en-US" dirty="0"/>
            </a:p>
          </p:txBody>
        </p:sp>
      </p:grpSp>
      <p:grpSp>
        <p:nvGrpSpPr>
          <p:cNvPr id="283" name="Group 282"/>
          <p:cNvGrpSpPr/>
          <p:nvPr/>
        </p:nvGrpSpPr>
        <p:grpSpPr>
          <a:xfrm>
            <a:off x="3750225" y="2551961"/>
            <a:ext cx="369332" cy="1943069"/>
            <a:chOff x="2503368" y="3258013"/>
            <a:chExt cx="369332" cy="1712316"/>
          </a:xfrm>
        </p:grpSpPr>
        <p:sp>
          <p:nvSpPr>
            <p:cNvPr id="284" name="Trapezoid 283"/>
            <p:cNvSpPr/>
            <p:nvPr/>
          </p:nvSpPr>
          <p:spPr>
            <a:xfrm rot="5400000" flipH="1">
              <a:off x="1831929" y="3947535"/>
              <a:ext cx="1712316" cy="333271"/>
            </a:xfrm>
            <a:prstGeom prst="trapezoid">
              <a:avLst>
                <a:gd name="adj" fmla="val 3080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85" name="TextBox 284"/>
            <p:cNvSpPr txBox="1"/>
            <p:nvPr/>
          </p:nvSpPr>
          <p:spPr>
            <a:xfrm rot="16200000">
              <a:off x="1929810" y="3917810"/>
              <a:ext cx="1516448" cy="369332"/>
            </a:xfrm>
            <a:prstGeom prst="rect">
              <a:avLst/>
            </a:prstGeom>
            <a:noFill/>
          </p:spPr>
          <p:txBody>
            <a:bodyPr wrap="none" rtlCol="0">
              <a:spAutoFit/>
            </a:bodyPr>
            <a:lstStyle/>
            <a:p>
              <a:pPr algn="ctr"/>
              <a:r>
                <a:rPr lang="en-US" dirty="0"/>
                <a:t>v</a:t>
              </a:r>
              <a:r>
                <a:rPr lang="en-US" dirty="0" smtClean="0"/>
                <a:t>4 Action Macro</a:t>
              </a:r>
              <a:endParaRPr lang="en-US" dirty="0"/>
            </a:p>
          </p:txBody>
        </p:sp>
      </p:grpSp>
      <p:grpSp>
        <p:nvGrpSpPr>
          <p:cNvPr id="286" name="Group 285"/>
          <p:cNvGrpSpPr/>
          <p:nvPr/>
        </p:nvGrpSpPr>
        <p:grpSpPr>
          <a:xfrm>
            <a:off x="5291484" y="3896897"/>
            <a:ext cx="369332" cy="648566"/>
            <a:chOff x="2517816" y="3258013"/>
            <a:chExt cx="369332" cy="1712316"/>
          </a:xfrm>
        </p:grpSpPr>
        <p:sp>
          <p:nvSpPr>
            <p:cNvPr id="287" name="Trapezoid 286"/>
            <p:cNvSpPr/>
            <p:nvPr/>
          </p:nvSpPr>
          <p:spPr>
            <a:xfrm rot="5400000" flipH="1">
              <a:off x="1831929" y="3947535"/>
              <a:ext cx="1712316" cy="333271"/>
            </a:xfrm>
            <a:prstGeom prst="trapezoid">
              <a:avLst>
                <a:gd name="adj" fmla="val 3080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88" name="TextBox 287"/>
            <p:cNvSpPr txBox="1"/>
            <p:nvPr/>
          </p:nvSpPr>
          <p:spPr>
            <a:xfrm rot="16200000">
              <a:off x="2458708" y="3867152"/>
              <a:ext cx="487547" cy="369332"/>
            </a:xfrm>
            <a:prstGeom prst="rect">
              <a:avLst/>
            </a:prstGeom>
            <a:noFill/>
          </p:spPr>
          <p:txBody>
            <a:bodyPr wrap="none" rtlCol="0">
              <a:spAutoFit/>
            </a:bodyPr>
            <a:lstStyle/>
            <a:p>
              <a:pPr algn="ctr"/>
              <a:endParaRPr lang="en-US" dirty="0"/>
            </a:p>
          </p:txBody>
        </p:sp>
      </p:grpSp>
      <p:grpSp>
        <p:nvGrpSpPr>
          <p:cNvPr id="289" name="Group 288"/>
          <p:cNvGrpSpPr/>
          <p:nvPr/>
        </p:nvGrpSpPr>
        <p:grpSpPr>
          <a:xfrm>
            <a:off x="6783720" y="3549776"/>
            <a:ext cx="369332" cy="971535"/>
            <a:chOff x="2508661" y="3258013"/>
            <a:chExt cx="369332" cy="1712316"/>
          </a:xfrm>
        </p:grpSpPr>
        <p:sp>
          <p:nvSpPr>
            <p:cNvPr id="313" name="Trapezoid 312"/>
            <p:cNvSpPr/>
            <p:nvPr/>
          </p:nvSpPr>
          <p:spPr>
            <a:xfrm rot="5400000" flipH="1">
              <a:off x="1831930" y="3947535"/>
              <a:ext cx="1712316" cy="333271"/>
            </a:xfrm>
            <a:prstGeom prst="trapezoid">
              <a:avLst>
                <a:gd name="adj" fmla="val 3080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314" name="TextBox 313"/>
            <p:cNvSpPr txBox="1"/>
            <p:nvPr/>
          </p:nvSpPr>
          <p:spPr>
            <a:xfrm rot="16200000">
              <a:off x="2346362" y="3903526"/>
              <a:ext cx="693930" cy="369332"/>
            </a:xfrm>
            <a:prstGeom prst="rect">
              <a:avLst/>
            </a:prstGeom>
            <a:noFill/>
          </p:spPr>
          <p:txBody>
            <a:bodyPr wrap="none" rtlCol="0">
              <a:spAutoFit/>
            </a:bodyPr>
            <a:lstStyle/>
            <a:p>
              <a:pPr algn="ctr"/>
              <a:r>
                <a:rPr lang="en-US" dirty="0" smtClean="0"/>
                <a:t>Action</a:t>
              </a:r>
              <a:endParaRPr lang="en-US" dirty="0"/>
            </a:p>
          </p:txBody>
        </p:sp>
      </p:grpSp>
      <p:grpSp>
        <p:nvGrpSpPr>
          <p:cNvPr id="315" name="Group 314"/>
          <p:cNvGrpSpPr/>
          <p:nvPr/>
        </p:nvGrpSpPr>
        <p:grpSpPr>
          <a:xfrm>
            <a:off x="5273400" y="2536587"/>
            <a:ext cx="369332" cy="1315187"/>
            <a:chOff x="2503368" y="3258013"/>
            <a:chExt cx="369332" cy="1712316"/>
          </a:xfrm>
        </p:grpSpPr>
        <p:sp>
          <p:nvSpPr>
            <p:cNvPr id="319" name="Trapezoid 318"/>
            <p:cNvSpPr/>
            <p:nvPr/>
          </p:nvSpPr>
          <p:spPr>
            <a:xfrm rot="5400000" flipH="1">
              <a:off x="1831929" y="3947535"/>
              <a:ext cx="1712316" cy="333271"/>
            </a:xfrm>
            <a:prstGeom prst="trapezoid">
              <a:avLst>
                <a:gd name="adj" fmla="val 3080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20" name="TextBox 319"/>
            <p:cNvSpPr txBox="1"/>
            <p:nvPr/>
          </p:nvSpPr>
          <p:spPr>
            <a:xfrm rot="16200000">
              <a:off x="2341069" y="3917810"/>
              <a:ext cx="693930" cy="369332"/>
            </a:xfrm>
            <a:prstGeom prst="rect">
              <a:avLst/>
            </a:prstGeom>
            <a:noFill/>
          </p:spPr>
          <p:txBody>
            <a:bodyPr wrap="none" rtlCol="0">
              <a:spAutoFit/>
            </a:bodyPr>
            <a:lstStyle/>
            <a:p>
              <a:pPr algn="ctr"/>
              <a:r>
                <a:rPr lang="en-US" dirty="0" smtClean="0"/>
                <a:t>Action</a:t>
              </a:r>
              <a:endParaRPr lang="en-US" dirty="0"/>
            </a:p>
          </p:txBody>
        </p:sp>
      </p:grpSp>
      <p:grpSp>
        <p:nvGrpSpPr>
          <p:cNvPr id="321" name="Group 320"/>
          <p:cNvGrpSpPr/>
          <p:nvPr/>
        </p:nvGrpSpPr>
        <p:grpSpPr>
          <a:xfrm>
            <a:off x="6803807" y="2480666"/>
            <a:ext cx="369332" cy="1059898"/>
            <a:chOff x="2503368" y="3258013"/>
            <a:chExt cx="369332" cy="1712316"/>
          </a:xfrm>
        </p:grpSpPr>
        <p:sp>
          <p:nvSpPr>
            <p:cNvPr id="327" name="Trapezoid 326"/>
            <p:cNvSpPr/>
            <p:nvPr/>
          </p:nvSpPr>
          <p:spPr>
            <a:xfrm rot="5400000" flipH="1">
              <a:off x="1831929" y="3947535"/>
              <a:ext cx="1712316" cy="333271"/>
            </a:xfrm>
            <a:prstGeom prst="trapezoid">
              <a:avLst>
                <a:gd name="adj" fmla="val 3080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28" name="TextBox 327"/>
            <p:cNvSpPr txBox="1"/>
            <p:nvPr/>
          </p:nvSpPr>
          <p:spPr>
            <a:xfrm rot="16200000">
              <a:off x="2341069" y="3917810"/>
              <a:ext cx="693930" cy="369332"/>
            </a:xfrm>
            <a:prstGeom prst="rect">
              <a:avLst/>
            </a:prstGeom>
            <a:noFill/>
          </p:spPr>
          <p:txBody>
            <a:bodyPr wrap="none" rtlCol="0">
              <a:spAutoFit/>
            </a:bodyPr>
            <a:lstStyle/>
            <a:p>
              <a:pPr algn="ctr"/>
              <a:r>
                <a:rPr lang="en-US" dirty="0" smtClean="0"/>
                <a:t>Action</a:t>
              </a:r>
              <a:endParaRPr lang="en-US" dirty="0"/>
            </a:p>
          </p:txBody>
        </p:sp>
      </p:grpSp>
      <p:sp>
        <p:nvSpPr>
          <p:cNvPr id="2" name="Slide Number Placeholder 1"/>
          <p:cNvSpPr>
            <a:spLocks noGrp="1"/>
          </p:cNvSpPr>
          <p:nvPr>
            <p:ph type="sldNum" sz="quarter" idx="12"/>
          </p:nvPr>
        </p:nvSpPr>
        <p:spPr/>
        <p:txBody>
          <a:bodyPr/>
          <a:lstStyle/>
          <a:p>
            <a:fld id="{3DE0F19B-68EA-B340-A4BB-C1F18F625CEA}" type="slidenum">
              <a:rPr lang="en-US" smtClean="0"/>
              <a:t>12</a:t>
            </a:fld>
            <a:endParaRPr lang="en-US"/>
          </a:p>
        </p:txBody>
      </p:sp>
    </p:spTree>
    <p:custDataLst>
      <p:tags r:id="rId1"/>
    </p:custDataLst>
    <p:extLst>
      <p:ext uri="{BB962C8B-B14F-4D97-AF65-F5344CB8AC3E}">
        <p14:creationId xmlns:p14="http://schemas.microsoft.com/office/powerpoint/2010/main" val="3721190019"/>
      </p:ext>
    </p:extLst>
  </p:cSld>
  <p:clrMapOvr>
    <a:masterClrMapping/>
  </p:clrMapOvr>
  <mc:AlternateContent xmlns:mc="http://schemas.openxmlformats.org/markup-compatibility/2006" xmlns:p14="http://schemas.microsoft.com/office/powerpoint/2010/main">
    <mc:Choice Requires="p14">
      <p:transition spd="slow" p14:dur="2000" advTm="7897"/>
    </mc:Choice>
    <mc:Fallback xmlns="">
      <p:transition xmlns:p14="http://schemas.microsoft.com/office/powerpoint/2010/main" spd="slow" advTm="789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32"/>
                                        </p:tgtEl>
                                      </p:cBhvr>
                                    </p:animEffect>
                                    <p:set>
                                      <p:cBhvr>
                                        <p:cTn id="7" dur="1" fill="hold">
                                          <p:stCondLst>
                                            <p:cond delay="499"/>
                                          </p:stCondLst>
                                        </p:cTn>
                                        <p:tgtEl>
                                          <p:spTgt spid="43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34"/>
                                        </p:tgtEl>
                                      </p:cBhvr>
                                    </p:animEffect>
                                    <p:set>
                                      <p:cBhvr>
                                        <p:cTn id="10" dur="1" fill="hold">
                                          <p:stCondLst>
                                            <p:cond delay="499"/>
                                          </p:stCondLst>
                                        </p:cTn>
                                        <p:tgtEl>
                                          <p:spTgt spid="434"/>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26"/>
                                        </p:tgtEl>
                                      </p:cBhvr>
                                    </p:animEffect>
                                    <p:set>
                                      <p:cBhvr>
                                        <p:cTn id="13" dur="1" fill="hold">
                                          <p:stCondLst>
                                            <p:cond delay="499"/>
                                          </p:stCondLst>
                                        </p:cTn>
                                        <p:tgtEl>
                                          <p:spTgt spid="326"/>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36"/>
                                        </p:tgtEl>
                                      </p:cBhvr>
                                    </p:animEffect>
                                    <p:set>
                                      <p:cBhvr>
                                        <p:cTn id="16" dur="1" fill="hold">
                                          <p:stCondLst>
                                            <p:cond delay="499"/>
                                          </p:stCondLst>
                                        </p:cTn>
                                        <p:tgtEl>
                                          <p:spTgt spid="436"/>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220"/>
                                        </p:tgtEl>
                                      </p:cBhvr>
                                    </p:animEffect>
                                    <p:set>
                                      <p:cBhvr>
                                        <p:cTn id="19" dur="1" fill="hold">
                                          <p:stCondLst>
                                            <p:cond delay="499"/>
                                          </p:stCondLst>
                                        </p:cTn>
                                        <p:tgtEl>
                                          <p:spTgt spid="220"/>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438"/>
                                        </p:tgtEl>
                                      </p:cBhvr>
                                    </p:animEffect>
                                    <p:set>
                                      <p:cBhvr>
                                        <p:cTn id="22" dur="1" fill="hold">
                                          <p:stCondLst>
                                            <p:cond delay="499"/>
                                          </p:stCondLst>
                                        </p:cTn>
                                        <p:tgtEl>
                                          <p:spTgt spid="438"/>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80"/>
                                        </p:tgtEl>
                                      </p:cBhvr>
                                    </p:animEffect>
                                    <p:set>
                                      <p:cBhvr>
                                        <p:cTn id="25" dur="1" fill="hold">
                                          <p:stCondLst>
                                            <p:cond delay="499"/>
                                          </p:stCondLst>
                                        </p:cTn>
                                        <p:tgtEl>
                                          <p:spTgt spid="280"/>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283"/>
                                        </p:tgtEl>
                                      </p:cBhvr>
                                    </p:animEffect>
                                    <p:set>
                                      <p:cBhvr>
                                        <p:cTn id="28" dur="1" fill="hold">
                                          <p:stCondLst>
                                            <p:cond delay="499"/>
                                          </p:stCondLst>
                                        </p:cTn>
                                        <p:tgtEl>
                                          <p:spTgt spid="283"/>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286"/>
                                        </p:tgtEl>
                                      </p:cBhvr>
                                    </p:animEffect>
                                    <p:set>
                                      <p:cBhvr>
                                        <p:cTn id="31" dur="1" fill="hold">
                                          <p:stCondLst>
                                            <p:cond delay="499"/>
                                          </p:stCondLst>
                                        </p:cTn>
                                        <p:tgtEl>
                                          <p:spTgt spid="286"/>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89"/>
                                        </p:tgtEl>
                                      </p:cBhvr>
                                    </p:animEffect>
                                    <p:set>
                                      <p:cBhvr>
                                        <p:cTn id="34" dur="1" fill="hold">
                                          <p:stCondLst>
                                            <p:cond delay="499"/>
                                          </p:stCondLst>
                                        </p:cTn>
                                        <p:tgtEl>
                                          <p:spTgt spid="289"/>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315"/>
                                        </p:tgtEl>
                                      </p:cBhvr>
                                    </p:animEffect>
                                    <p:set>
                                      <p:cBhvr>
                                        <p:cTn id="37" dur="1" fill="hold">
                                          <p:stCondLst>
                                            <p:cond delay="499"/>
                                          </p:stCondLst>
                                        </p:cTn>
                                        <p:tgtEl>
                                          <p:spTgt spid="315"/>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321"/>
                                        </p:tgtEl>
                                      </p:cBhvr>
                                    </p:animEffect>
                                    <p:set>
                                      <p:cBhvr>
                                        <p:cTn id="40" dur="1" fill="hold">
                                          <p:stCondLst>
                                            <p:cond delay="499"/>
                                          </p:stCondLst>
                                        </p:cTn>
                                        <p:tgtEl>
                                          <p:spTgt spid="3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 grpId="0" animBg="1"/>
      <p:bldP spid="434" grpId="0" animBg="1"/>
      <p:bldP spid="436" grpId="0" animBg="1"/>
      <p:bldP spid="438" grpId="0" animBg="1"/>
      <p:bldP spid="326" grpId="0" animBg="1"/>
      <p:bldP spid="2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1158051" y="2223207"/>
            <a:ext cx="6678319" cy="242405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Match + Action Processor: pipelined and in-parallel</a:t>
            </a:r>
            <a:endParaRPr lang="en-US" dirty="0"/>
          </a:p>
        </p:txBody>
      </p:sp>
      <p:sp>
        <p:nvSpPr>
          <p:cNvPr id="2" name="Slide Number Placeholder 1"/>
          <p:cNvSpPr>
            <a:spLocks noGrp="1"/>
          </p:cNvSpPr>
          <p:nvPr>
            <p:ph type="sldNum" sz="quarter" idx="12"/>
          </p:nvPr>
        </p:nvSpPr>
        <p:spPr/>
        <p:txBody>
          <a:bodyPr/>
          <a:lstStyle/>
          <a:p>
            <a:fld id="{3DE0F19B-68EA-B340-A4BB-C1F18F625CEA}" type="slidenum">
              <a:rPr lang="en-US" smtClean="0"/>
              <a:t>13</a:t>
            </a:fld>
            <a:endParaRPr lang="en-US"/>
          </a:p>
        </p:txBody>
      </p:sp>
    </p:spTree>
    <p:extLst>
      <p:ext uri="{BB962C8B-B14F-4D97-AF65-F5344CB8AC3E}">
        <p14:creationId xmlns:p14="http://schemas.microsoft.com/office/powerpoint/2010/main" val="2133175397"/>
      </p:ext>
    </p:extLst>
  </p:cSld>
  <p:clrMapOvr>
    <a:masterClrMapping/>
  </p:clrMapOvr>
  <mc:AlternateContent xmlns:mc="http://schemas.openxmlformats.org/markup-compatibility/2006" xmlns:p14="http://schemas.microsoft.com/office/powerpoint/2010/main">
    <mc:Choice Requires="p14">
      <p:transition spd="slow" p14:dur="2000" advTm="22728"/>
    </mc:Choice>
    <mc:Fallback xmlns="">
      <p:transition xmlns:p14="http://schemas.microsoft.com/office/powerpoint/2010/main" spd="slow" advTm="22728"/>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Reconfigurability</a:t>
            </a:r>
            <a:r>
              <a:rPr lang="en-US" dirty="0"/>
              <a:t>:</a:t>
            </a:r>
            <a:r>
              <a:rPr lang="en-US" dirty="0" smtClean="0"/>
              <a:t> the norm in 5 years</a:t>
            </a:r>
            <a:endParaRPr lang="en-US" dirty="0"/>
          </a:p>
        </p:txBody>
      </p:sp>
      <p:sp>
        <p:nvSpPr>
          <p:cNvPr id="3" name="Content Placeholder 2"/>
          <p:cNvSpPr>
            <a:spLocks noGrp="1"/>
          </p:cNvSpPr>
          <p:nvPr>
            <p:ph idx="1"/>
          </p:nvPr>
        </p:nvSpPr>
        <p:spPr/>
        <p:txBody>
          <a:bodyPr>
            <a:normAutofit/>
          </a:bodyPr>
          <a:lstStyle/>
          <a:p>
            <a:r>
              <a:rPr lang="en-US" dirty="0" err="1"/>
              <a:t>Reconfigurability</a:t>
            </a:r>
            <a:r>
              <a:rPr lang="en-US" dirty="0"/>
              <a:t> </a:t>
            </a:r>
            <a:r>
              <a:rPr lang="en-US" dirty="0" smtClean="0"/>
              <a:t>adds mostly to logic.</a:t>
            </a:r>
            <a:endParaRPr lang="en-US" dirty="0"/>
          </a:p>
          <a:p>
            <a:r>
              <a:rPr lang="en-US" dirty="0" smtClean="0">
                <a:sym typeface="Wingdings"/>
              </a:rPr>
              <a:t>Logic is getting relatively smaller.</a:t>
            </a:r>
            <a:endParaRPr lang="en-US" dirty="0" smtClean="0"/>
          </a:p>
          <a:p>
            <a:r>
              <a:rPr lang="en-US" dirty="0" smtClean="0"/>
              <a:t>The </a:t>
            </a:r>
            <a:r>
              <a:rPr lang="en-US" dirty="0"/>
              <a:t>cost of </a:t>
            </a:r>
            <a:r>
              <a:rPr lang="en-US" dirty="0" err="1" smtClean="0"/>
              <a:t>reconfigurability</a:t>
            </a:r>
            <a:r>
              <a:rPr lang="en-US" dirty="0" smtClean="0"/>
              <a:t> is going down.</a:t>
            </a:r>
          </a:p>
          <a:p>
            <a:r>
              <a:rPr lang="en-US" dirty="0" smtClean="0"/>
              <a:t>Fixed switch chip area today:</a:t>
            </a:r>
          </a:p>
          <a:p>
            <a:pPr lvl="1"/>
            <a:r>
              <a:rPr lang="en-US" dirty="0" smtClean="0"/>
              <a:t>I/O (40%)</a:t>
            </a:r>
            <a:r>
              <a:rPr lang="en-US" dirty="0"/>
              <a:t>, Memory (40%), </a:t>
            </a:r>
            <a:endParaRPr lang="en-US" dirty="0" smtClean="0"/>
          </a:p>
          <a:p>
            <a:pPr lvl="1"/>
            <a:r>
              <a:rPr lang="en-US" dirty="0" smtClean="0"/>
              <a:t>Wires, Logic</a:t>
            </a:r>
          </a:p>
        </p:txBody>
      </p:sp>
      <p:sp>
        <p:nvSpPr>
          <p:cNvPr id="15" name="Rectangle 14"/>
          <p:cNvSpPr/>
          <p:nvPr/>
        </p:nvSpPr>
        <p:spPr>
          <a:xfrm>
            <a:off x="5822280" y="3661423"/>
            <a:ext cx="2938725" cy="24647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 name="Rectangle 15"/>
          <p:cNvSpPr/>
          <p:nvPr/>
        </p:nvSpPr>
        <p:spPr>
          <a:xfrm>
            <a:off x="6019948" y="3763684"/>
            <a:ext cx="2576729" cy="35748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Switch I/O (30%)</a:t>
            </a:r>
            <a:endParaRPr lang="en-US" dirty="0">
              <a:solidFill>
                <a:schemeClr val="tx1"/>
              </a:solidFill>
            </a:endParaRPr>
          </a:p>
        </p:txBody>
      </p:sp>
      <p:sp>
        <p:nvSpPr>
          <p:cNvPr id="17" name="Rectangle 16"/>
          <p:cNvSpPr/>
          <p:nvPr/>
        </p:nvSpPr>
        <p:spPr>
          <a:xfrm>
            <a:off x="6026929" y="4216460"/>
            <a:ext cx="2513640" cy="7243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Memory (30%)</a:t>
            </a:r>
            <a:endParaRPr lang="en-US" dirty="0"/>
          </a:p>
        </p:txBody>
      </p:sp>
      <p:sp>
        <p:nvSpPr>
          <p:cNvPr id="18" name="Rectangle 17"/>
          <p:cNvSpPr/>
          <p:nvPr/>
        </p:nvSpPr>
        <p:spPr>
          <a:xfrm>
            <a:off x="6034985" y="5025497"/>
            <a:ext cx="1092431" cy="91251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Wires (20%)</a:t>
            </a:r>
            <a:endParaRPr lang="en-US" dirty="0"/>
          </a:p>
        </p:txBody>
      </p:sp>
      <p:sp>
        <p:nvSpPr>
          <p:cNvPr id="19" name="Rectangle 18"/>
          <p:cNvSpPr/>
          <p:nvPr/>
        </p:nvSpPr>
        <p:spPr>
          <a:xfrm>
            <a:off x="7364189" y="5025497"/>
            <a:ext cx="1114310" cy="9125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Logic (20%)</a:t>
            </a:r>
            <a:endParaRPr lang="en-US" dirty="0"/>
          </a:p>
        </p:txBody>
      </p:sp>
      <p:sp>
        <p:nvSpPr>
          <p:cNvPr id="20" name="Rectangle 19"/>
          <p:cNvSpPr/>
          <p:nvPr/>
        </p:nvSpPr>
        <p:spPr>
          <a:xfrm>
            <a:off x="5822280" y="3661423"/>
            <a:ext cx="2938725" cy="24647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 name="Rectangle 20"/>
          <p:cNvSpPr/>
          <p:nvPr/>
        </p:nvSpPr>
        <p:spPr>
          <a:xfrm>
            <a:off x="6010610" y="3763684"/>
            <a:ext cx="2576729" cy="35748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Switch I/O</a:t>
            </a:r>
            <a:endParaRPr lang="en-US" dirty="0">
              <a:solidFill>
                <a:schemeClr val="tx1"/>
              </a:solidFill>
            </a:endParaRPr>
          </a:p>
        </p:txBody>
      </p:sp>
      <p:sp>
        <p:nvSpPr>
          <p:cNvPr id="22" name="Rectangle 21"/>
          <p:cNvSpPr/>
          <p:nvPr/>
        </p:nvSpPr>
        <p:spPr>
          <a:xfrm>
            <a:off x="6017591" y="4216460"/>
            <a:ext cx="2513640" cy="7243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Memory</a:t>
            </a:r>
            <a:endParaRPr lang="en-US" dirty="0"/>
          </a:p>
        </p:txBody>
      </p:sp>
      <p:sp>
        <p:nvSpPr>
          <p:cNvPr id="23" name="Rectangle 22"/>
          <p:cNvSpPr/>
          <p:nvPr/>
        </p:nvSpPr>
        <p:spPr>
          <a:xfrm>
            <a:off x="6025647" y="5025497"/>
            <a:ext cx="1202661" cy="91251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Wires</a:t>
            </a:r>
            <a:endParaRPr lang="en-US" dirty="0"/>
          </a:p>
        </p:txBody>
      </p:sp>
      <p:sp>
        <p:nvSpPr>
          <p:cNvPr id="24" name="Rectangle 23"/>
          <p:cNvSpPr/>
          <p:nvPr/>
        </p:nvSpPr>
        <p:spPr>
          <a:xfrm>
            <a:off x="7354851" y="5025497"/>
            <a:ext cx="1123648" cy="9125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Logic</a:t>
            </a:r>
            <a:endParaRPr lang="en-US" dirty="0"/>
          </a:p>
        </p:txBody>
      </p:sp>
      <p:sp>
        <p:nvSpPr>
          <p:cNvPr id="4" name="Slide Number Placeholder 3"/>
          <p:cNvSpPr>
            <a:spLocks noGrp="1"/>
          </p:cNvSpPr>
          <p:nvPr>
            <p:ph type="sldNum" sz="quarter" idx="12"/>
          </p:nvPr>
        </p:nvSpPr>
        <p:spPr/>
        <p:txBody>
          <a:bodyPr/>
          <a:lstStyle/>
          <a:p>
            <a:fld id="{3DE0F19B-68EA-B340-A4BB-C1F18F625CEA}" type="slidenum">
              <a:rPr lang="en-US" smtClean="0"/>
              <a:t>14</a:t>
            </a:fld>
            <a:endParaRPr lang="en-US"/>
          </a:p>
        </p:txBody>
      </p:sp>
    </p:spTree>
    <p:custDataLst>
      <p:tags r:id="rId1"/>
    </p:custDataLst>
    <p:extLst>
      <p:ext uri="{BB962C8B-B14F-4D97-AF65-F5344CB8AC3E}">
        <p14:creationId xmlns:p14="http://schemas.microsoft.com/office/powerpoint/2010/main" val="814408355"/>
      </p:ext>
    </p:extLst>
  </p:cSld>
  <p:clrMapOvr>
    <a:masterClrMapping/>
  </p:clrMapOvr>
  <mc:AlternateContent xmlns:mc="http://schemas.openxmlformats.org/markup-compatibility/2006" xmlns:p14="http://schemas.microsoft.com/office/powerpoint/2010/main">
    <mc:Choice Requires="p14">
      <p:transition spd="slow" p14:dur="2000" advTm="75264"/>
    </mc:Choice>
    <mc:Fallback xmlns="">
      <p:transition xmlns:p14="http://schemas.microsoft.com/office/powerpoint/2010/main" spd="slow" advTm="7526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4"/>
                                        </p:tgtEl>
                                      </p:cBhvr>
                                      <p:by x="50000" y="100000"/>
                                    </p:animScale>
                                  </p:childTnLst>
                                </p:cTn>
                              </p:par>
                              <p:par>
                                <p:cTn id="7" presetID="0" presetClass="path" presetSubtype="0" accel="50000" decel="50000" fill="hold" grpId="1" nodeType="withEffect">
                                  <p:stCondLst>
                                    <p:cond delay="0"/>
                                  </p:stCondLst>
                                  <p:childTnLst>
                                    <p:animMotion origin="layout" path="M 3.61111E-6 -1.48148E-6 L 0.0368 -1.48148E-6 " pathEditMode="relative" rAng="0" ptsTypes="AA">
                                      <p:cBhvr>
                                        <p:cTn id="8" dur="2000" fill="hold"/>
                                        <p:tgtEl>
                                          <p:spTgt spid="24"/>
                                        </p:tgtEl>
                                        <p:attrNameLst>
                                          <p:attrName>ppt_x</p:attrName>
                                          <p:attrName>ppt_y</p:attrName>
                                        </p:attrNameLst>
                                      </p:cBhvr>
                                      <p:rCtr x="1840"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0" y="203847"/>
            <a:ext cx="8824057" cy="5481075"/>
          </a:xfrm>
          <a:prstGeom prst="rect">
            <a:avLst/>
          </a:prstGeom>
        </p:spPr>
      </p:pic>
      <p:pic>
        <p:nvPicPr>
          <p:cNvPr id="6" name="Picture 5"/>
          <p:cNvPicPr>
            <a:picLocks noChangeAspect="1"/>
          </p:cNvPicPr>
          <p:nvPr/>
        </p:nvPicPr>
        <p:blipFill rotWithShape="1">
          <a:blip r:embed="rId4"/>
          <a:srcRect b="63315"/>
          <a:stretch/>
        </p:blipFill>
        <p:spPr>
          <a:xfrm rot="513843">
            <a:off x="317451" y="4251811"/>
            <a:ext cx="8405186" cy="1991462"/>
          </a:xfrm>
          <a:prstGeom prst="rect">
            <a:avLst/>
          </a:prstGeom>
        </p:spPr>
      </p:pic>
      <p:sp>
        <p:nvSpPr>
          <p:cNvPr id="19" name="TextBox 18"/>
          <p:cNvSpPr txBox="1"/>
          <p:nvPr/>
        </p:nvSpPr>
        <p:spPr>
          <a:xfrm>
            <a:off x="1498039" y="1942396"/>
            <a:ext cx="6340258" cy="830997"/>
          </a:xfrm>
          <a:prstGeom prst="rect">
            <a:avLst/>
          </a:prstGeom>
          <a:solidFill>
            <a:schemeClr val="bg1"/>
          </a:solidFill>
          <a:ln>
            <a:solidFill>
              <a:schemeClr val="tx1"/>
            </a:solidFill>
          </a:ln>
        </p:spPr>
        <p:txBody>
          <a:bodyPr wrap="square" rtlCol="0">
            <a:spAutoFit/>
          </a:bodyPr>
          <a:lstStyle/>
          <a:p>
            <a:r>
              <a:rPr lang="en-US" sz="2400" b="1" dirty="0" smtClean="0"/>
              <a:t>Fixed Function </a:t>
            </a:r>
            <a:r>
              <a:rPr lang="en-US" sz="2400" dirty="0" smtClean="0"/>
              <a:t>Broadcom Tomahawk: 3.2 </a:t>
            </a:r>
            <a:r>
              <a:rPr lang="en-US" sz="2400" dirty="0" err="1" smtClean="0"/>
              <a:t>Tbps</a:t>
            </a:r>
            <a:endParaRPr lang="en-US" sz="2400" dirty="0"/>
          </a:p>
          <a:p>
            <a:r>
              <a:rPr lang="en-US" sz="2400" b="1" dirty="0" smtClean="0"/>
              <a:t>Reconfigurable</a:t>
            </a:r>
            <a:r>
              <a:rPr lang="en-US" sz="2400" dirty="0" smtClean="0"/>
              <a:t> </a:t>
            </a:r>
            <a:r>
              <a:rPr lang="en-US" sz="2400" dirty="0" err="1" smtClean="0"/>
              <a:t>Cavium</a:t>
            </a:r>
            <a:r>
              <a:rPr lang="en-US" sz="2400" dirty="0" smtClean="0"/>
              <a:t> </a:t>
            </a:r>
            <a:r>
              <a:rPr lang="en-US" sz="2400" dirty="0" err="1" smtClean="0"/>
              <a:t>Xpliant</a:t>
            </a:r>
            <a:r>
              <a:rPr lang="en-US" sz="2400" dirty="0" smtClean="0"/>
              <a:t>: 3.2 </a:t>
            </a:r>
            <a:r>
              <a:rPr lang="en-US" sz="2400" dirty="0" err="1" smtClean="0"/>
              <a:t>Tbps</a:t>
            </a:r>
            <a:endParaRPr lang="en-US" sz="2400" dirty="0" smtClean="0"/>
          </a:p>
        </p:txBody>
      </p:sp>
      <p:sp>
        <p:nvSpPr>
          <p:cNvPr id="2" name="Slide Number Placeholder 1"/>
          <p:cNvSpPr>
            <a:spLocks noGrp="1"/>
          </p:cNvSpPr>
          <p:nvPr>
            <p:ph type="sldNum" sz="quarter" idx="12"/>
          </p:nvPr>
        </p:nvSpPr>
        <p:spPr/>
        <p:txBody>
          <a:bodyPr/>
          <a:lstStyle/>
          <a:p>
            <a:fld id="{3DE0F19B-68EA-B340-A4BB-C1F18F625CEA}" type="slidenum">
              <a:rPr lang="en-US" smtClean="0"/>
              <a:t>15</a:t>
            </a:fld>
            <a:endParaRPr lang="en-US"/>
          </a:p>
        </p:txBody>
      </p:sp>
    </p:spTree>
    <p:extLst>
      <p:ext uri="{BB962C8B-B14F-4D97-AF65-F5344CB8AC3E}">
        <p14:creationId xmlns:p14="http://schemas.microsoft.com/office/powerpoint/2010/main" val="4027827692"/>
      </p:ext>
    </p:extLst>
  </p:cSld>
  <p:clrMapOvr>
    <a:masterClrMapping/>
  </p:clrMapOvr>
  <mc:AlternateContent xmlns:mc="http://schemas.openxmlformats.org/markup-compatibility/2006" xmlns:p14="http://schemas.microsoft.com/office/powerpoint/2010/main">
    <mc:Choice Requires="p14">
      <p:transition spd="slow" p14:dur="2000" advTm="18593"/>
    </mc:Choice>
    <mc:Fallback xmlns="">
      <p:transition xmlns:p14="http://schemas.microsoft.com/office/powerpoint/2010/main" spd="slow" advTm="18593"/>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1158051" y="2223207"/>
            <a:ext cx="6678319" cy="242405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Reconfigurable chips are inevitable.</a:t>
            </a:r>
            <a:endParaRPr lang="en-US" dirty="0"/>
          </a:p>
        </p:txBody>
      </p:sp>
      <p:sp>
        <p:nvSpPr>
          <p:cNvPr id="2" name="Slide Number Placeholder 1"/>
          <p:cNvSpPr>
            <a:spLocks noGrp="1"/>
          </p:cNvSpPr>
          <p:nvPr>
            <p:ph type="sldNum" sz="quarter" idx="12"/>
          </p:nvPr>
        </p:nvSpPr>
        <p:spPr/>
        <p:txBody>
          <a:bodyPr/>
          <a:lstStyle/>
          <a:p>
            <a:fld id="{3DE0F19B-68EA-B340-A4BB-C1F18F625CEA}" type="slidenum">
              <a:rPr lang="en-US" smtClean="0"/>
              <a:t>16</a:t>
            </a:fld>
            <a:endParaRPr lang="en-US"/>
          </a:p>
        </p:txBody>
      </p:sp>
    </p:spTree>
    <p:extLst>
      <p:ext uri="{BB962C8B-B14F-4D97-AF65-F5344CB8AC3E}">
        <p14:creationId xmlns:p14="http://schemas.microsoft.com/office/powerpoint/2010/main" val="1099286264"/>
      </p:ext>
    </p:extLst>
  </p:cSld>
  <p:clrMapOvr>
    <a:masterClrMapping/>
  </p:clrMapOvr>
  <mc:AlternateContent xmlns:mc="http://schemas.openxmlformats.org/markup-compatibility/2006" xmlns:p14="http://schemas.microsoft.com/office/powerpoint/2010/main">
    <mc:Choice Requires="p14">
      <p:transition spd="slow" p14:dur="2000" advTm="6977"/>
    </mc:Choice>
    <mc:Fallback xmlns="">
      <p:transition xmlns:p14="http://schemas.microsoft.com/office/powerpoint/2010/main" spd="slow" advTm="6977"/>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484" y="0"/>
            <a:ext cx="8229600" cy="1143000"/>
          </a:xfrm>
        </p:spPr>
        <p:txBody>
          <a:bodyPr/>
          <a:lstStyle/>
          <a:p>
            <a:r>
              <a:rPr lang="en-US" dirty="0" smtClean="0"/>
              <a:t>Configuring Switch Chips</a:t>
            </a:r>
            <a:endParaRPr lang="en-US" dirty="0"/>
          </a:p>
        </p:txBody>
      </p:sp>
      <p:sp>
        <p:nvSpPr>
          <p:cNvPr id="7" name="Rectangle 6"/>
          <p:cNvSpPr/>
          <p:nvPr/>
        </p:nvSpPr>
        <p:spPr>
          <a:xfrm>
            <a:off x="3285252" y="1143000"/>
            <a:ext cx="2618352" cy="61494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P4 code</a:t>
            </a:r>
            <a:endParaRPr lang="en-US" dirty="0"/>
          </a:p>
        </p:txBody>
      </p:sp>
      <p:sp>
        <p:nvSpPr>
          <p:cNvPr id="99" name="Rectangle 98"/>
          <p:cNvSpPr/>
          <p:nvPr/>
        </p:nvSpPr>
        <p:spPr>
          <a:xfrm>
            <a:off x="3292318" y="2311400"/>
            <a:ext cx="2618352" cy="61494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Compiler</a:t>
            </a:r>
            <a:endParaRPr lang="en-US" dirty="0"/>
          </a:p>
        </p:txBody>
      </p:sp>
      <p:sp>
        <p:nvSpPr>
          <p:cNvPr id="100" name="Rectangle 99"/>
          <p:cNvSpPr/>
          <p:nvPr/>
        </p:nvSpPr>
        <p:spPr>
          <a:xfrm>
            <a:off x="3297528" y="3479800"/>
            <a:ext cx="2618352" cy="6149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Compiler Target</a:t>
            </a:r>
            <a:endParaRPr lang="en-US" dirty="0"/>
          </a:p>
        </p:txBody>
      </p:sp>
      <p:sp>
        <p:nvSpPr>
          <p:cNvPr id="9" name="Down Arrow 8"/>
          <p:cNvSpPr/>
          <p:nvPr/>
        </p:nvSpPr>
        <p:spPr>
          <a:xfrm>
            <a:off x="4324658" y="1757947"/>
            <a:ext cx="553671" cy="55345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Down Arrow 107"/>
          <p:cNvSpPr/>
          <p:nvPr/>
        </p:nvSpPr>
        <p:spPr>
          <a:xfrm>
            <a:off x="4313235" y="2926347"/>
            <a:ext cx="553671" cy="55345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p:nvGrpSpPr>
        <p:grpSpPr>
          <a:xfrm>
            <a:off x="716535" y="4474736"/>
            <a:ext cx="8210522" cy="2099738"/>
            <a:chOff x="716535" y="4474736"/>
            <a:chExt cx="8210522" cy="2099738"/>
          </a:xfrm>
        </p:grpSpPr>
        <p:grpSp>
          <p:nvGrpSpPr>
            <p:cNvPr id="109" name="Group 108"/>
            <p:cNvGrpSpPr/>
            <p:nvPr/>
          </p:nvGrpSpPr>
          <p:grpSpPr>
            <a:xfrm>
              <a:off x="716535" y="4474736"/>
              <a:ext cx="8210522" cy="2099738"/>
              <a:chOff x="740027" y="4090055"/>
              <a:chExt cx="8210522" cy="2363061"/>
            </a:xfrm>
          </p:grpSpPr>
          <p:sp>
            <p:nvSpPr>
              <p:cNvPr id="110" name="Rectangle 109"/>
              <p:cNvSpPr/>
              <p:nvPr/>
            </p:nvSpPr>
            <p:spPr>
              <a:xfrm rot="16200000">
                <a:off x="6791613" y="5138353"/>
                <a:ext cx="2326465" cy="25969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endParaRPr lang="en-US" dirty="0"/>
              </a:p>
            </p:txBody>
          </p:sp>
          <p:grpSp>
            <p:nvGrpSpPr>
              <p:cNvPr id="111" name="Group 110"/>
              <p:cNvGrpSpPr/>
              <p:nvPr/>
            </p:nvGrpSpPr>
            <p:grpSpPr>
              <a:xfrm>
                <a:off x="8214543" y="4464248"/>
                <a:ext cx="736006" cy="1118949"/>
                <a:chOff x="8031408" y="3582602"/>
                <a:chExt cx="736006" cy="1118949"/>
              </a:xfrm>
            </p:grpSpPr>
            <p:grpSp>
              <p:nvGrpSpPr>
                <p:cNvPr id="195" name="Group 65"/>
                <p:cNvGrpSpPr/>
                <p:nvPr/>
              </p:nvGrpSpPr>
              <p:grpSpPr>
                <a:xfrm>
                  <a:off x="8131589" y="4009362"/>
                  <a:ext cx="551591" cy="228624"/>
                  <a:chOff x="7660968" y="1751777"/>
                  <a:chExt cx="1040580" cy="450645"/>
                </a:xfrm>
              </p:grpSpPr>
              <p:sp>
                <p:nvSpPr>
                  <p:cNvPr id="201" name="Freeform 20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02" name="Straight Connector 20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96" name="Group 70"/>
                <p:cNvGrpSpPr/>
                <p:nvPr/>
              </p:nvGrpSpPr>
              <p:grpSpPr>
                <a:xfrm>
                  <a:off x="8132332" y="4472927"/>
                  <a:ext cx="551591" cy="228624"/>
                  <a:chOff x="7660968" y="1751777"/>
                  <a:chExt cx="1040580" cy="450645"/>
                </a:xfrm>
              </p:grpSpPr>
              <p:sp>
                <p:nvSpPr>
                  <p:cNvPr id="198" name="Freeform 19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99" name="Straight Connector 19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97" name="TextBox 196"/>
                <p:cNvSpPr txBox="1"/>
                <p:nvPr/>
              </p:nvSpPr>
              <p:spPr>
                <a:xfrm>
                  <a:off x="8031408" y="3582602"/>
                  <a:ext cx="736006" cy="282419"/>
                </a:xfrm>
                <a:prstGeom prst="rect">
                  <a:avLst/>
                </a:prstGeom>
                <a:noFill/>
              </p:spPr>
              <p:txBody>
                <a:bodyPr wrap="none" lIns="130622" tIns="65311" rIns="130622" bIns="65311" rtlCol="0">
                  <a:spAutoFit/>
                </a:bodyPr>
                <a:lstStyle/>
                <a:p>
                  <a:pPr algn="ctr"/>
                  <a:r>
                    <a:rPr lang="en-US" sz="2000" dirty="0"/>
                    <a:t>Queues</a:t>
                  </a:r>
                </a:p>
              </p:txBody>
            </p:sp>
          </p:grpSp>
          <p:grpSp>
            <p:nvGrpSpPr>
              <p:cNvPr id="112" name="Group 111"/>
              <p:cNvGrpSpPr/>
              <p:nvPr/>
            </p:nvGrpSpPr>
            <p:grpSpPr>
              <a:xfrm>
                <a:off x="1497225" y="4093665"/>
                <a:ext cx="1124341" cy="2162134"/>
                <a:chOff x="1492629" y="3212019"/>
                <a:chExt cx="1124341" cy="2162134"/>
              </a:xfrm>
            </p:grpSpPr>
            <p:sp>
              <p:nvSpPr>
                <p:cNvPr id="193" name="Rectangle 192"/>
                <p:cNvSpPr/>
                <p:nvPr/>
              </p:nvSpPr>
              <p:spPr>
                <a:xfrm>
                  <a:off x="1492629" y="3216474"/>
                  <a:ext cx="1117361" cy="2157679"/>
                </a:xfrm>
                <a:prstGeom prst="rect">
                  <a:avLst/>
                </a:prstGeom>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94" name="Rectangle 193"/>
                <p:cNvSpPr/>
                <p:nvPr/>
              </p:nvSpPr>
              <p:spPr>
                <a:xfrm>
                  <a:off x="1492629" y="3212019"/>
                  <a:ext cx="1124341" cy="2157681"/>
                </a:xfrm>
                <a:prstGeom prst="rect">
                  <a:avLst/>
                </a:prstGeom>
                <a:solidFill>
                  <a:schemeClr val="lt1">
                    <a:alpha val="53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grpSp>
            <p:nvGrpSpPr>
              <p:cNvPr id="113" name="Group 112"/>
              <p:cNvGrpSpPr/>
              <p:nvPr/>
            </p:nvGrpSpPr>
            <p:grpSpPr>
              <a:xfrm>
                <a:off x="3030515" y="4103511"/>
                <a:ext cx="1126200" cy="2168342"/>
                <a:chOff x="3025919" y="3221865"/>
                <a:chExt cx="1126200" cy="2168342"/>
              </a:xfrm>
            </p:grpSpPr>
            <p:sp>
              <p:nvSpPr>
                <p:cNvPr id="191" name="Rectangle 190"/>
                <p:cNvSpPr/>
                <p:nvPr/>
              </p:nvSpPr>
              <p:spPr>
                <a:xfrm>
                  <a:off x="3025919" y="3221865"/>
                  <a:ext cx="1117361" cy="2157679"/>
                </a:xfrm>
                <a:prstGeom prst="rect">
                  <a:avLst/>
                </a:prstGeom>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92" name="Rectangle 191"/>
                <p:cNvSpPr/>
                <p:nvPr/>
              </p:nvSpPr>
              <p:spPr>
                <a:xfrm>
                  <a:off x="3027778" y="3232525"/>
                  <a:ext cx="1124341" cy="2157682"/>
                </a:xfrm>
                <a:prstGeom prst="rect">
                  <a:avLst/>
                </a:prstGeom>
                <a:solidFill>
                  <a:schemeClr val="lt1">
                    <a:alpha val="66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sp>
            <p:nvSpPr>
              <p:cNvPr id="114" name="Rectangle 113"/>
              <p:cNvSpPr/>
              <p:nvPr/>
            </p:nvSpPr>
            <p:spPr>
              <a:xfrm rot="16200000">
                <a:off x="-294463" y="5137999"/>
                <a:ext cx="2327923" cy="25894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r>
                  <a:rPr lang="en-US" dirty="0" smtClean="0">
                    <a:solidFill>
                      <a:schemeClr val="tx1"/>
                    </a:solidFill>
                  </a:rPr>
                  <a:t>Parser</a:t>
                </a:r>
                <a:endParaRPr lang="en-US" dirty="0">
                  <a:solidFill>
                    <a:schemeClr val="tx1"/>
                  </a:solidFill>
                </a:endParaRPr>
              </a:p>
            </p:txBody>
          </p:sp>
          <p:grpSp>
            <p:nvGrpSpPr>
              <p:cNvPr id="115" name="Group 114"/>
              <p:cNvGrpSpPr/>
              <p:nvPr/>
            </p:nvGrpSpPr>
            <p:grpSpPr>
              <a:xfrm>
                <a:off x="4741311" y="4098120"/>
                <a:ext cx="1124339" cy="2175034"/>
                <a:chOff x="4580975" y="3216474"/>
                <a:chExt cx="1124339" cy="2175034"/>
              </a:xfrm>
            </p:grpSpPr>
            <p:sp>
              <p:nvSpPr>
                <p:cNvPr id="189" name="Rectangle 188"/>
                <p:cNvSpPr/>
                <p:nvPr/>
              </p:nvSpPr>
              <p:spPr>
                <a:xfrm>
                  <a:off x="4580975" y="3216474"/>
                  <a:ext cx="1117361" cy="2157679"/>
                </a:xfrm>
                <a:prstGeom prst="rect">
                  <a:avLst/>
                </a:prstGeom>
              </p:spPr>
              <p:style>
                <a:lnRef idx="1">
                  <a:schemeClr val="accent6"/>
                </a:lnRef>
                <a:fillRef idx="3">
                  <a:schemeClr val="accent6"/>
                </a:fillRef>
                <a:effectRef idx="2">
                  <a:schemeClr val="accent6"/>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90" name="Rectangle 189"/>
                <p:cNvSpPr/>
                <p:nvPr/>
              </p:nvSpPr>
              <p:spPr>
                <a:xfrm>
                  <a:off x="4580975" y="3233829"/>
                  <a:ext cx="1124339" cy="2157679"/>
                </a:xfrm>
                <a:prstGeom prst="rect">
                  <a:avLst/>
                </a:prstGeom>
                <a:solidFill>
                  <a:schemeClr val="lt1">
                    <a:alpha val="67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116" name="Group 115"/>
              <p:cNvGrpSpPr/>
              <p:nvPr/>
            </p:nvGrpSpPr>
            <p:grpSpPr>
              <a:xfrm>
                <a:off x="6323482" y="4093665"/>
                <a:ext cx="1128171" cy="2157681"/>
                <a:chOff x="6318886" y="3212019"/>
                <a:chExt cx="1128171" cy="2157681"/>
              </a:xfrm>
            </p:grpSpPr>
            <p:sp>
              <p:nvSpPr>
                <p:cNvPr id="187" name="Rectangle 186"/>
                <p:cNvSpPr/>
                <p:nvPr/>
              </p:nvSpPr>
              <p:spPr>
                <a:xfrm>
                  <a:off x="6318886" y="3212021"/>
                  <a:ext cx="1117361" cy="2157679"/>
                </a:xfrm>
                <a:prstGeom prst="rect">
                  <a:avLst/>
                </a:prstGeom>
              </p:spPr>
              <p:style>
                <a:lnRef idx="1">
                  <a:schemeClr val="accent5"/>
                </a:lnRef>
                <a:fillRef idx="3">
                  <a:schemeClr val="accent5"/>
                </a:fillRef>
                <a:effectRef idx="2">
                  <a:schemeClr val="accent5"/>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88" name="Rectangle 187"/>
                <p:cNvSpPr/>
                <p:nvPr/>
              </p:nvSpPr>
              <p:spPr>
                <a:xfrm>
                  <a:off x="6322716" y="3212019"/>
                  <a:ext cx="1124341" cy="2157678"/>
                </a:xfrm>
                <a:prstGeom prst="rect">
                  <a:avLst/>
                </a:prstGeom>
                <a:solidFill>
                  <a:schemeClr val="lt1">
                    <a:alpha val="72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grpSp>
            <p:nvGrpSpPr>
              <p:cNvPr id="117" name="Group 116"/>
              <p:cNvGrpSpPr/>
              <p:nvPr/>
            </p:nvGrpSpPr>
            <p:grpSpPr>
              <a:xfrm>
                <a:off x="1348700" y="5890495"/>
                <a:ext cx="6104332" cy="562621"/>
                <a:chOff x="1348700" y="5890495"/>
                <a:chExt cx="6104332" cy="562621"/>
              </a:xfrm>
            </p:grpSpPr>
            <p:sp>
              <p:nvSpPr>
                <p:cNvPr id="177" name="Isosceles Triangle 176"/>
                <p:cNvSpPr/>
                <p:nvPr/>
              </p:nvSpPr>
              <p:spPr>
                <a:xfrm rot="5400000">
                  <a:off x="1459687" y="5907878"/>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8" name="Isosceles Triangle 177"/>
                <p:cNvSpPr/>
                <p:nvPr/>
              </p:nvSpPr>
              <p:spPr>
                <a:xfrm rot="5400000">
                  <a:off x="3013132"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9" name="Isosceles Triangle 178"/>
                <p:cNvSpPr/>
                <p:nvPr/>
              </p:nvSpPr>
              <p:spPr>
                <a:xfrm rot="5400000">
                  <a:off x="4728908" y="5925261"/>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0" name="Isosceles Triangle 179"/>
                <p:cNvSpPr/>
                <p:nvPr/>
              </p:nvSpPr>
              <p:spPr>
                <a:xfrm rot="5400000">
                  <a:off x="6315139"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81" name="Group 180"/>
                <p:cNvGrpSpPr/>
                <p:nvPr/>
              </p:nvGrpSpPr>
              <p:grpSpPr>
                <a:xfrm>
                  <a:off x="1348700" y="6030725"/>
                  <a:ext cx="6104332" cy="422391"/>
                  <a:chOff x="1344104" y="5149079"/>
                  <a:chExt cx="6104332" cy="615145"/>
                </a:xfrm>
              </p:grpSpPr>
              <p:cxnSp>
                <p:nvCxnSpPr>
                  <p:cNvPr id="182" name="Straight Arrow Connector 181"/>
                  <p:cNvCxnSpPr/>
                  <p:nvPr/>
                </p:nvCxnSpPr>
                <p:spPr>
                  <a:xfrm>
                    <a:off x="1344104" y="5732645"/>
                    <a:ext cx="6104332" cy="31579"/>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183" name="Elbow Connector 182"/>
                  <p:cNvCxnSpPr/>
                  <p:nvPr/>
                </p:nvCxnSpPr>
                <p:spPr>
                  <a:xfrm rot="10800000" flipV="1">
                    <a:off x="1358390" y="5149079"/>
                    <a:ext cx="128370" cy="583566"/>
                  </a:xfrm>
                  <a:prstGeom prst="bentConnector2">
                    <a:avLst/>
                  </a:prstGeom>
                </p:spPr>
                <p:style>
                  <a:lnRef idx="2">
                    <a:schemeClr val="dk1"/>
                  </a:lnRef>
                  <a:fillRef idx="0">
                    <a:schemeClr val="dk1"/>
                  </a:fillRef>
                  <a:effectRef idx="1">
                    <a:schemeClr val="dk1"/>
                  </a:effectRef>
                  <a:fontRef idx="minor">
                    <a:schemeClr val="tx1"/>
                  </a:fontRef>
                </p:style>
              </p:cxnSp>
              <p:cxnSp>
                <p:nvCxnSpPr>
                  <p:cNvPr id="184" name="Elbow Connector 183"/>
                  <p:cNvCxnSpPr/>
                  <p:nvPr/>
                </p:nvCxnSpPr>
                <p:spPr>
                  <a:xfrm rot="10800000" flipV="1">
                    <a:off x="2897549"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185" name="Elbow Connector 184"/>
                  <p:cNvCxnSpPr/>
                  <p:nvPr/>
                </p:nvCxnSpPr>
                <p:spPr>
                  <a:xfrm rot="10800000" flipV="1">
                    <a:off x="4620391"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186" name="Elbow Connector 185"/>
                  <p:cNvCxnSpPr/>
                  <p:nvPr/>
                </p:nvCxnSpPr>
                <p:spPr>
                  <a:xfrm rot="10800000" flipV="1">
                    <a:off x="6189407"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grpSp>
          </p:grpSp>
          <p:sp>
            <p:nvSpPr>
              <p:cNvPr id="118" name="Rectangle 117"/>
              <p:cNvSpPr/>
              <p:nvPr/>
            </p:nvSpPr>
            <p:spPr>
              <a:xfrm rot="16200000">
                <a:off x="1459685" y="5068313"/>
                <a:ext cx="1808805" cy="3332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rgbClr val="000000"/>
                    </a:solidFill>
                  </a:rPr>
                  <a:t>Fixed Action</a:t>
                </a:r>
                <a:endParaRPr lang="en-US" dirty="0">
                  <a:solidFill>
                    <a:srgbClr val="000000"/>
                  </a:solidFill>
                </a:endParaRPr>
              </a:p>
            </p:txBody>
          </p:sp>
          <p:sp>
            <p:nvSpPr>
              <p:cNvPr id="119" name="Rectangle 118"/>
              <p:cNvSpPr/>
              <p:nvPr/>
            </p:nvSpPr>
            <p:spPr>
              <a:xfrm rot="16200000">
                <a:off x="2992225" y="5046573"/>
                <a:ext cx="1839137" cy="25944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rgbClr val="000000"/>
                    </a:solidFill>
                  </a:rPr>
                  <a:t>Fixed Action</a:t>
                </a:r>
                <a:endParaRPr lang="en-US" dirty="0">
                  <a:solidFill>
                    <a:srgbClr val="000000"/>
                  </a:solidFill>
                </a:endParaRPr>
              </a:p>
            </p:txBody>
          </p:sp>
          <p:sp>
            <p:nvSpPr>
              <p:cNvPr id="120" name="Rectangle 119"/>
              <p:cNvSpPr/>
              <p:nvPr/>
            </p:nvSpPr>
            <p:spPr>
              <a:xfrm rot="16200000">
                <a:off x="4692166" y="5045232"/>
                <a:ext cx="1808805" cy="2594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rgbClr val="000000"/>
                    </a:solidFill>
                  </a:rPr>
                  <a:t>Fixed Action</a:t>
                </a:r>
                <a:endParaRPr lang="en-US" dirty="0">
                  <a:solidFill>
                    <a:srgbClr val="000000"/>
                  </a:solidFill>
                </a:endParaRPr>
              </a:p>
            </p:txBody>
          </p:sp>
          <p:sp>
            <p:nvSpPr>
              <p:cNvPr id="121" name="Rectangle 120"/>
              <p:cNvSpPr/>
              <p:nvPr/>
            </p:nvSpPr>
            <p:spPr>
              <a:xfrm rot="16200000">
                <a:off x="920830" y="4948036"/>
                <a:ext cx="1909818" cy="5271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L2 Table</a:t>
                </a:r>
                <a:endParaRPr lang="en-US" dirty="0"/>
              </a:p>
            </p:txBody>
          </p:sp>
          <p:sp>
            <p:nvSpPr>
              <p:cNvPr id="122" name="Rectangle 121"/>
              <p:cNvSpPr/>
              <p:nvPr/>
            </p:nvSpPr>
            <p:spPr>
              <a:xfrm rot="16200000">
                <a:off x="6330534" y="5061739"/>
                <a:ext cx="1808805" cy="2594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rgbClr val="000000"/>
                    </a:solidFill>
                  </a:rPr>
                  <a:t>Fixed Action</a:t>
                </a:r>
                <a:endParaRPr lang="en-US" dirty="0">
                  <a:solidFill>
                    <a:srgbClr val="000000"/>
                  </a:solidFill>
                </a:endParaRPr>
              </a:p>
            </p:txBody>
          </p:sp>
          <p:sp>
            <p:nvSpPr>
              <p:cNvPr id="123" name="Rectangle 122"/>
              <p:cNvSpPr/>
              <p:nvPr/>
            </p:nvSpPr>
            <p:spPr>
              <a:xfrm rot="16200000">
                <a:off x="2416625" y="4969835"/>
                <a:ext cx="1909818" cy="5271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IPv4 Table</a:t>
                </a:r>
                <a:endParaRPr lang="en-US" dirty="0"/>
              </a:p>
            </p:txBody>
          </p:sp>
          <p:sp>
            <p:nvSpPr>
              <p:cNvPr id="124" name="Rectangle 123"/>
              <p:cNvSpPr/>
              <p:nvPr/>
            </p:nvSpPr>
            <p:spPr>
              <a:xfrm rot="16200000">
                <a:off x="4133790" y="4963202"/>
                <a:ext cx="1879486" cy="5271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IPv6 Table</a:t>
                </a:r>
                <a:endParaRPr lang="en-US" dirty="0"/>
              </a:p>
            </p:txBody>
          </p:sp>
          <p:sp>
            <p:nvSpPr>
              <p:cNvPr id="125" name="Rectangle 124"/>
              <p:cNvSpPr/>
              <p:nvPr/>
            </p:nvSpPr>
            <p:spPr>
              <a:xfrm rot="16200000">
                <a:off x="5792820" y="4949606"/>
                <a:ext cx="1852295" cy="52719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ACL Table</a:t>
                </a:r>
                <a:endParaRPr lang="en-US" dirty="0"/>
              </a:p>
            </p:txBody>
          </p:sp>
          <p:grpSp>
            <p:nvGrpSpPr>
              <p:cNvPr id="126" name="Group 125"/>
              <p:cNvGrpSpPr/>
              <p:nvPr/>
            </p:nvGrpSpPr>
            <p:grpSpPr>
              <a:xfrm>
                <a:off x="1496642" y="4090055"/>
                <a:ext cx="1124341" cy="2169168"/>
                <a:chOff x="1485649" y="3204985"/>
                <a:chExt cx="1124341" cy="2169168"/>
              </a:xfrm>
            </p:grpSpPr>
            <p:sp>
              <p:nvSpPr>
                <p:cNvPr id="175" name="Rectangle 174"/>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76" name="Rectangle 175"/>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27" name="Group 126"/>
              <p:cNvGrpSpPr/>
              <p:nvPr/>
            </p:nvGrpSpPr>
            <p:grpSpPr>
              <a:xfrm>
                <a:off x="3027646" y="4102685"/>
                <a:ext cx="1124341" cy="2169168"/>
                <a:chOff x="1485649" y="3204985"/>
                <a:chExt cx="1124341" cy="2169168"/>
              </a:xfrm>
            </p:grpSpPr>
            <p:sp>
              <p:nvSpPr>
                <p:cNvPr id="173" name="Rectangle 172"/>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74" name="Rectangle 173"/>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28" name="Group 127"/>
              <p:cNvGrpSpPr/>
              <p:nvPr/>
            </p:nvGrpSpPr>
            <p:grpSpPr>
              <a:xfrm>
                <a:off x="4732466" y="4095691"/>
                <a:ext cx="1124341" cy="2169168"/>
                <a:chOff x="1485649" y="3204985"/>
                <a:chExt cx="1124341" cy="2169168"/>
              </a:xfrm>
            </p:grpSpPr>
            <p:sp>
              <p:nvSpPr>
                <p:cNvPr id="171" name="Rectangle 170"/>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72" name="Rectangle 171"/>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49" name="Group 148"/>
              <p:cNvGrpSpPr/>
              <p:nvPr/>
            </p:nvGrpSpPr>
            <p:grpSpPr>
              <a:xfrm>
                <a:off x="6321214" y="4095691"/>
                <a:ext cx="1124341" cy="2169168"/>
                <a:chOff x="1485649" y="3204985"/>
                <a:chExt cx="1124341" cy="2169168"/>
              </a:xfrm>
            </p:grpSpPr>
            <p:sp>
              <p:nvSpPr>
                <p:cNvPr id="169" name="Rectangle 168"/>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70" name="Rectangle 169"/>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50" name="Group 149"/>
              <p:cNvGrpSpPr/>
              <p:nvPr/>
            </p:nvGrpSpPr>
            <p:grpSpPr>
              <a:xfrm>
                <a:off x="1343490" y="5890150"/>
                <a:ext cx="6104332" cy="562621"/>
                <a:chOff x="1348700" y="5890495"/>
                <a:chExt cx="6104332" cy="562621"/>
              </a:xfrm>
            </p:grpSpPr>
            <p:sp>
              <p:nvSpPr>
                <p:cNvPr id="159" name="Isosceles Triangle 158"/>
                <p:cNvSpPr/>
                <p:nvPr/>
              </p:nvSpPr>
              <p:spPr>
                <a:xfrm rot="5400000">
                  <a:off x="1459687" y="5907878"/>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0" name="Isosceles Triangle 159"/>
                <p:cNvSpPr/>
                <p:nvPr/>
              </p:nvSpPr>
              <p:spPr>
                <a:xfrm rot="5400000">
                  <a:off x="3013132"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1" name="Isosceles Triangle 160"/>
                <p:cNvSpPr/>
                <p:nvPr/>
              </p:nvSpPr>
              <p:spPr>
                <a:xfrm rot="5400000">
                  <a:off x="4728908" y="5925261"/>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2" name="Isosceles Triangle 161"/>
                <p:cNvSpPr/>
                <p:nvPr/>
              </p:nvSpPr>
              <p:spPr>
                <a:xfrm rot="5400000">
                  <a:off x="6315139"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63" name="Group 162"/>
                <p:cNvGrpSpPr/>
                <p:nvPr/>
              </p:nvGrpSpPr>
              <p:grpSpPr>
                <a:xfrm>
                  <a:off x="1348700" y="6030725"/>
                  <a:ext cx="6104332" cy="422391"/>
                  <a:chOff x="1344104" y="5149079"/>
                  <a:chExt cx="6104332" cy="615145"/>
                </a:xfrm>
              </p:grpSpPr>
              <p:cxnSp>
                <p:nvCxnSpPr>
                  <p:cNvPr id="164" name="Straight Arrow Connector 163"/>
                  <p:cNvCxnSpPr/>
                  <p:nvPr/>
                </p:nvCxnSpPr>
                <p:spPr>
                  <a:xfrm>
                    <a:off x="1344104" y="5732645"/>
                    <a:ext cx="6104332" cy="31579"/>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165" name="Elbow Connector 164"/>
                  <p:cNvCxnSpPr/>
                  <p:nvPr/>
                </p:nvCxnSpPr>
                <p:spPr>
                  <a:xfrm rot="10800000" flipV="1">
                    <a:off x="1358390" y="5149079"/>
                    <a:ext cx="128370" cy="583566"/>
                  </a:xfrm>
                  <a:prstGeom prst="bentConnector2">
                    <a:avLst/>
                  </a:prstGeom>
                </p:spPr>
                <p:style>
                  <a:lnRef idx="2">
                    <a:schemeClr val="dk1"/>
                  </a:lnRef>
                  <a:fillRef idx="0">
                    <a:schemeClr val="dk1"/>
                  </a:fillRef>
                  <a:effectRef idx="1">
                    <a:schemeClr val="dk1"/>
                  </a:effectRef>
                  <a:fontRef idx="minor">
                    <a:schemeClr val="tx1"/>
                  </a:fontRef>
                </p:style>
              </p:cxnSp>
              <p:cxnSp>
                <p:nvCxnSpPr>
                  <p:cNvPr id="166" name="Elbow Connector 165"/>
                  <p:cNvCxnSpPr/>
                  <p:nvPr/>
                </p:nvCxnSpPr>
                <p:spPr>
                  <a:xfrm rot="10800000" flipV="1">
                    <a:off x="2897549"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167" name="Elbow Connector 166"/>
                  <p:cNvCxnSpPr/>
                  <p:nvPr/>
                </p:nvCxnSpPr>
                <p:spPr>
                  <a:xfrm rot="10800000" flipV="1">
                    <a:off x="4620391"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168" name="Elbow Connector 167"/>
                  <p:cNvCxnSpPr/>
                  <p:nvPr/>
                </p:nvCxnSpPr>
                <p:spPr>
                  <a:xfrm rot="10800000" flipV="1">
                    <a:off x="6189407"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grpSp>
          </p:grpSp>
          <p:sp>
            <p:nvSpPr>
              <p:cNvPr id="152" name="Rectangle 151"/>
              <p:cNvSpPr/>
              <p:nvPr/>
            </p:nvSpPr>
            <p:spPr>
              <a:xfrm rot="16200000">
                <a:off x="927227" y="4951460"/>
                <a:ext cx="1909818" cy="527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Table</a:t>
                </a:r>
                <a:endParaRPr lang="en-US" dirty="0"/>
              </a:p>
            </p:txBody>
          </p:sp>
          <p:sp>
            <p:nvSpPr>
              <p:cNvPr id="154" name="Rectangle 153"/>
              <p:cNvSpPr/>
              <p:nvPr/>
            </p:nvSpPr>
            <p:spPr>
              <a:xfrm rot="16200000">
                <a:off x="2465371" y="4971229"/>
                <a:ext cx="1895540" cy="527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Table</a:t>
                </a:r>
                <a:endParaRPr lang="en-US" dirty="0"/>
              </a:p>
            </p:txBody>
          </p:sp>
          <p:sp>
            <p:nvSpPr>
              <p:cNvPr id="156" name="Rectangle 155"/>
              <p:cNvSpPr/>
              <p:nvPr/>
            </p:nvSpPr>
            <p:spPr>
              <a:xfrm rot="16200000">
                <a:off x="4173688" y="4967732"/>
                <a:ext cx="1888546" cy="527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Table</a:t>
                </a:r>
                <a:endParaRPr lang="en-US" dirty="0"/>
              </a:p>
            </p:txBody>
          </p:sp>
          <p:sp>
            <p:nvSpPr>
              <p:cNvPr id="158" name="Rectangle 157"/>
              <p:cNvSpPr/>
              <p:nvPr/>
            </p:nvSpPr>
            <p:spPr>
              <a:xfrm rot="16200000">
                <a:off x="5761898" y="4946998"/>
                <a:ext cx="1889621" cy="527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Table</a:t>
                </a:r>
                <a:endParaRPr lang="en-US" dirty="0"/>
              </a:p>
            </p:txBody>
          </p:sp>
        </p:grpSp>
        <p:grpSp>
          <p:nvGrpSpPr>
            <p:cNvPr id="83" name="Group 82"/>
            <p:cNvGrpSpPr/>
            <p:nvPr/>
          </p:nvGrpSpPr>
          <p:grpSpPr>
            <a:xfrm>
              <a:off x="2160142" y="4611832"/>
              <a:ext cx="369332" cy="1701380"/>
              <a:chOff x="2494667" y="3258013"/>
              <a:chExt cx="369332" cy="1712316"/>
            </a:xfrm>
          </p:grpSpPr>
          <p:sp>
            <p:nvSpPr>
              <p:cNvPr id="84" name="Trapezoid 83"/>
              <p:cNvSpPr/>
              <p:nvPr/>
            </p:nvSpPr>
            <p:spPr>
              <a:xfrm rot="5400000" flipH="1">
                <a:off x="1831929" y="3947535"/>
                <a:ext cx="1712316" cy="333271"/>
              </a:xfrm>
              <a:prstGeom prst="trapezoid">
                <a:avLst>
                  <a:gd name="adj" fmla="val 3080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85" name="TextBox 84"/>
              <p:cNvSpPr txBox="1"/>
              <p:nvPr/>
            </p:nvSpPr>
            <p:spPr>
              <a:xfrm rot="16200000">
                <a:off x="2041591" y="3929505"/>
                <a:ext cx="1275484" cy="369332"/>
              </a:xfrm>
              <a:prstGeom prst="rect">
                <a:avLst/>
              </a:prstGeom>
              <a:noFill/>
            </p:spPr>
            <p:txBody>
              <a:bodyPr wrap="none" rtlCol="0">
                <a:spAutoFit/>
              </a:bodyPr>
              <a:lstStyle/>
              <a:p>
                <a:pPr algn="ctr"/>
                <a:r>
                  <a:rPr lang="en-US" dirty="0" smtClean="0"/>
                  <a:t>Action Macro</a:t>
                </a:r>
                <a:endParaRPr lang="en-US" dirty="0"/>
              </a:p>
            </p:txBody>
          </p:sp>
        </p:grpSp>
        <p:grpSp>
          <p:nvGrpSpPr>
            <p:cNvPr id="86" name="Group 85"/>
            <p:cNvGrpSpPr/>
            <p:nvPr/>
          </p:nvGrpSpPr>
          <p:grpSpPr>
            <a:xfrm>
              <a:off x="3682446" y="4621497"/>
              <a:ext cx="369332" cy="1701380"/>
              <a:chOff x="2494667" y="3258013"/>
              <a:chExt cx="369332" cy="1712316"/>
            </a:xfrm>
          </p:grpSpPr>
          <p:sp>
            <p:nvSpPr>
              <p:cNvPr id="87" name="Trapezoid 86"/>
              <p:cNvSpPr/>
              <p:nvPr/>
            </p:nvSpPr>
            <p:spPr>
              <a:xfrm rot="5400000" flipH="1">
                <a:off x="1831929" y="3947535"/>
                <a:ext cx="1712316" cy="333271"/>
              </a:xfrm>
              <a:prstGeom prst="trapezoid">
                <a:avLst>
                  <a:gd name="adj" fmla="val 3080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88" name="TextBox 87"/>
              <p:cNvSpPr txBox="1"/>
              <p:nvPr/>
            </p:nvSpPr>
            <p:spPr>
              <a:xfrm rot="16200000">
                <a:off x="2041591" y="3929505"/>
                <a:ext cx="1275484" cy="369332"/>
              </a:xfrm>
              <a:prstGeom prst="rect">
                <a:avLst/>
              </a:prstGeom>
              <a:noFill/>
            </p:spPr>
            <p:txBody>
              <a:bodyPr wrap="none" rtlCol="0">
                <a:spAutoFit/>
              </a:bodyPr>
              <a:lstStyle/>
              <a:p>
                <a:pPr algn="ctr"/>
                <a:r>
                  <a:rPr lang="en-US" dirty="0" smtClean="0"/>
                  <a:t>Action Macro</a:t>
                </a:r>
                <a:endParaRPr lang="en-US" dirty="0"/>
              </a:p>
            </p:txBody>
          </p:sp>
        </p:grpSp>
        <p:grpSp>
          <p:nvGrpSpPr>
            <p:cNvPr id="89" name="Group 88"/>
            <p:cNvGrpSpPr/>
            <p:nvPr/>
          </p:nvGrpSpPr>
          <p:grpSpPr>
            <a:xfrm>
              <a:off x="5372818" y="4623768"/>
              <a:ext cx="369332" cy="1701380"/>
              <a:chOff x="2494667" y="3258013"/>
              <a:chExt cx="369332" cy="1712316"/>
            </a:xfrm>
          </p:grpSpPr>
          <p:sp>
            <p:nvSpPr>
              <p:cNvPr id="90" name="Trapezoid 89"/>
              <p:cNvSpPr/>
              <p:nvPr/>
            </p:nvSpPr>
            <p:spPr>
              <a:xfrm rot="5400000" flipH="1">
                <a:off x="1831929" y="3947535"/>
                <a:ext cx="1712316" cy="333271"/>
              </a:xfrm>
              <a:prstGeom prst="trapezoid">
                <a:avLst>
                  <a:gd name="adj" fmla="val 3080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91" name="TextBox 90"/>
              <p:cNvSpPr txBox="1"/>
              <p:nvPr/>
            </p:nvSpPr>
            <p:spPr>
              <a:xfrm rot="16200000">
                <a:off x="2041591" y="3929505"/>
                <a:ext cx="1275484" cy="369332"/>
              </a:xfrm>
              <a:prstGeom prst="rect">
                <a:avLst/>
              </a:prstGeom>
              <a:noFill/>
            </p:spPr>
            <p:txBody>
              <a:bodyPr wrap="none" rtlCol="0">
                <a:spAutoFit/>
              </a:bodyPr>
              <a:lstStyle/>
              <a:p>
                <a:pPr algn="ctr"/>
                <a:r>
                  <a:rPr lang="en-US" dirty="0" smtClean="0"/>
                  <a:t>Action Macro</a:t>
                </a:r>
                <a:endParaRPr lang="en-US" dirty="0"/>
              </a:p>
            </p:txBody>
          </p:sp>
        </p:grpSp>
        <p:grpSp>
          <p:nvGrpSpPr>
            <p:cNvPr id="92" name="Group 91"/>
            <p:cNvGrpSpPr/>
            <p:nvPr/>
          </p:nvGrpSpPr>
          <p:grpSpPr>
            <a:xfrm>
              <a:off x="6985202" y="4608334"/>
              <a:ext cx="369332" cy="1701380"/>
              <a:chOff x="2494667" y="3258013"/>
              <a:chExt cx="369332" cy="1712316"/>
            </a:xfrm>
          </p:grpSpPr>
          <p:sp>
            <p:nvSpPr>
              <p:cNvPr id="93" name="Trapezoid 92"/>
              <p:cNvSpPr/>
              <p:nvPr/>
            </p:nvSpPr>
            <p:spPr>
              <a:xfrm rot="5400000" flipH="1">
                <a:off x="1831929" y="3947535"/>
                <a:ext cx="1712316" cy="333271"/>
              </a:xfrm>
              <a:prstGeom prst="trapezoid">
                <a:avLst>
                  <a:gd name="adj" fmla="val 3080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94" name="TextBox 93"/>
              <p:cNvSpPr txBox="1"/>
              <p:nvPr/>
            </p:nvSpPr>
            <p:spPr>
              <a:xfrm rot="16200000">
                <a:off x="2041591" y="3929505"/>
                <a:ext cx="1275484" cy="369332"/>
              </a:xfrm>
              <a:prstGeom prst="rect">
                <a:avLst/>
              </a:prstGeom>
              <a:noFill/>
            </p:spPr>
            <p:txBody>
              <a:bodyPr wrap="none" rtlCol="0">
                <a:spAutoFit/>
              </a:bodyPr>
              <a:lstStyle/>
              <a:p>
                <a:pPr algn="ctr"/>
                <a:r>
                  <a:rPr lang="en-US" dirty="0" smtClean="0"/>
                  <a:t>Action Macro</a:t>
                </a:r>
                <a:endParaRPr lang="en-US" dirty="0"/>
              </a:p>
            </p:txBody>
          </p:sp>
        </p:grpSp>
      </p:grpSp>
      <p:sp>
        <p:nvSpPr>
          <p:cNvPr id="4" name="Slide Number Placeholder 3"/>
          <p:cNvSpPr>
            <a:spLocks noGrp="1"/>
          </p:cNvSpPr>
          <p:nvPr>
            <p:ph type="sldNum" sz="quarter" idx="12"/>
          </p:nvPr>
        </p:nvSpPr>
        <p:spPr/>
        <p:txBody>
          <a:bodyPr/>
          <a:lstStyle/>
          <a:p>
            <a:fld id="{3DE0F19B-68EA-B340-A4BB-C1F18F625CEA}" type="slidenum">
              <a:rPr lang="en-US" smtClean="0"/>
              <a:t>17</a:t>
            </a:fld>
            <a:endParaRPr lang="en-US"/>
          </a:p>
        </p:txBody>
      </p:sp>
    </p:spTree>
    <p:custDataLst>
      <p:tags r:id="rId1"/>
    </p:custDataLst>
    <p:extLst>
      <p:ext uri="{BB962C8B-B14F-4D97-AF65-F5344CB8AC3E}">
        <p14:creationId xmlns:p14="http://schemas.microsoft.com/office/powerpoint/2010/main" val="3898124452"/>
      </p:ext>
    </p:extLst>
  </p:cSld>
  <p:clrMapOvr>
    <a:masterClrMapping/>
  </p:clrMapOvr>
  <mc:AlternateContent xmlns:mc="http://schemas.openxmlformats.org/markup-compatibility/2006" xmlns:p14="http://schemas.microsoft.com/office/powerpoint/2010/main">
    <mc:Choice Requires="p14">
      <p:transition spd="slow" p14:dur="2000" advTm="19840"/>
    </mc:Choice>
    <mc:Fallback xmlns="">
      <p:transition xmlns:p14="http://schemas.microsoft.com/office/powerpoint/2010/main" spd="slow" advTm="1984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9"/>
                                        </p:tgtEl>
                                        <p:attrNameLst>
                                          <p:attrName>style.visibility</p:attrName>
                                        </p:attrNameLst>
                                      </p:cBhvr>
                                      <p:to>
                                        <p:strVal val="visible"/>
                                      </p:to>
                                    </p:set>
                                    <p:animEffect transition="in" filter="fade">
                                      <p:cBhvr>
                                        <p:cTn id="15" dur="500"/>
                                        <p:tgtEl>
                                          <p:spTgt spid="9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8"/>
                                        </p:tgtEl>
                                        <p:attrNameLst>
                                          <p:attrName>style.visibility</p:attrName>
                                        </p:attrNameLst>
                                      </p:cBhvr>
                                      <p:to>
                                        <p:strVal val="visible"/>
                                      </p:to>
                                    </p:set>
                                    <p:animEffect transition="in" filter="fade">
                                      <p:cBhvr>
                                        <p:cTn id="20" dur="500"/>
                                        <p:tgtEl>
                                          <p:spTgt spid="10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0"/>
                                        </p:tgtEl>
                                        <p:attrNameLst>
                                          <p:attrName>style.visibility</p:attrName>
                                        </p:attrNameLst>
                                      </p:cBhvr>
                                      <p:to>
                                        <p:strVal val="visible"/>
                                      </p:to>
                                    </p:set>
                                    <p:animEffect transition="in" filter="fade">
                                      <p:cBhvr>
                                        <p:cTn id="23" dur="500"/>
                                        <p:tgtEl>
                                          <p:spTgt spid="100"/>
                                        </p:tgtEl>
                                      </p:cBhvr>
                                    </p:animEffect>
                                  </p:childTnLst>
                                </p:cTn>
                              </p:par>
                              <p:par>
                                <p:cTn id="24" presetID="10"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9" grpId="0" animBg="1"/>
      <p:bldP spid="100" grpId="0" animBg="1"/>
      <p:bldP spid="9" grpId="0" animBg="1"/>
      <p:bldP spid="10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angle 102"/>
          <p:cNvSpPr/>
          <p:nvPr/>
        </p:nvSpPr>
        <p:spPr>
          <a:xfrm rot="16200000">
            <a:off x="6897743" y="5391750"/>
            <a:ext cx="2067220" cy="25969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endParaRPr lang="en-US" dirty="0"/>
          </a:p>
        </p:txBody>
      </p:sp>
      <p:grpSp>
        <p:nvGrpSpPr>
          <p:cNvPr id="104" name="Group 103"/>
          <p:cNvGrpSpPr/>
          <p:nvPr/>
        </p:nvGrpSpPr>
        <p:grpSpPr>
          <a:xfrm>
            <a:off x="8191051" y="4807232"/>
            <a:ext cx="736006" cy="994261"/>
            <a:chOff x="8031408" y="3582602"/>
            <a:chExt cx="736006" cy="1118949"/>
          </a:xfrm>
        </p:grpSpPr>
        <p:grpSp>
          <p:nvGrpSpPr>
            <p:cNvPr id="168" name="Group 65"/>
            <p:cNvGrpSpPr/>
            <p:nvPr/>
          </p:nvGrpSpPr>
          <p:grpSpPr>
            <a:xfrm>
              <a:off x="8131589" y="4009362"/>
              <a:ext cx="551591" cy="228624"/>
              <a:chOff x="7660968" y="1751777"/>
              <a:chExt cx="1040580" cy="450645"/>
            </a:xfrm>
          </p:grpSpPr>
          <p:sp>
            <p:nvSpPr>
              <p:cNvPr id="174" name="Freeform 17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75" name="Straight Connector 17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9" name="Group 70"/>
            <p:cNvGrpSpPr/>
            <p:nvPr/>
          </p:nvGrpSpPr>
          <p:grpSpPr>
            <a:xfrm>
              <a:off x="8132332" y="4472927"/>
              <a:ext cx="551591" cy="228624"/>
              <a:chOff x="7660968" y="1751777"/>
              <a:chExt cx="1040580" cy="450645"/>
            </a:xfrm>
          </p:grpSpPr>
          <p:sp>
            <p:nvSpPr>
              <p:cNvPr id="171" name="Freeform 17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72" name="Straight Connector 17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0" name="TextBox 169"/>
            <p:cNvSpPr txBox="1"/>
            <p:nvPr/>
          </p:nvSpPr>
          <p:spPr>
            <a:xfrm>
              <a:off x="8031408" y="3582602"/>
              <a:ext cx="736006" cy="282419"/>
            </a:xfrm>
            <a:prstGeom prst="rect">
              <a:avLst/>
            </a:prstGeom>
            <a:noFill/>
          </p:spPr>
          <p:txBody>
            <a:bodyPr wrap="none" lIns="130622" tIns="65311" rIns="130622" bIns="65311" rtlCol="0">
              <a:spAutoFit/>
            </a:bodyPr>
            <a:lstStyle/>
            <a:p>
              <a:pPr algn="ctr"/>
              <a:r>
                <a:rPr lang="en-US" sz="2000" dirty="0"/>
                <a:t>Queues</a:t>
              </a:r>
            </a:p>
          </p:txBody>
        </p:sp>
      </p:grpSp>
      <p:grpSp>
        <p:nvGrpSpPr>
          <p:cNvPr id="105" name="Group 104"/>
          <p:cNvGrpSpPr/>
          <p:nvPr/>
        </p:nvGrpSpPr>
        <p:grpSpPr>
          <a:xfrm>
            <a:off x="1473733" y="4477944"/>
            <a:ext cx="1124341" cy="1921201"/>
            <a:chOff x="1492629" y="3212019"/>
            <a:chExt cx="1124341" cy="2162134"/>
          </a:xfrm>
        </p:grpSpPr>
        <p:sp>
          <p:nvSpPr>
            <p:cNvPr id="166" name="Rectangle 165"/>
            <p:cNvSpPr/>
            <p:nvPr/>
          </p:nvSpPr>
          <p:spPr>
            <a:xfrm>
              <a:off x="1492629" y="3216474"/>
              <a:ext cx="1117361" cy="2157679"/>
            </a:xfrm>
            <a:prstGeom prst="rect">
              <a:avLst/>
            </a:prstGeom>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67" name="Rectangle 166"/>
            <p:cNvSpPr/>
            <p:nvPr/>
          </p:nvSpPr>
          <p:spPr>
            <a:xfrm>
              <a:off x="1492629" y="3212019"/>
              <a:ext cx="1124341" cy="2157681"/>
            </a:xfrm>
            <a:prstGeom prst="rect">
              <a:avLst/>
            </a:prstGeom>
            <a:solidFill>
              <a:schemeClr val="lt1">
                <a:alpha val="53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grpSp>
        <p:nvGrpSpPr>
          <p:cNvPr id="106" name="Group 105"/>
          <p:cNvGrpSpPr/>
          <p:nvPr/>
        </p:nvGrpSpPr>
        <p:grpSpPr>
          <a:xfrm>
            <a:off x="3007023" y="4486693"/>
            <a:ext cx="1126200" cy="1926717"/>
            <a:chOff x="3025919" y="3221865"/>
            <a:chExt cx="1126200" cy="2168342"/>
          </a:xfrm>
        </p:grpSpPr>
        <p:sp>
          <p:nvSpPr>
            <p:cNvPr id="164" name="Rectangle 163"/>
            <p:cNvSpPr/>
            <p:nvPr/>
          </p:nvSpPr>
          <p:spPr>
            <a:xfrm>
              <a:off x="3025919" y="3221865"/>
              <a:ext cx="1117361" cy="2157679"/>
            </a:xfrm>
            <a:prstGeom prst="rect">
              <a:avLst/>
            </a:prstGeom>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65" name="Rectangle 164"/>
            <p:cNvSpPr/>
            <p:nvPr/>
          </p:nvSpPr>
          <p:spPr>
            <a:xfrm>
              <a:off x="3027778" y="3232525"/>
              <a:ext cx="1124341" cy="2157682"/>
            </a:xfrm>
            <a:prstGeom prst="rect">
              <a:avLst/>
            </a:prstGeom>
            <a:solidFill>
              <a:schemeClr val="lt1">
                <a:alpha val="66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sp>
        <p:nvSpPr>
          <p:cNvPr id="107" name="Rectangle 106"/>
          <p:cNvSpPr/>
          <p:nvPr/>
        </p:nvSpPr>
        <p:spPr>
          <a:xfrm rot="16200000">
            <a:off x="-188251" y="5391477"/>
            <a:ext cx="2068516" cy="25894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r>
              <a:rPr lang="en-US" dirty="0" smtClean="0">
                <a:solidFill>
                  <a:schemeClr val="tx1"/>
                </a:solidFill>
              </a:rPr>
              <a:t>Parser</a:t>
            </a:r>
            <a:endParaRPr lang="en-US" dirty="0">
              <a:solidFill>
                <a:schemeClr val="tx1"/>
              </a:solidFill>
            </a:endParaRPr>
          </a:p>
        </p:txBody>
      </p:sp>
      <p:grpSp>
        <p:nvGrpSpPr>
          <p:cNvPr id="108" name="Group 107"/>
          <p:cNvGrpSpPr/>
          <p:nvPr/>
        </p:nvGrpSpPr>
        <p:grpSpPr>
          <a:xfrm>
            <a:off x="4717819" y="4481902"/>
            <a:ext cx="1124339" cy="1932663"/>
            <a:chOff x="4580975" y="3216474"/>
            <a:chExt cx="1124339" cy="2175034"/>
          </a:xfrm>
        </p:grpSpPr>
        <p:sp>
          <p:nvSpPr>
            <p:cNvPr id="162" name="Rectangle 161"/>
            <p:cNvSpPr/>
            <p:nvPr/>
          </p:nvSpPr>
          <p:spPr>
            <a:xfrm>
              <a:off x="4580975" y="3216474"/>
              <a:ext cx="1117361" cy="2157679"/>
            </a:xfrm>
            <a:prstGeom prst="rect">
              <a:avLst/>
            </a:prstGeom>
          </p:spPr>
          <p:style>
            <a:lnRef idx="1">
              <a:schemeClr val="accent6"/>
            </a:lnRef>
            <a:fillRef idx="3">
              <a:schemeClr val="accent6"/>
            </a:fillRef>
            <a:effectRef idx="2">
              <a:schemeClr val="accent6"/>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63" name="Rectangle 162"/>
            <p:cNvSpPr/>
            <p:nvPr/>
          </p:nvSpPr>
          <p:spPr>
            <a:xfrm>
              <a:off x="4580975" y="3233829"/>
              <a:ext cx="1124339" cy="2157679"/>
            </a:xfrm>
            <a:prstGeom prst="rect">
              <a:avLst/>
            </a:prstGeom>
            <a:solidFill>
              <a:schemeClr val="lt1">
                <a:alpha val="67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109" name="Group 108"/>
          <p:cNvGrpSpPr/>
          <p:nvPr/>
        </p:nvGrpSpPr>
        <p:grpSpPr>
          <a:xfrm>
            <a:off x="6299990" y="4477944"/>
            <a:ext cx="1128171" cy="1917244"/>
            <a:chOff x="6318886" y="3212019"/>
            <a:chExt cx="1128171" cy="2157681"/>
          </a:xfrm>
        </p:grpSpPr>
        <p:sp>
          <p:nvSpPr>
            <p:cNvPr id="160" name="Rectangle 159"/>
            <p:cNvSpPr/>
            <p:nvPr/>
          </p:nvSpPr>
          <p:spPr>
            <a:xfrm>
              <a:off x="6318886" y="3212021"/>
              <a:ext cx="1117361" cy="2157679"/>
            </a:xfrm>
            <a:prstGeom prst="rect">
              <a:avLst/>
            </a:prstGeom>
          </p:spPr>
          <p:style>
            <a:lnRef idx="1">
              <a:schemeClr val="accent5"/>
            </a:lnRef>
            <a:fillRef idx="3">
              <a:schemeClr val="accent5"/>
            </a:fillRef>
            <a:effectRef idx="2">
              <a:schemeClr val="accent5"/>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61" name="Rectangle 160"/>
            <p:cNvSpPr/>
            <p:nvPr/>
          </p:nvSpPr>
          <p:spPr>
            <a:xfrm>
              <a:off x="6322716" y="3212019"/>
              <a:ext cx="1124341" cy="2157678"/>
            </a:xfrm>
            <a:prstGeom prst="rect">
              <a:avLst/>
            </a:prstGeom>
            <a:solidFill>
              <a:schemeClr val="lt1">
                <a:alpha val="72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grpSp>
        <p:nvGrpSpPr>
          <p:cNvPr id="110" name="Group 109"/>
          <p:cNvGrpSpPr/>
          <p:nvPr/>
        </p:nvGrpSpPr>
        <p:grpSpPr>
          <a:xfrm>
            <a:off x="1325208" y="6074548"/>
            <a:ext cx="6104332" cy="499926"/>
            <a:chOff x="1348700" y="5890495"/>
            <a:chExt cx="6104332" cy="562621"/>
          </a:xfrm>
        </p:grpSpPr>
        <p:sp>
          <p:nvSpPr>
            <p:cNvPr id="150" name="Isosceles Triangle 149"/>
            <p:cNvSpPr/>
            <p:nvPr/>
          </p:nvSpPr>
          <p:spPr>
            <a:xfrm rot="5400000">
              <a:off x="1459687" y="5907878"/>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1" name="Isosceles Triangle 150"/>
            <p:cNvSpPr/>
            <p:nvPr/>
          </p:nvSpPr>
          <p:spPr>
            <a:xfrm rot="5400000">
              <a:off x="3013132"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2" name="Isosceles Triangle 151"/>
            <p:cNvSpPr/>
            <p:nvPr/>
          </p:nvSpPr>
          <p:spPr>
            <a:xfrm rot="5400000">
              <a:off x="4728908" y="5925261"/>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3" name="Isosceles Triangle 152"/>
            <p:cNvSpPr/>
            <p:nvPr/>
          </p:nvSpPr>
          <p:spPr>
            <a:xfrm rot="5400000">
              <a:off x="6315139"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54" name="Group 153"/>
            <p:cNvGrpSpPr/>
            <p:nvPr/>
          </p:nvGrpSpPr>
          <p:grpSpPr>
            <a:xfrm>
              <a:off x="1348700" y="6030725"/>
              <a:ext cx="6104332" cy="422391"/>
              <a:chOff x="1344104" y="5149079"/>
              <a:chExt cx="6104332" cy="615145"/>
            </a:xfrm>
          </p:grpSpPr>
          <p:cxnSp>
            <p:nvCxnSpPr>
              <p:cNvPr id="155" name="Straight Arrow Connector 154"/>
              <p:cNvCxnSpPr/>
              <p:nvPr/>
            </p:nvCxnSpPr>
            <p:spPr>
              <a:xfrm>
                <a:off x="1344104" y="5732645"/>
                <a:ext cx="6104332" cy="31579"/>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156" name="Elbow Connector 155"/>
              <p:cNvCxnSpPr/>
              <p:nvPr/>
            </p:nvCxnSpPr>
            <p:spPr>
              <a:xfrm rot="10800000" flipV="1">
                <a:off x="1358390" y="5149079"/>
                <a:ext cx="128370" cy="583566"/>
              </a:xfrm>
              <a:prstGeom prst="bentConnector2">
                <a:avLst/>
              </a:prstGeom>
            </p:spPr>
            <p:style>
              <a:lnRef idx="2">
                <a:schemeClr val="dk1"/>
              </a:lnRef>
              <a:fillRef idx="0">
                <a:schemeClr val="dk1"/>
              </a:fillRef>
              <a:effectRef idx="1">
                <a:schemeClr val="dk1"/>
              </a:effectRef>
              <a:fontRef idx="minor">
                <a:schemeClr val="tx1"/>
              </a:fontRef>
            </p:style>
          </p:cxnSp>
          <p:cxnSp>
            <p:nvCxnSpPr>
              <p:cNvPr id="157" name="Elbow Connector 156"/>
              <p:cNvCxnSpPr/>
              <p:nvPr/>
            </p:nvCxnSpPr>
            <p:spPr>
              <a:xfrm rot="10800000" flipV="1">
                <a:off x="2897549"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158" name="Elbow Connector 157"/>
              <p:cNvCxnSpPr/>
              <p:nvPr/>
            </p:nvCxnSpPr>
            <p:spPr>
              <a:xfrm rot="10800000" flipV="1">
                <a:off x="4620391"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159" name="Elbow Connector 158"/>
              <p:cNvCxnSpPr/>
              <p:nvPr/>
            </p:nvCxnSpPr>
            <p:spPr>
              <a:xfrm rot="10800000" flipV="1">
                <a:off x="6189407"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grpSp>
      </p:grpSp>
      <p:sp>
        <p:nvSpPr>
          <p:cNvPr id="111" name="Rectangle 110"/>
          <p:cNvSpPr/>
          <p:nvPr/>
        </p:nvSpPr>
        <p:spPr>
          <a:xfrm rot="16200000">
            <a:off x="1536973" y="5325415"/>
            <a:ext cx="1607244" cy="3332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rgbClr val="000000"/>
                </a:solidFill>
              </a:rPr>
              <a:t>Fixed Action</a:t>
            </a:r>
            <a:endParaRPr lang="en-US" dirty="0">
              <a:solidFill>
                <a:srgbClr val="000000"/>
              </a:solidFill>
            </a:endParaRPr>
          </a:p>
        </p:txBody>
      </p:sp>
      <p:sp>
        <p:nvSpPr>
          <p:cNvPr id="112" name="Rectangle 111"/>
          <p:cNvSpPr/>
          <p:nvPr/>
        </p:nvSpPr>
        <p:spPr>
          <a:xfrm rot="16200000">
            <a:off x="3071203" y="5310211"/>
            <a:ext cx="1634196" cy="25944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rgbClr val="000000"/>
                </a:solidFill>
              </a:rPr>
              <a:t>Fixed Action</a:t>
            </a:r>
            <a:endParaRPr lang="en-US" dirty="0">
              <a:solidFill>
                <a:srgbClr val="000000"/>
              </a:solidFill>
            </a:endParaRPr>
          </a:p>
        </p:txBody>
      </p:sp>
      <p:sp>
        <p:nvSpPr>
          <p:cNvPr id="113" name="Rectangle 112"/>
          <p:cNvSpPr/>
          <p:nvPr/>
        </p:nvSpPr>
        <p:spPr>
          <a:xfrm rot="16200000">
            <a:off x="4769454" y="5309020"/>
            <a:ext cx="1607244" cy="2594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rgbClr val="000000"/>
                </a:solidFill>
              </a:rPr>
              <a:t>Fixed Action</a:t>
            </a:r>
            <a:endParaRPr lang="en-US" dirty="0">
              <a:solidFill>
                <a:srgbClr val="000000"/>
              </a:solidFill>
            </a:endParaRPr>
          </a:p>
        </p:txBody>
      </p:sp>
      <p:sp>
        <p:nvSpPr>
          <p:cNvPr id="114" name="Rectangle 113"/>
          <p:cNvSpPr/>
          <p:nvPr/>
        </p:nvSpPr>
        <p:spPr>
          <a:xfrm rot="16200000">
            <a:off x="1003746" y="5207736"/>
            <a:ext cx="1697001" cy="5271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L2 Table</a:t>
            </a:r>
            <a:endParaRPr lang="en-US" dirty="0"/>
          </a:p>
        </p:txBody>
      </p:sp>
      <p:sp>
        <p:nvSpPr>
          <p:cNvPr id="115" name="Rectangle 114"/>
          <p:cNvSpPr/>
          <p:nvPr/>
        </p:nvSpPr>
        <p:spPr>
          <a:xfrm rot="16200000">
            <a:off x="6407822" y="5323687"/>
            <a:ext cx="1607244" cy="2594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rgbClr val="000000"/>
                </a:solidFill>
              </a:rPr>
              <a:t>Fixed Action</a:t>
            </a:r>
            <a:endParaRPr lang="en-US" dirty="0">
              <a:solidFill>
                <a:srgbClr val="000000"/>
              </a:solidFill>
            </a:endParaRPr>
          </a:p>
        </p:txBody>
      </p:sp>
      <p:sp>
        <p:nvSpPr>
          <p:cNvPr id="116" name="Rectangle 115"/>
          <p:cNvSpPr/>
          <p:nvPr/>
        </p:nvSpPr>
        <p:spPr>
          <a:xfrm rot="16200000">
            <a:off x="2499541" y="5227106"/>
            <a:ext cx="1697001" cy="5271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IPv4 Table</a:t>
            </a:r>
            <a:endParaRPr lang="en-US" dirty="0"/>
          </a:p>
        </p:txBody>
      </p:sp>
      <p:sp>
        <p:nvSpPr>
          <p:cNvPr id="117" name="Rectangle 116"/>
          <p:cNvSpPr/>
          <p:nvPr/>
        </p:nvSpPr>
        <p:spPr>
          <a:xfrm rot="16200000">
            <a:off x="4215016" y="5221212"/>
            <a:ext cx="1670049" cy="5271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IPv6 Table</a:t>
            </a:r>
            <a:endParaRPr lang="en-US" dirty="0"/>
          </a:p>
        </p:txBody>
      </p:sp>
      <p:sp>
        <p:nvSpPr>
          <p:cNvPr id="118" name="Rectangle 117"/>
          <p:cNvSpPr/>
          <p:nvPr/>
        </p:nvSpPr>
        <p:spPr>
          <a:xfrm rot="16200000">
            <a:off x="5872531" y="5209131"/>
            <a:ext cx="1645888" cy="52719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ACL Table</a:t>
            </a:r>
            <a:endParaRPr lang="en-US" dirty="0"/>
          </a:p>
        </p:txBody>
      </p:sp>
      <p:grpSp>
        <p:nvGrpSpPr>
          <p:cNvPr id="119" name="Group 118"/>
          <p:cNvGrpSpPr/>
          <p:nvPr/>
        </p:nvGrpSpPr>
        <p:grpSpPr>
          <a:xfrm>
            <a:off x="1473150" y="4474736"/>
            <a:ext cx="1124341" cy="1927451"/>
            <a:chOff x="1485649" y="3204985"/>
            <a:chExt cx="1124341" cy="2169168"/>
          </a:xfrm>
        </p:grpSpPr>
        <p:sp>
          <p:nvSpPr>
            <p:cNvPr id="148" name="Rectangle 147"/>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49" name="Rectangle 148"/>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20" name="Group 119"/>
          <p:cNvGrpSpPr/>
          <p:nvPr/>
        </p:nvGrpSpPr>
        <p:grpSpPr>
          <a:xfrm>
            <a:off x="3004154" y="4485959"/>
            <a:ext cx="1124341" cy="1927451"/>
            <a:chOff x="1485649" y="3204985"/>
            <a:chExt cx="1124341" cy="2169168"/>
          </a:xfrm>
        </p:grpSpPr>
        <p:sp>
          <p:nvSpPr>
            <p:cNvPr id="146" name="Rectangle 145"/>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47" name="Rectangle 146"/>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21" name="Group 120"/>
          <p:cNvGrpSpPr/>
          <p:nvPr/>
        </p:nvGrpSpPr>
        <p:grpSpPr>
          <a:xfrm>
            <a:off x="4708974" y="4479744"/>
            <a:ext cx="1124341" cy="1927451"/>
            <a:chOff x="1485649" y="3204985"/>
            <a:chExt cx="1124341" cy="2169168"/>
          </a:xfrm>
        </p:grpSpPr>
        <p:sp>
          <p:nvSpPr>
            <p:cNvPr id="144" name="Rectangle 143"/>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45" name="Rectangle 144"/>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22" name="Group 121"/>
          <p:cNvGrpSpPr/>
          <p:nvPr/>
        </p:nvGrpSpPr>
        <p:grpSpPr>
          <a:xfrm>
            <a:off x="6297722" y="4479744"/>
            <a:ext cx="1124341" cy="1927451"/>
            <a:chOff x="1485649" y="3204985"/>
            <a:chExt cx="1124341" cy="2169168"/>
          </a:xfrm>
        </p:grpSpPr>
        <p:sp>
          <p:nvSpPr>
            <p:cNvPr id="142" name="Rectangle 141"/>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43" name="Rectangle 142"/>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23" name="Group 122"/>
          <p:cNvGrpSpPr/>
          <p:nvPr/>
        </p:nvGrpSpPr>
        <p:grpSpPr>
          <a:xfrm>
            <a:off x="1319998" y="6074241"/>
            <a:ext cx="6104332" cy="499926"/>
            <a:chOff x="1348700" y="5890495"/>
            <a:chExt cx="6104332" cy="562621"/>
          </a:xfrm>
        </p:grpSpPr>
        <p:sp>
          <p:nvSpPr>
            <p:cNvPr id="132" name="Isosceles Triangle 131"/>
            <p:cNvSpPr/>
            <p:nvPr/>
          </p:nvSpPr>
          <p:spPr>
            <a:xfrm rot="5400000">
              <a:off x="1459687" y="5907878"/>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3" name="Isosceles Triangle 132"/>
            <p:cNvSpPr/>
            <p:nvPr/>
          </p:nvSpPr>
          <p:spPr>
            <a:xfrm rot="5400000">
              <a:off x="3013132"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4" name="Isosceles Triangle 133"/>
            <p:cNvSpPr/>
            <p:nvPr/>
          </p:nvSpPr>
          <p:spPr>
            <a:xfrm rot="5400000">
              <a:off x="4728908" y="5925261"/>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5" name="Isosceles Triangle 134"/>
            <p:cNvSpPr/>
            <p:nvPr/>
          </p:nvSpPr>
          <p:spPr>
            <a:xfrm rot="5400000">
              <a:off x="6315139"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36" name="Group 135"/>
            <p:cNvGrpSpPr/>
            <p:nvPr/>
          </p:nvGrpSpPr>
          <p:grpSpPr>
            <a:xfrm>
              <a:off x="1348700" y="6030725"/>
              <a:ext cx="6104332" cy="422391"/>
              <a:chOff x="1344104" y="5149079"/>
              <a:chExt cx="6104332" cy="615145"/>
            </a:xfrm>
          </p:grpSpPr>
          <p:cxnSp>
            <p:nvCxnSpPr>
              <p:cNvPr id="137" name="Straight Arrow Connector 136"/>
              <p:cNvCxnSpPr/>
              <p:nvPr/>
            </p:nvCxnSpPr>
            <p:spPr>
              <a:xfrm>
                <a:off x="1344104" y="5732645"/>
                <a:ext cx="6104332" cy="31579"/>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138" name="Elbow Connector 137"/>
              <p:cNvCxnSpPr/>
              <p:nvPr/>
            </p:nvCxnSpPr>
            <p:spPr>
              <a:xfrm rot="10800000" flipV="1">
                <a:off x="1358390" y="5149079"/>
                <a:ext cx="128370" cy="583566"/>
              </a:xfrm>
              <a:prstGeom prst="bentConnector2">
                <a:avLst/>
              </a:prstGeom>
            </p:spPr>
            <p:style>
              <a:lnRef idx="2">
                <a:schemeClr val="dk1"/>
              </a:lnRef>
              <a:fillRef idx="0">
                <a:schemeClr val="dk1"/>
              </a:fillRef>
              <a:effectRef idx="1">
                <a:schemeClr val="dk1"/>
              </a:effectRef>
              <a:fontRef idx="minor">
                <a:schemeClr val="tx1"/>
              </a:fontRef>
            </p:style>
          </p:cxnSp>
          <p:cxnSp>
            <p:nvCxnSpPr>
              <p:cNvPr id="139" name="Elbow Connector 138"/>
              <p:cNvCxnSpPr/>
              <p:nvPr/>
            </p:nvCxnSpPr>
            <p:spPr>
              <a:xfrm rot="10800000" flipV="1">
                <a:off x="2897549"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140" name="Elbow Connector 139"/>
              <p:cNvCxnSpPr/>
              <p:nvPr/>
            </p:nvCxnSpPr>
            <p:spPr>
              <a:xfrm rot="10800000" flipV="1">
                <a:off x="4620391"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141" name="Elbow Connector 140"/>
              <p:cNvCxnSpPr/>
              <p:nvPr/>
            </p:nvCxnSpPr>
            <p:spPr>
              <a:xfrm rot="10800000" flipV="1">
                <a:off x="6189407"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grpSp>
      </p:grpSp>
      <p:sp>
        <p:nvSpPr>
          <p:cNvPr id="125" name="Rectangle 124"/>
          <p:cNvSpPr/>
          <p:nvPr/>
        </p:nvSpPr>
        <p:spPr>
          <a:xfrm rot="16200000">
            <a:off x="1010143" y="5210779"/>
            <a:ext cx="1697001" cy="527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Table</a:t>
            </a:r>
            <a:endParaRPr lang="en-US" dirty="0"/>
          </a:p>
        </p:txBody>
      </p:sp>
      <p:sp>
        <p:nvSpPr>
          <p:cNvPr id="127" name="Rectangle 126"/>
          <p:cNvSpPr/>
          <p:nvPr/>
        </p:nvSpPr>
        <p:spPr>
          <a:xfrm rot="16200000">
            <a:off x="2547492" y="5228345"/>
            <a:ext cx="1684314" cy="527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Table</a:t>
            </a:r>
            <a:endParaRPr lang="en-US" dirty="0"/>
          </a:p>
        </p:txBody>
      </p:sp>
      <p:sp>
        <p:nvSpPr>
          <p:cNvPr id="129" name="Rectangle 128"/>
          <p:cNvSpPr/>
          <p:nvPr/>
        </p:nvSpPr>
        <p:spPr>
          <a:xfrm rot="16200000">
            <a:off x="4255419" y="5225237"/>
            <a:ext cx="1678100" cy="527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Table</a:t>
            </a:r>
            <a:endParaRPr lang="en-US" dirty="0"/>
          </a:p>
        </p:txBody>
      </p:sp>
      <p:sp>
        <p:nvSpPr>
          <p:cNvPr id="131" name="Rectangle 130"/>
          <p:cNvSpPr/>
          <p:nvPr/>
        </p:nvSpPr>
        <p:spPr>
          <a:xfrm rot="16200000">
            <a:off x="5843689" y="5206814"/>
            <a:ext cx="1679055" cy="527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Table</a:t>
            </a:r>
            <a:endParaRPr lang="en-US" dirty="0"/>
          </a:p>
        </p:txBody>
      </p:sp>
      <p:sp>
        <p:nvSpPr>
          <p:cNvPr id="2" name="Title 1"/>
          <p:cNvSpPr>
            <a:spLocks noGrp="1"/>
          </p:cNvSpPr>
          <p:nvPr>
            <p:ph type="title"/>
          </p:nvPr>
        </p:nvSpPr>
        <p:spPr/>
        <p:txBody>
          <a:bodyPr/>
          <a:lstStyle/>
          <a:p>
            <a:pPr marL="0" indent="0"/>
            <a:r>
              <a:rPr lang="en-US" dirty="0"/>
              <a:t>P4 (http://p4.org/)</a:t>
            </a:r>
          </a:p>
        </p:txBody>
      </p:sp>
      <p:sp>
        <p:nvSpPr>
          <p:cNvPr id="4" name="Rectangle 3"/>
          <p:cNvSpPr/>
          <p:nvPr/>
        </p:nvSpPr>
        <p:spPr>
          <a:xfrm>
            <a:off x="271799" y="2540116"/>
            <a:ext cx="2142292" cy="125273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sz="1000" b="1" dirty="0">
                <a:solidFill>
                  <a:srgbClr val="000000"/>
                </a:solidFill>
                <a:latin typeface="Courier"/>
                <a:cs typeface="Courier"/>
              </a:rPr>
              <a:t>parser</a:t>
            </a:r>
            <a:r>
              <a:rPr lang="en-US" sz="1000" dirty="0">
                <a:solidFill>
                  <a:srgbClr val="000000"/>
                </a:solidFill>
                <a:latin typeface="Courier"/>
                <a:cs typeface="Courier"/>
              </a:rPr>
              <a:t> </a:t>
            </a:r>
            <a:r>
              <a:rPr lang="en-US" sz="1000" dirty="0" err="1">
                <a:solidFill>
                  <a:srgbClr val="000000"/>
                </a:solidFill>
                <a:latin typeface="Courier"/>
                <a:cs typeface="Courier"/>
              </a:rPr>
              <a:t>parse_ethernet</a:t>
            </a:r>
            <a:r>
              <a:rPr lang="en-US" sz="1000" dirty="0">
                <a:solidFill>
                  <a:srgbClr val="000000"/>
                </a:solidFill>
                <a:latin typeface="Courier"/>
                <a:cs typeface="Courier"/>
              </a:rPr>
              <a:t> {</a:t>
            </a:r>
          </a:p>
          <a:p>
            <a:r>
              <a:rPr lang="en-US" sz="1000" dirty="0">
                <a:solidFill>
                  <a:srgbClr val="000000"/>
                </a:solidFill>
                <a:latin typeface="Courier"/>
                <a:cs typeface="Courier"/>
              </a:rPr>
              <a:t>  </a:t>
            </a:r>
            <a:r>
              <a:rPr lang="en-US" sz="1000" b="1" dirty="0">
                <a:solidFill>
                  <a:srgbClr val="000000"/>
                </a:solidFill>
                <a:latin typeface="Courier"/>
                <a:cs typeface="Courier"/>
              </a:rPr>
              <a:t>extract</a:t>
            </a:r>
            <a:r>
              <a:rPr lang="en-US" sz="1000" dirty="0">
                <a:solidFill>
                  <a:srgbClr val="000000"/>
                </a:solidFill>
                <a:latin typeface="Courier"/>
                <a:cs typeface="Courier"/>
              </a:rPr>
              <a:t>(</a:t>
            </a:r>
            <a:r>
              <a:rPr lang="en-US" sz="1000" dirty="0" err="1">
                <a:solidFill>
                  <a:srgbClr val="000000"/>
                </a:solidFill>
                <a:latin typeface="Courier"/>
                <a:cs typeface="Courier"/>
              </a:rPr>
              <a:t>ethernet</a:t>
            </a:r>
            <a:r>
              <a:rPr lang="en-US" sz="1000" dirty="0">
                <a:solidFill>
                  <a:srgbClr val="000000"/>
                </a:solidFill>
                <a:latin typeface="Courier"/>
                <a:cs typeface="Courier"/>
              </a:rPr>
              <a:t>);</a:t>
            </a:r>
          </a:p>
          <a:p>
            <a:r>
              <a:rPr lang="en-US" sz="1000" b="1" dirty="0" smtClean="0">
                <a:solidFill>
                  <a:srgbClr val="000000"/>
                </a:solidFill>
                <a:latin typeface="Courier"/>
                <a:cs typeface="Courier"/>
              </a:rPr>
              <a:t>select</a:t>
            </a:r>
            <a:r>
              <a:rPr lang="en-US" sz="1000" dirty="0">
                <a:solidFill>
                  <a:srgbClr val="000000"/>
                </a:solidFill>
                <a:latin typeface="Courier"/>
                <a:cs typeface="Courier"/>
              </a:rPr>
              <a:t>(</a:t>
            </a:r>
            <a:r>
              <a:rPr lang="en-US" sz="1000" b="1" dirty="0" err="1">
                <a:solidFill>
                  <a:srgbClr val="000000"/>
                </a:solidFill>
                <a:latin typeface="Courier"/>
                <a:cs typeface="Courier"/>
              </a:rPr>
              <a:t>latest</a:t>
            </a:r>
            <a:r>
              <a:rPr lang="en-US" sz="1000" dirty="0" err="1">
                <a:solidFill>
                  <a:srgbClr val="000000"/>
                </a:solidFill>
                <a:latin typeface="Courier"/>
                <a:cs typeface="Courier"/>
              </a:rPr>
              <a:t>.etherType</a:t>
            </a:r>
            <a:r>
              <a:rPr lang="en-US" sz="1000" dirty="0">
                <a:solidFill>
                  <a:srgbClr val="000000"/>
                </a:solidFill>
                <a:latin typeface="Courier"/>
                <a:cs typeface="Courier"/>
              </a:rPr>
              <a:t>) </a:t>
            </a:r>
            <a:r>
              <a:rPr lang="en-US" sz="1000" dirty="0" smtClean="0">
                <a:solidFill>
                  <a:srgbClr val="000000"/>
                </a:solidFill>
                <a:latin typeface="Courier"/>
                <a:cs typeface="Courier"/>
              </a:rPr>
              <a:t>{</a:t>
            </a:r>
            <a:endParaRPr lang="en-US" sz="1000" dirty="0">
              <a:solidFill>
                <a:srgbClr val="000000"/>
              </a:solidFill>
              <a:latin typeface="Courier"/>
              <a:cs typeface="Courier"/>
            </a:endParaRPr>
          </a:p>
          <a:p>
            <a:r>
              <a:rPr lang="en-US" sz="1000" dirty="0">
                <a:solidFill>
                  <a:srgbClr val="000000"/>
                </a:solidFill>
                <a:latin typeface="Courier"/>
                <a:cs typeface="Courier"/>
              </a:rPr>
              <a:t>    0x800  : parse_ipv4;</a:t>
            </a:r>
          </a:p>
          <a:p>
            <a:r>
              <a:rPr lang="en-US" sz="1000" dirty="0">
                <a:solidFill>
                  <a:srgbClr val="000000"/>
                </a:solidFill>
                <a:latin typeface="Courier"/>
                <a:cs typeface="Courier"/>
              </a:rPr>
              <a:t>    0x86DD : parse_ipv6;</a:t>
            </a:r>
          </a:p>
          <a:p>
            <a:r>
              <a:rPr lang="en-US" sz="1000" dirty="0">
                <a:solidFill>
                  <a:srgbClr val="000000"/>
                </a:solidFill>
                <a:latin typeface="Courier"/>
                <a:cs typeface="Courier"/>
              </a:rPr>
              <a:t>  }</a:t>
            </a:r>
          </a:p>
          <a:p>
            <a:r>
              <a:rPr lang="en-US" sz="1000" dirty="0">
                <a:solidFill>
                  <a:srgbClr val="000000"/>
                </a:solidFill>
                <a:latin typeface="Courier"/>
                <a:cs typeface="Courier"/>
              </a:rPr>
              <a:t>}</a:t>
            </a:r>
          </a:p>
        </p:txBody>
      </p:sp>
      <p:sp>
        <p:nvSpPr>
          <p:cNvPr id="5" name="Rectangle 4"/>
          <p:cNvSpPr/>
          <p:nvPr/>
        </p:nvSpPr>
        <p:spPr>
          <a:xfrm>
            <a:off x="2970905" y="2087422"/>
            <a:ext cx="1815540" cy="15866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sz="1000" b="1" dirty="0">
                <a:solidFill>
                  <a:srgbClr val="000000"/>
                </a:solidFill>
                <a:latin typeface="Courier"/>
              </a:rPr>
              <a:t>﻿table </a:t>
            </a:r>
            <a:r>
              <a:rPr lang="en-US" sz="1000" dirty="0">
                <a:solidFill>
                  <a:srgbClr val="000000"/>
                </a:solidFill>
                <a:latin typeface="Courier"/>
              </a:rPr>
              <a:t>ipv4_lpm </a:t>
            </a:r>
            <a:r>
              <a:rPr lang="en-US" sz="1000" dirty="0" smtClean="0">
                <a:solidFill>
                  <a:srgbClr val="000000"/>
                </a:solidFill>
                <a:latin typeface="Courier"/>
              </a:rPr>
              <a:t>{</a:t>
            </a:r>
          </a:p>
          <a:p>
            <a:r>
              <a:rPr lang="en-US" sz="1000" dirty="0">
                <a:solidFill>
                  <a:srgbClr val="000000"/>
                </a:solidFill>
                <a:latin typeface="Courier"/>
              </a:rPr>
              <a:t> </a:t>
            </a:r>
            <a:r>
              <a:rPr lang="en-US" sz="1000" dirty="0" smtClean="0">
                <a:solidFill>
                  <a:srgbClr val="000000"/>
                </a:solidFill>
                <a:latin typeface="Courier"/>
              </a:rPr>
              <a:t> reads </a:t>
            </a:r>
            <a:r>
              <a:rPr lang="en-US" sz="1000" dirty="0">
                <a:solidFill>
                  <a:srgbClr val="000000"/>
                </a:solidFill>
                <a:latin typeface="Courier"/>
              </a:rPr>
              <a:t>{</a:t>
            </a:r>
          </a:p>
          <a:p>
            <a:r>
              <a:rPr lang="en-US" sz="1000" dirty="0" smtClean="0">
                <a:solidFill>
                  <a:srgbClr val="000000"/>
                </a:solidFill>
                <a:latin typeface="Courier"/>
              </a:rPr>
              <a:t>    ipv4</a:t>
            </a:r>
            <a:r>
              <a:rPr lang="en-US" sz="1000" dirty="0">
                <a:solidFill>
                  <a:srgbClr val="000000"/>
                </a:solidFill>
                <a:latin typeface="Courier"/>
              </a:rPr>
              <a:t>.dstAddr : </a:t>
            </a:r>
            <a:r>
              <a:rPr lang="en-US" sz="1000" dirty="0" smtClean="0">
                <a:solidFill>
                  <a:srgbClr val="000000"/>
                </a:solidFill>
                <a:latin typeface="Courier"/>
              </a:rPr>
              <a:t>   </a:t>
            </a:r>
          </a:p>
          <a:p>
            <a:r>
              <a:rPr lang="en-US" sz="1000" dirty="0">
                <a:solidFill>
                  <a:srgbClr val="000000"/>
                </a:solidFill>
                <a:latin typeface="Courier"/>
              </a:rPr>
              <a:t> </a:t>
            </a:r>
            <a:r>
              <a:rPr lang="en-US" sz="1000" dirty="0" smtClean="0">
                <a:solidFill>
                  <a:srgbClr val="000000"/>
                </a:solidFill>
                <a:latin typeface="Courier"/>
              </a:rPr>
              <a:t>     </a:t>
            </a:r>
            <a:r>
              <a:rPr lang="en-US" sz="1000" dirty="0" err="1" smtClean="0">
                <a:solidFill>
                  <a:srgbClr val="000000"/>
                </a:solidFill>
                <a:latin typeface="Courier"/>
              </a:rPr>
              <a:t>lpm</a:t>
            </a:r>
            <a:r>
              <a:rPr lang="en-US" sz="1000" dirty="0">
                <a:solidFill>
                  <a:srgbClr val="000000"/>
                </a:solidFill>
                <a:latin typeface="Courier"/>
              </a:rPr>
              <a:t>;</a:t>
            </a:r>
          </a:p>
          <a:p>
            <a:r>
              <a:rPr lang="en-US" sz="1000" dirty="0">
                <a:solidFill>
                  <a:srgbClr val="000000"/>
                </a:solidFill>
                <a:latin typeface="Courier"/>
              </a:rPr>
              <a:t>  </a:t>
            </a:r>
            <a:r>
              <a:rPr lang="en-US" sz="1000" dirty="0" smtClean="0">
                <a:solidFill>
                  <a:srgbClr val="000000"/>
                </a:solidFill>
                <a:latin typeface="Courier"/>
              </a:rPr>
              <a:t>}</a:t>
            </a:r>
            <a:endParaRPr lang="en-US" sz="1000" dirty="0">
              <a:solidFill>
                <a:srgbClr val="000000"/>
              </a:solidFill>
              <a:latin typeface="Courier"/>
            </a:endParaRPr>
          </a:p>
          <a:p>
            <a:r>
              <a:rPr lang="en-US" sz="1000" dirty="0">
                <a:solidFill>
                  <a:srgbClr val="000000"/>
                </a:solidFill>
                <a:latin typeface="Courier"/>
              </a:rPr>
              <a:t>  </a:t>
            </a:r>
            <a:r>
              <a:rPr lang="en-US" sz="1000" dirty="0" smtClean="0">
                <a:solidFill>
                  <a:srgbClr val="000000"/>
                </a:solidFill>
                <a:latin typeface="Courier"/>
              </a:rPr>
              <a:t>actions </a:t>
            </a:r>
            <a:r>
              <a:rPr lang="en-US" sz="1000" dirty="0">
                <a:solidFill>
                  <a:srgbClr val="000000"/>
                </a:solidFill>
                <a:latin typeface="Courier"/>
              </a:rPr>
              <a:t>{</a:t>
            </a:r>
          </a:p>
          <a:p>
            <a:r>
              <a:rPr lang="en-US" sz="1000" dirty="0">
                <a:solidFill>
                  <a:srgbClr val="000000"/>
                </a:solidFill>
                <a:latin typeface="Courier"/>
              </a:rPr>
              <a:t>    </a:t>
            </a:r>
            <a:r>
              <a:rPr lang="en-US" sz="1000" dirty="0" err="1" smtClean="0">
                <a:solidFill>
                  <a:srgbClr val="000000"/>
                </a:solidFill>
                <a:latin typeface="Courier"/>
              </a:rPr>
              <a:t>set_next_hop</a:t>
            </a:r>
            <a:r>
              <a:rPr lang="en-US" sz="1000" dirty="0">
                <a:solidFill>
                  <a:srgbClr val="000000"/>
                </a:solidFill>
                <a:latin typeface="Courier"/>
              </a:rPr>
              <a:t>;</a:t>
            </a:r>
          </a:p>
          <a:p>
            <a:r>
              <a:rPr lang="en-US" sz="1000" dirty="0">
                <a:solidFill>
                  <a:srgbClr val="000000"/>
                </a:solidFill>
                <a:latin typeface="Courier"/>
              </a:rPr>
              <a:t>    </a:t>
            </a:r>
            <a:r>
              <a:rPr lang="en-US" sz="1000" dirty="0" smtClean="0">
                <a:solidFill>
                  <a:srgbClr val="000000"/>
                </a:solidFill>
                <a:latin typeface="Courier"/>
              </a:rPr>
              <a:t>drop</a:t>
            </a:r>
            <a:r>
              <a:rPr lang="en-US" sz="1000" dirty="0">
                <a:solidFill>
                  <a:srgbClr val="000000"/>
                </a:solidFill>
                <a:latin typeface="Courier"/>
              </a:rPr>
              <a:t>;    </a:t>
            </a:r>
          </a:p>
          <a:p>
            <a:r>
              <a:rPr lang="en-US" sz="1000" dirty="0" smtClean="0">
                <a:solidFill>
                  <a:srgbClr val="000000"/>
                </a:solidFill>
                <a:latin typeface="Courier"/>
              </a:rPr>
              <a:t>  }</a:t>
            </a:r>
            <a:endParaRPr lang="en-US" sz="1000" dirty="0">
              <a:solidFill>
                <a:srgbClr val="000000"/>
              </a:solidFill>
              <a:latin typeface="Courier"/>
            </a:endParaRPr>
          </a:p>
          <a:p>
            <a:r>
              <a:rPr lang="en-US" sz="1000" dirty="0">
                <a:solidFill>
                  <a:srgbClr val="000000"/>
                </a:solidFill>
                <a:latin typeface="Courier"/>
              </a:rPr>
              <a:t>}</a:t>
            </a:r>
          </a:p>
        </p:txBody>
      </p:sp>
      <p:sp>
        <p:nvSpPr>
          <p:cNvPr id="6" name="Rectangle 5"/>
          <p:cNvSpPr/>
          <p:nvPr/>
        </p:nvSpPr>
        <p:spPr>
          <a:xfrm>
            <a:off x="5238732" y="1840162"/>
            <a:ext cx="2386291" cy="17470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a:solidFill>
                  <a:srgbClr val="000000"/>
                </a:solidFill>
                <a:latin typeface="Courier"/>
                <a:cs typeface="Courier"/>
              </a:rPr>
              <a:t>control </a:t>
            </a:r>
            <a:r>
              <a:rPr lang="en-US" sz="1000" dirty="0">
                <a:solidFill>
                  <a:srgbClr val="000000"/>
                </a:solidFill>
                <a:latin typeface="Courier"/>
                <a:cs typeface="Courier"/>
              </a:rPr>
              <a:t>ingress </a:t>
            </a:r>
          </a:p>
          <a:p>
            <a:r>
              <a:rPr lang="en-US" sz="1000" dirty="0">
                <a:solidFill>
                  <a:srgbClr val="000000"/>
                </a:solidFill>
                <a:latin typeface="Courier"/>
                <a:cs typeface="Courier"/>
              </a:rPr>
              <a:t>{</a:t>
            </a:r>
          </a:p>
          <a:p>
            <a:r>
              <a:rPr lang="en-US" sz="1000" dirty="0">
                <a:solidFill>
                  <a:srgbClr val="000000"/>
                </a:solidFill>
                <a:latin typeface="Courier"/>
                <a:cs typeface="Courier"/>
              </a:rPr>
              <a:t>    </a:t>
            </a:r>
            <a:r>
              <a:rPr lang="en-US" sz="1000" b="1" dirty="0">
                <a:solidFill>
                  <a:srgbClr val="000000"/>
                </a:solidFill>
                <a:latin typeface="Courier"/>
                <a:cs typeface="Courier"/>
              </a:rPr>
              <a:t>apply</a:t>
            </a:r>
            <a:r>
              <a:rPr lang="en-US" sz="1000" dirty="0" smtClean="0">
                <a:solidFill>
                  <a:srgbClr val="000000"/>
                </a:solidFill>
                <a:latin typeface="Courier"/>
                <a:cs typeface="Courier"/>
              </a:rPr>
              <a:t>(l2_table)</a:t>
            </a:r>
            <a:r>
              <a:rPr lang="en-US" sz="1000" dirty="0">
                <a:solidFill>
                  <a:srgbClr val="000000"/>
                </a:solidFill>
                <a:latin typeface="Courier"/>
                <a:cs typeface="Courier"/>
              </a:rPr>
              <a:t>;</a:t>
            </a:r>
          </a:p>
          <a:p>
            <a:r>
              <a:rPr lang="en-US" sz="1000" dirty="0">
                <a:solidFill>
                  <a:srgbClr val="000000"/>
                </a:solidFill>
                <a:latin typeface="Courier"/>
                <a:cs typeface="Courier"/>
              </a:rPr>
              <a:t>    if (</a:t>
            </a:r>
            <a:r>
              <a:rPr lang="en-US" sz="1000" b="1" dirty="0">
                <a:solidFill>
                  <a:srgbClr val="000000"/>
                </a:solidFill>
                <a:latin typeface="Courier"/>
                <a:cs typeface="Courier"/>
              </a:rPr>
              <a:t>valid</a:t>
            </a:r>
            <a:r>
              <a:rPr lang="en-US" sz="1000" dirty="0" smtClean="0">
                <a:solidFill>
                  <a:srgbClr val="000000"/>
                </a:solidFill>
                <a:latin typeface="Courier"/>
                <a:cs typeface="Courier"/>
              </a:rPr>
              <a:t>(ipv4)</a:t>
            </a:r>
            <a:r>
              <a:rPr lang="en-US" sz="1000" dirty="0">
                <a:solidFill>
                  <a:srgbClr val="000000"/>
                </a:solidFill>
                <a:latin typeface="Courier"/>
                <a:cs typeface="Courier"/>
              </a:rPr>
              <a:t>) {</a:t>
            </a:r>
          </a:p>
          <a:p>
            <a:r>
              <a:rPr lang="en-US" sz="1000" dirty="0">
                <a:solidFill>
                  <a:srgbClr val="000000"/>
                </a:solidFill>
                <a:latin typeface="Courier"/>
                <a:cs typeface="Courier"/>
              </a:rPr>
              <a:t>        </a:t>
            </a:r>
            <a:r>
              <a:rPr lang="en-US" sz="1000" b="1" dirty="0">
                <a:solidFill>
                  <a:srgbClr val="000000"/>
                </a:solidFill>
                <a:latin typeface="Courier"/>
                <a:cs typeface="Courier"/>
              </a:rPr>
              <a:t>apply</a:t>
            </a:r>
            <a:r>
              <a:rPr lang="en-US" sz="1000" dirty="0" smtClean="0">
                <a:solidFill>
                  <a:srgbClr val="000000"/>
                </a:solidFill>
                <a:latin typeface="Courier"/>
                <a:cs typeface="Courier"/>
              </a:rPr>
              <a:t>(ipv4_table)</a:t>
            </a:r>
            <a:r>
              <a:rPr lang="en-US" sz="1000" dirty="0">
                <a:solidFill>
                  <a:srgbClr val="000000"/>
                </a:solidFill>
                <a:latin typeface="Courier"/>
                <a:cs typeface="Courier"/>
              </a:rPr>
              <a:t>;</a:t>
            </a:r>
          </a:p>
          <a:p>
            <a:r>
              <a:rPr lang="en-US" sz="1000" dirty="0">
                <a:solidFill>
                  <a:srgbClr val="000000"/>
                </a:solidFill>
                <a:latin typeface="Courier"/>
                <a:cs typeface="Courier"/>
              </a:rPr>
              <a:t>    </a:t>
            </a:r>
            <a:r>
              <a:rPr lang="en-US" sz="1000" dirty="0" smtClean="0">
                <a:solidFill>
                  <a:srgbClr val="000000"/>
                </a:solidFill>
                <a:latin typeface="Courier"/>
                <a:cs typeface="Courier"/>
              </a:rPr>
              <a:t>}</a:t>
            </a:r>
          </a:p>
          <a:p>
            <a:r>
              <a:rPr lang="en-US" sz="1000" dirty="0">
                <a:solidFill>
                  <a:srgbClr val="000000"/>
                </a:solidFill>
                <a:latin typeface="Courier"/>
                <a:cs typeface="Courier"/>
              </a:rPr>
              <a:t> </a:t>
            </a:r>
            <a:r>
              <a:rPr lang="en-US" sz="1000" dirty="0" smtClean="0">
                <a:solidFill>
                  <a:srgbClr val="000000"/>
                </a:solidFill>
                <a:latin typeface="Courier"/>
                <a:cs typeface="Courier"/>
              </a:rPr>
              <a:t>   </a:t>
            </a:r>
            <a:r>
              <a:rPr lang="en-US" sz="1000" dirty="0">
                <a:solidFill>
                  <a:srgbClr val="000000"/>
                </a:solidFill>
                <a:latin typeface="Courier"/>
                <a:cs typeface="Courier"/>
              </a:rPr>
              <a:t>if (</a:t>
            </a:r>
            <a:r>
              <a:rPr lang="en-US" sz="1000" b="1" dirty="0">
                <a:solidFill>
                  <a:srgbClr val="000000"/>
                </a:solidFill>
                <a:latin typeface="Courier"/>
                <a:cs typeface="Courier"/>
              </a:rPr>
              <a:t>valid</a:t>
            </a:r>
            <a:r>
              <a:rPr lang="en-US" sz="1000" dirty="0">
                <a:solidFill>
                  <a:srgbClr val="000000"/>
                </a:solidFill>
                <a:latin typeface="Courier"/>
                <a:cs typeface="Courier"/>
              </a:rPr>
              <a:t>(</a:t>
            </a:r>
            <a:r>
              <a:rPr lang="en-US" sz="1000" dirty="0" smtClean="0">
                <a:solidFill>
                  <a:srgbClr val="000000"/>
                </a:solidFill>
                <a:latin typeface="Courier"/>
                <a:cs typeface="Courier"/>
              </a:rPr>
              <a:t>ipv6)</a:t>
            </a:r>
            <a:r>
              <a:rPr lang="en-US" sz="1000" dirty="0">
                <a:solidFill>
                  <a:srgbClr val="000000"/>
                </a:solidFill>
                <a:latin typeface="Courier"/>
                <a:cs typeface="Courier"/>
              </a:rPr>
              <a:t>) {</a:t>
            </a:r>
          </a:p>
          <a:p>
            <a:r>
              <a:rPr lang="en-US" sz="1000" dirty="0">
                <a:solidFill>
                  <a:srgbClr val="000000"/>
                </a:solidFill>
                <a:latin typeface="Courier"/>
                <a:cs typeface="Courier"/>
              </a:rPr>
              <a:t>        </a:t>
            </a:r>
            <a:r>
              <a:rPr lang="en-US" sz="1000" b="1" dirty="0">
                <a:solidFill>
                  <a:srgbClr val="000000"/>
                </a:solidFill>
                <a:latin typeface="Courier"/>
                <a:cs typeface="Courier"/>
              </a:rPr>
              <a:t>apply</a:t>
            </a:r>
            <a:r>
              <a:rPr lang="en-US" sz="1000" dirty="0">
                <a:solidFill>
                  <a:srgbClr val="000000"/>
                </a:solidFill>
                <a:latin typeface="Courier"/>
                <a:cs typeface="Courier"/>
              </a:rPr>
              <a:t>(</a:t>
            </a:r>
            <a:r>
              <a:rPr lang="en-US" sz="1000" dirty="0" smtClean="0">
                <a:solidFill>
                  <a:srgbClr val="000000"/>
                </a:solidFill>
                <a:latin typeface="Courier"/>
                <a:cs typeface="Courier"/>
              </a:rPr>
              <a:t>ipv6_table</a:t>
            </a:r>
            <a:r>
              <a:rPr lang="en-US" sz="1000" dirty="0">
                <a:solidFill>
                  <a:srgbClr val="000000"/>
                </a:solidFill>
                <a:latin typeface="Courier"/>
                <a:cs typeface="Courier"/>
              </a:rPr>
              <a:t>);</a:t>
            </a:r>
          </a:p>
          <a:p>
            <a:r>
              <a:rPr lang="en-US" sz="1000" dirty="0">
                <a:solidFill>
                  <a:srgbClr val="000000"/>
                </a:solidFill>
                <a:latin typeface="Courier"/>
                <a:cs typeface="Courier"/>
              </a:rPr>
              <a:t>    </a:t>
            </a:r>
            <a:r>
              <a:rPr lang="en-US" sz="1000" dirty="0" smtClean="0">
                <a:solidFill>
                  <a:srgbClr val="000000"/>
                </a:solidFill>
                <a:latin typeface="Courier"/>
                <a:cs typeface="Courier"/>
              </a:rPr>
              <a:t>}</a:t>
            </a:r>
            <a:endParaRPr lang="en-US" sz="1000" dirty="0">
              <a:solidFill>
                <a:srgbClr val="000000"/>
              </a:solidFill>
              <a:latin typeface="Courier"/>
              <a:cs typeface="Courier"/>
            </a:endParaRPr>
          </a:p>
          <a:p>
            <a:r>
              <a:rPr lang="en-US" sz="1000" dirty="0" smtClean="0">
                <a:solidFill>
                  <a:srgbClr val="000000"/>
                </a:solidFill>
                <a:latin typeface="Courier"/>
                <a:cs typeface="Courier"/>
              </a:rPr>
              <a:t>    </a:t>
            </a:r>
            <a:r>
              <a:rPr lang="en-US" sz="1000" b="1" dirty="0">
                <a:solidFill>
                  <a:srgbClr val="000000"/>
                </a:solidFill>
                <a:latin typeface="Courier"/>
                <a:cs typeface="Courier"/>
              </a:rPr>
              <a:t>apply </a:t>
            </a:r>
            <a:r>
              <a:rPr lang="en-US" sz="1000" dirty="0" smtClean="0">
                <a:solidFill>
                  <a:srgbClr val="000000"/>
                </a:solidFill>
                <a:latin typeface="Courier"/>
                <a:cs typeface="Courier"/>
              </a:rPr>
              <a:t>(</a:t>
            </a:r>
            <a:r>
              <a:rPr lang="en-US" sz="1000" dirty="0" err="1" smtClean="0">
                <a:solidFill>
                  <a:srgbClr val="000000"/>
                </a:solidFill>
                <a:latin typeface="Courier"/>
                <a:cs typeface="Courier"/>
              </a:rPr>
              <a:t>acl</a:t>
            </a:r>
            <a:r>
              <a:rPr lang="en-US" sz="1000" dirty="0" smtClean="0">
                <a:solidFill>
                  <a:srgbClr val="000000"/>
                </a:solidFill>
                <a:latin typeface="Courier"/>
                <a:cs typeface="Courier"/>
              </a:rPr>
              <a:t>);</a:t>
            </a:r>
          </a:p>
          <a:p>
            <a:r>
              <a:rPr lang="en-US" sz="1000" dirty="0" smtClean="0">
                <a:solidFill>
                  <a:srgbClr val="000000"/>
                </a:solidFill>
                <a:latin typeface="Courier"/>
                <a:cs typeface="Courier"/>
              </a:rPr>
              <a:t>}</a:t>
            </a:r>
            <a:endParaRPr lang="en-US" sz="1000" dirty="0">
              <a:solidFill>
                <a:srgbClr val="000000"/>
              </a:solidFill>
              <a:latin typeface="Courier"/>
              <a:cs typeface="Courier"/>
            </a:endParaRPr>
          </a:p>
        </p:txBody>
      </p:sp>
      <p:grpSp>
        <p:nvGrpSpPr>
          <p:cNvPr id="95" name="Group 94"/>
          <p:cNvGrpSpPr/>
          <p:nvPr/>
        </p:nvGrpSpPr>
        <p:grpSpPr>
          <a:xfrm>
            <a:off x="6309029" y="3674070"/>
            <a:ext cx="2406317" cy="625318"/>
            <a:chOff x="1836751" y="1567701"/>
            <a:chExt cx="5379502" cy="1289079"/>
          </a:xfrm>
        </p:grpSpPr>
        <p:sp>
          <p:nvSpPr>
            <p:cNvPr id="87" name="Rectangle 86"/>
            <p:cNvSpPr/>
            <p:nvPr/>
          </p:nvSpPr>
          <p:spPr>
            <a:xfrm>
              <a:off x="1836751" y="1812576"/>
              <a:ext cx="933614" cy="84119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L2</a:t>
              </a:r>
              <a:endParaRPr lang="en-US" dirty="0"/>
            </a:p>
          </p:txBody>
        </p:sp>
        <p:sp>
          <p:nvSpPr>
            <p:cNvPr id="88" name="Rectangle 87"/>
            <p:cNvSpPr/>
            <p:nvPr/>
          </p:nvSpPr>
          <p:spPr>
            <a:xfrm>
              <a:off x="4099148" y="1567701"/>
              <a:ext cx="958655" cy="78081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v4</a:t>
              </a:r>
              <a:endParaRPr lang="en-US" dirty="0"/>
            </a:p>
          </p:txBody>
        </p:sp>
        <p:sp>
          <p:nvSpPr>
            <p:cNvPr id="89" name="Rectangle 88"/>
            <p:cNvSpPr/>
            <p:nvPr/>
          </p:nvSpPr>
          <p:spPr>
            <a:xfrm>
              <a:off x="3777477" y="2416605"/>
              <a:ext cx="1730971" cy="44017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v6</a:t>
              </a:r>
              <a:endParaRPr lang="en-US" dirty="0"/>
            </a:p>
          </p:txBody>
        </p:sp>
        <p:cxnSp>
          <p:nvCxnSpPr>
            <p:cNvPr id="90" name="Straight Arrow Connector 89"/>
            <p:cNvCxnSpPr>
              <a:endCxn id="88" idx="1"/>
            </p:cNvCxnSpPr>
            <p:nvPr/>
          </p:nvCxnSpPr>
          <p:spPr>
            <a:xfrm flipV="1">
              <a:off x="2766607" y="1958110"/>
              <a:ext cx="1332541" cy="2579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1" name="Straight Arrow Connector 90"/>
            <p:cNvCxnSpPr>
              <a:stCxn id="88" idx="3"/>
              <a:endCxn id="92" idx="1"/>
            </p:cNvCxnSpPr>
            <p:nvPr/>
          </p:nvCxnSpPr>
          <p:spPr>
            <a:xfrm>
              <a:off x="5057803" y="1958110"/>
              <a:ext cx="976922" cy="31755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2" name="Rectangle 91"/>
            <p:cNvSpPr/>
            <p:nvPr/>
          </p:nvSpPr>
          <p:spPr>
            <a:xfrm>
              <a:off x="6034725" y="1694552"/>
              <a:ext cx="1181528" cy="11622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ACL</a:t>
              </a:r>
              <a:endParaRPr lang="en-US" dirty="0"/>
            </a:p>
          </p:txBody>
        </p:sp>
        <p:cxnSp>
          <p:nvCxnSpPr>
            <p:cNvPr id="93" name="Straight Arrow Connector 92"/>
            <p:cNvCxnSpPr>
              <a:stCxn id="89" idx="3"/>
              <a:endCxn id="92" idx="1"/>
            </p:cNvCxnSpPr>
            <p:nvPr/>
          </p:nvCxnSpPr>
          <p:spPr>
            <a:xfrm flipV="1">
              <a:off x="5508446" y="2275666"/>
              <a:ext cx="526279" cy="36102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4" name="Straight Arrow Connector 93"/>
            <p:cNvCxnSpPr>
              <a:endCxn id="89" idx="1"/>
            </p:cNvCxnSpPr>
            <p:nvPr/>
          </p:nvCxnSpPr>
          <p:spPr>
            <a:xfrm>
              <a:off x="2766607" y="2216093"/>
              <a:ext cx="1010870" cy="4205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01" name="Rectangle 100"/>
          <p:cNvSpPr/>
          <p:nvPr/>
        </p:nvSpPr>
        <p:spPr>
          <a:xfrm>
            <a:off x="2598074" y="1342339"/>
            <a:ext cx="6245491" cy="3068327"/>
          </a:xfrm>
          <a:prstGeom prst="rect">
            <a:avLst/>
          </a:prstGeom>
          <a:noFill/>
          <a:ln>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Down Arrow 2"/>
          <p:cNvSpPr/>
          <p:nvPr/>
        </p:nvSpPr>
        <p:spPr>
          <a:xfrm>
            <a:off x="633450" y="3863453"/>
            <a:ext cx="482223" cy="606292"/>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96" name="Down Arrow 95"/>
          <p:cNvSpPr/>
          <p:nvPr/>
        </p:nvSpPr>
        <p:spPr>
          <a:xfrm>
            <a:off x="3370527" y="3792856"/>
            <a:ext cx="482223" cy="59751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1" name="Half Frame 80"/>
          <p:cNvSpPr/>
          <p:nvPr/>
        </p:nvSpPr>
        <p:spPr>
          <a:xfrm rot="7392445" flipH="1">
            <a:off x="60015" y="2106424"/>
            <a:ext cx="794365" cy="292081"/>
          </a:xfrm>
          <a:prstGeom prst="halfFrame">
            <a:avLst>
              <a:gd name="adj1" fmla="val 33333"/>
              <a:gd name="adj2" fmla="val 33422"/>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
        <p:nvSpPr>
          <p:cNvPr id="97" name="Bent Arrow 96"/>
          <p:cNvSpPr/>
          <p:nvPr/>
        </p:nvSpPr>
        <p:spPr>
          <a:xfrm rot="5400000">
            <a:off x="7789647" y="2690036"/>
            <a:ext cx="922421" cy="871883"/>
          </a:xfrm>
          <a:prstGeom prst="bentArrow">
            <a:avLst>
              <a:gd name="adj1" fmla="val 28500"/>
              <a:gd name="adj2" fmla="val 28833"/>
              <a:gd name="adj3" fmla="val 28240"/>
              <a:gd name="adj4" fmla="val 437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178" name="Group 177"/>
          <p:cNvGrpSpPr/>
          <p:nvPr/>
        </p:nvGrpSpPr>
        <p:grpSpPr>
          <a:xfrm>
            <a:off x="2160142" y="4611832"/>
            <a:ext cx="369332" cy="1701380"/>
            <a:chOff x="2494667" y="3258013"/>
            <a:chExt cx="369332" cy="1712316"/>
          </a:xfrm>
        </p:grpSpPr>
        <p:sp>
          <p:nvSpPr>
            <p:cNvPr id="179" name="Trapezoid 178"/>
            <p:cNvSpPr/>
            <p:nvPr/>
          </p:nvSpPr>
          <p:spPr>
            <a:xfrm rot="5400000" flipH="1">
              <a:off x="1831929" y="3947535"/>
              <a:ext cx="1712316" cy="333271"/>
            </a:xfrm>
            <a:prstGeom prst="trapezoid">
              <a:avLst>
                <a:gd name="adj" fmla="val 3080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80" name="TextBox 179"/>
            <p:cNvSpPr txBox="1"/>
            <p:nvPr/>
          </p:nvSpPr>
          <p:spPr>
            <a:xfrm rot="16200000">
              <a:off x="2041591" y="3929505"/>
              <a:ext cx="1275484" cy="369332"/>
            </a:xfrm>
            <a:prstGeom prst="rect">
              <a:avLst/>
            </a:prstGeom>
            <a:noFill/>
          </p:spPr>
          <p:txBody>
            <a:bodyPr wrap="none" rtlCol="0">
              <a:spAutoFit/>
            </a:bodyPr>
            <a:lstStyle/>
            <a:p>
              <a:pPr algn="ctr"/>
              <a:r>
                <a:rPr lang="en-US" dirty="0" smtClean="0"/>
                <a:t>Action Macro</a:t>
              </a:r>
              <a:endParaRPr lang="en-US" dirty="0"/>
            </a:p>
          </p:txBody>
        </p:sp>
      </p:grpSp>
      <p:grpSp>
        <p:nvGrpSpPr>
          <p:cNvPr id="181" name="Group 180"/>
          <p:cNvGrpSpPr/>
          <p:nvPr/>
        </p:nvGrpSpPr>
        <p:grpSpPr>
          <a:xfrm>
            <a:off x="3682446" y="4621497"/>
            <a:ext cx="369332" cy="1701380"/>
            <a:chOff x="2494667" y="3258013"/>
            <a:chExt cx="369332" cy="1712316"/>
          </a:xfrm>
        </p:grpSpPr>
        <p:sp>
          <p:nvSpPr>
            <p:cNvPr id="182" name="Trapezoid 181"/>
            <p:cNvSpPr/>
            <p:nvPr/>
          </p:nvSpPr>
          <p:spPr>
            <a:xfrm rot="5400000" flipH="1">
              <a:off x="1831929" y="3947535"/>
              <a:ext cx="1712316" cy="333271"/>
            </a:xfrm>
            <a:prstGeom prst="trapezoid">
              <a:avLst>
                <a:gd name="adj" fmla="val 3080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83" name="TextBox 182"/>
            <p:cNvSpPr txBox="1"/>
            <p:nvPr/>
          </p:nvSpPr>
          <p:spPr>
            <a:xfrm rot="16200000">
              <a:off x="2041591" y="3929505"/>
              <a:ext cx="1275484" cy="369332"/>
            </a:xfrm>
            <a:prstGeom prst="rect">
              <a:avLst/>
            </a:prstGeom>
            <a:noFill/>
          </p:spPr>
          <p:txBody>
            <a:bodyPr wrap="none" rtlCol="0">
              <a:spAutoFit/>
            </a:bodyPr>
            <a:lstStyle/>
            <a:p>
              <a:pPr algn="ctr"/>
              <a:r>
                <a:rPr lang="en-US" dirty="0" smtClean="0"/>
                <a:t>Action Macro</a:t>
              </a:r>
              <a:endParaRPr lang="en-US" dirty="0"/>
            </a:p>
          </p:txBody>
        </p:sp>
      </p:grpSp>
      <p:grpSp>
        <p:nvGrpSpPr>
          <p:cNvPr id="184" name="Group 183"/>
          <p:cNvGrpSpPr/>
          <p:nvPr/>
        </p:nvGrpSpPr>
        <p:grpSpPr>
          <a:xfrm>
            <a:off x="5372818" y="4623768"/>
            <a:ext cx="369332" cy="1701380"/>
            <a:chOff x="2494667" y="3258013"/>
            <a:chExt cx="369332" cy="1712316"/>
          </a:xfrm>
        </p:grpSpPr>
        <p:sp>
          <p:nvSpPr>
            <p:cNvPr id="185" name="Trapezoid 184"/>
            <p:cNvSpPr/>
            <p:nvPr/>
          </p:nvSpPr>
          <p:spPr>
            <a:xfrm rot="5400000" flipH="1">
              <a:off x="1831929" y="3947535"/>
              <a:ext cx="1712316" cy="333271"/>
            </a:xfrm>
            <a:prstGeom prst="trapezoid">
              <a:avLst>
                <a:gd name="adj" fmla="val 3080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86" name="TextBox 185"/>
            <p:cNvSpPr txBox="1"/>
            <p:nvPr/>
          </p:nvSpPr>
          <p:spPr>
            <a:xfrm rot="16200000">
              <a:off x="2041591" y="3929505"/>
              <a:ext cx="1275484" cy="369332"/>
            </a:xfrm>
            <a:prstGeom prst="rect">
              <a:avLst/>
            </a:prstGeom>
            <a:noFill/>
          </p:spPr>
          <p:txBody>
            <a:bodyPr wrap="none" rtlCol="0">
              <a:spAutoFit/>
            </a:bodyPr>
            <a:lstStyle/>
            <a:p>
              <a:pPr algn="ctr"/>
              <a:r>
                <a:rPr lang="en-US" dirty="0" smtClean="0"/>
                <a:t>Action Macro</a:t>
              </a:r>
              <a:endParaRPr lang="en-US" dirty="0"/>
            </a:p>
          </p:txBody>
        </p:sp>
      </p:grpSp>
      <p:grpSp>
        <p:nvGrpSpPr>
          <p:cNvPr id="187" name="Group 186"/>
          <p:cNvGrpSpPr/>
          <p:nvPr/>
        </p:nvGrpSpPr>
        <p:grpSpPr>
          <a:xfrm>
            <a:off x="6985202" y="4608334"/>
            <a:ext cx="369332" cy="1701380"/>
            <a:chOff x="2494667" y="3258013"/>
            <a:chExt cx="369332" cy="1712316"/>
          </a:xfrm>
        </p:grpSpPr>
        <p:sp>
          <p:nvSpPr>
            <p:cNvPr id="188" name="Trapezoid 187"/>
            <p:cNvSpPr/>
            <p:nvPr/>
          </p:nvSpPr>
          <p:spPr>
            <a:xfrm rot="5400000" flipH="1">
              <a:off x="1831929" y="3947535"/>
              <a:ext cx="1712316" cy="333271"/>
            </a:xfrm>
            <a:prstGeom prst="trapezoid">
              <a:avLst>
                <a:gd name="adj" fmla="val 3080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89" name="TextBox 188"/>
            <p:cNvSpPr txBox="1"/>
            <p:nvPr/>
          </p:nvSpPr>
          <p:spPr>
            <a:xfrm rot="16200000">
              <a:off x="2041591" y="3929505"/>
              <a:ext cx="1275484" cy="369332"/>
            </a:xfrm>
            <a:prstGeom prst="rect">
              <a:avLst/>
            </a:prstGeom>
            <a:noFill/>
          </p:spPr>
          <p:txBody>
            <a:bodyPr wrap="none" rtlCol="0">
              <a:spAutoFit/>
            </a:bodyPr>
            <a:lstStyle/>
            <a:p>
              <a:pPr algn="ctr"/>
              <a:r>
                <a:rPr lang="en-US" dirty="0" smtClean="0"/>
                <a:t>Action Macro</a:t>
              </a:r>
              <a:endParaRPr lang="en-US" dirty="0"/>
            </a:p>
          </p:txBody>
        </p:sp>
      </p:grpSp>
      <p:sp>
        <p:nvSpPr>
          <p:cNvPr id="7" name="Slide Number Placeholder 6"/>
          <p:cNvSpPr>
            <a:spLocks noGrp="1"/>
          </p:cNvSpPr>
          <p:nvPr>
            <p:ph type="sldNum" sz="quarter" idx="12"/>
          </p:nvPr>
        </p:nvSpPr>
        <p:spPr/>
        <p:txBody>
          <a:bodyPr/>
          <a:lstStyle/>
          <a:p>
            <a:fld id="{3DE0F19B-68EA-B340-A4BB-C1F18F625CEA}" type="slidenum">
              <a:rPr lang="en-US" smtClean="0"/>
              <a:t>18</a:t>
            </a:fld>
            <a:endParaRPr lang="en-US"/>
          </a:p>
        </p:txBody>
      </p:sp>
      <p:sp>
        <p:nvSpPr>
          <p:cNvPr id="8" name="TextBox 7"/>
          <p:cNvSpPr txBox="1"/>
          <p:nvPr/>
        </p:nvSpPr>
        <p:spPr>
          <a:xfrm>
            <a:off x="713692" y="2101533"/>
            <a:ext cx="1127946" cy="369332"/>
          </a:xfrm>
          <a:prstGeom prst="rect">
            <a:avLst/>
          </a:prstGeom>
          <a:noFill/>
        </p:spPr>
        <p:txBody>
          <a:bodyPr wrap="none" rtlCol="0">
            <a:spAutoFit/>
          </a:bodyPr>
          <a:lstStyle/>
          <a:p>
            <a:r>
              <a:rPr lang="en-US" dirty="0" smtClean="0"/>
              <a:t>(ANCS’13)</a:t>
            </a:r>
            <a:endParaRPr lang="en-US" dirty="0"/>
          </a:p>
        </p:txBody>
      </p:sp>
      <p:sp>
        <p:nvSpPr>
          <p:cNvPr id="9" name="TextBox 8"/>
          <p:cNvSpPr txBox="1"/>
          <p:nvPr/>
        </p:nvSpPr>
        <p:spPr>
          <a:xfrm>
            <a:off x="775153" y="1681003"/>
            <a:ext cx="1287243" cy="523220"/>
          </a:xfrm>
          <a:prstGeom prst="rect">
            <a:avLst/>
          </a:prstGeom>
          <a:noFill/>
        </p:spPr>
        <p:txBody>
          <a:bodyPr wrap="square" rtlCol="0">
            <a:spAutoFit/>
          </a:bodyPr>
          <a:lstStyle/>
          <a:p>
            <a:r>
              <a:rPr lang="en-US" sz="2800" dirty="0" smtClean="0">
                <a:solidFill>
                  <a:schemeClr val="accent4">
                    <a:lumMod val="50000"/>
                  </a:schemeClr>
                </a:solidFill>
              </a:rPr>
              <a:t>Parser</a:t>
            </a:r>
            <a:endParaRPr lang="en-US" sz="2800" dirty="0">
              <a:solidFill>
                <a:schemeClr val="accent4">
                  <a:lumMod val="50000"/>
                </a:schemeClr>
              </a:solidFill>
            </a:endParaRPr>
          </a:p>
        </p:txBody>
      </p:sp>
      <p:sp>
        <p:nvSpPr>
          <p:cNvPr id="124" name="TextBox 123"/>
          <p:cNvSpPr txBox="1"/>
          <p:nvPr/>
        </p:nvSpPr>
        <p:spPr>
          <a:xfrm>
            <a:off x="2873442" y="1286430"/>
            <a:ext cx="1913002" cy="830997"/>
          </a:xfrm>
          <a:prstGeom prst="rect">
            <a:avLst/>
          </a:prstGeom>
          <a:noFill/>
        </p:spPr>
        <p:txBody>
          <a:bodyPr wrap="square" rtlCol="0">
            <a:spAutoFit/>
          </a:bodyPr>
          <a:lstStyle/>
          <a:p>
            <a:pPr algn="ctr"/>
            <a:r>
              <a:rPr lang="en-US" sz="2400" dirty="0" smtClean="0">
                <a:solidFill>
                  <a:schemeClr val="accent2">
                    <a:lumMod val="50000"/>
                  </a:schemeClr>
                </a:solidFill>
              </a:rPr>
              <a:t>Match Action</a:t>
            </a:r>
          </a:p>
          <a:p>
            <a:pPr algn="ctr"/>
            <a:r>
              <a:rPr lang="en-US" sz="2400" dirty="0" smtClean="0">
                <a:solidFill>
                  <a:schemeClr val="accent2">
                    <a:lumMod val="50000"/>
                  </a:schemeClr>
                </a:solidFill>
              </a:rPr>
              <a:t>Tables</a:t>
            </a:r>
            <a:endParaRPr lang="en-US" sz="2400" dirty="0">
              <a:solidFill>
                <a:schemeClr val="accent2">
                  <a:lumMod val="50000"/>
                </a:schemeClr>
              </a:solidFill>
            </a:endParaRPr>
          </a:p>
        </p:txBody>
      </p:sp>
      <p:sp>
        <p:nvSpPr>
          <p:cNvPr id="126" name="TextBox 125"/>
          <p:cNvSpPr txBox="1"/>
          <p:nvPr/>
        </p:nvSpPr>
        <p:spPr>
          <a:xfrm>
            <a:off x="5094112" y="1362683"/>
            <a:ext cx="2707394" cy="461665"/>
          </a:xfrm>
          <a:prstGeom prst="rect">
            <a:avLst/>
          </a:prstGeom>
          <a:noFill/>
        </p:spPr>
        <p:txBody>
          <a:bodyPr wrap="square" rtlCol="0">
            <a:spAutoFit/>
          </a:bodyPr>
          <a:lstStyle/>
          <a:p>
            <a:r>
              <a:rPr lang="en-US" sz="2400" dirty="0" smtClean="0">
                <a:solidFill>
                  <a:schemeClr val="tx2">
                    <a:lumMod val="50000"/>
                  </a:schemeClr>
                </a:solidFill>
              </a:rPr>
              <a:t>Control Flow Graph</a:t>
            </a:r>
            <a:endParaRPr lang="en-US" sz="2400" dirty="0">
              <a:solidFill>
                <a:schemeClr val="tx2">
                  <a:lumMod val="50000"/>
                </a:schemeClr>
              </a:solidFill>
            </a:endParaRPr>
          </a:p>
        </p:txBody>
      </p:sp>
    </p:spTree>
    <p:custDataLst>
      <p:tags r:id="rId1"/>
    </p:custDataLst>
    <p:extLst>
      <p:ext uri="{BB962C8B-B14F-4D97-AF65-F5344CB8AC3E}">
        <p14:creationId xmlns:p14="http://schemas.microsoft.com/office/powerpoint/2010/main" val="2702210494"/>
      </p:ext>
    </p:extLst>
  </p:cSld>
  <p:clrMapOvr>
    <a:masterClrMapping/>
  </p:clrMapOvr>
  <mc:AlternateContent xmlns:mc="http://schemas.openxmlformats.org/markup-compatibility/2006" xmlns:p14="http://schemas.microsoft.com/office/powerpoint/2010/main">
    <mc:Choice Requires="p14">
      <p:transition spd="slow" p14:dur="2000" advTm="64861"/>
    </mc:Choice>
    <mc:Fallback xmlns="">
      <p:transition xmlns:p14="http://schemas.microsoft.com/office/powerpoint/2010/main" spd="slow" advTm="6486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124"/>
                                        </p:tgtEl>
                                        <p:attrNameLst>
                                          <p:attrName>style.visibility</p:attrName>
                                        </p:attrNameLst>
                                      </p:cBhvr>
                                      <p:to>
                                        <p:strVal val="visible"/>
                                      </p:to>
                                    </p:se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96"/>
                                        </p:tgtEl>
                                        <p:attrNameLst>
                                          <p:attrName>style.visibility</p:attrName>
                                        </p:attrNameLst>
                                      </p:cBhvr>
                                      <p:to>
                                        <p:strVal val="visible"/>
                                      </p:to>
                                    </p:set>
                                    <p:animEffect transition="in" filter="fade">
                                      <p:cBhvr>
                                        <p:cTn id="24" dur="500"/>
                                        <p:tgtEl>
                                          <p:spTgt spid="9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126"/>
                                        </p:tgtEl>
                                        <p:attrNameLst>
                                          <p:attrName>style.visibility</p:attrName>
                                        </p:attrNameLst>
                                      </p:cBhvr>
                                      <p:to>
                                        <p:strVal val="visible"/>
                                      </p:to>
                                    </p:se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7"/>
                                        </p:tgtEl>
                                        <p:attrNameLst>
                                          <p:attrName>style.visibility</p:attrName>
                                        </p:attrNameLst>
                                      </p:cBhvr>
                                      <p:to>
                                        <p:strVal val="visible"/>
                                      </p:to>
                                    </p:set>
                                    <p:animEffect transition="in" filter="fade">
                                      <p:cBhvr>
                                        <p:cTn id="35" dur="500"/>
                                        <p:tgtEl>
                                          <p:spTgt spid="9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1"/>
                                        </p:tgtEl>
                                        <p:attrNameLst>
                                          <p:attrName>style.visibility</p:attrName>
                                        </p:attrNameLst>
                                      </p:cBhvr>
                                      <p:to>
                                        <p:strVal val="visible"/>
                                      </p:to>
                                    </p:set>
                                    <p:animEffect transition="in" filter="fade">
                                      <p:cBhvr>
                                        <p:cTn id="40" dur="500"/>
                                        <p:tgtEl>
                                          <p:spTgt spid="81"/>
                                        </p:tgtEl>
                                      </p:cBhvr>
                                    </p:animEffec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1"/>
                                        </p:tgtEl>
                                        <p:attrNameLst>
                                          <p:attrName>style.visibility</p:attrName>
                                        </p:attrNameLst>
                                      </p:cBhvr>
                                      <p:to>
                                        <p:strVal val="visible"/>
                                      </p:to>
                                    </p:set>
                                    <p:animEffect transition="in" filter="fade">
                                      <p:cBhvr>
                                        <p:cTn id="4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1" grpId="0" animBg="1"/>
      <p:bldP spid="3" grpId="0" animBg="1"/>
      <p:bldP spid="96" grpId="0" animBg="1"/>
      <p:bldP spid="81" grpId="0" animBg="1"/>
      <p:bldP spid="97" grpId="0" animBg="1"/>
      <p:bldP spid="8" grpId="0"/>
      <p:bldP spid="124" grpId="0"/>
      <p:bldP spid="1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1158051" y="2223207"/>
            <a:ext cx="6678319" cy="242405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What does </a:t>
            </a:r>
            <a:r>
              <a:rPr lang="en-US" dirty="0" err="1" smtClean="0"/>
              <a:t>reconfigurability</a:t>
            </a:r>
            <a:r>
              <a:rPr lang="en-US" dirty="0" smtClean="0"/>
              <a:t> buy us?</a:t>
            </a:r>
            <a:endParaRPr lang="en-US" dirty="0"/>
          </a:p>
        </p:txBody>
      </p:sp>
      <p:sp>
        <p:nvSpPr>
          <p:cNvPr id="2" name="Slide Number Placeholder 1"/>
          <p:cNvSpPr>
            <a:spLocks noGrp="1"/>
          </p:cNvSpPr>
          <p:nvPr>
            <p:ph type="sldNum" sz="quarter" idx="12"/>
          </p:nvPr>
        </p:nvSpPr>
        <p:spPr/>
        <p:txBody>
          <a:bodyPr/>
          <a:lstStyle/>
          <a:p>
            <a:fld id="{3DE0F19B-68EA-B340-A4BB-C1F18F625CEA}" type="slidenum">
              <a:rPr lang="en-US" smtClean="0"/>
              <a:t>19</a:t>
            </a:fld>
            <a:endParaRPr lang="en-US"/>
          </a:p>
        </p:txBody>
      </p:sp>
    </p:spTree>
    <p:extLst>
      <p:ext uri="{BB962C8B-B14F-4D97-AF65-F5344CB8AC3E}">
        <p14:creationId xmlns:p14="http://schemas.microsoft.com/office/powerpoint/2010/main" val="2823848736"/>
      </p:ext>
    </p:extLst>
  </p:cSld>
  <p:clrMapOvr>
    <a:masterClrMapping/>
  </p:clrMapOvr>
  <mc:AlternateContent xmlns:mc="http://schemas.openxmlformats.org/markup-compatibility/2006" xmlns:p14="http://schemas.microsoft.com/office/powerpoint/2010/main">
    <mc:Choice Requires="p14">
      <p:transition spd="slow" p14:dur="2000" advTm="4042"/>
    </mc:Choice>
    <mc:Fallback xmlns="">
      <p:transition xmlns:p14="http://schemas.microsoft.com/office/powerpoint/2010/main" spd="slow" advTm="4042"/>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next 20 minutes</a:t>
            </a:r>
            <a:endParaRPr lang="en-US" dirty="0"/>
          </a:p>
        </p:txBody>
      </p:sp>
      <p:sp>
        <p:nvSpPr>
          <p:cNvPr id="3" name="Content Placeholder 2"/>
          <p:cNvSpPr>
            <a:spLocks noGrp="1"/>
          </p:cNvSpPr>
          <p:nvPr>
            <p:ph idx="1"/>
          </p:nvPr>
        </p:nvSpPr>
        <p:spPr>
          <a:xfrm>
            <a:off x="457200" y="2075492"/>
            <a:ext cx="8229600" cy="4280858"/>
          </a:xfrm>
        </p:spPr>
        <p:txBody>
          <a:bodyPr/>
          <a:lstStyle/>
          <a:p>
            <a:r>
              <a:rPr lang="en-US" dirty="0" smtClean="0"/>
              <a:t>Fixed-function switch chips will be replaced by reconfigurable switch chips</a:t>
            </a:r>
          </a:p>
          <a:p>
            <a:r>
              <a:rPr lang="en-US" dirty="0" smtClean="0"/>
              <a:t>We </a:t>
            </a:r>
            <a:r>
              <a:rPr lang="en-US" dirty="0"/>
              <a:t>will program them using languages like P4</a:t>
            </a:r>
          </a:p>
          <a:p>
            <a:r>
              <a:rPr lang="en-US" dirty="0" smtClean="0"/>
              <a:t>We </a:t>
            </a:r>
            <a:r>
              <a:rPr lang="en-US" dirty="0"/>
              <a:t>need </a:t>
            </a:r>
            <a:r>
              <a:rPr lang="en-US" u="sng" dirty="0"/>
              <a:t>a compiler to </a:t>
            </a:r>
            <a:r>
              <a:rPr lang="en-US" u="sng" dirty="0" smtClean="0"/>
              <a:t>compile </a:t>
            </a:r>
            <a:r>
              <a:rPr lang="en-US" u="sng" dirty="0"/>
              <a:t>P4 programs </a:t>
            </a:r>
            <a:r>
              <a:rPr lang="en-US" u="sng" dirty="0" smtClean="0"/>
              <a:t>to reconfigurable switch chips</a:t>
            </a:r>
            <a:r>
              <a:rPr lang="en-US" dirty="0" smtClean="0"/>
              <a:t>.</a:t>
            </a:r>
            <a:endParaRPr lang="en-US" dirty="0"/>
          </a:p>
        </p:txBody>
      </p:sp>
      <p:sp>
        <p:nvSpPr>
          <p:cNvPr id="4" name="Slide Number Placeholder 3"/>
          <p:cNvSpPr>
            <a:spLocks noGrp="1"/>
          </p:cNvSpPr>
          <p:nvPr>
            <p:ph type="sldNum" sz="quarter" idx="12"/>
          </p:nvPr>
        </p:nvSpPr>
        <p:spPr/>
        <p:txBody>
          <a:bodyPr/>
          <a:lstStyle/>
          <a:p>
            <a:fld id="{3DE0F19B-68EA-B340-A4BB-C1F18F625CEA}" type="slidenum">
              <a:rPr lang="en-US" smtClean="0"/>
              <a:t>2</a:t>
            </a:fld>
            <a:endParaRPr lang="en-US"/>
          </a:p>
        </p:txBody>
      </p:sp>
    </p:spTree>
    <p:extLst>
      <p:ext uri="{BB962C8B-B14F-4D97-AF65-F5344CB8AC3E}">
        <p14:creationId xmlns:p14="http://schemas.microsoft.com/office/powerpoint/2010/main" val="3828210130"/>
      </p:ext>
    </p:extLst>
  </p:cSld>
  <p:clrMapOvr>
    <a:masterClrMapping/>
  </p:clrMapOvr>
  <mc:AlternateContent xmlns:mc="http://schemas.openxmlformats.org/markup-compatibility/2006" xmlns:p14="http://schemas.microsoft.com/office/powerpoint/2010/main">
    <mc:Choice Requires="p14">
      <p:transition spd="slow" p14:dur="2000" advTm="32237"/>
    </mc:Choice>
    <mc:Fallback xmlns="">
      <p:transition xmlns:p14="http://schemas.microsoft.com/office/powerpoint/2010/main" spd="slow" advTm="32237"/>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49412" y="1417638"/>
            <a:ext cx="8229600" cy="2896958"/>
          </a:xfrm>
        </p:spPr>
        <p:txBody>
          <a:bodyPr/>
          <a:lstStyle/>
          <a:p>
            <a:r>
              <a:rPr lang="en-US" dirty="0" smtClean="0"/>
              <a:t>Use resources efficiently</a:t>
            </a:r>
            <a:endParaRPr lang="en-US" dirty="0"/>
          </a:p>
          <a:p>
            <a:pPr lvl="1"/>
            <a:r>
              <a:rPr lang="en-US" dirty="0"/>
              <a:t>Multiple tables per stage</a:t>
            </a:r>
          </a:p>
          <a:p>
            <a:pPr lvl="1"/>
            <a:r>
              <a:rPr lang="en-US" dirty="0"/>
              <a:t>Big table in multiple </a:t>
            </a:r>
            <a:r>
              <a:rPr lang="en-US" dirty="0" smtClean="0"/>
              <a:t>stages</a:t>
            </a:r>
          </a:p>
          <a:p>
            <a:r>
              <a:rPr lang="en-US" dirty="0" smtClean="0"/>
              <a:t>Use fewer stages</a:t>
            </a:r>
            <a:endParaRPr lang="en-US" dirty="0"/>
          </a:p>
        </p:txBody>
      </p:sp>
      <p:grpSp>
        <p:nvGrpSpPr>
          <p:cNvPr id="4" name="Group 3"/>
          <p:cNvGrpSpPr/>
          <p:nvPr/>
        </p:nvGrpSpPr>
        <p:grpSpPr>
          <a:xfrm>
            <a:off x="4519400" y="3378348"/>
            <a:ext cx="3818240" cy="1100891"/>
            <a:chOff x="1774479" y="1567701"/>
            <a:chExt cx="5441774" cy="1516411"/>
          </a:xfrm>
        </p:grpSpPr>
        <p:sp>
          <p:nvSpPr>
            <p:cNvPr id="138" name="Rectangle 137"/>
            <p:cNvSpPr/>
            <p:nvPr/>
          </p:nvSpPr>
          <p:spPr>
            <a:xfrm>
              <a:off x="1774479" y="1807462"/>
              <a:ext cx="933614" cy="84119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L2</a:t>
              </a:r>
              <a:endParaRPr lang="en-US" dirty="0"/>
            </a:p>
          </p:txBody>
        </p:sp>
        <p:sp>
          <p:nvSpPr>
            <p:cNvPr id="169" name="Rectangle 168"/>
            <p:cNvSpPr/>
            <p:nvPr/>
          </p:nvSpPr>
          <p:spPr>
            <a:xfrm>
              <a:off x="4099148" y="1567701"/>
              <a:ext cx="958655" cy="78081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IPv4</a:t>
              </a:r>
              <a:endParaRPr lang="en-US" dirty="0"/>
            </a:p>
          </p:txBody>
        </p:sp>
        <p:sp>
          <p:nvSpPr>
            <p:cNvPr id="170" name="Rectangle 169"/>
            <p:cNvSpPr/>
            <p:nvPr/>
          </p:nvSpPr>
          <p:spPr>
            <a:xfrm>
              <a:off x="3777477" y="2416605"/>
              <a:ext cx="1730971" cy="44017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IPv6</a:t>
              </a:r>
              <a:endParaRPr lang="en-US" dirty="0"/>
            </a:p>
          </p:txBody>
        </p:sp>
        <p:cxnSp>
          <p:nvCxnSpPr>
            <p:cNvPr id="172" name="Straight Arrow Connector 171"/>
            <p:cNvCxnSpPr>
              <a:stCxn id="169" idx="3"/>
              <a:endCxn id="173" idx="1"/>
            </p:cNvCxnSpPr>
            <p:nvPr/>
          </p:nvCxnSpPr>
          <p:spPr>
            <a:xfrm>
              <a:off x="5057803" y="1958110"/>
              <a:ext cx="976921" cy="43122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3" name="Rectangle 172"/>
            <p:cNvSpPr/>
            <p:nvPr/>
          </p:nvSpPr>
          <p:spPr>
            <a:xfrm>
              <a:off x="6034724" y="1694550"/>
              <a:ext cx="1181529" cy="138956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ACL</a:t>
              </a:r>
              <a:endParaRPr lang="en-US" dirty="0"/>
            </a:p>
          </p:txBody>
        </p:sp>
        <p:cxnSp>
          <p:nvCxnSpPr>
            <p:cNvPr id="174" name="Straight Arrow Connector 173"/>
            <p:cNvCxnSpPr>
              <a:stCxn id="170" idx="3"/>
              <a:endCxn id="173" idx="1"/>
            </p:cNvCxnSpPr>
            <p:nvPr/>
          </p:nvCxnSpPr>
          <p:spPr>
            <a:xfrm flipV="1">
              <a:off x="5508448" y="2389331"/>
              <a:ext cx="526276" cy="247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6" name="Straight Arrow Connector 175"/>
            <p:cNvCxnSpPr>
              <a:stCxn id="138" idx="3"/>
              <a:endCxn id="169" idx="1"/>
            </p:cNvCxnSpPr>
            <p:nvPr/>
          </p:nvCxnSpPr>
          <p:spPr>
            <a:xfrm flipV="1">
              <a:off x="2708093" y="1958110"/>
              <a:ext cx="1391055" cy="26995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7" name="Straight Arrow Connector 176"/>
            <p:cNvCxnSpPr>
              <a:stCxn id="138" idx="3"/>
              <a:endCxn id="170" idx="1"/>
            </p:cNvCxnSpPr>
            <p:nvPr/>
          </p:nvCxnSpPr>
          <p:spPr>
            <a:xfrm>
              <a:off x="2708093" y="2228061"/>
              <a:ext cx="1069384" cy="4086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74" name="Group 73"/>
          <p:cNvGrpSpPr/>
          <p:nvPr/>
        </p:nvGrpSpPr>
        <p:grpSpPr>
          <a:xfrm>
            <a:off x="1906702" y="4639996"/>
            <a:ext cx="854836" cy="1649218"/>
            <a:chOff x="1485649" y="3204985"/>
            <a:chExt cx="1124341" cy="2169168"/>
          </a:xfrm>
        </p:grpSpPr>
        <p:sp>
          <p:nvSpPr>
            <p:cNvPr id="75" name="Rectangle 74"/>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76" name="Rectangle 75"/>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77" name="Group 76"/>
          <p:cNvGrpSpPr/>
          <p:nvPr/>
        </p:nvGrpSpPr>
        <p:grpSpPr>
          <a:xfrm>
            <a:off x="3070724" y="4649599"/>
            <a:ext cx="854836" cy="1649218"/>
            <a:chOff x="1485649" y="3204985"/>
            <a:chExt cx="1124341" cy="2169168"/>
          </a:xfrm>
        </p:grpSpPr>
        <p:sp>
          <p:nvSpPr>
            <p:cNvPr id="78" name="Rectangle 77"/>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79" name="Rectangle 78"/>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80" name="Group 79"/>
          <p:cNvGrpSpPr/>
          <p:nvPr/>
        </p:nvGrpSpPr>
        <p:grpSpPr>
          <a:xfrm>
            <a:off x="4366898" y="4644281"/>
            <a:ext cx="854836" cy="1649218"/>
            <a:chOff x="1485649" y="3204985"/>
            <a:chExt cx="1124341" cy="2169168"/>
          </a:xfrm>
        </p:grpSpPr>
        <p:sp>
          <p:nvSpPr>
            <p:cNvPr id="82" name="Rectangle 81"/>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83" name="Rectangle 82"/>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84" name="Group 83"/>
          <p:cNvGrpSpPr/>
          <p:nvPr/>
        </p:nvGrpSpPr>
        <p:grpSpPr>
          <a:xfrm>
            <a:off x="5574822" y="4644281"/>
            <a:ext cx="854836" cy="1649218"/>
            <a:chOff x="1485649" y="3204985"/>
            <a:chExt cx="1124341" cy="2169168"/>
          </a:xfrm>
        </p:grpSpPr>
        <p:sp>
          <p:nvSpPr>
            <p:cNvPr id="85" name="Rectangle 84"/>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86" name="Rectangle 85"/>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5" name="Rectangle 4"/>
          <p:cNvSpPr/>
          <p:nvPr/>
        </p:nvSpPr>
        <p:spPr>
          <a:xfrm rot="16200000">
            <a:off x="5932466" y="5437017"/>
            <a:ext cx="1768811" cy="197444"/>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endParaRPr lang="en-US" dirty="0"/>
          </a:p>
        </p:txBody>
      </p:sp>
      <p:grpSp>
        <p:nvGrpSpPr>
          <p:cNvPr id="107" name="Group 106"/>
          <p:cNvGrpSpPr/>
          <p:nvPr/>
        </p:nvGrpSpPr>
        <p:grpSpPr>
          <a:xfrm>
            <a:off x="7090487" y="5248960"/>
            <a:ext cx="419939" cy="526271"/>
            <a:chOff x="8131589" y="4009362"/>
            <a:chExt cx="552334" cy="692189"/>
          </a:xfrm>
        </p:grpSpPr>
        <p:grpSp>
          <p:nvGrpSpPr>
            <p:cNvPr id="19" name="Group 65"/>
            <p:cNvGrpSpPr/>
            <p:nvPr/>
          </p:nvGrpSpPr>
          <p:grpSpPr>
            <a:xfrm>
              <a:off x="8131589" y="4009362"/>
              <a:ext cx="551591" cy="228624"/>
              <a:chOff x="7660968" y="1751777"/>
              <a:chExt cx="1040580" cy="450645"/>
            </a:xfrm>
          </p:grpSpPr>
          <p:sp>
            <p:nvSpPr>
              <p:cNvPr id="20" name="Freeform 1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1" name="Straight Connector 2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70"/>
            <p:cNvGrpSpPr/>
            <p:nvPr/>
          </p:nvGrpSpPr>
          <p:grpSpPr>
            <a:xfrm>
              <a:off x="8132332" y="4472927"/>
              <a:ext cx="551591" cy="228624"/>
              <a:chOff x="7660968" y="1751777"/>
              <a:chExt cx="1040580" cy="450645"/>
            </a:xfrm>
          </p:grpSpPr>
          <p:sp>
            <p:nvSpPr>
              <p:cNvPr id="24" name="Freeform 2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5" name="Straight Connector 2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52" name="Rectangle 51"/>
          <p:cNvSpPr/>
          <p:nvPr/>
        </p:nvSpPr>
        <p:spPr>
          <a:xfrm rot="16200000">
            <a:off x="544925" y="5436748"/>
            <a:ext cx="1769920" cy="196874"/>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endParaRPr lang="en-US" dirty="0">
              <a:solidFill>
                <a:schemeClr val="tx1"/>
              </a:solidFill>
            </a:endParaRPr>
          </a:p>
        </p:txBody>
      </p:sp>
      <p:grpSp>
        <p:nvGrpSpPr>
          <p:cNvPr id="6" name="Group 5"/>
          <p:cNvGrpSpPr/>
          <p:nvPr/>
        </p:nvGrpSpPr>
        <p:grpSpPr>
          <a:xfrm>
            <a:off x="1794222" y="6008870"/>
            <a:ext cx="4641121" cy="427761"/>
            <a:chOff x="1348700" y="5890495"/>
            <a:chExt cx="6104332" cy="562621"/>
          </a:xfrm>
        </p:grpSpPr>
        <p:sp>
          <p:nvSpPr>
            <p:cNvPr id="88" name="Isosceles Triangle 87"/>
            <p:cNvSpPr/>
            <p:nvPr/>
          </p:nvSpPr>
          <p:spPr>
            <a:xfrm rot="5400000">
              <a:off x="1459687" y="5907878"/>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Isosceles Triangle 89"/>
            <p:cNvSpPr/>
            <p:nvPr/>
          </p:nvSpPr>
          <p:spPr>
            <a:xfrm rot="5400000">
              <a:off x="3013132"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Isosceles Triangle 90"/>
            <p:cNvSpPr/>
            <p:nvPr/>
          </p:nvSpPr>
          <p:spPr>
            <a:xfrm rot="5400000">
              <a:off x="4728908" y="5925261"/>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2" name="Isosceles Triangle 91"/>
            <p:cNvSpPr/>
            <p:nvPr/>
          </p:nvSpPr>
          <p:spPr>
            <a:xfrm rot="5400000">
              <a:off x="6315139"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06" name="Group 105"/>
            <p:cNvGrpSpPr/>
            <p:nvPr/>
          </p:nvGrpSpPr>
          <p:grpSpPr>
            <a:xfrm>
              <a:off x="1348700" y="6030725"/>
              <a:ext cx="6104332" cy="422391"/>
              <a:chOff x="1344104" y="5149079"/>
              <a:chExt cx="6104332" cy="615145"/>
            </a:xfrm>
          </p:grpSpPr>
          <p:cxnSp>
            <p:nvCxnSpPr>
              <p:cNvPr id="93" name="Straight Arrow Connector 92"/>
              <p:cNvCxnSpPr/>
              <p:nvPr/>
            </p:nvCxnSpPr>
            <p:spPr>
              <a:xfrm>
                <a:off x="1344104" y="5732645"/>
                <a:ext cx="6104332" cy="31579"/>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95" name="Elbow Connector 94"/>
              <p:cNvCxnSpPr/>
              <p:nvPr/>
            </p:nvCxnSpPr>
            <p:spPr>
              <a:xfrm rot="10800000" flipV="1">
                <a:off x="1358390" y="5149079"/>
                <a:ext cx="128370" cy="583566"/>
              </a:xfrm>
              <a:prstGeom prst="bentConnector2">
                <a:avLst/>
              </a:prstGeom>
            </p:spPr>
            <p:style>
              <a:lnRef idx="2">
                <a:schemeClr val="dk1"/>
              </a:lnRef>
              <a:fillRef idx="0">
                <a:schemeClr val="dk1"/>
              </a:fillRef>
              <a:effectRef idx="1">
                <a:schemeClr val="dk1"/>
              </a:effectRef>
              <a:fontRef idx="minor">
                <a:schemeClr val="tx1"/>
              </a:fontRef>
            </p:style>
          </p:cxnSp>
          <p:cxnSp>
            <p:nvCxnSpPr>
              <p:cNvPr id="103" name="Elbow Connector 102"/>
              <p:cNvCxnSpPr/>
              <p:nvPr/>
            </p:nvCxnSpPr>
            <p:spPr>
              <a:xfrm rot="10800000" flipV="1">
                <a:off x="2897549"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104" name="Elbow Connector 103"/>
              <p:cNvCxnSpPr/>
              <p:nvPr/>
            </p:nvCxnSpPr>
            <p:spPr>
              <a:xfrm rot="10800000" flipV="1">
                <a:off x="4620391"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105" name="Elbow Connector 104"/>
              <p:cNvCxnSpPr/>
              <p:nvPr/>
            </p:nvCxnSpPr>
            <p:spPr>
              <a:xfrm rot="10800000" flipV="1">
                <a:off x="6189407"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grpSp>
      </p:grpSp>
      <p:sp>
        <p:nvSpPr>
          <p:cNvPr id="94" name="Rectangle 93"/>
          <p:cNvSpPr/>
          <p:nvPr/>
        </p:nvSpPr>
        <p:spPr>
          <a:xfrm rot="16200000">
            <a:off x="1473776" y="5286145"/>
            <a:ext cx="1452034" cy="400825"/>
          </a:xfrm>
          <a:prstGeom prst="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7" name="Rectangle 96"/>
          <p:cNvSpPr/>
          <p:nvPr/>
        </p:nvSpPr>
        <p:spPr>
          <a:xfrm rot="16200000">
            <a:off x="2629148" y="5289389"/>
            <a:ext cx="1469336" cy="400825"/>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1" name="Rectangle 100"/>
          <p:cNvSpPr/>
          <p:nvPr/>
        </p:nvSpPr>
        <p:spPr>
          <a:xfrm rot="16200000">
            <a:off x="5498983" y="5590784"/>
            <a:ext cx="781013" cy="445010"/>
          </a:xfrm>
          <a:prstGeom prst="rect">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31" name="Rectangle 130"/>
          <p:cNvSpPr/>
          <p:nvPr/>
        </p:nvSpPr>
        <p:spPr>
          <a:xfrm rot="16200000">
            <a:off x="5543816" y="4843014"/>
            <a:ext cx="691352" cy="445007"/>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47" name="Rectangle 146"/>
          <p:cNvSpPr/>
          <p:nvPr/>
        </p:nvSpPr>
        <p:spPr>
          <a:xfrm rot="16200000">
            <a:off x="3928213" y="5291116"/>
            <a:ext cx="1467188" cy="400825"/>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8" name="Title 7"/>
          <p:cNvSpPr>
            <a:spLocks noGrp="1"/>
          </p:cNvSpPr>
          <p:nvPr>
            <p:ph type="title"/>
          </p:nvPr>
        </p:nvSpPr>
        <p:spPr/>
        <p:txBody>
          <a:bodyPr/>
          <a:lstStyle/>
          <a:p>
            <a:r>
              <a:rPr lang="en-US" dirty="0" smtClean="0"/>
              <a:t>Benefits of </a:t>
            </a:r>
            <a:r>
              <a:rPr lang="en-US" dirty="0" err="1" smtClean="0"/>
              <a:t>Reconfigurability</a:t>
            </a:r>
            <a:endParaRPr lang="en-US" dirty="0"/>
          </a:p>
        </p:txBody>
      </p:sp>
      <p:cxnSp>
        <p:nvCxnSpPr>
          <p:cNvPr id="117" name="Straight Arrow Connector 116"/>
          <p:cNvCxnSpPr>
            <a:endCxn id="138" idx="1"/>
          </p:cNvCxnSpPr>
          <p:nvPr/>
        </p:nvCxnSpPr>
        <p:spPr>
          <a:xfrm>
            <a:off x="4123932" y="3857759"/>
            <a:ext cx="3954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8" name="Straight Arrow Connector 117"/>
          <p:cNvCxnSpPr>
            <a:stCxn id="173" idx="3"/>
          </p:cNvCxnSpPr>
          <p:nvPr/>
        </p:nvCxnSpPr>
        <p:spPr>
          <a:xfrm>
            <a:off x="8337640" y="3974839"/>
            <a:ext cx="3491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1" name="Trapezoid 60"/>
          <p:cNvSpPr/>
          <p:nvPr/>
        </p:nvSpPr>
        <p:spPr>
          <a:xfrm rot="5400000" flipH="1">
            <a:off x="1842143" y="5364553"/>
            <a:ext cx="1471045" cy="252203"/>
          </a:xfrm>
          <a:prstGeom prst="trapezoid">
            <a:avLst>
              <a:gd name="adj" fmla="val 3080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64" name="Trapezoid 63"/>
          <p:cNvSpPr/>
          <p:nvPr/>
        </p:nvSpPr>
        <p:spPr>
          <a:xfrm rot="5400000" flipH="1">
            <a:off x="3009316" y="5360481"/>
            <a:ext cx="1471045" cy="252203"/>
          </a:xfrm>
          <a:prstGeom prst="trapezoid">
            <a:avLst>
              <a:gd name="adj" fmla="val 3080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67" name="Trapezoid 66"/>
          <p:cNvSpPr/>
          <p:nvPr/>
        </p:nvSpPr>
        <p:spPr>
          <a:xfrm rot="5400000" flipH="1">
            <a:off x="5880362" y="4927358"/>
            <a:ext cx="695349" cy="272322"/>
          </a:xfrm>
          <a:prstGeom prst="trapezoid">
            <a:avLst>
              <a:gd name="adj" fmla="val 3080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70" name="Trapezoid 69"/>
          <p:cNvSpPr/>
          <p:nvPr/>
        </p:nvSpPr>
        <p:spPr>
          <a:xfrm rot="5400000" flipH="1">
            <a:off x="5843200" y="5704125"/>
            <a:ext cx="789793" cy="252203"/>
          </a:xfrm>
          <a:prstGeom prst="trapezoid">
            <a:avLst>
              <a:gd name="adj" fmla="val 3080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72" name="Trapezoid 71"/>
          <p:cNvSpPr/>
          <p:nvPr/>
        </p:nvSpPr>
        <p:spPr>
          <a:xfrm rot="5400000" flipH="1">
            <a:off x="4299195" y="5355661"/>
            <a:ext cx="1471045" cy="252203"/>
          </a:xfrm>
          <a:prstGeom prst="trapezoid">
            <a:avLst>
              <a:gd name="adj" fmla="val 3080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3DE0F19B-68EA-B340-A4BB-C1F18F625CEA}" type="slidenum">
              <a:rPr lang="en-US" smtClean="0"/>
              <a:t>20</a:t>
            </a:fld>
            <a:endParaRPr lang="en-US"/>
          </a:p>
        </p:txBody>
      </p:sp>
    </p:spTree>
    <p:custDataLst>
      <p:tags r:id="rId1"/>
    </p:custDataLst>
    <p:extLst>
      <p:ext uri="{BB962C8B-B14F-4D97-AF65-F5344CB8AC3E}">
        <p14:creationId xmlns:p14="http://schemas.microsoft.com/office/powerpoint/2010/main" val="1260220778"/>
      </p:ext>
    </p:extLst>
  </p:cSld>
  <p:clrMapOvr>
    <a:masterClrMapping/>
  </p:clrMapOvr>
  <mc:AlternateContent xmlns:mc="http://schemas.openxmlformats.org/markup-compatibility/2006" xmlns:p14="http://schemas.microsoft.com/office/powerpoint/2010/main">
    <mc:Choice Requires="p14">
      <p:transition spd="slow" p14:dur="2000" advTm="31783"/>
    </mc:Choice>
    <mc:Fallback xmlns="">
      <p:transition xmlns:p14="http://schemas.microsoft.com/office/powerpoint/2010/main" spd="slow" advTm="31783"/>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Naïve Mapping: Control </a:t>
            </a:r>
            <a:r>
              <a:rPr lang="en-US" dirty="0"/>
              <a:t>F</a:t>
            </a:r>
            <a:r>
              <a:rPr lang="en-US" dirty="0" smtClean="0"/>
              <a:t>low </a:t>
            </a:r>
            <a:r>
              <a:rPr lang="en-US" dirty="0"/>
              <a:t>G</a:t>
            </a:r>
            <a:r>
              <a:rPr lang="en-US" dirty="0" smtClean="0"/>
              <a:t>raph</a:t>
            </a:r>
            <a:endParaRPr lang="en-US" dirty="0"/>
          </a:p>
        </p:txBody>
      </p:sp>
      <p:sp>
        <p:nvSpPr>
          <p:cNvPr id="5" name="Rectangle 4"/>
          <p:cNvSpPr/>
          <p:nvPr/>
        </p:nvSpPr>
        <p:spPr>
          <a:xfrm rot="16200000">
            <a:off x="6791613" y="5138353"/>
            <a:ext cx="2326465" cy="25969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endParaRPr lang="en-US" dirty="0"/>
          </a:p>
        </p:txBody>
      </p:sp>
      <p:sp>
        <p:nvSpPr>
          <p:cNvPr id="52" name="Rectangle 51"/>
          <p:cNvSpPr/>
          <p:nvPr/>
        </p:nvSpPr>
        <p:spPr>
          <a:xfrm rot="16200000">
            <a:off x="-294463" y="5137999"/>
            <a:ext cx="2327923" cy="25894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r>
              <a:rPr lang="en-US" dirty="0" smtClean="0">
                <a:solidFill>
                  <a:schemeClr val="tx1"/>
                </a:solidFill>
              </a:rPr>
              <a:t>Parser</a:t>
            </a:r>
            <a:endParaRPr lang="en-US" dirty="0">
              <a:solidFill>
                <a:schemeClr val="tx1"/>
              </a:solidFill>
            </a:endParaRPr>
          </a:p>
        </p:txBody>
      </p:sp>
      <p:grpSp>
        <p:nvGrpSpPr>
          <p:cNvPr id="148" name="Group 147"/>
          <p:cNvGrpSpPr/>
          <p:nvPr/>
        </p:nvGrpSpPr>
        <p:grpSpPr>
          <a:xfrm>
            <a:off x="1496642" y="4090055"/>
            <a:ext cx="1124341" cy="2169168"/>
            <a:chOff x="1485649" y="3204985"/>
            <a:chExt cx="1124341" cy="2169168"/>
          </a:xfrm>
        </p:grpSpPr>
        <p:sp>
          <p:nvSpPr>
            <p:cNvPr id="149" name="Rectangle 148"/>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50" name="Rectangle 149"/>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51" name="Group 150"/>
          <p:cNvGrpSpPr/>
          <p:nvPr/>
        </p:nvGrpSpPr>
        <p:grpSpPr>
          <a:xfrm>
            <a:off x="3027646" y="4102685"/>
            <a:ext cx="1124341" cy="2169168"/>
            <a:chOff x="1485649" y="3204985"/>
            <a:chExt cx="1124341" cy="2169168"/>
          </a:xfrm>
        </p:grpSpPr>
        <p:sp>
          <p:nvSpPr>
            <p:cNvPr id="152" name="Rectangle 151"/>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53" name="Rectangle 152"/>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54" name="Group 153"/>
          <p:cNvGrpSpPr/>
          <p:nvPr/>
        </p:nvGrpSpPr>
        <p:grpSpPr>
          <a:xfrm>
            <a:off x="4732466" y="4095691"/>
            <a:ext cx="1124341" cy="2169168"/>
            <a:chOff x="1485649" y="3204985"/>
            <a:chExt cx="1124341" cy="2169168"/>
          </a:xfrm>
        </p:grpSpPr>
        <p:sp>
          <p:nvSpPr>
            <p:cNvPr id="155" name="Rectangle 154"/>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56" name="Rectangle 155"/>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57" name="Group 156"/>
          <p:cNvGrpSpPr/>
          <p:nvPr/>
        </p:nvGrpSpPr>
        <p:grpSpPr>
          <a:xfrm>
            <a:off x="6321214" y="4095691"/>
            <a:ext cx="1124341" cy="2169168"/>
            <a:chOff x="1485649" y="3204985"/>
            <a:chExt cx="1124341" cy="2169168"/>
          </a:xfrm>
        </p:grpSpPr>
        <p:sp>
          <p:nvSpPr>
            <p:cNvPr id="158" name="Rectangle 157"/>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59" name="Rectangle 158"/>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6" name="Group 5"/>
          <p:cNvGrpSpPr/>
          <p:nvPr/>
        </p:nvGrpSpPr>
        <p:grpSpPr>
          <a:xfrm>
            <a:off x="1348700" y="5890495"/>
            <a:ext cx="6104332" cy="562621"/>
            <a:chOff x="1348700" y="5890495"/>
            <a:chExt cx="6104332" cy="562621"/>
          </a:xfrm>
        </p:grpSpPr>
        <p:sp>
          <p:nvSpPr>
            <p:cNvPr id="88" name="Isosceles Triangle 87"/>
            <p:cNvSpPr/>
            <p:nvPr/>
          </p:nvSpPr>
          <p:spPr>
            <a:xfrm rot="5400000">
              <a:off x="1459687" y="5907878"/>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Isosceles Triangle 89"/>
            <p:cNvSpPr/>
            <p:nvPr/>
          </p:nvSpPr>
          <p:spPr>
            <a:xfrm rot="5400000">
              <a:off x="3013132"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Isosceles Triangle 90"/>
            <p:cNvSpPr/>
            <p:nvPr/>
          </p:nvSpPr>
          <p:spPr>
            <a:xfrm rot="5400000">
              <a:off x="4728908" y="5925261"/>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2" name="Isosceles Triangle 91"/>
            <p:cNvSpPr/>
            <p:nvPr/>
          </p:nvSpPr>
          <p:spPr>
            <a:xfrm rot="5400000">
              <a:off x="6315139"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06" name="Group 105"/>
            <p:cNvGrpSpPr/>
            <p:nvPr/>
          </p:nvGrpSpPr>
          <p:grpSpPr>
            <a:xfrm>
              <a:off x="1348700" y="6030725"/>
              <a:ext cx="6104332" cy="422391"/>
              <a:chOff x="1344104" y="5149079"/>
              <a:chExt cx="6104332" cy="615145"/>
            </a:xfrm>
          </p:grpSpPr>
          <p:cxnSp>
            <p:nvCxnSpPr>
              <p:cNvPr id="93" name="Straight Arrow Connector 92"/>
              <p:cNvCxnSpPr/>
              <p:nvPr/>
            </p:nvCxnSpPr>
            <p:spPr>
              <a:xfrm>
                <a:off x="1344104" y="5732645"/>
                <a:ext cx="6104332" cy="31579"/>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95" name="Elbow Connector 94"/>
              <p:cNvCxnSpPr/>
              <p:nvPr/>
            </p:nvCxnSpPr>
            <p:spPr>
              <a:xfrm rot="10800000" flipV="1">
                <a:off x="1358390" y="5149079"/>
                <a:ext cx="128370" cy="583566"/>
              </a:xfrm>
              <a:prstGeom prst="bentConnector2">
                <a:avLst/>
              </a:prstGeom>
            </p:spPr>
            <p:style>
              <a:lnRef idx="2">
                <a:schemeClr val="dk1"/>
              </a:lnRef>
              <a:fillRef idx="0">
                <a:schemeClr val="dk1"/>
              </a:fillRef>
              <a:effectRef idx="1">
                <a:schemeClr val="dk1"/>
              </a:effectRef>
              <a:fontRef idx="minor">
                <a:schemeClr val="tx1"/>
              </a:fontRef>
            </p:style>
          </p:cxnSp>
          <p:cxnSp>
            <p:nvCxnSpPr>
              <p:cNvPr id="103" name="Elbow Connector 102"/>
              <p:cNvCxnSpPr/>
              <p:nvPr/>
            </p:nvCxnSpPr>
            <p:spPr>
              <a:xfrm rot="10800000" flipV="1">
                <a:off x="2897549"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104" name="Elbow Connector 103"/>
              <p:cNvCxnSpPr/>
              <p:nvPr/>
            </p:nvCxnSpPr>
            <p:spPr>
              <a:xfrm rot="10800000" flipV="1">
                <a:off x="4620391"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105" name="Elbow Connector 104"/>
              <p:cNvCxnSpPr/>
              <p:nvPr/>
            </p:nvCxnSpPr>
            <p:spPr>
              <a:xfrm rot="10800000" flipV="1">
                <a:off x="6189407"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grpSp>
      </p:grpSp>
      <p:sp>
        <p:nvSpPr>
          <p:cNvPr id="80" name="Rectangle 79"/>
          <p:cNvSpPr/>
          <p:nvPr/>
        </p:nvSpPr>
        <p:spPr>
          <a:xfrm rot="16200000">
            <a:off x="927229" y="4952451"/>
            <a:ext cx="1909818" cy="527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Table</a:t>
            </a:r>
            <a:endParaRPr lang="en-US" dirty="0"/>
          </a:p>
        </p:txBody>
      </p:sp>
      <p:sp>
        <p:nvSpPr>
          <p:cNvPr id="81" name="Rectangle 80"/>
          <p:cNvSpPr/>
          <p:nvPr/>
        </p:nvSpPr>
        <p:spPr>
          <a:xfrm rot="16200000">
            <a:off x="2465373" y="4972220"/>
            <a:ext cx="1895540" cy="527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Table</a:t>
            </a:r>
            <a:endParaRPr lang="en-US" dirty="0"/>
          </a:p>
        </p:txBody>
      </p:sp>
      <p:sp>
        <p:nvSpPr>
          <p:cNvPr id="82" name="Rectangle 81"/>
          <p:cNvSpPr/>
          <p:nvPr/>
        </p:nvSpPr>
        <p:spPr>
          <a:xfrm rot="16200000">
            <a:off x="4173690" y="4968723"/>
            <a:ext cx="1888546" cy="527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Table</a:t>
            </a:r>
            <a:endParaRPr lang="en-US" dirty="0"/>
          </a:p>
        </p:txBody>
      </p:sp>
      <p:sp>
        <p:nvSpPr>
          <p:cNvPr id="83" name="Rectangle 82"/>
          <p:cNvSpPr/>
          <p:nvPr/>
        </p:nvSpPr>
        <p:spPr>
          <a:xfrm rot="16200000">
            <a:off x="5761900" y="4947989"/>
            <a:ext cx="1889621" cy="527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Table</a:t>
            </a:r>
            <a:endParaRPr lang="en-US" dirty="0"/>
          </a:p>
        </p:txBody>
      </p:sp>
      <p:grpSp>
        <p:nvGrpSpPr>
          <p:cNvPr id="84" name="Group 83"/>
          <p:cNvGrpSpPr/>
          <p:nvPr/>
        </p:nvGrpSpPr>
        <p:grpSpPr>
          <a:xfrm>
            <a:off x="2197454" y="4240304"/>
            <a:ext cx="369332" cy="1943069"/>
            <a:chOff x="2494667" y="3258013"/>
            <a:chExt cx="369332" cy="1712316"/>
          </a:xfrm>
        </p:grpSpPr>
        <p:sp>
          <p:nvSpPr>
            <p:cNvPr id="85" name="Trapezoid 84"/>
            <p:cNvSpPr/>
            <p:nvPr/>
          </p:nvSpPr>
          <p:spPr>
            <a:xfrm rot="5400000" flipH="1">
              <a:off x="1831929" y="3947535"/>
              <a:ext cx="1712316" cy="333271"/>
            </a:xfrm>
            <a:prstGeom prst="trapezoid">
              <a:avLst>
                <a:gd name="adj" fmla="val 3080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86" name="TextBox 85"/>
            <p:cNvSpPr txBox="1"/>
            <p:nvPr/>
          </p:nvSpPr>
          <p:spPr>
            <a:xfrm rot="16200000">
              <a:off x="2041591" y="3929505"/>
              <a:ext cx="1275484" cy="369332"/>
            </a:xfrm>
            <a:prstGeom prst="rect">
              <a:avLst/>
            </a:prstGeom>
            <a:noFill/>
          </p:spPr>
          <p:txBody>
            <a:bodyPr wrap="none" rtlCol="0">
              <a:spAutoFit/>
            </a:bodyPr>
            <a:lstStyle/>
            <a:p>
              <a:pPr algn="ctr"/>
              <a:r>
                <a:rPr lang="en-US" dirty="0" smtClean="0"/>
                <a:t>Action Macro</a:t>
              </a:r>
              <a:endParaRPr lang="en-US" dirty="0"/>
            </a:p>
          </p:txBody>
        </p:sp>
      </p:grpSp>
      <p:grpSp>
        <p:nvGrpSpPr>
          <p:cNvPr id="87" name="Group 86"/>
          <p:cNvGrpSpPr/>
          <p:nvPr/>
        </p:nvGrpSpPr>
        <p:grpSpPr>
          <a:xfrm>
            <a:off x="3719758" y="4249969"/>
            <a:ext cx="369332" cy="1943069"/>
            <a:chOff x="2494667" y="3258013"/>
            <a:chExt cx="369332" cy="1712316"/>
          </a:xfrm>
        </p:grpSpPr>
        <p:sp>
          <p:nvSpPr>
            <p:cNvPr id="89" name="Trapezoid 88"/>
            <p:cNvSpPr/>
            <p:nvPr/>
          </p:nvSpPr>
          <p:spPr>
            <a:xfrm rot="5400000" flipH="1">
              <a:off x="1831929" y="3947535"/>
              <a:ext cx="1712316" cy="333271"/>
            </a:xfrm>
            <a:prstGeom prst="trapezoid">
              <a:avLst>
                <a:gd name="adj" fmla="val 3080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94" name="TextBox 93"/>
            <p:cNvSpPr txBox="1"/>
            <p:nvPr/>
          </p:nvSpPr>
          <p:spPr>
            <a:xfrm rot="16200000">
              <a:off x="2041591" y="3929505"/>
              <a:ext cx="1275484" cy="369332"/>
            </a:xfrm>
            <a:prstGeom prst="rect">
              <a:avLst/>
            </a:prstGeom>
            <a:noFill/>
          </p:spPr>
          <p:txBody>
            <a:bodyPr wrap="none" rtlCol="0">
              <a:spAutoFit/>
            </a:bodyPr>
            <a:lstStyle/>
            <a:p>
              <a:pPr algn="ctr"/>
              <a:r>
                <a:rPr lang="en-US" dirty="0" smtClean="0"/>
                <a:t>Action Macro</a:t>
              </a:r>
              <a:endParaRPr lang="en-US" dirty="0"/>
            </a:p>
          </p:txBody>
        </p:sp>
      </p:grpSp>
      <p:grpSp>
        <p:nvGrpSpPr>
          <p:cNvPr id="96" name="Group 95"/>
          <p:cNvGrpSpPr/>
          <p:nvPr/>
        </p:nvGrpSpPr>
        <p:grpSpPr>
          <a:xfrm>
            <a:off x="5410130" y="4252240"/>
            <a:ext cx="369332" cy="1943069"/>
            <a:chOff x="2494667" y="3258013"/>
            <a:chExt cx="369332" cy="1712316"/>
          </a:xfrm>
        </p:grpSpPr>
        <p:sp>
          <p:nvSpPr>
            <p:cNvPr id="97" name="Trapezoid 96"/>
            <p:cNvSpPr/>
            <p:nvPr/>
          </p:nvSpPr>
          <p:spPr>
            <a:xfrm rot="5400000" flipH="1">
              <a:off x="1831929" y="3947535"/>
              <a:ext cx="1712316" cy="333271"/>
            </a:xfrm>
            <a:prstGeom prst="trapezoid">
              <a:avLst>
                <a:gd name="adj" fmla="val 3080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98" name="TextBox 97"/>
            <p:cNvSpPr txBox="1"/>
            <p:nvPr/>
          </p:nvSpPr>
          <p:spPr>
            <a:xfrm rot="16200000">
              <a:off x="2041591" y="3929505"/>
              <a:ext cx="1275484" cy="369332"/>
            </a:xfrm>
            <a:prstGeom prst="rect">
              <a:avLst/>
            </a:prstGeom>
            <a:noFill/>
          </p:spPr>
          <p:txBody>
            <a:bodyPr wrap="none" rtlCol="0">
              <a:spAutoFit/>
            </a:bodyPr>
            <a:lstStyle/>
            <a:p>
              <a:pPr algn="ctr"/>
              <a:r>
                <a:rPr lang="en-US" dirty="0" smtClean="0"/>
                <a:t>Action Macro</a:t>
              </a:r>
              <a:endParaRPr lang="en-US" dirty="0"/>
            </a:p>
          </p:txBody>
        </p:sp>
      </p:grpSp>
      <p:grpSp>
        <p:nvGrpSpPr>
          <p:cNvPr id="99" name="Group 98"/>
          <p:cNvGrpSpPr/>
          <p:nvPr/>
        </p:nvGrpSpPr>
        <p:grpSpPr>
          <a:xfrm>
            <a:off x="7022514" y="4236806"/>
            <a:ext cx="369332" cy="1943069"/>
            <a:chOff x="2494667" y="3258013"/>
            <a:chExt cx="369332" cy="1712316"/>
          </a:xfrm>
        </p:grpSpPr>
        <p:sp>
          <p:nvSpPr>
            <p:cNvPr id="100" name="Trapezoid 99"/>
            <p:cNvSpPr/>
            <p:nvPr/>
          </p:nvSpPr>
          <p:spPr>
            <a:xfrm rot="5400000" flipH="1">
              <a:off x="1831929" y="3947535"/>
              <a:ext cx="1712316" cy="333271"/>
            </a:xfrm>
            <a:prstGeom prst="trapezoid">
              <a:avLst>
                <a:gd name="adj" fmla="val 3080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01" name="TextBox 100"/>
            <p:cNvSpPr txBox="1"/>
            <p:nvPr/>
          </p:nvSpPr>
          <p:spPr>
            <a:xfrm rot="16200000">
              <a:off x="2041591" y="3929505"/>
              <a:ext cx="1275484" cy="369332"/>
            </a:xfrm>
            <a:prstGeom prst="rect">
              <a:avLst/>
            </a:prstGeom>
            <a:noFill/>
          </p:spPr>
          <p:txBody>
            <a:bodyPr wrap="none" rtlCol="0">
              <a:spAutoFit/>
            </a:bodyPr>
            <a:lstStyle/>
            <a:p>
              <a:pPr algn="ctr"/>
              <a:r>
                <a:rPr lang="en-US" dirty="0" smtClean="0"/>
                <a:t>Action Macro</a:t>
              </a:r>
              <a:endParaRPr lang="en-US" dirty="0"/>
            </a:p>
          </p:txBody>
        </p:sp>
      </p:grpSp>
      <p:sp>
        <p:nvSpPr>
          <p:cNvPr id="200" name="Rectangle 199"/>
          <p:cNvSpPr/>
          <p:nvPr/>
        </p:nvSpPr>
        <p:spPr>
          <a:xfrm>
            <a:off x="1832993" y="1795494"/>
            <a:ext cx="933614" cy="84119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L2</a:t>
            </a:r>
            <a:endParaRPr lang="en-US" dirty="0"/>
          </a:p>
        </p:txBody>
      </p:sp>
      <p:sp>
        <p:nvSpPr>
          <p:cNvPr id="201" name="Rectangle 200"/>
          <p:cNvSpPr/>
          <p:nvPr/>
        </p:nvSpPr>
        <p:spPr>
          <a:xfrm>
            <a:off x="4099148" y="1567701"/>
            <a:ext cx="958655" cy="78081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v4</a:t>
            </a:r>
            <a:endParaRPr lang="en-US" dirty="0"/>
          </a:p>
        </p:txBody>
      </p:sp>
      <p:sp>
        <p:nvSpPr>
          <p:cNvPr id="202" name="Rectangle 201"/>
          <p:cNvSpPr/>
          <p:nvPr/>
        </p:nvSpPr>
        <p:spPr>
          <a:xfrm>
            <a:off x="3777477" y="2416605"/>
            <a:ext cx="1730971" cy="44017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v6</a:t>
            </a:r>
            <a:endParaRPr lang="en-US" dirty="0"/>
          </a:p>
        </p:txBody>
      </p:sp>
      <p:sp>
        <p:nvSpPr>
          <p:cNvPr id="203" name="Rectangle 202"/>
          <p:cNvSpPr/>
          <p:nvPr/>
        </p:nvSpPr>
        <p:spPr>
          <a:xfrm>
            <a:off x="6034724" y="1694550"/>
            <a:ext cx="1181529" cy="138956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ACL</a:t>
            </a:r>
            <a:endParaRPr lang="en-US" dirty="0"/>
          </a:p>
        </p:txBody>
      </p:sp>
      <p:grpSp>
        <p:nvGrpSpPr>
          <p:cNvPr id="125" name="Group 124"/>
          <p:cNvGrpSpPr/>
          <p:nvPr/>
        </p:nvGrpSpPr>
        <p:grpSpPr>
          <a:xfrm>
            <a:off x="245626" y="2926679"/>
            <a:ext cx="8552200" cy="760323"/>
            <a:chOff x="245626" y="2926679"/>
            <a:chExt cx="8552200" cy="760323"/>
          </a:xfrm>
        </p:grpSpPr>
        <p:cxnSp>
          <p:nvCxnSpPr>
            <p:cNvPr id="126" name="Straight Connector 125"/>
            <p:cNvCxnSpPr/>
            <p:nvPr/>
          </p:nvCxnSpPr>
          <p:spPr>
            <a:xfrm flipV="1">
              <a:off x="245626" y="3320090"/>
              <a:ext cx="8552200" cy="0"/>
            </a:xfrm>
            <a:prstGeom prst="line">
              <a:avLst/>
            </a:prstGeom>
            <a:ln>
              <a:solidFill>
                <a:schemeClr val="tx1">
                  <a:lumMod val="50000"/>
                  <a:lumOff val="50000"/>
                </a:schemeClr>
              </a:solidFill>
              <a:prstDash val="lgDash"/>
            </a:ln>
          </p:spPr>
          <p:style>
            <a:lnRef idx="2">
              <a:schemeClr val="dk1"/>
            </a:lnRef>
            <a:fillRef idx="0">
              <a:schemeClr val="dk1"/>
            </a:fillRef>
            <a:effectRef idx="1">
              <a:schemeClr val="dk1"/>
            </a:effectRef>
            <a:fontRef idx="minor">
              <a:schemeClr val="tx1"/>
            </a:fontRef>
          </p:style>
        </p:cxnSp>
        <p:sp>
          <p:nvSpPr>
            <p:cNvPr id="127" name="TextBox 126"/>
            <p:cNvSpPr txBox="1"/>
            <p:nvPr/>
          </p:nvSpPr>
          <p:spPr>
            <a:xfrm>
              <a:off x="298401" y="2926679"/>
              <a:ext cx="1534591" cy="369332"/>
            </a:xfrm>
            <a:prstGeom prst="rect">
              <a:avLst/>
            </a:prstGeom>
            <a:noFill/>
          </p:spPr>
          <p:txBody>
            <a:bodyPr wrap="square" rtlCol="0">
              <a:spAutoFit/>
            </a:bodyPr>
            <a:lstStyle/>
            <a:p>
              <a:r>
                <a:rPr lang="en-US" dirty="0" smtClean="0"/>
                <a:t>Control Flow</a:t>
              </a:r>
              <a:endParaRPr lang="en-US" dirty="0"/>
            </a:p>
          </p:txBody>
        </p:sp>
        <p:sp>
          <p:nvSpPr>
            <p:cNvPr id="128" name="TextBox 127"/>
            <p:cNvSpPr txBox="1"/>
            <p:nvPr/>
          </p:nvSpPr>
          <p:spPr>
            <a:xfrm>
              <a:off x="298402" y="3317670"/>
              <a:ext cx="1840934" cy="369332"/>
            </a:xfrm>
            <a:prstGeom prst="rect">
              <a:avLst/>
            </a:prstGeom>
            <a:noFill/>
          </p:spPr>
          <p:txBody>
            <a:bodyPr wrap="square" rtlCol="0">
              <a:spAutoFit/>
            </a:bodyPr>
            <a:lstStyle/>
            <a:p>
              <a:r>
                <a:rPr lang="en-US" dirty="0" smtClean="0"/>
                <a:t>Switch Pipeline</a:t>
              </a:r>
              <a:endParaRPr lang="en-US" dirty="0"/>
            </a:p>
          </p:txBody>
        </p:sp>
      </p:grpSp>
      <p:grpSp>
        <p:nvGrpSpPr>
          <p:cNvPr id="107" name="Group 106"/>
          <p:cNvGrpSpPr/>
          <p:nvPr/>
        </p:nvGrpSpPr>
        <p:grpSpPr>
          <a:xfrm>
            <a:off x="8214543" y="4464248"/>
            <a:ext cx="736006" cy="1118949"/>
            <a:chOff x="8031408" y="3582602"/>
            <a:chExt cx="736006" cy="1118949"/>
          </a:xfrm>
        </p:grpSpPr>
        <p:grpSp>
          <p:nvGrpSpPr>
            <p:cNvPr id="19" name="Group 65"/>
            <p:cNvGrpSpPr/>
            <p:nvPr/>
          </p:nvGrpSpPr>
          <p:grpSpPr>
            <a:xfrm>
              <a:off x="8131589" y="4009362"/>
              <a:ext cx="551591" cy="228624"/>
              <a:chOff x="7660968" y="1751777"/>
              <a:chExt cx="1040580" cy="450645"/>
            </a:xfrm>
          </p:grpSpPr>
          <p:sp>
            <p:nvSpPr>
              <p:cNvPr id="20" name="Freeform 1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1" name="Straight Connector 2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70"/>
            <p:cNvGrpSpPr/>
            <p:nvPr/>
          </p:nvGrpSpPr>
          <p:grpSpPr>
            <a:xfrm>
              <a:off x="8132332" y="4472927"/>
              <a:ext cx="551591" cy="228624"/>
              <a:chOff x="7660968" y="1751777"/>
              <a:chExt cx="1040580" cy="450645"/>
            </a:xfrm>
          </p:grpSpPr>
          <p:sp>
            <p:nvSpPr>
              <p:cNvPr id="24" name="Freeform 2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5" name="Straight Connector 2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9" name="TextBox 28"/>
            <p:cNvSpPr txBox="1"/>
            <p:nvPr/>
          </p:nvSpPr>
          <p:spPr>
            <a:xfrm>
              <a:off x="8031408" y="3582602"/>
              <a:ext cx="736006" cy="282419"/>
            </a:xfrm>
            <a:prstGeom prst="rect">
              <a:avLst/>
            </a:prstGeom>
            <a:noFill/>
          </p:spPr>
          <p:txBody>
            <a:bodyPr wrap="none" lIns="130622" tIns="65311" rIns="130622" bIns="65311" rtlCol="0">
              <a:spAutoFit/>
            </a:bodyPr>
            <a:lstStyle/>
            <a:p>
              <a:pPr algn="ctr"/>
              <a:r>
                <a:rPr lang="en-US" sz="2000" dirty="0"/>
                <a:t>Queues</a:t>
              </a:r>
            </a:p>
          </p:txBody>
        </p:sp>
      </p:grpSp>
      <p:cxnSp>
        <p:nvCxnSpPr>
          <p:cNvPr id="185" name="Straight Arrow Connector 184"/>
          <p:cNvCxnSpPr>
            <a:stCxn id="182" idx="3"/>
            <a:endCxn id="183" idx="1"/>
          </p:cNvCxnSpPr>
          <p:nvPr/>
        </p:nvCxnSpPr>
        <p:spPr>
          <a:xfrm flipV="1">
            <a:off x="2766607" y="1958110"/>
            <a:ext cx="1332541" cy="2579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6" name="Straight Arrow Connector 185"/>
          <p:cNvCxnSpPr>
            <a:stCxn id="183" idx="3"/>
            <a:endCxn id="187" idx="1"/>
          </p:cNvCxnSpPr>
          <p:nvPr/>
        </p:nvCxnSpPr>
        <p:spPr>
          <a:xfrm>
            <a:off x="5057803" y="1958110"/>
            <a:ext cx="976921" cy="43122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8" name="Straight Arrow Connector 187"/>
          <p:cNvCxnSpPr>
            <a:stCxn id="184" idx="3"/>
            <a:endCxn id="187" idx="1"/>
          </p:cNvCxnSpPr>
          <p:nvPr/>
        </p:nvCxnSpPr>
        <p:spPr>
          <a:xfrm flipV="1">
            <a:off x="5508448" y="2389331"/>
            <a:ext cx="526276" cy="247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9" name="Straight Arrow Connector 188"/>
          <p:cNvCxnSpPr>
            <a:stCxn id="182" idx="3"/>
            <a:endCxn id="184" idx="1"/>
          </p:cNvCxnSpPr>
          <p:nvPr/>
        </p:nvCxnSpPr>
        <p:spPr>
          <a:xfrm>
            <a:off x="2766607" y="2216093"/>
            <a:ext cx="1010870" cy="4205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3" name="Rectangle 192"/>
          <p:cNvSpPr/>
          <p:nvPr/>
        </p:nvSpPr>
        <p:spPr>
          <a:xfrm rot="16200000">
            <a:off x="1385630" y="4481514"/>
            <a:ext cx="986619" cy="520798"/>
          </a:xfrm>
          <a:prstGeom prst="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L2 Table</a:t>
            </a:r>
            <a:endParaRPr lang="en-US" dirty="0"/>
          </a:p>
        </p:txBody>
      </p:sp>
      <p:sp>
        <p:nvSpPr>
          <p:cNvPr id="195" name="Rectangle 194"/>
          <p:cNvSpPr/>
          <p:nvPr/>
        </p:nvSpPr>
        <p:spPr>
          <a:xfrm rot="16200000">
            <a:off x="2465374" y="4976973"/>
            <a:ext cx="1895540" cy="527193"/>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IPv4 Table</a:t>
            </a:r>
            <a:endParaRPr lang="en-US" dirty="0"/>
          </a:p>
        </p:txBody>
      </p:sp>
      <p:sp>
        <p:nvSpPr>
          <p:cNvPr id="197" name="Rectangle 196"/>
          <p:cNvSpPr/>
          <p:nvPr/>
        </p:nvSpPr>
        <p:spPr>
          <a:xfrm rot="16200000">
            <a:off x="4173689" y="4954447"/>
            <a:ext cx="1888546" cy="527193"/>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IPv6 Table</a:t>
            </a:r>
            <a:endParaRPr lang="en-US" dirty="0"/>
          </a:p>
        </p:txBody>
      </p:sp>
      <p:sp>
        <p:nvSpPr>
          <p:cNvPr id="199" name="Rectangle 198"/>
          <p:cNvSpPr/>
          <p:nvPr/>
        </p:nvSpPr>
        <p:spPr>
          <a:xfrm rot="16200000">
            <a:off x="6221635" y="4478052"/>
            <a:ext cx="968789" cy="527193"/>
          </a:xfrm>
          <a:prstGeom prst="rect">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ACL Table</a:t>
            </a:r>
            <a:endParaRPr lang="en-US" dirty="0"/>
          </a:p>
        </p:txBody>
      </p:sp>
      <p:sp>
        <p:nvSpPr>
          <p:cNvPr id="182" name="Rectangle 181"/>
          <p:cNvSpPr/>
          <p:nvPr/>
        </p:nvSpPr>
        <p:spPr>
          <a:xfrm>
            <a:off x="1832993" y="1795494"/>
            <a:ext cx="933614" cy="84119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L2</a:t>
            </a:r>
            <a:endParaRPr lang="en-US" dirty="0"/>
          </a:p>
        </p:txBody>
      </p:sp>
      <p:sp>
        <p:nvSpPr>
          <p:cNvPr id="184" name="Rectangle 183"/>
          <p:cNvSpPr/>
          <p:nvPr/>
        </p:nvSpPr>
        <p:spPr>
          <a:xfrm>
            <a:off x="3777477" y="2416605"/>
            <a:ext cx="1730971" cy="44017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v6</a:t>
            </a:r>
            <a:endParaRPr lang="en-US" dirty="0"/>
          </a:p>
        </p:txBody>
      </p:sp>
      <p:sp>
        <p:nvSpPr>
          <p:cNvPr id="187" name="Rectangle 186"/>
          <p:cNvSpPr/>
          <p:nvPr/>
        </p:nvSpPr>
        <p:spPr>
          <a:xfrm>
            <a:off x="6034724" y="1694550"/>
            <a:ext cx="1181529" cy="138956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ACL</a:t>
            </a:r>
            <a:endParaRPr lang="en-US" dirty="0"/>
          </a:p>
        </p:txBody>
      </p:sp>
      <p:sp>
        <p:nvSpPr>
          <p:cNvPr id="183" name="Rectangle 182"/>
          <p:cNvSpPr/>
          <p:nvPr/>
        </p:nvSpPr>
        <p:spPr>
          <a:xfrm>
            <a:off x="4099148" y="1567701"/>
            <a:ext cx="958655" cy="78081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v4</a:t>
            </a:r>
            <a:endParaRPr lang="en-US" dirty="0"/>
          </a:p>
        </p:txBody>
      </p:sp>
      <p:cxnSp>
        <p:nvCxnSpPr>
          <p:cNvPr id="66" name="Straight Arrow Connector 65"/>
          <p:cNvCxnSpPr/>
          <p:nvPr/>
        </p:nvCxnSpPr>
        <p:spPr>
          <a:xfrm>
            <a:off x="897118" y="2204422"/>
            <a:ext cx="93173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7" name="Straight Arrow Connector 66"/>
          <p:cNvCxnSpPr/>
          <p:nvPr/>
        </p:nvCxnSpPr>
        <p:spPr>
          <a:xfrm>
            <a:off x="7216253" y="2416389"/>
            <a:ext cx="8684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68" name="Group 67"/>
          <p:cNvGrpSpPr/>
          <p:nvPr/>
        </p:nvGrpSpPr>
        <p:grpSpPr>
          <a:xfrm>
            <a:off x="2191959" y="4233290"/>
            <a:ext cx="369332" cy="1001934"/>
            <a:chOff x="2517064" y="3258013"/>
            <a:chExt cx="369332" cy="1712316"/>
          </a:xfrm>
        </p:grpSpPr>
        <p:sp>
          <p:nvSpPr>
            <p:cNvPr id="69" name="Trapezoid 68"/>
            <p:cNvSpPr/>
            <p:nvPr/>
          </p:nvSpPr>
          <p:spPr>
            <a:xfrm rot="5400000" flipH="1">
              <a:off x="1831929" y="3947535"/>
              <a:ext cx="1712316" cy="333271"/>
            </a:xfrm>
            <a:prstGeom prst="trapezoid">
              <a:avLst>
                <a:gd name="adj" fmla="val 3080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70" name="TextBox 69"/>
            <p:cNvSpPr txBox="1"/>
            <p:nvPr/>
          </p:nvSpPr>
          <p:spPr>
            <a:xfrm rot="16200000">
              <a:off x="2354765" y="3923148"/>
              <a:ext cx="693930" cy="369332"/>
            </a:xfrm>
            <a:prstGeom prst="rect">
              <a:avLst/>
            </a:prstGeom>
            <a:noFill/>
          </p:spPr>
          <p:txBody>
            <a:bodyPr wrap="none" rtlCol="0">
              <a:spAutoFit/>
            </a:bodyPr>
            <a:lstStyle/>
            <a:p>
              <a:pPr algn="ctr"/>
              <a:r>
                <a:rPr lang="en-US" dirty="0" smtClean="0"/>
                <a:t>Action</a:t>
              </a:r>
              <a:endParaRPr lang="en-US" dirty="0"/>
            </a:p>
          </p:txBody>
        </p:sp>
      </p:grpSp>
      <p:grpSp>
        <p:nvGrpSpPr>
          <p:cNvPr id="71" name="Group 70"/>
          <p:cNvGrpSpPr/>
          <p:nvPr/>
        </p:nvGrpSpPr>
        <p:grpSpPr>
          <a:xfrm>
            <a:off x="3710897" y="4257253"/>
            <a:ext cx="369332" cy="1943069"/>
            <a:chOff x="2503368" y="3258013"/>
            <a:chExt cx="369332" cy="1712316"/>
          </a:xfrm>
        </p:grpSpPr>
        <p:sp>
          <p:nvSpPr>
            <p:cNvPr id="72" name="Trapezoid 71"/>
            <p:cNvSpPr/>
            <p:nvPr/>
          </p:nvSpPr>
          <p:spPr>
            <a:xfrm rot="5400000" flipH="1">
              <a:off x="1831929" y="3947535"/>
              <a:ext cx="1712316" cy="333271"/>
            </a:xfrm>
            <a:prstGeom prst="trapezoid">
              <a:avLst>
                <a:gd name="adj" fmla="val 3080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3" name="TextBox 72"/>
            <p:cNvSpPr txBox="1"/>
            <p:nvPr/>
          </p:nvSpPr>
          <p:spPr>
            <a:xfrm rot="16200000">
              <a:off x="1929810" y="3917810"/>
              <a:ext cx="1516448" cy="369332"/>
            </a:xfrm>
            <a:prstGeom prst="rect">
              <a:avLst/>
            </a:prstGeom>
            <a:noFill/>
          </p:spPr>
          <p:txBody>
            <a:bodyPr wrap="none" rtlCol="0">
              <a:spAutoFit/>
            </a:bodyPr>
            <a:lstStyle/>
            <a:p>
              <a:pPr algn="ctr"/>
              <a:r>
                <a:rPr lang="en-US" dirty="0"/>
                <a:t>v</a:t>
              </a:r>
              <a:r>
                <a:rPr lang="en-US" dirty="0" smtClean="0"/>
                <a:t>4 Action Macro</a:t>
              </a:r>
              <a:endParaRPr lang="en-US" dirty="0"/>
            </a:p>
          </p:txBody>
        </p:sp>
      </p:grpSp>
      <p:grpSp>
        <p:nvGrpSpPr>
          <p:cNvPr id="74" name="Group 73"/>
          <p:cNvGrpSpPr/>
          <p:nvPr/>
        </p:nvGrpSpPr>
        <p:grpSpPr>
          <a:xfrm>
            <a:off x="5410130" y="4258121"/>
            <a:ext cx="369332" cy="1943069"/>
            <a:chOff x="2517816" y="3258013"/>
            <a:chExt cx="369332" cy="1712316"/>
          </a:xfrm>
        </p:grpSpPr>
        <p:sp>
          <p:nvSpPr>
            <p:cNvPr id="75" name="Trapezoid 74"/>
            <p:cNvSpPr/>
            <p:nvPr/>
          </p:nvSpPr>
          <p:spPr>
            <a:xfrm rot="5400000" flipH="1">
              <a:off x="1831929" y="3947535"/>
              <a:ext cx="1712316" cy="333271"/>
            </a:xfrm>
            <a:prstGeom prst="trapezoid">
              <a:avLst>
                <a:gd name="adj" fmla="val 3080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76" name="TextBox 75"/>
            <p:cNvSpPr txBox="1"/>
            <p:nvPr/>
          </p:nvSpPr>
          <p:spPr>
            <a:xfrm rot="16200000">
              <a:off x="1944258" y="3867153"/>
              <a:ext cx="1516448" cy="369332"/>
            </a:xfrm>
            <a:prstGeom prst="rect">
              <a:avLst/>
            </a:prstGeom>
            <a:noFill/>
          </p:spPr>
          <p:txBody>
            <a:bodyPr wrap="none" rtlCol="0">
              <a:spAutoFit/>
            </a:bodyPr>
            <a:lstStyle/>
            <a:p>
              <a:pPr algn="ctr"/>
              <a:r>
                <a:rPr lang="en-US" dirty="0" smtClean="0"/>
                <a:t>v6 Action Macro</a:t>
              </a:r>
              <a:endParaRPr lang="en-US" dirty="0"/>
            </a:p>
          </p:txBody>
        </p:sp>
      </p:grpSp>
      <p:grpSp>
        <p:nvGrpSpPr>
          <p:cNvPr id="77" name="Group 76"/>
          <p:cNvGrpSpPr/>
          <p:nvPr/>
        </p:nvGrpSpPr>
        <p:grpSpPr>
          <a:xfrm>
            <a:off x="7041649" y="4244056"/>
            <a:ext cx="369332" cy="981988"/>
            <a:chOff x="2508660" y="3258013"/>
            <a:chExt cx="369332" cy="1712316"/>
          </a:xfrm>
        </p:grpSpPr>
        <p:sp>
          <p:nvSpPr>
            <p:cNvPr id="78" name="Trapezoid 77"/>
            <p:cNvSpPr/>
            <p:nvPr/>
          </p:nvSpPr>
          <p:spPr>
            <a:xfrm rot="5400000" flipH="1">
              <a:off x="1831929" y="3947535"/>
              <a:ext cx="1712316" cy="333271"/>
            </a:xfrm>
            <a:prstGeom prst="trapezoid">
              <a:avLst>
                <a:gd name="adj" fmla="val 3080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79" name="TextBox 78"/>
            <p:cNvSpPr txBox="1"/>
            <p:nvPr/>
          </p:nvSpPr>
          <p:spPr>
            <a:xfrm rot="16200000">
              <a:off x="2346361" y="3903526"/>
              <a:ext cx="693930" cy="369332"/>
            </a:xfrm>
            <a:prstGeom prst="rect">
              <a:avLst/>
            </a:prstGeom>
            <a:noFill/>
          </p:spPr>
          <p:txBody>
            <a:bodyPr wrap="none" rtlCol="0">
              <a:spAutoFit/>
            </a:bodyPr>
            <a:lstStyle/>
            <a:p>
              <a:pPr algn="ctr"/>
              <a:r>
                <a:rPr lang="en-US" dirty="0" smtClean="0"/>
                <a:t>Action</a:t>
              </a:r>
              <a:endParaRPr lang="en-US" dirty="0"/>
            </a:p>
          </p:txBody>
        </p:sp>
      </p:grpSp>
      <p:sp>
        <p:nvSpPr>
          <p:cNvPr id="3" name="Slide Number Placeholder 2"/>
          <p:cNvSpPr>
            <a:spLocks noGrp="1"/>
          </p:cNvSpPr>
          <p:nvPr>
            <p:ph type="sldNum" sz="quarter" idx="12"/>
          </p:nvPr>
        </p:nvSpPr>
        <p:spPr/>
        <p:txBody>
          <a:bodyPr/>
          <a:lstStyle/>
          <a:p>
            <a:fld id="{3DE0F19B-68EA-B340-A4BB-C1F18F625CEA}" type="slidenum">
              <a:rPr lang="en-US" smtClean="0"/>
              <a:t>21</a:t>
            </a:fld>
            <a:endParaRPr lang="en-US"/>
          </a:p>
        </p:txBody>
      </p:sp>
    </p:spTree>
    <p:custDataLst>
      <p:tags r:id="rId1"/>
    </p:custDataLst>
    <p:extLst>
      <p:ext uri="{BB962C8B-B14F-4D97-AF65-F5344CB8AC3E}">
        <p14:creationId xmlns:p14="http://schemas.microsoft.com/office/powerpoint/2010/main" val="3775303760"/>
      </p:ext>
    </p:extLst>
  </p:cSld>
  <p:clrMapOvr>
    <a:masterClrMapping/>
  </p:clrMapOvr>
  <mc:AlternateContent xmlns:mc="http://schemas.openxmlformats.org/markup-compatibility/2006" xmlns:p14="http://schemas.microsoft.com/office/powerpoint/2010/main">
    <mc:Choice Requires="p14">
      <p:transition spd="slow" p14:dur="2000" advTm="36471"/>
    </mc:Choice>
    <mc:Fallback xmlns="">
      <p:transition xmlns:p14="http://schemas.microsoft.com/office/powerpoint/2010/main" spd="slow" advTm="3647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5E-6 1.85185E-6 L -0.02135 0.42245 " pathEditMode="relative" rAng="0" ptsTypes="AA">
                                      <p:cBhvr>
                                        <p:cTn id="6" dur="1000" fill="hold"/>
                                        <p:tgtEl>
                                          <p:spTgt spid="182"/>
                                        </p:tgtEl>
                                        <p:attrNameLst>
                                          <p:attrName>ppt_x</p:attrName>
                                          <p:attrName>ppt_y</p:attrName>
                                        </p:attrNameLst>
                                      </p:cBhvr>
                                      <p:rCtr x="-1076" y="21111"/>
                                    </p:animMotion>
                                  </p:childTnLst>
                                </p:cTn>
                              </p:par>
                            </p:childTnLst>
                          </p:cTn>
                        </p:par>
                        <p:par>
                          <p:cTn id="7" fill="hold">
                            <p:stCondLst>
                              <p:cond delay="1000"/>
                            </p:stCondLst>
                            <p:childTnLst>
                              <p:par>
                                <p:cTn id="8" presetID="10" presetClass="exit" presetSubtype="0" fill="hold" grpId="1" nodeType="afterEffect">
                                  <p:stCondLst>
                                    <p:cond delay="0"/>
                                  </p:stCondLst>
                                  <p:childTnLst>
                                    <p:animEffect transition="out" filter="fade">
                                      <p:cBhvr>
                                        <p:cTn id="9" dur="500"/>
                                        <p:tgtEl>
                                          <p:spTgt spid="182"/>
                                        </p:tgtEl>
                                      </p:cBhvr>
                                    </p:animEffect>
                                    <p:set>
                                      <p:cBhvr>
                                        <p:cTn id="10" dur="1" fill="hold">
                                          <p:stCondLst>
                                            <p:cond delay="499"/>
                                          </p:stCondLst>
                                        </p:cTn>
                                        <p:tgtEl>
                                          <p:spTgt spid="18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80"/>
                                        </p:tgtEl>
                                      </p:cBhvr>
                                    </p:animEffect>
                                    <p:set>
                                      <p:cBhvr>
                                        <p:cTn id="13" dur="1" fill="hold">
                                          <p:stCondLst>
                                            <p:cond delay="499"/>
                                          </p:stCondLst>
                                        </p:cTn>
                                        <p:tgtEl>
                                          <p:spTgt spid="80"/>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84"/>
                                        </p:tgtEl>
                                      </p:cBhvr>
                                    </p:animEffect>
                                    <p:set>
                                      <p:cBhvr>
                                        <p:cTn id="16" dur="1" fill="hold">
                                          <p:stCondLst>
                                            <p:cond delay="499"/>
                                          </p:stCondLst>
                                        </p:cTn>
                                        <p:tgtEl>
                                          <p:spTgt spid="84"/>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193"/>
                                        </p:tgtEl>
                                        <p:attrNameLst>
                                          <p:attrName>style.visibility</p:attrName>
                                        </p:attrNameLst>
                                      </p:cBhvr>
                                      <p:to>
                                        <p:strVal val="visible"/>
                                      </p:to>
                                    </p:set>
                                    <p:animEffect transition="in" filter="fade">
                                      <p:cBhvr>
                                        <p:cTn id="19" dur="500"/>
                                        <p:tgtEl>
                                          <p:spTgt spid="193"/>
                                        </p:tgtEl>
                                      </p:cBhvr>
                                    </p:animEffect>
                                  </p:childTnLst>
                                </p:cTn>
                              </p:par>
                              <p:par>
                                <p:cTn id="20" presetID="10" presetClass="entr" presetSubtype="0" fill="hold" nodeType="with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fade">
                                      <p:cBhvr>
                                        <p:cTn id="22" dur="500"/>
                                        <p:tgtEl>
                                          <p:spTgt spid="68"/>
                                        </p:tgtEl>
                                      </p:cBhvr>
                                    </p:animEffect>
                                  </p:childTnLst>
                                </p:cTn>
                              </p:par>
                            </p:childTnLst>
                          </p:cTn>
                        </p:par>
                        <p:par>
                          <p:cTn id="23" fill="hold">
                            <p:stCondLst>
                              <p:cond delay="1500"/>
                            </p:stCondLst>
                            <p:childTnLst>
                              <p:par>
                                <p:cTn id="24" presetID="0" presetClass="path" presetSubtype="0" accel="50000" decel="50000" fill="hold" grpId="0" nodeType="afterEffect">
                                  <p:stCondLst>
                                    <p:cond delay="0"/>
                                  </p:stCondLst>
                                  <p:childTnLst>
                                    <p:animMotion origin="layout" path="M -4.44444E-6 3.33333E-6 L -0.10347 0.46041 " pathEditMode="relative" rAng="0" ptsTypes="AA">
                                      <p:cBhvr>
                                        <p:cTn id="25" dur="1000" fill="hold"/>
                                        <p:tgtEl>
                                          <p:spTgt spid="183"/>
                                        </p:tgtEl>
                                        <p:attrNameLst>
                                          <p:attrName>ppt_x</p:attrName>
                                          <p:attrName>ppt_y</p:attrName>
                                        </p:attrNameLst>
                                      </p:cBhvr>
                                      <p:rCtr x="-5174" y="23009"/>
                                    </p:animMotion>
                                  </p:childTnLst>
                                </p:cTn>
                              </p:par>
                            </p:childTnLst>
                          </p:cTn>
                        </p:par>
                        <p:par>
                          <p:cTn id="26" fill="hold">
                            <p:stCondLst>
                              <p:cond delay="2500"/>
                            </p:stCondLst>
                            <p:childTnLst>
                              <p:par>
                                <p:cTn id="27" presetID="10" presetClass="exit" presetSubtype="0" fill="hold" grpId="1" nodeType="afterEffect">
                                  <p:stCondLst>
                                    <p:cond delay="0"/>
                                  </p:stCondLst>
                                  <p:childTnLst>
                                    <p:animEffect transition="out" filter="fade">
                                      <p:cBhvr>
                                        <p:cTn id="28" dur="500"/>
                                        <p:tgtEl>
                                          <p:spTgt spid="183"/>
                                        </p:tgtEl>
                                      </p:cBhvr>
                                    </p:animEffect>
                                    <p:set>
                                      <p:cBhvr>
                                        <p:cTn id="29" dur="1" fill="hold">
                                          <p:stCondLst>
                                            <p:cond delay="499"/>
                                          </p:stCondLst>
                                        </p:cTn>
                                        <p:tgtEl>
                                          <p:spTgt spid="183"/>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81"/>
                                        </p:tgtEl>
                                      </p:cBhvr>
                                    </p:animEffect>
                                    <p:set>
                                      <p:cBhvr>
                                        <p:cTn id="32" dur="1" fill="hold">
                                          <p:stCondLst>
                                            <p:cond delay="499"/>
                                          </p:stCondLst>
                                        </p:cTn>
                                        <p:tgtEl>
                                          <p:spTgt spid="81"/>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87"/>
                                        </p:tgtEl>
                                      </p:cBhvr>
                                    </p:animEffect>
                                    <p:set>
                                      <p:cBhvr>
                                        <p:cTn id="35" dur="1" fill="hold">
                                          <p:stCondLst>
                                            <p:cond delay="499"/>
                                          </p:stCondLst>
                                        </p:cTn>
                                        <p:tgtEl>
                                          <p:spTgt spid="87"/>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195"/>
                                        </p:tgtEl>
                                        <p:attrNameLst>
                                          <p:attrName>style.visibility</p:attrName>
                                        </p:attrNameLst>
                                      </p:cBhvr>
                                      <p:to>
                                        <p:strVal val="visible"/>
                                      </p:to>
                                    </p:set>
                                    <p:animEffect transition="in" filter="fade">
                                      <p:cBhvr>
                                        <p:cTn id="38" dur="500"/>
                                        <p:tgtEl>
                                          <p:spTgt spid="195"/>
                                        </p:tgtEl>
                                      </p:cBhvr>
                                    </p:animEffect>
                                  </p:childTnLst>
                                </p:cTn>
                              </p:par>
                              <p:par>
                                <p:cTn id="39" presetID="10" presetClass="entr" presetSubtype="0" fill="hold" nodeType="with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fade">
                                      <p:cBhvr>
                                        <p:cTn id="41" dur="500"/>
                                        <p:tgtEl>
                                          <p:spTgt spid="71"/>
                                        </p:tgtEl>
                                      </p:cBhvr>
                                    </p:animEffect>
                                  </p:childTnLst>
                                </p:cTn>
                              </p:par>
                            </p:childTnLst>
                          </p:cTn>
                        </p:par>
                        <p:par>
                          <p:cTn id="42" fill="hold">
                            <p:stCondLst>
                              <p:cond delay="3000"/>
                            </p:stCondLst>
                            <p:childTnLst>
                              <p:par>
                                <p:cTn id="43" presetID="0" presetClass="path" presetSubtype="0" accel="50000" decel="50000" fill="hold" grpId="0" nodeType="afterEffect">
                                  <p:stCondLst>
                                    <p:cond delay="0"/>
                                  </p:stCondLst>
                                  <p:childTnLst>
                                    <p:animMotion origin="layout" path="M 4.44444E-6 4.81481E-6 L 0.07864 0.36365 " pathEditMode="relative" ptsTypes="AA">
                                      <p:cBhvr>
                                        <p:cTn id="44" dur="1000" fill="hold"/>
                                        <p:tgtEl>
                                          <p:spTgt spid="184"/>
                                        </p:tgtEl>
                                        <p:attrNameLst>
                                          <p:attrName>ppt_x</p:attrName>
                                          <p:attrName>ppt_y</p:attrName>
                                        </p:attrNameLst>
                                      </p:cBhvr>
                                    </p:animMotion>
                                  </p:childTnLst>
                                </p:cTn>
                              </p:par>
                            </p:childTnLst>
                          </p:cTn>
                        </p:par>
                        <p:par>
                          <p:cTn id="45" fill="hold">
                            <p:stCondLst>
                              <p:cond delay="4000"/>
                            </p:stCondLst>
                            <p:childTnLst>
                              <p:par>
                                <p:cTn id="46" presetID="10" presetClass="exit" presetSubtype="0" fill="hold" grpId="1" nodeType="afterEffect">
                                  <p:stCondLst>
                                    <p:cond delay="0"/>
                                  </p:stCondLst>
                                  <p:childTnLst>
                                    <p:animEffect transition="out" filter="fade">
                                      <p:cBhvr>
                                        <p:cTn id="47" dur="500"/>
                                        <p:tgtEl>
                                          <p:spTgt spid="184"/>
                                        </p:tgtEl>
                                      </p:cBhvr>
                                    </p:animEffect>
                                    <p:set>
                                      <p:cBhvr>
                                        <p:cTn id="48" dur="1" fill="hold">
                                          <p:stCondLst>
                                            <p:cond delay="499"/>
                                          </p:stCondLst>
                                        </p:cTn>
                                        <p:tgtEl>
                                          <p:spTgt spid="184"/>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197"/>
                                        </p:tgtEl>
                                        <p:attrNameLst>
                                          <p:attrName>style.visibility</p:attrName>
                                        </p:attrNameLst>
                                      </p:cBhvr>
                                      <p:to>
                                        <p:strVal val="visible"/>
                                      </p:to>
                                    </p:set>
                                    <p:animEffect transition="in" filter="fade">
                                      <p:cBhvr>
                                        <p:cTn id="51" dur="500"/>
                                        <p:tgtEl>
                                          <p:spTgt spid="197"/>
                                        </p:tgtEl>
                                      </p:cBhvr>
                                    </p:animEffect>
                                  </p:childTnLst>
                                </p:cTn>
                              </p:par>
                              <p:par>
                                <p:cTn id="52" presetID="10" presetClass="entr" presetSubtype="0" fill="hold" nodeType="withEffect">
                                  <p:stCondLst>
                                    <p:cond delay="0"/>
                                  </p:stCondLst>
                                  <p:childTnLst>
                                    <p:set>
                                      <p:cBhvr>
                                        <p:cTn id="53" dur="1" fill="hold">
                                          <p:stCondLst>
                                            <p:cond delay="0"/>
                                          </p:stCondLst>
                                        </p:cTn>
                                        <p:tgtEl>
                                          <p:spTgt spid="74"/>
                                        </p:tgtEl>
                                        <p:attrNameLst>
                                          <p:attrName>style.visibility</p:attrName>
                                        </p:attrNameLst>
                                      </p:cBhvr>
                                      <p:to>
                                        <p:strVal val="visible"/>
                                      </p:to>
                                    </p:set>
                                    <p:animEffect transition="in" filter="fade">
                                      <p:cBhvr>
                                        <p:cTn id="54" dur="500"/>
                                        <p:tgtEl>
                                          <p:spTgt spid="74"/>
                                        </p:tgtEl>
                                      </p:cBhvr>
                                    </p:animEffect>
                                  </p:childTnLst>
                                </p:cTn>
                              </p:par>
                              <p:par>
                                <p:cTn id="55" presetID="10" presetClass="exit" presetSubtype="0" fill="hold" grpId="0" nodeType="withEffect">
                                  <p:stCondLst>
                                    <p:cond delay="0"/>
                                  </p:stCondLst>
                                  <p:childTnLst>
                                    <p:animEffect transition="out" filter="fade">
                                      <p:cBhvr>
                                        <p:cTn id="56" dur="500"/>
                                        <p:tgtEl>
                                          <p:spTgt spid="82"/>
                                        </p:tgtEl>
                                      </p:cBhvr>
                                    </p:animEffect>
                                    <p:set>
                                      <p:cBhvr>
                                        <p:cTn id="57" dur="1" fill="hold">
                                          <p:stCondLst>
                                            <p:cond delay="499"/>
                                          </p:stCondLst>
                                        </p:cTn>
                                        <p:tgtEl>
                                          <p:spTgt spid="82"/>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96"/>
                                        </p:tgtEl>
                                      </p:cBhvr>
                                    </p:animEffect>
                                    <p:set>
                                      <p:cBhvr>
                                        <p:cTn id="60" dur="1" fill="hold">
                                          <p:stCondLst>
                                            <p:cond delay="499"/>
                                          </p:stCondLst>
                                        </p:cTn>
                                        <p:tgtEl>
                                          <p:spTgt spid="96"/>
                                        </p:tgtEl>
                                        <p:attrNameLst>
                                          <p:attrName>style.visibility</p:attrName>
                                        </p:attrNameLst>
                                      </p:cBhvr>
                                      <p:to>
                                        <p:strVal val="hidden"/>
                                      </p:to>
                                    </p:set>
                                  </p:childTnLst>
                                </p:cTn>
                              </p:par>
                            </p:childTnLst>
                          </p:cTn>
                        </p:par>
                        <p:par>
                          <p:cTn id="61" fill="hold">
                            <p:stCondLst>
                              <p:cond delay="4500"/>
                            </p:stCondLst>
                            <p:childTnLst>
                              <p:par>
                                <p:cTn id="62" presetID="0" presetClass="path" presetSubtype="0" accel="50000" decel="50000" fill="hold" grpId="0" nodeType="afterEffect">
                                  <p:stCondLst>
                                    <p:cond delay="0"/>
                                  </p:stCondLst>
                                  <p:childTnLst>
                                    <p:animMotion origin="layout" path="M 8.33333E-7 3.7037E-7 L 0.02934 0.39745 " pathEditMode="relative" rAng="0" ptsTypes="AA">
                                      <p:cBhvr>
                                        <p:cTn id="63" dur="1000" fill="hold"/>
                                        <p:tgtEl>
                                          <p:spTgt spid="187"/>
                                        </p:tgtEl>
                                        <p:attrNameLst>
                                          <p:attrName>ppt_x</p:attrName>
                                          <p:attrName>ppt_y</p:attrName>
                                        </p:attrNameLst>
                                      </p:cBhvr>
                                      <p:rCtr x="1458" y="19861"/>
                                    </p:animMotion>
                                  </p:childTnLst>
                                </p:cTn>
                              </p:par>
                            </p:childTnLst>
                          </p:cTn>
                        </p:par>
                        <p:par>
                          <p:cTn id="64" fill="hold">
                            <p:stCondLst>
                              <p:cond delay="5500"/>
                            </p:stCondLst>
                            <p:childTnLst>
                              <p:par>
                                <p:cTn id="65" presetID="10" presetClass="exit" presetSubtype="0" fill="hold" grpId="1" nodeType="afterEffect">
                                  <p:stCondLst>
                                    <p:cond delay="0"/>
                                  </p:stCondLst>
                                  <p:childTnLst>
                                    <p:animEffect transition="out" filter="fade">
                                      <p:cBhvr>
                                        <p:cTn id="66" dur="500"/>
                                        <p:tgtEl>
                                          <p:spTgt spid="187"/>
                                        </p:tgtEl>
                                      </p:cBhvr>
                                    </p:animEffect>
                                    <p:set>
                                      <p:cBhvr>
                                        <p:cTn id="67" dur="1" fill="hold">
                                          <p:stCondLst>
                                            <p:cond delay="499"/>
                                          </p:stCondLst>
                                        </p:cTn>
                                        <p:tgtEl>
                                          <p:spTgt spid="187"/>
                                        </p:tgtEl>
                                        <p:attrNameLst>
                                          <p:attrName>style.visibility</p:attrName>
                                        </p:attrNameLst>
                                      </p:cBhvr>
                                      <p:to>
                                        <p:strVal val="hidden"/>
                                      </p:to>
                                    </p:set>
                                  </p:childTnLst>
                                </p:cTn>
                              </p:par>
                              <p:par>
                                <p:cTn id="68" presetID="10" presetClass="entr" presetSubtype="0" fill="hold" grpId="0" nodeType="withEffect">
                                  <p:stCondLst>
                                    <p:cond delay="0"/>
                                  </p:stCondLst>
                                  <p:childTnLst>
                                    <p:set>
                                      <p:cBhvr>
                                        <p:cTn id="69" dur="1" fill="hold">
                                          <p:stCondLst>
                                            <p:cond delay="0"/>
                                          </p:stCondLst>
                                        </p:cTn>
                                        <p:tgtEl>
                                          <p:spTgt spid="199"/>
                                        </p:tgtEl>
                                        <p:attrNameLst>
                                          <p:attrName>style.visibility</p:attrName>
                                        </p:attrNameLst>
                                      </p:cBhvr>
                                      <p:to>
                                        <p:strVal val="visible"/>
                                      </p:to>
                                    </p:set>
                                    <p:animEffect transition="in" filter="fade">
                                      <p:cBhvr>
                                        <p:cTn id="70" dur="500"/>
                                        <p:tgtEl>
                                          <p:spTgt spid="199"/>
                                        </p:tgtEl>
                                      </p:cBhvr>
                                    </p:animEffect>
                                  </p:childTnLst>
                                </p:cTn>
                              </p:par>
                              <p:par>
                                <p:cTn id="71" presetID="10" presetClass="entr" presetSubtype="0" fill="hold" nodeType="withEffect">
                                  <p:stCondLst>
                                    <p:cond delay="0"/>
                                  </p:stCondLst>
                                  <p:childTnLst>
                                    <p:set>
                                      <p:cBhvr>
                                        <p:cTn id="72" dur="1" fill="hold">
                                          <p:stCondLst>
                                            <p:cond delay="0"/>
                                          </p:stCondLst>
                                        </p:cTn>
                                        <p:tgtEl>
                                          <p:spTgt spid="77"/>
                                        </p:tgtEl>
                                        <p:attrNameLst>
                                          <p:attrName>style.visibility</p:attrName>
                                        </p:attrNameLst>
                                      </p:cBhvr>
                                      <p:to>
                                        <p:strVal val="visible"/>
                                      </p:to>
                                    </p:set>
                                    <p:animEffect transition="in" filter="fade">
                                      <p:cBhvr>
                                        <p:cTn id="73" dur="500"/>
                                        <p:tgtEl>
                                          <p:spTgt spid="77"/>
                                        </p:tgtEl>
                                      </p:cBhvr>
                                    </p:animEffect>
                                  </p:childTnLst>
                                </p:cTn>
                              </p:par>
                              <p:par>
                                <p:cTn id="74" presetID="10" presetClass="exit" presetSubtype="0" fill="hold" grpId="0" nodeType="withEffect">
                                  <p:stCondLst>
                                    <p:cond delay="0"/>
                                  </p:stCondLst>
                                  <p:childTnLst>
                                    <p:animEffect transition="out" filter="fade">
                                      <p:cBhvr>
                                        <p:cTn id="75" dur="500"/>
                                        <p:tgtEl>
                                          <p:spTgt spid="83"/>
                                        </p:tgtEl>
                                      </p:cBhvr>
                                    </p:animEffect>
                                    <p:set>
                                      <p:cBhvr>
                                        <p:cTn id="76" dur="1" fill="hold">
                                          <p:stCondLst>
                                            <p:cond delay="499"/>
                                          </p:stCondLst>
                                        </p:cTn>
                                        <p:tgtEl>
                                          <p:spTgt spid="83"/>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500"/>
                                        <p:tgtEl>
                                          <p:spTgt spid="99"/>
                                        </p:tgtEl>
                                      </p:cBhvr>
                                    </p:animEffect>
                                    <p:set>
                                      <p:cBhvr>
                                        <p:cTn id="79" dur="1" fill="hold">
                                          <p:stCondLst>
                                            <p:cond delay="499"/>
                                          </p:stCondLst>
                                        </p:cTn>
                                        <p:tgtEl>
                                          <p:spTgt spid="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animBg="1"/>
      <p:bldP spid="83" grpId="0" animBg="1"/>
      <p:bldP spid="193" grpId="0" animBg="1"/>
      <p:bldP spid="195" grpId="0" animBg="1"/>
      <p:bldP spid="197" grpId="0" animBg="1"/>
      <p:bldP spid="199" grpId="0" animBg="1"/>
      <p:bldP spid="182" grpId="0" animBg="1"/>
      <p:bldP spid="182" grpId="1" animBg="1"/>
      <p:bldP spid="184" grpId="0" animBg="1"/>
      <p:bldP spid="184" grpId="1" animBg="1"/>
      <p:bldP spid="187" grpId="0" animBg="1"/>
      <p:bldP spid="187" grpId="1" animBg="1"/>
      <p:bldP spid="183" grpId="0" animBg="1"/>
      <p:bldP spid="183"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Group 124"/>
          <p:cNvGrpSpPr/>
          <p:nvPr/>
        </p:nvGrpSpPr>
        <p:grpSpPr>
          <a:xfrm>
            <a:off x="245626" y="3296011"/>
            <a:ext cx="8552200" cy="393411"/>
            <a:chOff x="245626" y="2926679"/>
            <a:chExt cx="8552200" cy="393411"/>
          </a:xfrm>
        </p:grpSpPr>
        <p:cxnSp>
          <p:nvCxnSpPr>
            <p:cNvPr id="126" name="Straight Connector 125"/>
            <p:cNvCxnSpPr/>
            <p:nvPr/>
          </p:nvCxnSpPr>
          <p:spPr>
            <a:xfrm flipV="1">
              <a:off x="245626" y="3320090"/>
              <a:ext cx="8552200" cy="0"/>
            </a:xfrm>
            <a:prstGeom prst="line">
              <a:avLst/>
            </a:prstGeom>
            <a:ln>
              <a:solidFill>
                <a:schemeClr val="tx2"/>
              </a:solidFill>
              <a:prstDash val="lgDash"/>
            </a:ln>
          </p:spPr>
          <p:style>
            <a:lnRef idx="2">
              <a:schemeClr val="dk1"/>
            </a:lnRef>
            <a:fillRef idx="0">
              <a:schemeClr val="dk1"/>
            </a:fillRef>
            <a:effectRef idx="1">
              <a:schemeClr val="dk1"/>
            </a:effectRef>
            <a:fontRef idx="minor">
              <a:schemeClr val="tx1"/>
            </a:fontRef>
          </p:style>
        </p:cxnSp>
        <p:sp>
          <p:nvSpPr>
            <p:cNvPr id="127" name="TextBox 126"/>
            <p:cNvSpPr txBox="1"/>
            <p:nvPr/>
          </p:nvSpPr>
          <p:spPr>
            <a:xfrm>
              <a:off x="298401" y="2926679"/>
              <a:ext cx="2388319" cy="369332"/>
            </a:xfrm>
            <a:prstGeom prst="rect">
              <a:avLst/>
            </a:prstGeom>
            <a:noFill/>
          </p:spPr>
          <p:txBody>
            <a:bodyPr wrap="square" rtlCol="0">
              <a:spAutoFit/>
            </a:bodyPr>
            <a:lstStyle/>
            <a:p>
              <a:r>
                <a:rPr lang="en-US" dirty="0"/>
                <a:t>Control Flow Graph</a:t>
              </a:r>
            </a:p>
          </p:txBody>
        </p:sp>
      </p:grpSp>
      <p:sp>
        <p:nvSpPr>
          <p:cNvPr id="138" name="Rectangle 137"/>
          <p:cNvSpPr/>
          <p:nvPr/>
        </p:nvSpPr>
        <p:spPr>
          <a:xfrm>
            <a:off x="1753106" y="1795494"/>
            <a:ext cx="933614" cy="84119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L2</a:t>
            </a:r>
            <a:endParaRPr lang="en-US" dirty="0"/>
          </a:p>
        </p:txBody>
      </p:sp>
      <p:sp>
        <p:nvSpPr>
          <p:cNvPr id="2" name="Title 1"/>
          <p:cNvSpPr>
            <a:spLocks noGrp="1"/>
          </p:cNvSpPr>
          <p:nvPr>
            <p:ph type="title"/>
          </p:nvPr>
        </p:nvSpPr>
        <p:spPr/>
        <p:txBody>
          <a:bodyPr/>
          <a:lstStyle/>
          <a:p>
            <a:r>
              <a:rPr lang="en-US" dirty="0" smtClean="0"/>
              <a:t>Table Dependency Graph (TDG)</a:t>
            </a:r>
            <a:endParaRPr lang="en-US" dirty="0"/>
          </a:p>
        </p:txBody>
      </p:sp>
      <p:sp>
        <p:nvSpPr>
          <p:cNvPr id="169" name="Rectangle 168"/>
          <p:cNvSpPr/>
          <p:nvPr/>
        </p:nvSpPr>
        <p:spPr>
          <a:xfrm>
            <a:off x="4099148" y="1567701"/>
            <a:ext cx="958655" cy="78081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v4</a:t>
            </a:r>
            <a:endParaRPr lang="en-US" dirty="0"/>
          </a:p>
        </p:txBody>
      </p:sp>
      <p:sp>
        <p:nvSpPr>
          <p:cNvPr id="170" name="Rectangle 169"/>
          <p:cNvSpPr/>
          <p:nvPr/>
        </p:nvSpPr>
        <p:spPr>
          <a:xfrm>
            <a:off x="3777477" y="2416605"/>
            <a:ext cx="1730971" cy="44017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v6</a:t>
            </a:r>
            <a:endParaRPr lang="en-US" dirty="0"/>
          </a:p>
        </p:txBody>
      </p:sp>
      <p:cxnSp>
        <p:nvCxnSpPr>
          <p:cNvPr id="172" name="Straight Arrow Connector 171"/>
          <p:cNvCxnSpPr>
            <a:stCxn id="169" idx="3"/>
            <a:endCxn id="173" idx="1"/>
          </p:cNvCxnSpPr>
          <p:nvPr/>
        </p:nvCxnSpPr>
        <p:spPr>
          <a:xfrm>
            <a:off x="5057803" y="1958110"/>
            <a:ext cx="976921" cy="43122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3" name="Rectangle 172"/>
          <p:cNvSpPr/>
          <p:nvPr/>
        </p:nvSpPr>
        <p:spPr>
          <a:xfrm>
            <a:off x="6034724" y="1694550"/>
            <a:ext cx="1181529" cy="138956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ACL</a:t>
            </a:r>
            <a:endParaRPr lang="en-US" dirty="0"/>
          </a:p>
        </p:txBody>
      </p:sp>
      <p:cxnSp>
        <p:nvCxnSpPr>
          <p:cNvPr id="174" name="Straight Arrow Connector 173"/>
          <p:cNvCxnSpPr>
            <a:stCxn id="170" idx="3"/>
            <a:endCxn id="173" idx="1"/>
          </p:cNvCxnSpPr>
          <p:nvPr/>
        </p:nvCxnSpPr>
        <p:spPr>
          <a:xfrm flipV="1">
            <a:off x="5508448" y="2389331"/>
            <a:ext cx="526276" cy="247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6" name="Straight Arrow Connector 175"/>
          <p:cNvCxnSpPr>
            <a:stCxn id="138" idx="3"/>
            <a:endCxn id="169" idx="1"/>
          </p:cNvCxnSpPr>
          <p:nvPr/>
        </p:nvCxnSpPr>
        <p:spPr>
          <a:xfrm flipV="1">
            <a:off x="2686720" y="1958110"/>
            <a:ext cx="1412428" cy="2579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7" name="Straight Arrow Connector 176"/>
          <p:cNvCxnSpPr>
            <a:stCxn id="138" idx="3"/>
            <a:endCxn id="170" idx="1"/>
          </p:cNvCxnSpPr>
          <p:nvPr/>
        </p:nvCxnSpPr>
        <p:spPr>
          <a:xfrm>
            <a:off x="2686720" y="2216093"/>
            <a:ext cx="1090757" cy="4205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9" name="Rectangle 108"/>
          <p:cNvSpPr/>
          <p:nvPr/>
        </p:nvSpPr>
        <p:spPr>
          <a:xfrm>
            <a:off x="1910249" y="4651131"/>
            <a:ext cx="933614" cy="84119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L2</a:t>
            </a:r>
            <a:endParaRPr lang="en-US" dirty="0"/>
          </a:p>
        </p:txBody>
      </p:sp>
      <p:sp>
        <p:nvSpPr>
          <p:cNvPr id="110" name="Rectangle 109"/>
          <p:cNvSpPr/>
          <p:nvPr/>
        </p:nvSpPr>
        <p:spPr>
          <a:xfrm>
            <a:off x="4392136" y="4290913"/>
            <a:ext cx="958655" cy="78081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v4</a:t>
            </a:r>
            <a:endParaRPr lang="en-US" dirty="0"/>
          </a:p>
        </p:txBody>
      </p:sp>
      <p:sp>
        <p:nvSpPr>
          <p:cNvPr id="111" name="Rectangle 110"/>
          <p:cNvSpPr/>
          <p:nvPr/>
        </p:nvSpPr>
        <p:spPr>
          <a:xfrm>
            <a:off x="3777477" y="5423672"/>
            <a:ext cx="1730971" cy="44017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v6</a:t>
            </a:r>
            <a:endParaRPr lang="en-US" dirty="0"/>
          </a:p>
        </p:txBody>
      </p:sp>
      <p:sp>
        <p:nvSpPr>
          <p:cNvPr id="113" name="Rectangle 112"/>
          <p:cNvSpPr/>
          <p:nvPr/>
        </p:nvSpPr>
        <p:spPr>
          <a:xfrm>
            <a:off x="6034724" y="4388681"/>
            <a:ext cx="1181529" cy="142374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ACL</a:t>
            </a:r>
            <a:endParaRPr lang="en-US" dirty="0"/>
          </a:p>
        </p:txBody>
      </p:sp>
      <p:sp>
        <p:nvSpPr>
          <p:cNvPr id="120" name="TextBox 119"/>
          <p:cNvSpPr txBox="1"/>
          <p:nvPr/>
        </p:nvSpPr>
        <p:spPr>
          <a:xfrm>
            <a:off x="298402" y="3687002"/>
            <a:ext cx="3788324" cy="369332"/>
          </a:xfrm>
          <a:prstGeom prst="rect">
            <a:avLst/>
          </a:prstGeom>
          <a:noFill/>
        </p:spPr>
        <p:txBody>
          <a:bodyPr wrap="square" rtlCol="0">
            <a:spAutoFit/>
          </a:bodyPr>
          <a:lstStyle/>
          <a:p>
            <a:r>
              <a:rPr lang="en-US" dirty="0" smtClean="0">
                <a:solidFill>
                  <a:schemeClr val="tx2">
                    <a:lumMod val="60000"/>
                    <a:lumOff val="40000"/>
                  </a:schemeClr>
                </a:solidFill>
              </a:rPr>
              <a:t>Table Dependency Graph</a:t>
            </a:r>
            <a:endParaRPr lang="en-US" dirty="0">
              <a:solidFill>
                <a:schemeClr val="tx2">
                  <a:lumMod val="60000"/>
                  <a:lumOff val="40000"/>
                </a:schemeClr>
              </a:solidFill>
            </a:endParaRPr>
          </a:p>
        </p:txBody>
      </p:sp>
      <p:cxnSp>
        <p:nvCxnSpPr>
          <p:cNvPr id="121" name="Straight Arrow Connector 120"/>
          <p:cNvCxnSpPr>
            <a:stCxn id="109" idx="3"/>
            <a:endCxn id="110" idx="1"/>
          </p:cNvCxnSpPr>
          <p:nvPr/>
        </p:nvCxnSpPr>
        <p:spPr>
          <a:xfrm flipV="1">
            <a:off x="2843863" y="4681322"/>
            <a:ext cx="1548273" cy="39040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7" name="Straight Arrow Connector 136"/>
          <p:cNvCxnSpPr>
            <a:stCxn id="109" idx="3"/>
            <a:endCxn id="111" idx="1"/>
          </p:cNvCxnSpPr>
          <p:nvPr/>
        </p:nvCxnSpPr>
        <p:spPr>
          <a:xfrm>
            <a:off x="2843863" y="5071730"/>
            <a:ext cx="933614" cy="57202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821370" y="2204422"/>
            <a:ext cx="93173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7216253" y="2389331"/>
            <a:ext cx="8684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 name="Slide Number Placeholder 2"/>
          <p:cNvSpPr>
            <a:spLocks noGrp="1"/>
          </p:cNvSpPr>
          <p:nvPr>
            <p:ph type="sldNum" sz="quarter" idx="12"/>
          </p:nvPr>
        </p:nvSpPr>
        <p:spPr/>
        <p:txBody>
          <a:bodyPr/>
          <a:lstStyle/>
          <a:p>
            <a:fld id="{3DE0F19B-68EA-B340-A4BB-C1F18F625CEA}" type="slidenum">
              <a:rPr lang="en-US" smtClean="0"/>
              <a:t>22</a:t>
            </a:fld>
            <a:endParaRPr lang="en-US"/>
          </a:p>
        </p:txBody>
      </p:sp>
    </p:spTree>
    <p:custDataLst>
      <p:tags r:id="rId1"/>
    </p:custDataLst>
    <p:extLst>
      <p:ext uri="{BB962C8B-B14F-4D97-AF65-F5344CB8AC3E}">
        <p14:creationId xmlns:p14="http://schemas.microsoft.com/office/powerpoint/2010/main" val="1241448540"/>
      </p:ext>
    </p:extLst>
  </p:cSld>
  <p:clrMapOvr>
    <a:masterClrMapping/>
  </p:clrMapOvr>
  <mc:AlternateContent xmlns:mc="http://schemas.openxmlformats.org/markup-compatibility/2006" xmlns:p14="http://schemas.microsoft.com/office/powerpoint/2010/main">
    <mc:Choice Requires="p14">
      <p:transition spd="slow" p14:dur="2000" advTm="60203"/>
    </mc:Choice>
    <mc:Fallback xmlns="">
      <p:transition xmlns:p14="http://schemas.microsoft.com/office/powerpoint/2010/main" spd="slow" advTm="6020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500"/>
                                        <p:tgtEl>
                                          <p:spTgt spid="109"/>
                                        </p:tgtEl>
                                      </p:cBhvr>
                                    </p:animEffect>
                                  </p:childTnLst>
                                </p:cTn>
                              </p:par>
                              <p:par>
                                <p:cTn id="8" presetID="0" presetClass="path" presetSubtype="0" accel="50000" decel="50000" fill="hold" grpId="1" nodeType="withEffect">
                                  <p:stCondLst>
                                    <p:cond delay="0"/>
                                  </p:stCondLst>
                                  <p:childTnLst>
                                    <p:animMotion origin="layout" path="M -0.00937 -0.36452 L -8.3637E-7 3.33951E-6 " pathEditMode="relative" rAng="0" ptsTypes="AA">
                                      <p:cBhvr>
                                        <p:cTn id="9" dur="1000" fill="hold"/>
                                        <p:tgtEl>
                                          <p:spTgt spid="109"/>
                                        </p:tgtEl>
                                        <p:attrNameLst>
                                          <p:attrName>ppt_x</p:attrName>
                                          <p:attrName>ppt_y</p:attrName>
                                        </p:attrNameLst>
                                      </p:cBhvr>
                                      <p:rCtr x="469" y="18226"/>
                                    </p:animMotion>
                                  </p:childTnLst>
                                </p:cTn>
                              </p:par>
                              <p:par>
                                <p:cTn id="10" presetID="10" presetClass="entr" presetSubtype="0" fill="hold" grpId="0" nodeType="with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fade">
                                      <p:cBhvr>
                                        <p:cTn id="12" dur="500"/>
                                        <p:tgtEl>
                                          <p:spTgt spid="110"/>
                                        </p:tgtEl>
                                      </p:cBhvr>
                                    </p:animEffect>
                                  </p:childTnLst>
                                </p:cTn>
                              </p:par>
                              <p:par>
                                <p:cTn id="13" presetID="0" presetClass="path" presetSubtype="0" accel="50000" decel="50000" fill="hold" grpId="1" nodeType="withEffect">
                                  <p:stCondLst>
                                    <p:cond delay="0"/>
                                  </p:stCondLst>
                                  <p:childTnLst>
                                    <p:animMotion origin="layout" path="M -0.02482 -0.39324 L 4.86205E-6 4.92821E-6 " pathEditMode="relative" rAng="0" ptsTypes="AA">
                                      <p:cBhvr>
                                        <p:cTn id="14" dur="1000" fill="hold"/>
                                        <p:tgtEl>
                                          <p:spTgt spid="110"/>
                                        </p:tgtEl>
                                        <p:attrNameLst>
                                          <p:attrName>ppt_x</p:attrName>
                                          <p:attrName>ppt_y</p:attrName>
                                        </p:attrNameLst>
                                      </p:cBhvr>
                                      <p:rCtr x="1232" y="19662"/>
                                    </p:animMotion>
                                  </p:childTnLst>
                                </p:cTn>
                              </p:par>
                              <p:par>
                                <p:cTn id="15" presetID="10" presetClass="entr" presetSubtype="0" fill="hold" grpId="0" nodeType="withEffect">
                                  <p:stCondLst>
                                    <p:cond delay="0"/>
                                  </p:stCondLst>
                                  <p:childTnLst>
                                    <p:set>
                                      <p:cBhvr>
                                        <p:cTn id="16" dur="1" fill="hold">
                                          <p:stCondLst>
                                            <p:cond delay="0"/>
                                          </p:stCondLst>
                                        </p:cTn>
                                        <p:tgtEl>
                                          <p:spTgt spid="111"/>
                                        </p:tgtEl>
                                        <p:attrNameLst>
                                          <p:attrName>style.visibility</p:attrName>
                                        </p:attrNameLst>
                                      </p:cBhvr>
                                      <p:to>
                                        <p:strVal val="visible"/>
                                      </p:to>
                                    </p:set>
                                    <p:animEffect transition="in" filter="fade">
                                      <p:cBhvr>
                                        <p:cTn id="17" dur="500"/>
                                        <p:tgtEl>
                                          <p:spTgt spid="111"/>
                                        </p:tgtEl>
                                      </p:cBhvr>
                                    </p:animEffect>
                                  </p:childTnLst>
                                </p:cTn>
                              </p:par>
                              <p:par>
                                <p:cTn id="18" presetID="0" presetClass="path" presetSubtype="0" accel="50000" decel="50000" fill="hold" grpId="1" nodeType="withEffect">
                                  <p:stCondLst>
                                    <p:cond delay="0"/>
                                  </p:stCondLst>
                                  <p:childTnLst>
                                    <p:animMotion origin="layout" path="M 0.00017 -0.43099 L 1.848E-6 2.17693E-6 " pathEditMode="relative" rAng="0" ptsTypes="AA">
                                      <p:cBhvr>
                                        <p:cTn id="19" dur="1000" fill="hold"/>
                                        <p:tgtEl>
                                          <p:spTgt spid="111"/>
                                        </p:tgtEl>
                                        <p:attrNameLst>
                                          <p:attrName>ppt_x</p:attrName>
                                          <p:attrName>ppt_y</p:attrName>
                                        </p:attrNameLst>
                                      </p:cBhvr>
                                      <p:rCtr x="-17" y="21538"/>
                                    </p:animMotion>
                                  </p:childTnLst>
                                </p:cTn>
                              </p:par>
                              <p:par>
                                <p:cTn id="20" presetID="10" presetClass="entr" presetSubtype="0" fill="hold" grpId="0" nodeType="withEffect">
                                  <p:stCondLst>
                                    <p:cond delay="0"/>
                                  </p:stCondLst>
                                  <p:childTnLst>
                                    <p:set>
                                      <p:cBhvr>
                                        <p:cTn id="21" dur="1" fill="hold">
                                          <p:stCondLst>
                                            <p:cond delay="0"/>
                                          </p:stCondLst>
                                        </p:cTn>
                                        <p:tgtEl>
                                          <p:spTgt spid="113"/>
                                        </p:tgtEl>
                                        <p:attrNameLst>
                                          <p:attrName>style.visibility</p:attrName>
                                        </p:attrNameLst>
                                      </p:cBhvr>
                                      <p:to>
                                        <p:strVal val="visible"/>
                                      </p:to>
                                    </p:set>
                                    <p:animEffect transition="in" filter="fade">
                                      <p:cBhvr>
                                        <p:cTn id="22" dur="500"/>
                                        <p:tgtEl>
                                          <p:spTgt spid="113"/>
                                        </p:tgtEl>
                                      </p:cBhvr>
                                    </p:animEffect>
                                  </p:childTnLst>
                                </p:cTn>
                              </p:par>
                              <p:par>
                                <p:cTn id="23" presetID="0" presetClass="path" presetSubtype="0" accel="50000" decel="50000" fill="hold" grpId="1" nodeType="withEffect">
                                  <p:stCondLst>
                                    <p:cond delay="0"/>
                                  </p:stCondLst>
                                  <p:childTnLst>
                                    <p:animMotion origin="layout" path="M 0.0007 -0.38097 L -2.03019E-6 3.00602E-6 " pathEditMode="relative" rAng="0" ptsTypes="AA">
                                      <p:cBhvr>
                                        <p:cTn id="24" dur="1000" fill="hold"/>
                                        <p:tgtEl>
                                          <p:spTgt spid="113"/>
                                        </p:tgtEl>
                                        <p:attrNameLst>
                                          <p:attrName>ppt_x</p:attrName>
                                          <p:attrName>ppt_y</p:attrName>
                                        </p:attrNameLst>
                                      </p:cBhvr>
                                      <p:rCtr x="-35" y="19037"/>
                                    </p:animMotion>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121"/>
                                        </p:tgtEl>
                                        <p:attrNameLst>
                                          <p:attrName>style.visibility</p:attrName>
                                        </p:attrNameLst>
                                      </p:cBhvr>
                                      <p:to>
                                        <p:strVal val="visible"/>
                                      </p:to>
                                    </p:set>
                                    <p:animEffect transition="in" filter="fade">
                                      <p:cBhvr>
                                        <p:cTn id="28" dur="500"/>
                                        <p:tgtEl>
                                          <p:spTgt spid="121"/>
                                        </p:tgtEl>
                                      </p:cBhvr>
                                    </p:animEffect>
                                  </p:childTnLst>
                                </p:cTn>
                              </p:par>
                              <p:par>
                                <p:cTn id="29" presetID="10" presetClass="entr" presetSubtype="0" fill="hold" nodeType="withEffect">
                                  <p:stCondLst>
                                    <p:cond delay="0"/>
                                  </p:stCondLst>
                                  <p:childTnLst>
                                    <p:set>
                                      <p:cBhvr>
                                        <p:cTn id="30" dur="1" fill="hold">
                                          <p:stCondLst>
                                            <p:cond delay="0"/>
                                          </p:stCondLst>
                                        </p:cTn>
                                        <p:tgtEl>
                                          <p:spTgt spid="137"/>
                                        </p:tgtEl>
                                        <p:attrNameLst>
                                          <p:attrName>style.visibility</p:attrName>
                                        </p:attrNameLst>
                                      </p:cBhvr>
                                      <p:to>
                                        <p:strVal val="visible"/>
                                      </p:to>
                                    </p:set>
                                    <p:animEffect transition="in" filter="fade">
                                      <p:cBhvr>
                                        <p:cTn id="31"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09" grpId="1" animBg="1"/>
      <p:bldP spid="110" grpId="0" animBg="1"/>
      <p:bldP spid="110" grpId="1" animBg="1"/>
      <p:bldP spid="111" grpId="0" animBg="1"/>
      <p:bldP spid="111" grpId="1" animBg="1"/>
      <p:bldP spid="113" grpId="0" animBg="1"/>
      <p:bldP spid="113"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Group 124"/>
          <p:cNvGrpSpPr/>
          <p:nvPr/>
        </p:nvGrpSpPr>
        <p:grpSpPr>
          <a:xfrm>
            <a:off x="245626" y="3317670"/>
            <a:ext cx="8552200" cy="369332"/>
            <a:chOff x="245626" y="3317670"/>
            <a:chExt cx="8552200" cy="369332"/>
          </a:xfrm>
        </p:grpSpPr>
        <p:cxnSp>
          <p:nvCxnSpPr>
            <p:cNvPr id="126" name="Straight Connector 125"/>
            <p:cNvCxnSpPr/>
            <p:nvPr/>
          </p:nvCxnSpPr>
          <p:spPr>
            <a:xfrm flipV="1">
              <a:off x="245626" y="3320090"/>
              <a:ext cx="8552200" cy="0"/>
            </a:xfrm>
            <a:prstGeom prst="line">
              <a:avLst/>
            </a:prstGeom>
            <a:ln>
              <a:solidFill>
                <a:schemeClr val="tx1">
                  <a:lumMod val="50000"/>
                  <a:lumOff val="50000"/>
                </a:schemeClr>
              </a:solidFill>
              <a:prstDash val="lgDash"/>
            </a:ln>
          </p:spPr>
          <p:style>
            <a:lnRef idx="2">
              <a:schemeClr val="dk1"/>
            </a:lnRef>
            <a:fillRef idx="0">
              <a:schemeClr val="dk1"/>
            </a:fillRef>
            <a:effectRef idx="1">
              <a:schemeClr val="dk1"/>
            </a:effectRef>
            <a:fontRef idx="minor">
              <a:schemeClr val="tx1"/>
            </a:fontRef>
          </p:style>
        </p:cxnSp>
        <p:sp>
          <p:nvSpPr>
            <p:cNvPr id="128" name="TextBox 127"/>
            <p:cNvSpPr txBox="1"/>
            <p:nvPr/>
          </p:nvSpPr>
          <p:spPr>
            <a:xfrm>
              <a:off x="298402" y="3317670"/>
              <a:ext cx="1840934" cy="369332"/>
            </a:xfrm>
            <a:prstGeom prst="rect">
              <a:avLst/>
            </a:prstGeom>
            <a:noFill/>
          </p:spPr>
          <p:txBody>
            <a:bodyPr wrap="square" rtlCol="0">
              <a:spAutoFit/>
            </a:bodyPr>
            <a:lstStyle/>
            <a:p>
              <a:r>
                <a:rPr lang="en-US" dirty="0" smtClean="0"/>
                <a:t>Switch Pipeline</a:t>
              </a:r>
              <a:endParaRPr lang="en-US" dirty="0"/>
            </a:p>
          </p:txBody>
        </p:sp>
      </p:grpSp>
      <p:sp>
        <p:nvSpPr>
          <p:cNvPr id="2" name="Title 1"/>
          <p:cNvSpPr>
            <a:spLocks noGrp="1"/>
          </p:cNvSpPr>
          <p:nvPr>
            <p:ph type="title"/>
          </p:nvPr>
        </p:nvSpPr>
        <p:spPr/>
        <p:txBody>
          <a:bodyPr>
            <a:normAutofit/>
          </a:bodyPr>
          <a:lstStyle/>
          <a:p>
            <a:r>
              <a:rPr lang="en-US" dirty="0" smtClean="0"/>
              <a:t>Efficient Mapping: TDG</a:t>
            </a:r>
            <a:endParaRPr lang="en-US" dirty="0"/>
          </a:p>
        </p:txBody>
      </p:sp>
      <p:sp>
        <p:nvSpPr>
          <p:cNvPr id="5" name="Rectangle 4"/>
          <p:cNvSpPr/>
          <p:nvPr/>
        </p:nvSpPr>
        <p:spPr>
          <a:xfrm rot="16200000">
            <a:off x="6791613" y="5138353"/>
            <a:ext cx="2326465" cy="25969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endParaRPr lang="en-US" dirty="0"/>
          </a:p>
        </p:txBody>
      </p:sp>
      <p:grpSp>
        <p:nvGrpSpPr>
          <p:cNvPr id="107" name="Group 106"/>
          <p:cNvGrpSpPr/>
          <p:nvPr/>
        </p:nvGrpSpPr>
        <p:grpSpPr>
          <a:xfrm>
            <a:off x="8214543" y="4464248"/>
            <a:ext cx="736006" cy="1118949"/>
            <a:chOff x="8031408" y="3582602"/>
            <a:chExt cx="736006" cy="1118949"/>
          </a:xfrm>
        </p:grpSpPr>
        <p:grpSp>
          <p:nvGrpSpPr>
            <p:cNvPr id="19" name="Group 65"/>
            <p:cNvGrpSpPr/>
            <p:nvPr/>
          </p:nvGrpSpPr>
          <p:grpSpPr>
            <a:xfrm>
              <a:off x="8131589" y="4009362"/>
              <a:ext cx="551591" cy="228624"/>
              <a:chOff x="7660968" y="1751777"/>
              <a:chExt cx="1040580" cy="450645"/>
            </a:xfrm>
          </p:grpSpPr>
          <p:sp>
            <p:nvSpPr>
              <p:cNvPr id="20" name="Freeform 1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1" name="Straight Connector 2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70"/>
            <p:cNvGrpSpPr/>
            <p:nvPr/>
          </p:nvGrpSpPr>
          <p:grpSpPr>
            <a:xfrm>
              <a:off x="8132332" y="4472927"/>
              <a:ext cx="551591" cy="228624"/>
              <a:chOff x="7660968" y="1751777"/>
              <a:chExt cx="1040580" cy="450645"/>
            </a:xfrm>
          </p:grpSpPr>
          <p:sp>
            <p:nvSpPr>
              <p:cNvPr id="24" name="Freeform 2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5" name="Straight Connector 2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9" name="TextBox 28"/>
            <p:cNvSpPr txBox="1"/>
            <p:nvPr/>
          </p:nvSpPr>
          <p:spPr>
            <a:xfrm>
              <a:off x="8031408" y="3582602"/>
              <a:ext cx="736006" cy="282419"/>
            </a:xfrm>
            <a:prstGeom prst="rect">
              <a:avLst/>
            </a:prstGeom>
            <a:noFill/>
          </p:spPr>
          <p:txBody>
            <a:bodyPr wrap="none" lIns="130622" tIns="65311" rIns="130622" bIns="65311" rtlCol="0">
              <a:spAutoFit/>
            </a:bodyPr>
            <a:lstStyle/>
            <a:p>
              <a:pPr algn="ctr"/>
              <a:r>
                <a:rPr lang="en-US" sz="2000" dirty="0"/>
                <a:t>Queues</a:t>
              </a:r>
            </a:p>
          </p:txBody>
        </p:sp>
      </p:grpSp>
      <p:sp>
        <p:nvSpPr>
          <p:cNvPr id="52" name="Rectangle 51"/>
          <p:cNvSpPr/>
          <p:nvPr/>
        </p:nvSpPr>
        <p:spPr>
          <a:xfrm rot="16200000">
            <a:off x="-294463" y="5137999"/>
            <a:ext cx="2327923" cy="25894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r>
              <a:rPr lang="en-US" dirty="0" smtClean="0">
                <a:solidFill>
                  <a:schemeClr val="tx1"/>
                </a:solidFill>
              </a:rPr>
              <a:t>Parser</a:t>
            </a:r>
            <a:endParaRPr lang="en-US" dirty="0">
              <a:solidFill>
                <a:schemeClr val="tx1"/>
              </a:solidFill>
            </a:endParaRPr>
          </a:p>
        </p:txBody>
      </p:sp>
      <p:grpSp>
        <p:nvGrpSpPr>
          <p:cNvPr id="148" name="Group 147"/>
          <p:cNvGrpSpPr/>
          <p:nvPr/>
        </p:nvGrpSpPr>
        <p:grpSpPr>
          <a:xfrm>
            <a:off x="1496642" y="4090055"/>
            <a:ext cx="1124341" cy="2169168"/>
            <a:chOff x="1485649" y="3204985"/>
            <a:chExt cx="1124341" cy="2169168"/>
          </a:xfrm>
        </p:grpSpPr>
        <p:sp>
          <p:nvSpPr>
            <p:cNvPr id="149" name="Rectangle 148"/>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50" name="Rectangle 149"/>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51" name="Group 150"/>
          <p:cNvGrpSpPr/>
          <p:nvPr/>
        </p:nvGrpSpPr>
        <p:grpSpPr>
          <a:xfrm>
            <a:off x="3027646" y="4102685"/>
            <a:ext cx="1124341" cy="2169168"/>
            <a:chOff x="1485649" y="3204985"/>
            <a:chExt cx="1124341" cy="2169168"/>
          </a:xfrm>
        </p:grpSpPr>
        <p:sp>
          <p:nvSpPr>
            <p:cNvPr id="152" name="Rectangle 151"/>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53" name="Rectangle 152"/>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54" name="Group 153"/>
          <p:cNvGrpSpPr/>
          <p:nvPr/>
        </p:nvGrpSpPr>
        <p:grpSpPr>
          <a:xfrm>
            <a:off x="4732466" y="4095691"/>
            <a:ext cx="1124341" cy="2169168"/>
            <a:chOff x="1485649" y="3204985"/>
            <a:chExt cx="1124341" cy="2169168"/>
          </a:xfrm>
        </p:grpSpPr>
        <p:sp>
          <p:nvSpPr>
            <p:cNvPr id="155" name="Rectangle 154"/>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56" name="Rectangle 155"/>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57" name="Group 156"/>
          <p:cNvGrpSpPr/>
          <p:nvPr/>
        </p:nvGrpSpPr>
        <p:grpSpPr>
          <a:xfrm>
            <a:off x="6321214" y="4095691"/>
            <a:ext cx="1124341" cy="2169168"/>
            <a:chOff x="1485649" y="3204985"/>
            <a:chExt cx="1124341" cy="2169168"/>
          </a:xfrm>
        </p:grpSpPr>
        <p:sp>
          <p:nvSpPr>
            <p:cNvPr id="158" name="Rectangle 157"/>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59" name="Rectangle 158"/>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6" name="Group 5"/>
          <p:cNvGrpSpPr/>
          <p:nvPr/>
        </p:nvGrpSpPr>
        <p:grpSpPr>
          <a:xfrm>
            <a:off x="1348700" y="5890495"/>
            <a:ext cx="6104332" cy="562621"/>
            <a:chOff x="1348700" y="5890495"/>
            <a:chExt cx="6104332" cy="562621"/>
          </a:xfrm>
        </p:grpSpPr>
        <p:sp>
          <p:nvSpPr>
            <p:cNvPr id="88" name="Isosceles Triangle 87"/>
            <p:cNvSpPr/>
            <p:nvPr/>
          </p:nvSpPr>
          <p:spPr>
            <a:xfrm rot="5400000">
              <a:off x="1459687" y="5907878"/>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Isosceles Triangle 89"/>
            <p:cNvSpPr/>
            <p:nvPr/>
          </p:nvSpPr>
          <p:spPr>
            <a:xfrm rot="5400000">
              <a:off x="3013132"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Isosceles Triangle 90"/>
            <p:cNvSpPr/>
            <p:nvPr/>
          </p:nvSpPr>
          <p:spPr>
            <a:xfrm rot="5400000">
              <a:off x="4728908" y="5925261"/>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2" name="Isosceles Triangle 91"/>
            <p:cNvSpPr/>
            <p:nvPr/>
          </p:nvSpPr>
          <p:spPr>
            <a:xfrm rot="5400000">
              <a:off x="6315139"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06" name="Group 105"/>
            <p:cNvGrpSpPr/>
            <p:nvPr/>
          </p:nvGrpSpPr>
          <p:grpSpPr>
            <a:xfrm>
              <a:off x="1348700" y="6030725"/>
              <a:ext cx="6104332" cy="422391"/>
              <a:chOff x="1344104" y="5149079"/>
              <a:chExt cx="6104332" cy="615145"/>
            </a:xfrm>
          </p:grpSpPr>
          <p:cxnSp>
            <p:nvCxnSpPr>
              <p:cNvPr id="93" name="Straight Arrow Connector 92"/>
              <p:cNvCxnSpPr/>
              <p:nvPr/>
            </p:nvCxnSpPr>
            <p:spPr>
              <a:xfrm>
                <a:off x="1344104" y="5732645"/>
                <a:ext cx="6104332" cy="31579"/>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95" name="Elbow Connector 94"/>
              <p:cNvCxnSpPr/>
              <p:nvPr/>
            </p:nvCxnSpPr>
            <p:spPr>
              <a:xfrm rot="10800000" flipV="1">
                <a:off x="1358390" y="5149079"/>
                <a:ext cx="128370" cy="583566"/>
              </a:xfrm>
              <a:prstGeom prst="bentConnector2">
                <a:avLst/>
              </a:prstGeom>
            </p:spPr>
            <p:style>
              <a:lnRef idx="2">
                <a:schemeClr val="dk1"/>
              </a:lnRef>
              <a:fillRef idx="0">
                <a:schemeClr val="dk1"/>
              </a:fillRef>
              <a:effectRef idx="1">
                <a:schemeClr val="dk1"/>
              </a:effectRef>
              <a:fontRef idx="minor">
                <a:schemeClr val="tx1"/>
              </a:fontRef>
            </p:style>
          </p:cxnSp>
          <p:cxnSp>
            <p:nvCxnSpPr>
              <p:cNvPr id="103" name="Elbow Connector 102"/>
              <p:cNvCxnSpPr/>
              <p:nvPr/>
            </p:nvCxnSpPr>
            <p:spPr>
              <a:xfrm rot="10800000" flipV="1">
                <a:off x="2897549"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104" name="Elbow Connector 103"/>
              <p:cNvCxnSpPr/>
              <p:nvPr/>
            </p:nvCxnSpPr>
            <p:spPr>
              <a:xfrm rot="10800000" flipV="1">
                <a:off x="4620391"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105" name="Elbow Connector 104"/>
              <p:cNvCxnSpPr/>
              <p:nvPr/>
            </p:nvCxnSpPr>
            <p:spPr>
              <a:xfrm rot="10800000" flipV="1">
                <a:off x="6189407"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grpSp>
      </p:grpSp>
      <p:sp>
        <p:nvSpPr>
          <p:cNvPr id="193" name="Rectangle 192"/>
          <p:cNvSpPr/>
          <p:nvPr/>
        </p:nvSpPr>
        <p:spPr>
          <a:xfrm rot="16200000">
            <a:off x="1371976" y="4365923"/>
            <a:ext cx="986619" cy="520798"/>
          </a:xfrm>
          <a:prstGeom prst="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L2 Table</a:t>
            </a:r>
            <a:endParaRPr lang="en-US" dirty="0"/>
          </a:p>
        </p:txBody>
      </p:sp>
      <p:sp>
        <p:nvSpPr>
          <p:cNvPr id="195" name="Rectangle 194"/>
          <p:cNvSpPr/>
          <p:nvPr/>
        </p:nvSpPr>
        <p:spPr>
          <a:xfrm rot="16200000">
            <a:off x="2468130" y="4971984"/>
            <a:ext cx="1895540" cy="527193"/>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IPv4 Table</a:t>
            </a:r>
            <a:endParaRPr lang="en-US" dirty="0"/>
          </a:p>
        </p:txBody>
      </p:sp>
      <p:sp>
        <p:nvSpPr>
          <p:cNvPr id="197" name="Rectangle 196"/>
          <p:cNvSpPr/>
          <p:nvPr/>
        </p:nvSpPr>
        <p:spPr>
          <a:xfrm rot="16200000">
            <a:off x="4173757" y="4968488"/>
            <a:ext cx="1888546" cy="527193"/>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IPv6 Table</a:t>
            </a:r>
            <a:endParaRPr lang="en-US" dirty="0"/>
          </a:p>
        </p:txBody>
      </p:sp>
      <p:sp>
        <p:nvSpPr>
          <p:cNvPr id="134" name="TextBox 133"/>
          <p:cNvSpPr txBox="1"/>
          <p:nvPr/>
        </p:nvSpPr>
        <p:spPr>
          <a:xfrm>
            <a:off x="298401" y="2926679"/>
            <a:ext cx="2851143" cy="369332"/>
          </a:xfrm>
          <a:prstGeom prst="rect">
            <a:avLst/>
          </a:prstGeom>
          <a:noFill/>
        </p:spPr>
        <p:txBody>
          <a:bodyPr wrap="square" rtlCol="0">
            <a:spAutoFit/>
          </a:bodyPr>
          <a:lstStyle/>
          <a:p>
            <a:r>
              <a:rPr lang="en-US" dirty="0" smtClean="0">
                <a:solidFill>
                  <a:schemeClr val="accent1"/>
                </a:solidFill>
              </a:rPr>
              <a:t>Table Dependency Graph</a:t>
            </a:r>
            <a:endParaRPr lang="en-US" dirty="0">
              <a:solidFill>
                <a:schemeClr val="accent1"/>
              </a:solidFill>
            </a:endParaRPr>
          </a:p>
        </p:txBody>
      </p:sp>
      <p:sp>
        <p:nvSpPr>
          <p:cNvPr id="135" name="TextBox 134"/>
          <p:cNvSpPr txBox="1"/>
          <p:nvPr/>
        </p:nvSpPr>
        <p:spPr>
          <a:xfrm>
            <a:off x="298402" y="2926679"/>
            <a:ext cx="2851143" cy="369332"/>
          </a:xfrm>
          <a:prstGeom prst="rect">
            <a:avLst/>
          </a:prstGeom>
          <a:noFill/>
        </p:spPr>
        <p:txBody>
          <a:bodyPr wrap="square" rtlCol="0">
            <a:spAutoFit/>
          </a:bodyPr>
          <a:lstStyle/>
          <a:p>
            <a:r>
              <a:rPr lang="en-US" dirty="0" smtClean="0"/>
              <a:t>Control Flow Graph</a:t>
            </a:r>
            <a:endParaRPr lang="en-US" dirty="0"/>
          </a:p>
        </p:txBody>
      </p:sp>
      <p:grpSp>
        <p:nvGrpSpPr>
          <p:cNvPr id="3" name="Group 2"/>
          <p:cNvGrpSpPr/>
          <p:nvPr/>
        </p:nvGrpSpPr>
        <p:grpSpPr>
          <a:xfrm>
            <a:off x="745752" y="1400958"/>
            <a:ext cx="7338941" cy="1516411"/>
            <a:chOff x="745752" y="1400958"/>
            <a:chExt cx="7338941" cy="1516411"/>
          </a:xfrm>
        </p:grpSpPr>
        <p:sp>
          <p:nvSpPr>
            <p:cNvPr id="77" name="Rectangle 76"/>
            <p:cNvSpPr/>
            <p:nvPr/>
          </p:nvSpPr>
          <p:spPr>
            <a:xfrm>
              <a:off x="1753106" y="1628751"/>
              <a:ext cx="933614" cy="84119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L2</a:t>
              </a:r>
              <a:endParaRPr lang="en-US" dirty="0"/>
            </a:p>
          </p:txBody>
        </p:sp>
        <p:sp>
          <p:nvSpPr>
            <p:cNvPr id="78" name="Rectangle 77"/>
            <p:cNvSpPr/>
            <p:nvPr/>
          </p:nvSpPr>
          <p:spPr>
            <a:xfrm>
              <a:off x="4099148" y="1400958"/>
              <a:ext cx="958655" cy="78081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v4</a:t>
              </a:r>
              <a:endParaRPr lang="en-US" dirty="0"/>
            </a:p>
          </p:txBody>
        </p:sp>
        <p:sp>
          <p:nvSpPr>
            <p:cNvPr id="79" name="Rectangle 78"/>
            <p:cNvSpPr/>
            <p:nvPr/>
          </p:nvSpPr>
          <p:spPr>
            <a:xfrm>
              <a:off x="3777477" y="2249862"/>
              <a:ext cx="1730971" cy="44017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v6</a:t>
              </a:r>
              <a:endParaRPr lang="en-US" dirty="0"/>
            </a:p>
          </p:txBody>
        </p:sp>
        <p:cxnSp>
          <p:nvCxnSpPr>
            <p:cNvPr id="80" name="Straight Arrow Connector 79"/>
            <p:cNvCxnSpPr>
              <a:stCxn id="78" idx="3"/>
              <a:endCxn id="81" idx="1"/>
            </p:cNvCxnSpPr>
            <p:nvPr/>
          </p:nvCxnSpPr>
          <p:spPr>
            <a:xfrm>
              <a:off x="5057803" y="1791367"/>
              <a:ext cx="976921" cy="43122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1" name="Rectangle 80"/>
            <p:cNvSpPr/>
            <p:nvPr/>
          </p:nvSpPr>
          <p:spPr>
            <a:xfrm>
              <a:off x="6034724" y="1527807"/>
              <a:ext cx="1181529" cy="138956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ACL</a:t>
              </a:r>
              <a:endParaRPr lang="en-US" dirty="0"/>
            </a:p>
          </p:txBody>
        </p:sp>
        <p:cxnSp>
          <p:nvCxnSpPr>
            <p:cNvPr id="82" name="Straight Arrow Connector 81"/>
            <p:cNvCxnSpPr>
              <a:stCxn id="79" idx="3"/>
              <a:endCxn id="81" idx="1"/>
            </p:cNvCxnSpPr>
            <p:nvPr/>
          </p:nvCxnSpPr>
          <p:spPr>
            <a:xfrm flipV="1">
              <a:off x="5508448" y="2222588"/>
              <a:ext cx="526276" cy="247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3" name="Straight Arrow Connector 82"/>
            <p:cNvCxnSpPr>
              <a:stCxn id="77" idx="3"/>
              <a:endCxn id="78" idx="1"/>
            </p:cNvCxnSpPr>
            <p:nvPr/>
          </p:nvCxnSpPr>
          <p:spPr>
            <a:xfrm flipV="1">
              <a:off x="2686720" y="1791367"/>
              <a:ext cx="1412428" cy="2579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4" name="Straight Arrow Connector 83"/>
            <p:cNvCxnSpPr>
              <a:stCxn id="77" idx="3"/>
              <a:endCxn id="79" idx="1"/>
            </p:cNvCxnSpPr>
            <p:nvPr/>
          </p:nvCxnSpPr>
          <p:spPr>
            <a:xfrm>
              <a:off x="2686720" y="2049350"/>
              <a:ext cx="1090757" cy="4205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5" name="Straight Arrow Connector 84"/>
            <p:cNvCxnSpPr/>
            <p:nvPr/>
          </p:nvCxnSpPr>
          <p:spPr>
            <a:xfrm>
              <a:off x="745752" y="2037679"/>
              <a:ext cx="93173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6" name="Straight Arrow Connector 85"/>
            <p:cNvCxnSpPr/>
            <p:nvPr/>
          </p:nvCxnSpPr>
          <p:spPr>
            <a:xfrm>
              <a:off x="7216253" y="2222588"/>
              <a:ext cx="8684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87" name="Group 86"/>
          <p:cNvGrpSpPr/>
          <p:nvPr/>
        </p:nvGrpSpPr>
        <p:grpSpPr>
          <a:xfrm>
            <a:off x="1677488" y="1400883"/>
            <a:ext cx="5247696" cy="1572931"/>
            <a:chOff x="2062649" y="4443313"/>
            <a:chExt cx="5247696" cy="1572931"/>
          </a:xfrm>
        </p:grpSpPr>
        <p:sp>
          <p:nvSpPr>
            <p:cNvPr id="89" name="Rectangle 88"/>
            <p:cNvSpPr/>
            <p:nvPr/>
          </p:nvSpPr>
          <p:spPr>
            <a:xfrm>
              <a:off x="2062649" y="4803531"/>
              <a:ext cx="933614" cy="84119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L2</a:t>
              </a:r>
              <a:endParaRPr lang="en-US" dirty="0"/>
            </a:p>
          </p:txBody>
        </p:sp>
        <p:sp>
          <p:nvSpPr>
            <p:cNvPr id="94" name="Rectangle 93"/>
            <p:cNvSpPr/>
            <p:nvPr/>
          </p:nvSpPr>
          <p:spPr>
            <a:xfrm>
              <a:off x="4544536" y="4443313"/>
              <a:ext cx="958655" cy="78081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v4</a:t>
              </a:r>
              <a:endParaRPr lang="en-US" dirty="0"/>
            </a:p>
          </p:txBody>
        </p:sp>
        <p:sp>
          <p:nvSpPr>
            <p:cNvPr id="96" name="Rectangle 95"/>
            <p:cNvSpPr/>
            <p:nvPr/>
          </p:nvSpPr>
          <p:spPr>
            <a:xfrm>
              <a:off x="3929877" y="5576072"/>
              <a:ext cx="1730971" cy="44017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v6</a:t>
              </a:r>
              <a:endParaRPr lang="en-US" dirty="0"/>
            </a:p>
          </p:txBody>
        </p:sp>
        <p:sp>
          <p:nvSpPr>
            <p:cNvPr id="97" name="Rectangle 96"/>
            <p:cNvSpPr/>
            <p:nvPr/>
          </p:nvSpPr>
          <p:spPr>
            <a:xfrm>
              <a:off x="6128816" y="4494902"/>
              <a:ext cx="1181529" cy="142374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ACL</a:t>
              </a:r>
              <a:endParaRPr lang="en-US" dirty="0"/>
            </a:p>
          </p:txBody>
        </p:sp>
        <p:cxnSp>
          <p:nvCxnSpPr>
            <p:cNvPr id="98" name="Straight Arrow Connector 97"/>
            <p:cNvCxnSpPr>
              <a:stCxn id="89" idx="3"/>
              <a:endCxn id="94" idx="1"/>
            </p:cNvCxnSpPr>
            <p:nvPr/>
          </p:nvCxnSpPr>
          <p:spPr>
            <a:xfrm flipV="1">
              <a:off x="2996263" y="4833722"/>
              <a:ext cx="1548273" cy="39040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9" name="Straight Arrow Connector 98"/>
            <p:cNvCxnSpPr>
              <a:stCxn id="89" idx="3"/>
              <a:endCxn id="96" idx="1"/>
            </p:cNvCxnSpPr>
            <p:nvPr/>
          </p:nvCxnSpPr>
          <p:spPr>
            <a:xfrm>
              <a:off x="2996263" y="5224130"/>
              <a:ext cx="933614" cy="57202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73" name="Group 72"/>
          <p:cNvGrpSpPr/>
          <p:nvPr/>
        </p:nvGrpSpPr>
        <p:grpSpPr>
          <a:xfrm>
            <a:off x="2194411" y="4123266"/>
            <a:ext cx="369332" cy="1001934"/>
            <a:chOff x="2517064" y="3258013"/>
            <a:chExt cx="369332" cy="1712316"/>
          </a:xfrm>
        </p:grpSpPr>
        <p:sp>
          <p:nvSpPr>
            <p:cNvPr id="74" name="Trapezoid 73"/>
            <p:cNvSpPr/>
            <p:nvPr/>
          </p:nvSpPr>
          <p:spPr>
            <a:xfrm rot="5400000" flipH="1">
              <a:off x="1831929" y="3947535"/>
              <a:ext cx="1712316" cy="333271"/>
            </a:xfrm>
            <a:prstGeom prst="trapezoid">
              <a:avLst>
                <a:gd name="adj" fmla="val 3080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75" name="TextBox 74"/>
            <p:cNvSpPr txBox="1"/>
            <p:nvPr/>
          </p:nvSpPr>
          <p:spPr>
            <a:xfrm rot="16200000">
              <a:off x="2354765" y="3923148"/>
              <a:ext cx="693930" cy="369332"/>
            </a:xfrm>
            <a:prstGeom prst="rect">
              <a:avLst/>
            </a:prstGeom>
            <a:noFill/>
          </p:spPr>
          <p:txBody>
            <a:bodyPr wrap="none" rtlCol="0">
              <a:spAutoFit/>
            </a:bodyPr>
            <a:lstStyle/>
            <a:p>
              <a:pPr algn="ctr"/>
              <a:r>
                <a:rPr lang="en-US" dirty="0" smtClean="0"/>
                <a:t>Action</a:t>
              </a:r>
              <a:endParaRPr lang="en-US" dirty="0"/>
            </a:p>
          </p:txBody>
        </p:sp>
      </p:grpSp>
      <p:grpSp>
        <p:nvGrpSpPr>
          <p:cNvPr id="76" name="Group 75"/>
          <p:cNvGrpSpPr/>
          <p:nvPr/>
        </p:nvGrpSpPr>
        <p:grpSpPr>
          <a:xfrm>
            <a:off x="3727003" y="4262820"/>
            <a:ext cx="369332" cy="1943069"/>
            <a:chOff x="2503368" y="3258013"/>
            <a:chExt cx="369332" cy="1712316"/>
          </a:xfrm>
        </p:grpSpPr>
        <p:sp>
          <p:nvSpPr>
            <p:cNvPr id="100" name="Trapezoid 99"/>
            <p:cNvSpPr/>
            <p:nvPr/>
          </p:nvSpPr>
          <p:spPr>
            <a:xfrm rot="5400000" flipH="1">
              <a:off x="1831929" y="3947535"/>
              <a:ext cx="1712316" cy="333271"/>
            </a:xfrm>
            <a:prstGeom prst="trapezoid">
              <a:avLst>
                <a:gd name="adj" fmla="val 3080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01" name="TextBox 100"/>
            <p:cNvSpPr txBox="1"/>
            <p:nvPr/>
          </p:nvSpPr>
          <p:spPr>
            <a:xfrm rot="16200000">
              <a:off x="1929810" y="3917810"/>
              <a:ext cx="1516448" cy="369332"/>
            </a:xfrm>
            <a:prstGeom prst="rect">
              <a:avLst/>
            </a:prstGeom>
            <a:noFill/>
          </p:spPr>
          <p:txBody>
            <a:bodyPr wrap="none" rtlCol="0">
              <a:spAutoFit/>
            </a:bodyPr>
            <a:lstStyle/>
            <a:p>
              <a:pPr algn="ctr"/>
              <a:r>
                <a:rPr lang="en-US" dirty="0"/>
                <a:t>v</a:t>
              </a:r>
              <a:r>
                <a:rPr lang="en-US" dirty="0" smtClean="0"/>
                <a:t>4 Action Macro</a:t>
              </a:r>
              <a:endParaRPr lang="en-US" dirty="0"/>
            </a:p>
          </p:txBody>
        </p:sp>
      </p:grpSp>
      <p:grpSp>
        <p:nvGrpSpPr>
          <p:cNvPr id="102" name="Group 101"/>
          <p:cNvGrpSpPr/>
          <p:nvPr/>
        </p:nvGrpSpPr>
        <p:grpSpPr>
          <a:xfrm>
            <a:off x="5426236" y="4263688"/>
            <a:ext cx="369332" cy="1943069"/>
            <a:chOff x="2517816" y="3258013"/>
            <a:chExt cx="369332" cy="1712316"/>
          </a:xfrm>
        </p:grpSpPr>
        <p:sp>
          <p:nvSpPr>
            <p:cNvPr id="108" name="Trapezoid 107"/>
            <p:cNvSpPr/>
            <p:nvPr/>
          </p:nvSpPr>
          <p:spPr>
            <a:xfrm rot="5400000" flipH="1">
              <a:off x="1831929" y="3947535"/>
              <a:ext cx="1712316" cy="333271"/>
            </a:xfrm>
            <a:prstGeom prst="trapezoid">
              <a:avLst>
                <a:gd name="adj" fmla="val 3080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09" name="TextBox 108"/>
            <p:cNvSpPr txBox="1"/>
            <p:nvPr/>
          </p:nvSpPr>
          <p:spPr>
            <a:xfrm rot="16200000">
              <a:off x="1944258" y="3867153"/>
              <a:ext cx="1516448" cy="369332"/>
            </a:xfrm>
            <a:prstGeom prst="rect">
              <a:avLst/>
            </a:prstGeom>
            <a:noFill/>
          </p:spPr>
          <p:txBody>
            <a:bodyPr wrap="none" rtlCol="0">
              <a:spAutoFit/>
            </a:bodyPr>
            <a:lstStyle/>
            <a:p>
              <a:pPr algn="ctr"/>
              <a:r>
                <a:rPr lang="en-US" dirty="0" smtClean="0"/>
                <a:t>v6 Action Macro</a:t>
              </a:r>
              <a:endParaRPr lang="en-US" dirty="0"/>
            </a:p>
          </p:txBody>
        </p:sp>
      </p:grpSp>
      <p:sp>
        <p:nvSpPr>
          <p:cNvPr id="4" name="Slide Number Placeholder 3"/>
          <p:cNvSpPr>
            <a:spLocks noGrp="1"/>
          </p:cNvSpPr>
          <p:nvPr>
            <p:ph type="sldNum" sz="quarter" idx="12"/>
          </p:nvPr>
        </p:nvSpPr>
        <p:spPr/>
        <p:txBody>
          <a:bodyPr/>
          <a:lstStyle/>
          <a:p>
            <a:fld id="{3DE0F19B-68EA-B340-A4BB-C1F18F625CEA}" type="slidenum">
              <a:rPr lang="en-US" smtClean="0"/>
              <a:t>23</a:t>
            </a:fld>
            <a:endParaRPr lang="en-US"/>
          </a:p>
        </p:txBody>
      </p:sp>
      <p:sp>
        <p:nvSpPr>
          <p:cNvPr id="115" name="Rectangle 114"/>
          <p:cNvSpPr/>
          <p:nvPr/>
        </p:nvSpPr>
        <p:spPr>
          <a:xfrm>
            <a:off x="6322373" y="4105702"/>
            <a:ext cx="1124341" cy="2157680"/>
          </a:xfrm>
          <a:prstGeom prst="rect">
            <a:avLst/>
          </a:prstGeom>
          <a:gradFill flip="none" rotWithShape="1">
            <a:gsLst>
              <a:gs pos="0">
                <a:schemeClr val="accent1">
                  <a:tint val="100000"/>
                  <a:shade val="100000"/>
                  <a:satMod val="130000"/>
                  <a:alpha val="68000"/>
                </a:schemeClr>
              </a:gs>
              <a:gs pos="100000">
                <a:schemeClr val="accent1">
                  <a:tint val="50000"/>
                  <a:shade val="100000"/>
                  <a:satMod val="350000"/>
                  <a:alpha val="68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9" name="Rectangle 198"/>
          <p:cNvSpPr/>
          <p:nvPr/>
        </p:nvSpPr>
        <p:spPr>
          <a:xfrm rot="16200000">
            <a:off x="6221635" y="4478052"/>
            <a:ext cx="968789" cy="527193"/>
          </a:xfrm>
          <a:prstGeom prst="rect">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ACL Table</a:t>
            </a:r>
            <a:endParaRPr lang="en-US" dirty="0"/>
          </a:p>
        </p:txBody>
      </p:sp>
      <p:grpSp>
        <p:nvGrpSpPr>
          <p:cNvPr id="110" name="Group 109"/>
          <p:cNvGrpSpPr/>
          <p:nvPr/>
        </p:nvGrpSpPr>
        <p:grpSpPr>
          <a:xfrm>
            <a:off x="7057755" y="4249623"/>
            <a:ext cx="369332" cy="981988"/>
            <a:chOff x="2508660" y="3258013"/>
            <a:chExt cx="369332" cy="1712316"/>
          </a:xfrm>
        </p:grpSpPr>
        <p:sp>
          <p:nvSpPr>
            <p:cNvPr id="111" name="Trapezoid 110"/>
            <p:cNvSpPr/>
            <p:nvPr/>
          </p:nvSpPr>
          <p:spPr>
            <a:xfrm rot="5400000" flipH="1">
              <a:off x="1831929" y="3947535"/>
              <a:ext cx="1712316" cy="333271"/>
            </a:xfrm>
            <a:prstGeom prst="trapezoid">
              <a:avLst>
                <a:gd name="adj" fmla="val 3080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112" name="TextBox 111"/>
            <p:cNvSpPr txBox="1"/>
            <p:nvPr/>
          </p:nvSpPr>
          <p:spPr>
            <a:xfrm rot="16200000">
              <a:off x="2346361" y="3903526"/>
              <a:ext cx="693930" cy="369332"/>
            </a:xfrm>
            <a:prstGeom prst="rect">
              <a:avLst/>
            </a:prstGeom>
            <a:noFill/>
          </p:spPr>
          <p:txBody>
            <a:bodyPr wrap="none" rtlCol="0">
              <a:spAutoFit/>
            </a:bodyPr>
            <a:lstStyle/>
            <a:p>
              <a:pPr algn="ctr"/>
              <a:r>
                <a:rPr lang="en-US" dirty="0" smtClean="0"/>
                <a:t>Action</a:t>
              </a:r>
              <a:endParaRPr lang="en-US" dirty="0"/>
            </a:p>
          </p:txBody>
        </p:sp>
      </p:grpSp>
    </p:spTree>
    <p:custDataLst>
      <p:tags r:id="rId1"/>
    </p:custDataLst>
    <p:extLst>
      <p:ext uri="{BB962C8B-B14F-4D97-AF65-F5344CB8AC3E}">
        <p14:creationId xmlns:p14="http://schemas.microsoft.com/office/powerpoint/2010/main" val="2536014465"/>
      </p:ext>
    </p:extLst>
  </p:cSld>
  <p:clrMapOvr>
    <a:masterClrMapping/>
  </p:clrMapOvr>
  <mc:AlternateContent xmlns:mc="http://schemas.openxmlformats.org/markup-compatibility/2006" xmlns:p14="http://schemas.microsoft.com/office/powerpoint/2010/main">
    <mc:Choice Requires="p14">
      <p:transition spd="slow" p14:dur="2000" advTm="54788"/>
    </mc:Choice>
    <mc:Fallback xmlns="">
      <p:transition xmlns:p14="http://schemas.microsoft.com/office/powerpoint/2010/main" spd="slow" advTm="5478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35"/>
                                        </p:tgtEl>
                                      </p:cBhvr>
                                    </p:animEffect>
                                    <p:set>
                                      <p:cBhvr>
                                        <p:cTn id="10" dur="1" fill="hold">
                                          <p:stCondLst>
                                            <p:cond delay="499"/>
                                          </p:stCondLst>
                                        </p:cTn>
                                        <p:tgtEl>
                                          <p:spTgt spid="13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4"/>
                                        </p:tgtEl>
                                        <p:attrNameLst>
                                          <p:attrName>style.visibility</p:attrName>
                                        </p:attrNameLst>
                                      </p:cBhvr>
                                      <p:to>
                                        <p:strVal val="visible"/>
                                      </p:to>
                                    </p:set>
                                    <p:animEffect transition="in" filter="fade">
                                      <p:cBhvr>
                                        <p:cTn id="15" dur="500"/>
                                        <p:tgtEl>
                                          <p:spTgt spid="134"/>
                                        </p:tgtEl>
                                      </p:cBhvr>
                                    </p:animEffect>
                                  </p:childTnLst>
                                </p:cTn>
                              </p:par>
                              <p:par>
                                <p:cTn id="16" presetID="10" presetClass="entr" presetSubtype="0" fill="hold" nodeType="withEffect">
                                  <p:stCondLst>
                                    <p:cond delay="0"/>
                                  </p:stCondLst>
                                  <p:childTnLst>
                                    <p:set>
                                      <p:cBhvr>
                                        <p:cTn id="17" dur="1" fill="hold">
                                          <p:stCondLst>
                                            <p:cond delay="0"/>
                                          </p:stCondLst>
                                        </p:cTn>
                                        <p:tgtEl>
                                          <p:spTgt spid="87"/>
                                        </p:tgtEl>
                                        <p:attrNameLst>
                                          <p:attrName>style.visibility</p:attrName>
                                        </p:attrNameLst>
                                      </p:cBhvr>
                                      <p:to>
                                        <p:strVal val="visible"/>
                                      </p:to>
                                    </p:set>
                                    <p:animEffect transition="in" filter="fade">
                                      <p:cBhvr>
                                        <p:cTn id="18" dur="500"/>
                                        <p:tgtEl>
                                          <p:spTgt spid="87"/>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1.58771E-6 4.55767E-6 L -0.52924 0.13246 " pathEditMode="relative" rAng="0" ptsTypes="AA">
                                      <p:cBhvr>
                                        <p:cTn id="22" dur="1000" fill="hold"/>
                                        <p:tgtEl>
                                          <p:spTgt spid="199"/>
                                        </p:tgtEl>
                                        <p:attrNameLst>
                                          <p:attrName>ppt_x</p:attrName>
                                          <p:attrName>ppt_y</p:attrName>
                                        </p:attrNameLst>
                                      </p:cBhvr>
                                      <p:rCtr x="-26462" y="6623"/>
                                    </p:animMotion>
                                  </p:childTnLst>
                                </p:cTn>
                              </p:par>
                              <p:par>
                                <p:cTn id="23" presetID="0" presetClass="path" presetSubtype="0" accel="50000" decel="50000" fill="hold" nodeType="withEffect">
                                  <p:stCondLst>
                                    <p:cond delay="0"/>
                                  </p:stCondLst>
                                  <p:childTnLst>
                                    <p:animMotion origin="layout" path="M -1.59639E-6 -3.85364E-6 L -0.53444 0.13294 " pathEditMode="relative" rAng="0" ptsTypes="AA">
                                      <p:cBhvr>
                                        <p:cTn id="24" dur="1000" fill="hold"/>
                                        <p:tgtEl>
                                          <p:spTgt spid="110"/>
                                        </p:tgtEl>
                                        <p:attrNameLst>
                                          <p:attrName>ppt_x</p:attrName>
                                          <p:attrName>ppt_y</p:attrName>
                                        </p:attrNameLst>
                                      </p:cBhvr>
                                      <p:rCtr x="-26722" y="6647"/>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5"/>
                                        </p:tgtEl>
                                        <p:attrNameLst>
                                          <p:attrName>style.visibility</p:attrName>
                                        </p:attrNameLst>
                                      </p:cBhvr>
                                      <p:to>
                                        <p:strVal val="visible"/>
                                      </p:to>
                                    </p:set>
                                    <p:animEffect transition="in" filter="fade">
                                      <p:cBhvr>
                                        <p:cTn id="29"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135" grpId="0"/>
      <p:bldP spid="115" grpId="0" animBg="1"/>
      <p:bldP spid="19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ectangle 137"/>
          <p:cNvSpPr/>
          <p:nvPr/>
        </p:nvSpPr>
        <p:spPr>
          <a:xfrm>
            <a:off x="1737042" y="1807462"/>
            <a:ext cx="933614" cy="84119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L2</a:t>
            </a:r>
            <a:endParaRPr lang="en-US" dirty="0"/>
          </a:p>
        </p:txBody>
      </p:sp>
      <p:grpSp>
        <p:nvGrpSpPr>
          <p:cNvPr id="125" name="Group 124"/>
          <p:cNvGrpSpPr/>
          <p:nvPr/>
        </p:nvGrpSpPr>
        <p:grpSpPr>
          <a:xfrm>
            <a:off x="245626" y="2926679"/>
            <a:ext cx="8552200" cy="760323"/>
            <a:chOff x="245626" y="2926679"/>
            <a:chExt cx="8552200" cy="760323"/>
          </a:xfrm>
        </p:grpSpPr>
        <p:cxnSp>
          <p:nvCxnSpPr>
            <p:cNvPr id="126" name="Straight Connector 125"/>
            <p:cNvCxnSpPr/>
            <p:nvPr/>
          </p:nvCxnSpPr>
          <p:spPr>
            <a:xfrm flipV="1">
              <a:off x="245626" y="3320090"/>
              <a:ext cx="8552200" cy="0"/>
            </a:xfrm>
            <a:prstGeom prst="line">
              <a:avLst/>
            </a:prstGeom>
            <a:ln>
              <a:solidFill>
                <a:schemeClr val="tx1">
                  <a:lumMod val="50000"/>
                  <a:lumOff val="50000"/>
                </a:schemeClr>
              </a:solidFill>
              <a:prstDash val="lgDash"/>
            </a:ln>
          </p:spPr>
          <p:style>
            <a:lnRef idx="2">
              <a:schemeClr val="dk1"/>
            </a:lnRef>
            <a:fillRef idx="0">
              <a:schemeClr val="dk1"/>
            </a:fillRef>
            <a:effectRef idx="1">
              <a:schemeClr val="dk1"/>
            </a:effectRef>
            <a:fontRef idx="minor">
              <a:schemeClr val="tx1"/>
            </a:fontRef>
          </p:style>
        </p:cxnSp>
        <p:sp>
          <p:nvSpPr>
            <p:cNvPr id="127" name="TextBox 126"/>
            <p:cNvSpPr txBox="1"/>
            <p:nvPr/>
          </p:nvSpPr>
          <p:spPr>
            <a:xfrm>
              <a:off x="298401" y="2926679"/>
              <a:ext cx="2603744" cy="369332"/>
            </a:xfrm>
            <a:prstGeom prst="rect">
              <a:avLst/>
            </a:prstGeom>
            <a:noFill/>
          </p:spPr>
          <p:txBody>
            <a:bodyPr wrap="square" rtlCol="0">
              <a:spAutoFit/>
            </a:bodyPr>
            <a:lstStyle/>
            <a:p>
              <a:r>
                <a:rPr lang="en-US" dirty="0"/>
                <a:t>Control Flow Graph</a:t>
              </a:r>
            </a:p>
          </p:txBody>
        </p:sp>
        <p:sp>
          <p:nvSpPr>
            <p:cNvPr id="128" name="TextBox 127"/>
            <p:cNvSpPr txBox="1"/>
            <p:nvPr/>
          </p:nvSpPr>
          <p:spPr>
            <a:xfrm>
              <a:off x="298402" y="3317670"/>
              <a:ext cx="1840934" cy="369332"/>
            </a:xfrm>
            <a:prstGeom prst="rect">
              <a:avLst/>
            </a:prstGeom>
            <a:noFill/>
          </p:spPr>
          <p:txBody>
            <a:bodyPr wrap="square" rtlCol="0">
              <a:spAutoFit/>
            </a:bodyPr>
            <a:lstStyle/>
            <a:p>
              <a:r>
                <a:rPr lang="en-US" dirty="0" smtClean="0"/>
                <a:t>Switch Pipeline</a:t>
              </a:r>
              <a:endParaRPr lang="en-US" dirty="0"/>
            </a:p>
          </p:txBody>
        </p:sp>
      </p:grpSp>
      <p:sp>
        <p:nvSpPr>
          <p:cNvPr id="2" name="Title 1"/>
          <p:cNvSpPr>
            <a:spLocks noGrp="1"/>
          </p:cNvSpPr>
          <p:nvPr>
            <p:ph type="title"/>
          </p:nvPr>
        </p:nvSpPr>
        <p:spPr/>
        <p:txBody>
          <a:bodyPr/>
          <a:lstStyle/>
          <a:p>
            <a:r>
              <a:rPr lang="en-US" dirty="0" smtClean="0"/>
              <a:t>Resource constraints</a:t>
            </a:r>
            <a:endParaRPr lang="en-US" dirty="0"/>
          </a:p>
        </p:txBody>
      </p:sp>
      <p:sp>
        <p:nvSpPr>
          <p:cNvPr id="169" name="Rectangle 168"/>
          <p:cNvSpPr/>
          <p:nvPr/>
        </p:nvSpPr>
        <p:spPr>
          <a:xfrm>
            <a:off x="4099148" y="1567701"/>
            <a:ext cx="958655" cy="78081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v4</a:t>
            </a:r>
            <a:endParaRPr lang="en-US" dirty="0"/>
          </a:p>
        </p:txBody>
      </p:sp>
      <p:sp>
        <p:nvSpPr>
          <p:cNvPr id="170" name="Rectangle 169"/>
          <p:cNvSpPr/>
          <p:nvPr/>
        </p:nvSpPr>
        <p:spPr>
          <a:xfrm>
            <a:off x="3777477" y="2416605"/>
            <a:ext cx="1730971" cy="44017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v6</a:t>
            </a:r>
            <a:endParaRPr lang="en-US" dirty="0"/>
          </a:p>
        </p:txBody>
      </p:sp>
      <p:cxnSp>
        <p:nvCxnSpPr>
          <p:cNvPr id="172" name="Straight Arrow Connector 171"/>
          <p:cNvCxnSpPr>
            <a:stCxn id="169" idx="3"/>
            <a:endCxn id="173" idx="1"/>
          </p:cNvCxnSpPr>
          <p:nvPr/>
        </p:nvCxnSpPr>
        <p:spPr>
          <a:xfrm>
            <a:off x="5057803" y="1958110"/>
            <a:ext cx="976921" cy="43122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3" name="Rectangle 172"/>
          <p:cNvSpPr/>
          <p:nvPr/>
        </p:nvSpPr>
        <p:spPr>
          <a:xfrm>
            <a:off x="6034724" y="1694550"/>
            <a:ext cx="1181529" cy="138956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ACL</a:t>
            </a:r>
            <a:endParaRPr lang="en-US" dirty="0"/>
          </a:p>
        </p:txBody>
      </p:sp>
      <p:cxnSp>
        <p:nvCxnSpPr>
          <p:cNvPr id="174" name="Straight Arrow Connector 173"/>
          <p:cNvCxnSpPr>
            <a:stCxn id="170" idx="3"/>
            <a:endCxn id="173" idx="1"/>
          </p:cNvCxnSpPr>
          <p:nvPr/>
        </p:nvCxnSpPr>
        <p:spPr>
          <a:xfrm flipV="1">
            <a:off x="5508448" y="2389331"/>
            <a:ext cx="526276" cy="247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6" name="Straight Arrow Connector 175"/>
          <p:cNvCxnSpPr>
            <a:stCxn id="138" idx="3"/>
            <a:endCxn id="169" idx="1"/>
          </p:cNvCxnSpPr>
          <p:nvPr/>
        </p:nvCxnSpPr>
        <p:spPr>
          <a:xfrm flipV="1">
            <a:off x="2670656" y="1958110"/>
            <a:ext cx="1428492" cy="26995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7" name="Straight Arrow Connector 176"/>
          <p:cNvCxnSpPr>
            <a:stCxn id="138" idx="3"/>
            <a:endCxn id="170" idx="1"/>
          </p:cNvCxnSpPr>
          <p:nvPr/>
        </p:nvCxnSpPr>
        <p:spPr>
          <a:xfrm>
            <a:off x="2670656" y="2228061"/>
            <a:ext cx="1106821" cy="4086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68" name="Group 67"/>
          <p:cNvGrpSpPr/>
          <p:nvPr/>
        </p:nvGrpSpPr>
        <p:grpSpPr>
          <a:xfrm>
            <a:off x="1496642" y="4090055"/>
            <a:ext cx="1124341" cy="2169168"/>
            <a:chOff x="1485649" y="3204985"/>
            <a:chExt cx="1124341" cy="2169168"/>
          </a:xfrm>
        </p:grpSpPr>
        <p:sp>
          <p:nvSpPr>
            <p:cNvPr id="69" name="Rectangle 68"/>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70" name="Rectangle 69"/>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71" name="Group 70"/>
          <p:cNvGrpSpPr/>
          <p:nvPr/>
        </p:nvGrpSpPr>
        <p:grpSpPr>
          <a:xfrm>
            <a:off x="3027646" y="4102685"/>
            <a:ext cx="1124341" cy="2169168"/>
            <a:chOff x="1485649" y="3204985"/>
            <a:chExt cx="1124341" cy="2169168"/>
          </a:xfrm>
        </p:grpSpPr>
        <p:sp>
          <p:nvSpPr>
            <p:cNvPr id="72" name="Rectangle 71"/>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73" name="Rectangle 72"/>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87" name="Group 86"/>
          <p:cNvGrpSpPr/>
          <p:nvPr/>
        </p:nvGrpSpPr>
        <p:grpSpPr>
          <a:xfrm>
            <a:off x="4732466" y="4095691"/>
            <a:ext cx="1124341" cy="2169168"/>
            <a:chOff x="1485649" y="3204985"/>
            <a:chExt cx="1124341" cy="2169168"/>
          </a:xfrm>
        </p:grpSpPr>
        <p:sp>
          <p:nvSpPr>
            <p:cNvPr id="89" name="Rectangle 88"/>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09" name="Rectangle 108"/>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11" name="Group 110"/>
          <p:cNvGrpSpPr/>
          <p:nvPr/>
        </p:nvGrpSpPr>
        <p:grpSpPr>
          <a:xfrm>
            <a:off x="6321214" y="4095691"/>
            <a:ext cx="1124341" cy="2169168"/>
            <a:chOff x="1485649" y="3204985"/>
            <a:chExt cx="1124341" cy="2169168"/>
          </a:xfrm>
        </p:grpSpPr>
        <p:sp>
          <p:nvSpPr>
            <p:cNvPr id="112" name="Rectangle 111"/>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13" name="Rectangle 112"/>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14" name="Rectangle 113"/>
          <p:cNvSpPr/>
          <p:nvPr/>
        </p:nvSpPr>
        <p:spPr>
          <a:xfrm rot="16200000">
            <a:off x="6791613" y="5138353"/>
            <a:ext cx="2326465" cy="25969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endParaRPr lang="en-US" dirty="0"/>
          </a:p>
        </p:txBody>
      </p:sp>
      <p:grpSp>
        <p:nvGrpSpPr>
          <p:cNvPr id="115" name="Group 114"/>
          <p:cNvGrpSpPr/>
          <p:nvPr/>
        </p:nvGrpSpPr>
        <p:grpSpPr>
          <a:xfrm>
            <a:off x="8214543" y="4464248"/>
            <a:ext cx="736006" cy="1118949"/>
            <a:chOff x="8031408" y="3582602"/>
            <a:chExt cx="736006" cy="1118949"/>
          </a:xfrm>
        </p:grpSpPr>
        <p:grpSp>
          <p:nvGrpSpPr>
            <p:cNvPr id="116" name="Group 65"/>
            <p:cNvGrpSpPr/>
            <p:nvPr/>
          </p:nvGrpSpPr>
          <p:grpSpPr>
            <a:xfrm>
              <a:off x="8131589" y="4009362"/>
              <a:ext cx="551591" cy="22862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7" name="Group 70"/>
            <p:cNvGrpSpPr/>
            <p:nvPr/>
          </p:nvGrpSpPr>
          <p:grpSpPr>
            <a:xfrm>
              <a:off x="8132332" y="4472927"/>
              <a:ext cx="551591" cy="228624"/>
              <a:chOff x="7660968" y="1751777"/>
              <a:chExt cx="1040580" cy="450645"/>
            </a:xfrm>
          </p:grpSpPr>
          <p:sp>
            <p:nvSpPr>
              <p:cNvPr id="119" name="Freeform 11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20" name="Straight Connector 11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8" name="TextBox 117"/>
            <p:cNvSpPr txBox="1"/>
            <p:nvPr/>
          </p:nvSpPr>
          <p:spPr>
            <a:xfrm>
              <a:off x="8031408" y="3582602"/>
              <a:ext cx="736006" cy="282419"/>
            </a:xfrm>
            <a:prstGeom prst="rect">
              <a:avLst/>
            </a:prstGeom>
            <a:noFill/>
          </p:spPr>
          <p:txBody>
            <a:bodyPr wrap="none" lIns="130622" tIns="65311" rIns="130622" bIns="65311" rtlCol="0">
              <a:spAutoFit/>
            </a:bodyPr>
            <a:lstStyle/>
            <a:p>
              <a:pPr algn="ctr"/>
              <a:r>
                <a:rPr lang="en-US" sz="2000" dirty="0"/>
                <a:t>Queues</a:t>
              </a:r>
            </a:p>
          </p:txBody>
        </p:sp>
      </p:grpSp>
      <p:sp>
        <p:nvSpPr>
          <p:cNvPr id="129" name="Rectangle 128"/>
          <p:cNvSpPr/>
          <p:nvPr/>
        </p:nvSpPr>
        <p:spPr>
          <a:xfrm rot="16200000">
            <a:off x="-294463" y="5137999"/>
            <a:ext cx="2327923" cy="25894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r>
              <a:rPr lang="en-US" dirty="0" smtClean="0">
                <a:solidFill>
                  <a:schemeClr val="tx1"/>
                </a:solidFill>
              </a:rPr>
              <a:t>Parser</a:t>
            </a:r>
            <a:endParaRPr lang="en-US" dirty="0">
              <a:solidFill>
                <a:schemeClr val="tx1"/>
              </a:solidFill>
            </a:endParaRPr>
          </a:p>
        </p:txBody>
      </p:sp>
      <p:grpSp>
        <p:nvGrpSpPr>
          <p:cNvPr id="130" name="Group 129"/>
          <p:cNvGrpSpPr/>
          <p:nvPr/>
        </p:nvGrpSpPr>
        <p:grpSpPr>
          <a:xfrm>
            <a:off x="1348700" y="5890495"/>
            <a:ext cx="6104332" cy="562621"/>
            <a:chOff x="1348700" y="5890495"/>
            <a:chExt cx="6104332" cy="562621"/>
          </a:xfrm>
        </p:grpSpPr>
        <p:sp>
          <p:nvSpPr>
            <p:cNvPr id="131" name="Isosceles Triangle 130"/>
            <p:cNvSpPr/>
            <p:nvPr/>
          </p:nvSpPr>
          <p:spPr>
            <a:xfrm rot="5400000">
              <a:off x="1459687" y="5907878"/>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2" name="Isosceles Triangle 131"/>
            <p:cNvSpPr/>
            <p:nvPr/>
          </p:nvSpPr>
          <p:spPr>
            <a:xfrm rot="5400000">
              <a:off x="3013132"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3" name="Isosceles Triangle 132"/>
            <p:cNvSpPr/>
            <p:nvPr/>
          </p:nvSpPr>
          <p:spPr>
            <a:xfrm rot="5400000">
              <a:off x="4728908" y="5925261"/>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4" name="Isosceles Triangle 133"/>
            <p:cNvSpPr/>
            <p:nvPr/>
          </p:nvSpPr>
          <p:spPr>
            <a:xfrm rot="5400000">
              <a:off x="6315139"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35" name="Group 134"/>
            <p:cNvGrpSpPr/>
            <p:nvPr/>
          </p:nvGrpSpPr>
          <p:grpSpPr>
            <a:xfrm>
              <a:off x="1348700" y="6030725"/>
              <a:ext cx="6104332" cy="422391"/>
              <a:chOff x="1344104" y="5149079"/>
              <a:chExt cx="6104332" cy="615145"/>
            </a:xfrm>
          </p:grpSpPr>
          <p:cxnSp>
            <p:nvCxnSpPr>
              <p:cNvPr id="136" name="Straight Arrow Connector 135"/>
              <p:cNvCxnSpPr/>
              <p:nvPr/>
            </p:nvCxnSpPr>
            <p:spPr>
              <a:xfrm>
                <a:off x="1344104" y="5732645"/>
                <a:ext cx="6104332" cy="31579"/>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137" name="Elbow Connector 136"/>
              <p:cNvCxnSpPr/>
              <p:nvPr/>
            </p:nvCxnSpPr>
            <p:spPr>
              <a:xfrm rot="10800000" flipV="1">
                <a:off x="1358390" y="5149079"/>
                <a:ext cx="128370" cy="583566"/>
              </a:xfrm>
              <a:prstGeom prst="bentConnector2">
                <a:avLst/>
              </a:prstGeom>
            </p:spPr>
            <p:style>
              <a:lnRef idx="2">
                <a:schemeClr val="dk1"/>
              </a:lnRef>
              <a:fillRef idx="0">
                <a:schemeClr val="dk1"/>
              </a:fillRef>
              <a:effectRef idx="1">
                <a:schemeClr val="dk1"/>
              </a:effectRef>
              <a:fontRef idx="minor">
                <a:schemeClr val="tx1"/>
              </a:fontRef>
            </p:style>
          </p:cxnSp>
          <p:cxnSp>
            <p:nvCxnSpPr>
              <p:cNvPr id="141" name="Elbow Connector 140"/>
              <p:cNvCxnSpPr/>
              <p:nvPr/>
            </p:nvCxnSpPr>
            <p:spPr>
              <a:xfrm rot="10800000" flipV="1">
                <a:off x="2897549"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142" name="Elbow Connector 141"/>
              <p:cNvCxnSpPr/>
              <p:nvPr/>
            </p:nvCxnSpPr>
            <p:spPr>
              <a:xfrm rot="10800000" flipV="1">
                <a:off x="4620391"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143" name="Elbow Connector 142"/>
              <p:cNvCxnSpPr/>
              <p:nvPr/>
            </p:nvCxnSpPr>
            <p:spPr>
              <a:xfrm rot="10800000" flipV="1">
                <a:off x="6189407"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grpSp>
      </p:grpSp>
      <p:sp>
        <p:nvSpPr>
          <p:cNvPr id="145" name="Rectangle 144"/>
          <p:cNvSpPr/>
          <p:nvPr/>
        </p:nvSpPr>
        <p:spPr>
          <a:xfrm rot="16200000">
            <a:off x="945736" y="4909671"/>
            <a:ext cx="1892448" cy="570308"/>
          </a:xfrm>
          <a:prstGeom prst="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L2 Table</a:t>
            </a:r>
            <a:endParaRPr lang="en-US" dirty="0"/>
          </a:p>
        </p:txBody>
      </p:sp>
      <p:sp>
        <p:nvSpPr>
          <p:cNvPr id="151" name="Rectangle 150"/>
          <p:cNvSpPr/>
          <p:nvPr/>
        </p:nvSpPr>
        <p:spPr>
          <a:xfrm rot="16200000">
            <a:off x="4156107" y="4952823"/>
            <a:ext cx="1918335" cy="527193"/>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IPv6</a:t>
            </a:r>
            <a:endParaRPr lang="en-US" dirty="0"/>
          </a:p>
        </p:txBody>
      </p:sp>
      <p:sp>
        <p:nvSpPr>
          <p:cNvPr id="153" name="Rectangle 152"/>
          <p:cNvSpPr/>
          <p:nvPr/>
        </p:nvSpPr>
        <p:spPr>
          <a:xfrm rot="16200000">
            <a:off x="2462835" y="4942467"/>
            <a:ext cx="1897619" cy="527193"/>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IPv4</a:t>
            </a:r>
            <a:endParaRPr lang="en-US" dirty="0"/>
          </a:p>
        </p:txBody>
      </p:sp>
      <p:sp>
        <p:nvSpPr>
          <p:cNvPr id="154" name="Rectangle 153"/>
          <p:cNvSpPr/>
          <p:nvPr/>
        </p:nvSpPr>
        <p:spPr>
          <a:xfrm rot="16200000">
            <a:off x="644724" y="5559576"/>
            <a:ext cx="1162220" cy="274303"/>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700" dirty="0" smtClean="0"/>
              <a:t>L3</a:t>
            </a:r>
            <a:endParaRPr lang="en-US" sz="1700" dirty="0"/>
          </a:p>
        </p:txBody>
      </p:sp>
      <p:sp>
        <p:nvSpPr>
          <p:cNvPr id="155" name="Rectangle 154"/>
          <p:cNvSpPr/>
          <p:nvPr/>
        </p:nvSpPr>
        <p:spPr>
          <a:xfrm rot="16200000">
            <a:off x="713588" y="4466220"/>
            <a:ext cx="1024492" cy="27430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700" dirty="0" smtClean="0"/>
              <a:t>L2</a:t>
            </a:r>
            <a:endParaRPr lang="en-US" sz="1700" dirty="0"/>
          </a:p>
        </p:txBody>
      </p:sp>
      <p:sp>
        <p:nvSpPr>
          <p:cNvPr id="101" name="Rectangle 100"/>
          <p:cNvSpPr/>
          <p:nvPr/>
        </p:nvSpPr>
        <p:spPr>
          <a:xfrm>
            <a:off x="3783968" y="2409409"/>
            <a:ext cx="1730971" cy="44017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v6</a:t>
            </a:r>
            <a:endParaRPr lang="en-US" dirty="0"/>
          </a:p>
        </p:txBody>
      </p:sp>
      <p:sp>
        <p:nvSpPr>
          <p:cNvPr id="102" name="Rectangle 101"/>
          <p:cNvSpPr/>
          <p:nvPr/>
        </p:nvSpPr>
        <p:spPr>
          <a:xfrm>
            <a:off x="4099148" y="1560653"/>
            <a:ext cx="958655" cy="78081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v4</a:t>
            </a:r>
            <a:endParaRPr lang="en-US" dirty="0"/>
          </a:p>
        </p:txBody>
      </p:sp>
      <p:grpSp>
        <p:nvGrpSpPr>
          <p:cNvPr id="81" name="Group 80"/>
          <p:cNvGrpSpPr/>
          <p:nvPr/>
        </p:nvGrpSpPr>
        <p:grpSpPr>
          <a:xfrm>
            <a:off x="2224847" y="4233289"/>
            <a:ext cx="369332" cy="1907761"/>
            <a:chOff x="2517064" y="3258013"/>
            <a:chExt cx="369332" cy="1712316"/>
          </a:xfrm>
        </p:grpSpPr>
        <p:sp>
          <p:nvSpPr>
            <p:cNvPr id="82" name="Trapezoid 81"/>
            <p:cNvSpPr/>
            <p:nvPr/>
          </p:nvSpPr>
          <p:spPr>
            <a:xfrm rot="5400000" flipH="1">
              <a:off x="1831929" y="3947535"/>
              <a:ext cx="1712316" cy="333271"/>
            </a:xfrm>
            <a:prstGeom prst="trapezoid">
              <a:avLst>
                <a:gd name="adj" fmla="val 3080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83" name="TextBox 82"/>
            <p:cNvSpPr txBox="1"/>
            <p:nvPr/>
          </p:nvSpPr>
          <p:spPr>
            <a:xfrm rot="16200000">
              <a:off x="1946684" y="3923148"/>
              <a:ext cx="1510092" cy="369332"/>
            </a:xfrm>
            <a:prstGeom prst="rect">
              <a:avLst/>
            </a:prstGeom>
            <a:noFill/>
          </p:spPr>
          <p:txBody>
            <a:bodyPr wrap="none" rtlCol="0">
              <a:spAutoFit/>
            </a:bodyPr>
            <a:lstStyle/>
            <a:p>
              <a:pPr algn="ctr"/>
              <a:r>
                <a:rPr lang="en-US" dirty="0" smtClean="0"/>
                <a:t>L2 Action Macro</a:t>
              </a:r>
              <a:endParaRPr lang="en-US" dirty="0"/>
            </a:p>
          </p:txBody>
        </p:sp>
      </p:grpSp>
      <p:grpSp>
        <p:nvGrpSpPr>
          <p:cNvPr id="84" name="Group 83"/>
          <p:cNvGrpSpPr/>
          <p:nvPr/>
        </p:nvGrpSpPr>
        <p:grpSpPr>
          <a:xfrm>
            <a:off x="3729816" y="4214580"/>
            <a:ext cx="369332" cy="1943069"/>
            <a:chOff x="2503368" y="3258013"/>
            <a:chExt cx="369332" cy="1712316"/>
          </a:xfrm>
        </p:grpSpPr>
        <p:sp>
          <p:nvSpPr>
            <p:cNvPr id="85" name="Trapezoid 84"/>
            <p:cNvSpPr/>
            <p:nvPr/>
          </p:nvSpPr>
          <p:spPr>
            <a:xfrm rot="5400000" flipH="1">
              <a:off x="1831929" y="3947535"/>
              <a:ext cx="1712316" cy="333271"/>
            </a:xfrm>
            <a:prstGeom prst="trapezoid">
              <a:avLst>
                <a:gd name="adj" fmla="val 3080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86" name="TextBox 85"/>
            <p:cNvSpPr txBox="1"/>
            <p:nvPr/>
          </p:nvSpPr>
          <p:spPr>
            <a:xfrm rot="16200000">
              <a:off x="1929810" y="3917810"/>
              <a:ext cx="1516448" cy="369332"/>
            </a:xfrm>
            <a:prstGeom prst="rect">
              <a:avLst/>
            </a:prstGeom>
            <a:noFill/>
          </p:spPr>
          <p:txBody>
            <a:bodyPr wrap="none" rtlCol="0">
              <a:spAutoFit/>
            </a:bodyPr>
            <a:lstStyle/>
            <a:p>
              <a:pPr algn="ctr"/>
              <a:r>
                <a:rPr lang="en-US" dirty="0"/>
                <a:t>v</a:t>
              </a:r>
              <a:r>
                <a:rPr lang="en-US" dirty="0" smtClean="0"/>
                <a:t>4 Action Macro</a:t>
              </a:r>
              <a:endParaRPr lang="en-US" dirty="0"/>
            </a:p>
          </p:txBody>
        </p:sp>
      </p:grpSp>
      <p:grpSp>
        <p:nvGrpSpPr>
          <p:cNvPr id="88" name="Group 87"/>
          <p:cNvGrpSpPr/>
          <p:nvPr/>
        </p:nvGrpSpPr>
        <p:grpSpPr>
          <a:xfrm>
            <a:off x="5441597" y="4222169"/>
            <a:ext cx="369332" cy="1943069"/>
            <a:chOff x="2517816" y="3258013"/>
            <a:chExt cx="369332" cy="1712316"/>
          </a:xfrm>
        </p:grpSpPr>
        <p:sp>
          <p:nvSpPr>
            <p:cNvPr id="90" name="Trapezoid 89"/>
            <p:cNvSpPr/>
            <p:nvPr/>
          </p:nvSpPr>
          <p:spPr>
            <a:xfrm rot="5400000" flipH="1">
              <a:off x="1831929" y="3947535"/>
              <a:ext cx="1712316" cy="333271"/>
            </a:xfrm>
            <a:prstGeom prst="trapezoid">
              <a:avLst>
                <a:gd name="adj" fmla="val 3080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91" name="TextBox 90"/>
            <p:cNvSpPr txBox="1"/>
            <p:nvPr/>
          </p:nvSpPr>
          <p:spPr>
            <a:xfrm rot="16200000">
              <a:off x="1944258" y="3867153"/>
              <a:ext cx="1516448" cy="369332"/>
            </a:xfrm>
            <a:prstGeom prst="rect">
              <a:avLst/>
            </a:prstGeom>
            <a:noFill/>
          </p:spPr>
          <p:txBody>
            <a:bodyPr wrap="none" rtlCol="0">
              <a:spAutoFit/>
            </a:bodyPr>
            <a:lstStyle/>
            <a:p>
              <a:pPr algn="ctr"/>
              <a:r>
                <a:rPr lang="en-US" dirty="0" smtClean="0"/>
                <a:t>v6 Action Macro</a:t>
              </a:r>
              <a:endParaRPr lang="en-US" dirty="0"/>
            </a:p>
          </p:txBody>
        </p:sp>
      </p:grpSp>
      <p:grpSp>
        <p:nvGrpSpPr>
          <p:cNvPr id="92" name="Group 91"/>
          <p:cNvGrpSpPr/>
          <p:nvPr/>
        </p:nvGrpSpPr>
        <p:grpSpPr>
          <a:xfrm>
            <a:off x="7076221" y="4291898"/>
            <a:ext cx="369332" cy="1512400"/>
            <a:chOff x="2508659" y="3258013"/>
            <a:chExt cx="369332" cy="1712316"/>
          </a:xfrm>
        </p:grpSpPr>
        <p:sp>
          <p:nvSpPr>
            <p:cNvPr id="93" name="Trapezoid 92"/>
            <p:cNvSpPr/>
            <p:nvPr/>
          </p:nvSpPr>
          <p:spPr>
            <a:xfrm rot="5400000" flipH="1">
              <a:off x="1831929" y="3947535"/>
              <a:ext cx="1712316" cy="333271"/>
            </a:xfrm>
            <a:prstGeom prst="trapezoid">
              <a:avLst>
                <a:gd name="adj" fmla="val 3080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94" name="TextBox 93"/>
            <p:cNvSpPr txBox="1"/>
            <p:nvPr/>
          </p:nvSpPr>
          <p:spPr>
            <a:xfrm rot="16200000">
              <a:off x="2346360" y="3903526"/>
              <a:ext cx="693930" cy="369332"/>
            </a:xfrm>
            <a:prstGeom prst="rect">
              <a:avLst/>
            </a:prstGeom>
            <a:noFill/>
          </p:spPr>
          <p:txBody>
            <a:bodyPr wrap="none" rtlCol="0">
              <a:spAutoFit/>
            </a:bodyPr>
            <a:lstStyle/>
            <a:p>
              <a:pPr algn="ctr"/>
              <a:r>
                <a:rPr lang="en-US" dirty="0" smtClean="0"/>
                <a:t>Action</a:t>
              </a:r>
              <a:endParaRPr lang="en-US" dirty="0"/>
            </a:p>
          </p:txBody>
        </p:sp>
      </p:grpSp>
      <p:sp>
        <p:nvSpPr>
          <p:cNvPr id="157" name="Rectangle 156"/>
          <p:cNvSpPr/>
          <p:nvPr/>
        </p:nvSpPr>
        <p:spPr>
          <a:xfrm rot="16200000">
            <a:off x="5962035" y="4760056"/>
            <a:ext cx="1502851" cy="585630"/>
          </a:xfrm>
          <a:prstGeom prst="rect">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ACL Table</a:t>
            </a:r>
            <a:endParaRPr lang="en-US" dirty="0"/>
          </a:p>
        </p:txBody>
      </p:sp>
      <p:sp>
        <p:nvSpPr>
          <p:cNvPr id="108" name="Multiply 107"/>
          <p:cNvSpPr/>
          <p:nvPr/>
        </p:nvSpPr>
        <p:spPr>
          <a:xfrm>
            <a:off x="1562149" y="4607518"/>
            <a:ext cx="1201844" cy="1196779"/>
          </a:xfrm>
          <a:prstGeom prst="mathMultiply">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74" name="Straight Arrow Connector 73"/>
          <p:cNvCxnSpPr/>
          <p:nvPr/>
        </p:nvCxnSpPr>
        <p:spPr>
          <a:xfrm>
            <a:off x="805306" y="2222588"/>
            <a:ext cx="93173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5" name="Straight Arrow Connector 74"/>
          <p:cNvCxnSpPr/>
          <p:nvPr/>
        </p:nvCxnSpPr>
        <p:spPr>
          <a:xfrm>
            <a:off x="7216253" y="2416605"/>
            <a:ext cx="8684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 name="Slide Number Placeholder 2"/>
          <p:cNvSpPr>
            <a:spLocks noGrp="1"/>
          </p:cNvSpPr>
          <p:nvPr>
            <p:ph type="sldNum" sz="quarter" idx="12"/>
          </p:nvPr>
        </p:nvSpPr>
        <p:spPr/>
        <p:txBody>
          <a:bodyPr/>
          <a:lstStyle/>
          <a:p>
            <a:fld id="{3DE0F19B-68EA-B340-A4BB-C1F18F625CEA}" type="slidenum">
              <a:rPr lang="en-US" smtClean="0"/>
              <a:t>24</a:t>
            </a:fld>
            <a:endParaRPr lang="en-US"/>
          </a:p>
        </p:txBody>
      </p:sp>
    </p:spTree>
    <p:custDataLst>
      <p:tags r:id="rId1"/>
    </p:custDataLst>
    <p:extLst>
      <p:ext uri="{BB962C8B-B14F-4D97-AF65-F5344CB8AC3E}">
        <p14:creationId xmlns:p14="http://schemas.microsoft.com/office/powerpoint/2010/main" val="2443428338"/>
      </p:ext>
    </p:extLst>
  </p:cSld>
  <p:clrMapOvr>
    <a:masterClrMapping/>
  </p:clrMapOvr>
  <mc:AlternateContent xmlns:mc="http://schemas.openxmlformats.org/markup-compatibility/2006" xmlns:p14="http://schemas.microsoft.com/office/powerpoint/2010/main">
    <mc:Choice Requires="p14">
      <p:transition spd="slow" p14:dur="2000" advTm="12688"/>
    </mc:Choice>
    <mc:Fallback xmlns="">
      <p:transition xmlns:p14="http://schemas.microsoft.com/office/powerpoint/2010/main" spd="slow" advTm="1268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38889E-6 -2.22222E-6 L -0.53055 0.1338 " pathEditMode="relative" rAng="0" ptsTypes="AA">
                                      <p:cBhvr>
                                        <p:cTn id="6" dur="1000" fill="hold"/>
                                        <p:tgtEl>
                                          <p:spTgt spid="157"/>
                                        </p:tgtEl>
                                        <p:attrNameLst>
                                          <p:attrName>ppt_x</p:attrName>
                                          <p:attrName>ppt_y</p:attrName>
                                        </p:attrNameLst>
                                      </p:cBhvr>
                                      <p:rCtr x="-26528" y="6690"/>
                                    </p:animMotion>
                                  </p:childTnLst>
                                </p:cTn>
                              </p:par>
                              <p:par>
                                <p:cTn id="7" presetID="0" presetClass="path" presetSubtype="0" accel="50000" decel="50000" fill="hold" nodeType="withEffect">
                                  <p:stCondLst>
                                    <p:cond delay="0"/>
                                  </p:stCondLst>
                                  <p:childTnLst>
                                    <p:animMotion origin="layout" path="M -8.57192E-7 6.8226E-6 L -0.53288 0.1341 " pathEditMode="relative" ptsTypes="AA">
                                      <p:cBhvr>
                                        <p:cTn id="8" dur="1000" fill="hold"/>
                                        <p:tgtEl>
                                          <p:spTgt spid="92"/>
                                        </p:tgtEl>
                                        <p:attrNameLst>
                                          <p:attrName>ppt_x</p:attrName>
                                          <p:attrName>ppt_y</p:attrName>
                                        </p:attrNameLst>
                                      </p:cBhvr>
                                    </p:animMotion>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fade">
                                      <p:cBhvr>
                                        <p:cTn id="1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animBg="1"/>
      <p:bldP spid="10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E0F19B-68EA-B340-A4BB-C1F18F625CEA}" type="slidenum">
              <a:rPr lang="en-US" smtClean="0"/>
              <a:t>25</a:t>
            </a:fld>
            <a:endParaRPr lang="en-US"/>
          </a:p>
        </p:txBody>
      </p:sp>
      <p:sp>
        <p:nvSpPr>
          <p:cNvPr id="19" name="TextBox 18"/>
          <p:cNvSpPr txBox="1"/>
          <p:nvPr/>
        </p:nvSpPr>
        <p:spPr>
          <a:xfrm rot="464924">
            <a:off x="2445773" y="4718078"/>
            <a:ext cx="3116071" cy="523220"/>
          </a:xfrm>
          <a:prstGeom prst="rect">
            <a:avLst/>
          </a:prstGeom>
          <a:noFill/>
        </p:spPr>
        <p:txBody>
          <a:bodyPr wrap="square" rtlCol="0">
            <a:spAutoFit/>
          </a:bodyPr>
          <a:lstStyle/>
          <a:p>
            <a:pPr algn="ctr"/>
            <a:r>
              <a:rPr lang="en-US" sz="2800" dirty="0" smtClean="0"/>
              <a:t>Header widths</a:t>
            </a:r>
            <a:endParaRPr lang="en-US" sz="2800" dirty="0"/>
          </a:p>
        </p:txBody>
      </p:sp>
      <p:sp>
        <p:nvSpPr>
          <p:cNvPr id="20" name="TextBox 19"/>
          <p:cNvSpPr txBox="1"/>
          <p:nvPr/>
        </p:nvSpPr>
        <p:spPr>
          <a:xfrm rot="21168999">
            <a:off x="4710552" y="3794406"/>
            <a:ext cx="3116071" cy="523220"/>
          </a:xfrm>
          <a:prstGeom prst="rect">
            <a:avLst/>
          </a:prstGeom>
          <a:noFill/>
        </p:spPr>
        <p:txBody>
          <a:bodyPr wrap="square" rtlCol="0">
            <a:spAutoFit/>
          </a:bodyPr>
          <a:lstStyle/>
          <a:p>
            <a:pPr algn="ctr"/>
            <a:r>
              <a:rPr lang="en-US" sz="2800" dirty="0" smtClean="0"/>
              <a:t>Action ALU input</a:t>
            </a:r>
            <a:endParaRPr lang="en-US" sz="2800" dirty="0"/>
          </a:p>
        </p:txBody>
      </p:sp>
      <p:sp>
        <p:nvSpPr>
          <p:cNvPr id="21" name="TextBox 20"/>
          <p:cNvSpPr txBox="1"/>
          <p:nvPr/>
        </p:nvSpPr>
        <p:spPr>
          <a:xfrm rot="21146321">
            <a:off x="1833630" y="3556939"/>
            <a:ext cx="3116071" cy="523220"/>
          </a:xfrm>
          <a:prstGeom prst="rect">
            <a:avLst/>
          </a:prstGeom>
          <a:noFill/>
        </p:spPr>
        <p:txBody>
          <a:bodyPr wrap="square" rtlCol="0">
            <a:spAutoFit/>
          </a:bodyPr>
          <a:lstStyle/>
          <a:p>
            <a:pPr algn="ctr"/>
            <a:r>
              <a:rPr lang="en-US" sz="2800" dirty="0" smtClean="0"/>
              <a:t>Memory Type</a:t>
            </a:r>
            <a:endParaRPr lang="en-US" sz="2800" dirty="0"/>
          </a:p>
        </p:txBody>
      </p:sp>
      <p:sp>
        <p:nvSpPr>
          <p:cNvPr id="22" name="TextBox 21"/>
          <p:cNvSpPr txBox="1"/>
          <p:nvPr/>
        </p:nvSpPr>
        <p:spPr>
          <a:xfrm rot="436669">
            <a:off x="2600807" y="2284278"/>
            <a:ext cx="3116071" cy="523220"/>
          </a:xfrm>
          <a:prstGeom prst="rect">
            <a:avLst/>
          </a:prstGeom>
          <a:noFill/>
        </p:spPr>
        <p:txBody>
          <a:bodyPr wrap="square" rtlCol="0">
            <a:spAutoFit/>
          </a:bodyPr>
          <a:lstStyle/>
          <a:p>
            <a:pPr algn="ctr"/>
            <a:r>
              <a:rPr lang="en-US" sz="2800" dirty="0" smtClean="0"/>
              <a:t>Table parallelism</a:t>
            </a:r>
            <a:endParaRPr lang="en-US" sz="2800" dirty="0"/>
          </a:p>
        </p:txBody>
      </p:sp>
      <p:sp>
        <p:nvSpPr>
          <p:cNvPr id="23" name="Title 1"/>
          <p:cNvSpPr>
            <a:spLocks noGrp="1"/>
          </p:cNvSpPr>
          <p:nvPr>
            <p:ph type="title"/>
          </p:nvPr>
        </p:nvSpPr>
        <p:spPr>
          <a:xfrm>
            <a:off x="457200" y="274638"/>
            <a:ext cx="8229600" cy="1143000"/>
          </a:xfrm>
        </p:spPr>
        <p:txBody>
          <a:bodyPr/>
          <a:lstStyle/>
          <a:p>
            <a:r>
              <a:rPr lang="en-US" dirty="0" smtClean="0"/>
              <a:t>More resource constraints</a:t>
            </a:r>
            <a:endParaRPr lang="en-US" dirty="0"/>
          </a:p>
        </p:txBody>
      </p:sp>
      <p:sp>
        <p:nvSpPr>
          <p:cNvPr id="24" name="TextBox 23"/>
          <p:cNvSpPr txBox="1"/>
          <p:nvPr/>
        </p:nvSpPr>
        <p:spPr>
          <a:xfrm rot="21168999">
            <a:off x="414553" y="3112528"/>
            <a:ext cx="3116071" cy="523220"/>
          </a:xfrm>
          <a:prstGeom prst="rect">
            <a:avLst/>
          </a:prstGeom>
          <a:noFill/>
        </p:spPr>
        <p:txBody>
          <a:bodyPr wrap="square" rtlCol="0">
            <a:spAutoFit/>
          </a:bodyPr>
          <a:lstStyle/>
          <a:p>
            <a:pPr algn="ctr"/>
            <a:r>
              <a:rPr lang="en-US" sz="2800" dirty="0" smtClean="0"/>
              <a:t>Action Memory</a:t>
            </a:r>
            <a:endParaRPr lang="en-US" sz="2800" dirty="0"/>
          </a:p>
        </p:txBody>
      </p:sp>
    </p:spTree>
    <p:custDataLst>
      <p:tags r:id="rId1"/>
    </p:custDataLst>
    <p:extLst>
      <p:ext uri="{BB962C8B-B14F-4D97-AF65-F5344CB8AC3E}">
        <p14:creationId xmlns:p14="http://schemas.microsoft.com/office/powerpoint/2010/main" val="789831643"/>
      </p:ext>
    </p:extLst>
  </p:cSld>
  <p:clrMapOvr>
    <a:masterClrMapping/>
  </p:clrMapOvr>
  <mc:AlternateContent xmlns:mc="http://schemas.openxmlformats.org/markup-compatibility/2006" xmlns:p14="http://schemas.microsoft.com/office/powerpoint/2010/main">
    <mc:Choice Requires="p14">
      <p:transition spd="slow" p14:dur="2000" advTm="24829"/>
    </mc:Choice>
    <mc:Fallback xmlns="">
      <p:transition xmlns:p14="http://schemas.microsoft.com/office/powerpoint/2010/main" spd="slow" advTm="2482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
                                  </p:stCondLst>
                                  <p:childTnLst>
                                    <p:set>
                                      <p:cBhvr>
                                        <p:cTn id="9" dur="1" fill="hold">
                                          <p:stCondLst>
                                            <p:cond delay="0"/>
                                          </p:stCondLst>
                                        </p:cTn>
                                        <p:tgtEl>
                                          <p:spTgt spid="20"/>
                                        </p:tgtEl>
                                        <p:attrNameLst>
                                          <p:attrName>style.visibility</p:attrName>
                                        </p:attrNameLst>
                                      </p:cBhvr>
                                      <p:to>
                                        <p:strVal val="visible"/>
                                      </p:to>
                                    </p:set>
                                  </p:childTnLst>
                                </p:cTn>
                              </p:par>
                            </p:childTnLst>
                          </p:cTn>
                        </p:par>
                        <p:par>
                          <p:cTn id="10" fill="hold">
                            <p:stCondLst>
                              <p:cond delay="100"/>
                            </p:stCondLst>
                            <p:childTnLst>
                              <p:par>
                                <p:cTn id="11" presetID="1" presetClass="entr" presetSubtype="0" fill="hold" grpId="0" nodeType="afterEffect">
                                  <p:stCondLst>
                                    <p:cond delay="100"/>
                                  </p:stCondLst>
                                  <p:childTnLst>
                                    <p:set>
                                      <p:cBhvr>
                                        <p:cTn id="12" dur="1" fill="hold">
                                          <p:stCondLst>
                                            <p:cond delay="0"/>
                                          </p:stCondLst>
                                        </p:cTn>
                                        <p:tgtEl>
                                          <p:spTgt spid="24"/>
                                        </p:tgtEl>
                                        <p:attrNameLst>
                                          <p:attrName>style.visibility</p:attrName>
                                        </p:attrNameLst>
                                      </p:cBhvr>
                                      <p:to>
                                        <p:strVal val="visible"/>
                                      </p:to>
                                    </p:set>
                                  </p:childTnLst>
                                </p:cTn>
                              </p:par>
                            </p:childTnLst>
                          </p:cTn>
                        </p:par>
                        <p:par>
                          <p:cTn id="13" fill="hold">
                            <p:stCondLst>
                              <p:cond delay="200"/>
                            </p:stCondLst>
                            <p:childTnLst>
                              <p:par>
                                <p:cTn id="14" presetID="1" presetClass="entr" presetSubtype="0" fill="hold" grpId="0" nodeType="afterEffect">
                                  <p:stCondLst>
                                    <p:cond delay="100"/>
                                  </p:stCondLst>
                                  <p:childTnLst>
                                    <p:set>
                                      <p:cBhvr>
                                        <p:cTn id="15" dur="1" fill="hold">
                                          <p:stCondLst>
                                            <p:cond delay="0"/>
                                          </p:stCondLst>
                                        </p:cTn>
                                        <p:tgtEl>
                                          <p:spTgt spid="22"/>
                                        </p:tgtEl>
                                        <p:attrNameLst>
                                          <p:attrName>style.visibility</p:attrName>
                                        </p:attrNameLst>
                                      </p:cBhvr>
                                      <p:to>
                                        <p:strVal val="visible"/>
                                      </p:to>
                                    </p:set>
                                  </p:childTnLst>
                                </p:cTn>
                              </p:par>
                            </p:childTnLst>
                          </p:cTn>
                        </p:par>
                        <p:par>
                          <p:cTn id="16" fill="hold">
                            <p:stCondLst>
                              <p:cond delay="300"/>
                            </p:stCondLst>
                            <p:childTnLst>
                              <p:par>
                                <p:cTn id="17" presetID="1" presetClass="entr" presetSubtype="0" fill="hold" grpId="0" nodeType="afterEffect">
                                  <p:stCondLst>
                                    <p:cond delay="10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1158051" y="3078296"/>
            <a:ext cx="6678319" cy="2424051"/>
          </a:xfrm>
          <a:prstGeom prst="rect">
            <a:avLst/>
          </a:prstGeom>
        </p:spPr>
        <p:txBody>
          <a:bodyPr vert="horz" lIns="91440" tIns="45720" rIns="91440" bIns="45720" rtlCol="0" anchor="ctr">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Map match action tables in a TDG to a switch pipeline while respecting dependency and resource constraints.</a:t>
            </a:r>
            <a:endParaRPr lang="en-US" dirty="0"/>
          </a:p>
        </p:txBody>
      </p:sp>
      <p:sp>
        <p:nvSpPr>
          <p:cNvPr id="2" name="Title 1"/>
          <p:cNvSpPr>
            <a:spLocks noGrp="1"/>
          </p:cNvSpPr>
          <p:nvPr>
            <p:ph type="title"/>
          </p:nvPr>
        </p:nvSpPr>
        <p:spPr>
          <a:xfrm>
            <a:off x="457200" y="1273682"/>
            <a:ext cx="8229600" cy="1143000"/>
          </a:xfrm>
        </p:spPr>
        <p:txBody>
          <a:bodyPr/>
          <a:lstStyle/>
          <a:p>
            <a:r>
              <a:rPr lang="en-US" dirty="0" smtClean="0"/>
              <a:t>The Compiler Problem</a:t>
            </a:r>
            <a:endParaRPr lang="en-US" dirty="0"/>
          </a:p>
        </p:txBody>
      </p:sp>
      <p:sp>
        <p:nvSpPr>
          <p:cNvPr id="3" name="Slide Number Placeholder 2"/>
          <p:cNvSpPr>
            <a:spLocks noGrp="1"/>
          </p:cNvSpPr>
          <p:nvPr>
            <p:ph type="sldNum" sz="quarter" idx="12"/>
          </p:nvPr>
        </p:nvSpPr>
        <p:spPr/>
        <p:txBody>
          <a:bodyPr/>
          <a:lstStyle/>
          <a:p>
            <a:fld id="{3DE0F19B-68EA-B340-A4BB-C1F18F625CEA}" type="slidenum">
              <a:rPr lang="en-US" smtClean="0"/>
              <a:t>26</a:t>
            </a:fld>
            <a:endParaRPr lang="en-US"/>
          </a:p>
        </p:txBody>
      </p:sp>
    </p:spTree>
    <p:extLst>
      <p:ext uri="{BB962C8B-B14F-4D97-AF65-F5344CB8AC3E}">
        <p14:creationId xmlns:p14="http://schemas.microsoft.com/office/powerpoint/2010/main" val="1467082921"/>
      </p:ext>
    </p:extLst>
  </p:cSld>
  <p:clrMapOvr>
    <a:masterClrMapping/>
  </p:clrMapOvr>
  <mc:AlternateContent xmlns:mc="http://schemas.openxmlformats.org/markup-compatibility/2006" xmlns:p14="http://schemas.microsoft.com/office/powerpoint/2010/main">
    <mc:Choice Requires="p14">
      <p:transition spd="slow" p14:dur="2000" advTm="12014"/>
    </mc:Choice>
    <mc:Fallback xmlns="">
      <p:transition xmlns:p14="http://schemas.microsoft.com/office/powerpoint/2010/main" spd="slow" advTm="12014"/>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0330" y="184188"/>
            <a:ext cx="2396996" cy="369332"/>
          </a:xfrm>
          <a:prstGeom prst="rect">
            <a:avLst/>
          </a:prstGeom>
          <a:noFill/>
        </p:spPr>
        <p:txBody>
          <a:bodyPr wrap="square" rtlCol="0">
            <a:spAutoFit/>
          </a:bodyPr>
          <a:lstStyle/>
          <a:p>
            <a:pPr algn="ctr"/>
            <a:r>
              <a:rPr lang="en-US" dirty="0" smtClean="0"/>
              <a:t>Step 1: P4 Program</a:t>
            </a:r>
            <a:endParaRPr lang="en-US" dirty="0"/>
          </a:p>
        </p:txBody>
      </p:sp>
      <p:grpSp>
        <p:nvGrpSpPr>
          <p:cNvPr id="18" name="Group 17"/>
          <p:cNvGrpSpPr/>
          <p:nvPr/>
        </p:nvGrpSpPr>
        <p:grpSpPr>
          <a:xfrm>
            <a:off x="743587" y="1274945"/>
            <a:ext cx="4120445" cy="1532535"/>
            <a:chOff x="255812" y="1274945"/>
            <a:chExt cx="4120445" cy="1532535"/>
          </a:xfrm>
        </p:grpSpPr>
        <p:grpSp>
          <p:nvGrpSpPr>
            <p:cNvPr id="2" name="Group 1"/>
            <p:cNvGrpSpPr/>
            <p:nvPr/>
          </p:nvGrpSpPr>
          <p:grpSpPr>
            <a:xfrm>
              <a:off x="743587" y="1274945"/>
              <a:ext cx="3632670" cy="1532535"/>
              <a:chOff x="624288" y="1064237"/>
              <a:chExt cx="3632670" cy="1532535"/>
            </a:xfrm>
          </p:grpSpPr>
          <p:sp>
            <p:nvSpPr>
              <p:cNvPr id="92" name="TextBox 91"/>
              <p:cNvSpPr txBox="1"/>
              <p:nvPr/>
            </p:nvSpPr>
            <p:spPr>
              <a:xfrm>
                <a:off x="1130770" y="1064237"/>
                <a:ext cx="3126188" cy="369332"/>
              </a:xfrm>
              <a:prstGeom prst="rect">
                <a:avLst/>
              </a:prstGeom>
              <a:noFill/>
            </p:spPr>
            <p:txBody>
              <a:bodyPr wrap="square" rtlCol="0">
                <a:spAutoFit/>
              </a:bodyPr>
              <a:lstStyle/>
              <a:p>
                <a:r>
                  <a:rPr lang="en-US" dirty="0" smtClean="0"/>
                  <a:t>Step 2: Control Flow Graph</a:t>
                </a:r>
                <a:endParaRPr lang="en-US" dirty="0"/>
              </a:p>
            </p:txBody>
          </p:sp>
          <p:sp>
            <p:nvSpPr>
              <p:cNvPr id="7" name="Rectangle 6"/>
              <p:cNvSpPr/>
              <p:nvPr/>
            </p:nvSpPr>
            <p:spPr>
              <a:xfrm>
                <a:off x="624288" y="1731602"/>
                <a:ext cx="491836" cy="60227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t>L2</a:t>
                </a:r>
                <a:endParaRPr lang="en-US" sz="1400" dirty="0"/>
              </a:p>
            </p:txBody>
          </p:sp>
          <p:sp>
            <p:nvSpPr>
              <p:cNvPr id="8" name="Rectangle 7"/>
              <p:cNvSpPr/>
              <p:nvPr/>
            </p:nvSpPr>
            <p:spPr>
              <a:xfrm>
                <a:off x="1570519" y="1529473"/>
                <a:ext cx="505029" cy="5590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t>v4</a:t>
                </a:r>
                <a:endParaRPr lang="en-US" sz="1400" dirty="0"/>
              </a:p>
            </p:txBody>
          </p:sp>
          <p:sp>
            <p:nvSpPr>
              <p:cNvPr id="9" name="Rectangle 8"/>
              <p:cNvSpPr/>
              <p:nvPr/>
            </p:nvSpPr>
            <p:spPr>
              <a:xfrm>
                <a:off x="1570519" y="2176297"/>
                <a:ext cx="911890" cy="31514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smtClean="0"/>
                  <a:t>v6</a:t>
                </a:r>
                <a:endParaRPr lang="en-US" sz="1400" dirty="0"/>
              </a:p>
            </p:txBody>
          </p:sp>
          <p:cxnSp>
            <p:nvCxnSpPr>
              <p:cNvPr id="10" name="Straight Arrow Connector 9"/>
              <p:cNvCxnSpPr>
                <a:stCxn id="8" idx="3"/>
                <a:endCxn id="11" idx="1"/>
              </p:cNvCxnSpPr>
              <p:nvPr/>
            </p:nvCxnSpPr>
            <p:spPr>
              <a:xfrm>
                <a:off x="2075548" y="1808993"/>
                <a:ext cx="808400" cy="2903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Rectangle 10"/>
              <p:cNvSpPr/>
              <p:nvPr/>
            </p:nvSpPr>
            <p:spPr>
              <a:xfrm>
                <a:off x="2883948" y="1601890"/>
                <a:ext cx="622440" cy="99488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smtClean="0"/>
                  <a:t>ACL</a:t>
                </a:r>
                <a:endParaRPr lang="en-US" sz="1400" dirty="0"/>
              </a:p>
            </p:txBody>
          </p:sp>
          <p:cxnSp>
            <p:nvCxnSpPr>
              <p:cNvPr id="12" name="Straight Arrow Connector 11"/>
              <p:cNvCxnSpPr>
                <a:stCxn id="9" idx="3"/>
                <a:endCxn id="11" idx="1"/>
              </p:cNvCxnSpPr>
              <p:nvPr/>
            </p:nvCxnSpPr>
            <p:spPr>
              <a:xfrm flipV="1">
                <a:off x="2482409" y="2099331"/>
                <a:ext cx="401539" cy="23454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7" idx="3"/>
                <a:endCxn id="8" idx="1"/>
              </p:cNvCxnSpPr>
              <p:nvPr/>
            </p:nvCxnSpPr>
            <p:spPr>
              <a:xfrm flipV="1">
                <a:off x="1116124" y="1808993"/>
                <a:ext cx="454395" cy="22374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7" idx="3"/>
                <a:endCxn id="9" idx="1"/>
              </p:cNvCxnSpPr>
              <p:nvPr/>
            </p:nvCxnSpPr>
            <p:spPr>
              <a:xfrm>
                <a:off x="1116124" y="2032737"/>
                <a:ext cx="454395" cy="30113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cxnSp>
          <p:nvCxnSpPr>
            <p:cNvPr id="76" name="Straight Arrow Connector 75"/>
            <p:cNvCxnSpPr/>
            <p:nvPr/>
          </p:nvCxnSpPr>
          <p:spPr>
            <a:xfrm>
              <a:off x="255812" y="2243445"/>
              <a:ext cx="48777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8" name="Straight Arrow Connector 77"/>
            <p:cNvCxnSpPr/>
            <p:nvPr/>
          </p:nvCxnSpPr>
          <p:spPr>
            <a:xfrm>
              <a:off x="3625687" y="2310039"/>
              <a:ext cx="53153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5" name="Slide Number Placeholder 14"/>
          <p:cNvSpPr>
            <a:spLocks noGrp="1"/>
          </p:cNvSpPr>
          <p:nvPr>
            <p:ph type="sldNum" sz="quarter" idx="12"/>
          </p:nvPr>
        </p:nvSpPr>
        <p:spPr/>
        <p:txBody>
          <a:bodyPr/>
          <a:lstStyle/>
          <a:p>
            <a:fld id="{3DE0F19B-68EA-B340-A4BB-C1F18F625CEA}" type="slidenum">
              <a:rPr lang="en-US" smtClean="0"/>
              <a:t>27</a:t>
            </a:fld>
            <a:endParaRPr lang="en-US"/>
          </a:p>
        </p:txBody>
      </p:sp>
      <p:grpSp>
        <p:nvGrpSpPr>
          <p:cNvPr id="4" name="Group 3"/>
          <p:cNvGrpSpPr/>
          <p:nvPr/>
        </p:nvGrpSpPr>
        <p:grpSpPr>
          <a:xfrm>
            <a:off x="2847151" y="3266227"/>
            <a:ext cx="3575183" cy="1514341"/>
            <a:chOff x="2519176" y="2698046"/>
            <a:chExt cx="3575183" cy="1514341"/>
          </a:xfrm>
        </p:grpSpPr>
        <p:sp>
          <p:nvSpPr>
            <p:cNvPr id="93" name="TextBox 92"/>
            <p:cNvSpPr txBox="1"/>
            <p:nvPr/>
          </p:nvSpPr>
          <p:spPr>
            <a:xfrm>
              <a:off x="2519176" y="2698046"/>
              <a:ext cx="3575183" cy="369332"/>
            </a:xfrm>
            <a:prstGeom prst="rect">
              <a:avLst/>
            </a:prstGeom>
            <a:noFill/>
          </p:spPr>
          <p:txBody>
            <a:bodyPr wrap="square" rtlCol="0">
              <a:spAutoFit/>
            </a:bodyPr>
            <a:lstStyle/>
            <a:p>
              <a:r>
                <a:rPr lang="en-US" dirty="0" smtClean="0"/>
                <a:t>Step 3: Table Dependency Graph</a:t>
              </a:r>
              <a:endParaRPr lang="en-US" dirty="0"/>
            </a:p>
          </p:txBody>
        </p:sp>
        <p:sp>
          <p:nvSpPr>
            <p:cNvPr id="27" name="Rectangle 26"/>
            <p:cNvSpPr/>
            <p:nvPr/>
          </p:nvSpPr>
          <p:spPr>
            <a:xfrm>
              <a:off x="3156483" y="3069992"/>
              <a:ext cx="535781" cy="47457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L2</a:t>
              </a:r>
              <a:endParaRPr lang="en-US" dirty="0"/>
            </a:p>
          </p:txBody>
        </p:sp>
        <p:sp>
          <p:nvSpPr>
            <p:cNvPr id="28" name="Rectangle 27"/>
            <p:cNvSpPr/>
            <p:nvPr/>
          </p:nvSpPr>
          <p:spPr>
            <a:xfrm>
              <a:off x="4336775" y="3087024"/>
              <a:ext cx="550152" cy="44050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v4</a:t>
              </a:r>
              <a:endParaRPr lang="en-US" dirty="0"/>
            </a:p>
          </p:txBody>
        </p:sp>
        <p:sp>
          <p:nvSpPr>
            <p:cNvPr id="29" name="Rectangle 28"/>
            <p:cNvSpPr/>
            <p:nvPr/>
          </p:nvSpPr>
          <p:spPr>
            <a:xfrm>
              <a:off x="4306768" y="3675437"/>
              <a:ext cx="993367" cy="24832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v6</a:t>
              </a:r>
              <a:endParaRPr lang="en-US" dirty="0"/>
            </a:p>
          </p:txBody>
        </p:sp>
        <p:sp>
          <p:nvSpPr>
            <p:cNvPr id="30" name="Rectangle 29"/>
            <p:cNvSpPr/>
            <p:nvPr/>
          </p:nvSpPr>
          <p:spPr>
            <a:xfrm>
              <a:off x="3156483" y="3635145"/>
              <a:ext cx="678057" cy="57724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ACL</a:t>
              </a:r>
              <a:endParaRPr lang="en-US" dirty="0"/>
            </a:p>
          </p:txBody>
        </p:sp>
        <p:cxnSp>
          <p:nvCxnSpPr>
            <p:cNvPr id="31" name="Straight Arrow Connector 30"/>
            <p:cNvCxnSpPr>
              <a:stCxn id="27" idx="3"/>
              <a:endCxn id="28" idx="1"/>
            </p:cNvCxnSpPr>
            <p:nvPr/>
          </p:nvCxnSpPr>
          <p:spPr>
            <a:xfrm>
              <a:off x="3692264" y="3307279"/>
              <a:ext cx="64451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a:stCxn id="27" idx="3"/>
              <a:endCxn id="29" idx="1"/>
            </p:cNvCxnSpPr>
            <p:nvPr/>
          </p:nvCxnSpPr>
          <p:spPr>
            <a:xfrm>
              <a:off x="3692264" y="3307279"/>
              <a:ext cx="614504" cy="49232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16" name="Group 15"/>
          <p:cNvGrpSpPr/>
          <p:nvPr/>
        </p:nvGrpSpPr>
        <p:grpSpPr>
          <a:xfrm>
            <a:off x="5251165" y="4850910"/>
            <a:ext cx="3597436" cy="1656096"/>
            <a:chOff x="5089364" y="4438621"/>
            <a:chExt cx="3597436" cy="1656096"/>
          </a:xfrm>
        </p:grpSpPr>
        <p:grpSp>
          <p:nvGrpSpPr>
            <p:cNvPr id="5" name="Group 4"/>
            <p:cNvGrpSpPr/>
            <p:nvPr/>
          </p:nvGrpSpPr>
          <p:grpSpPr>
            <a:xfrm>
              <a:off x="5089364" y="4438621"/>
              <a:ext cx="3597436" cy="1656096"/>
              <a:chOff x="5624399" y="4686197"/>
              <a:chExt cx="3597436" cy="1656096"/>
            </a:xfrm>
          </p:grpSpPr>
          <p:sp>
            <p:nvSpPr>
              <p:cNvPr id="94" name="TextBox 93"/>
              <p:cNvSpPr txBox="1"/>
              <p:nvPr/>
            </p:nvSpPr>
            <p:spPr>
              <a:xfrm>
                <a:off x="6321530" y="4686197"/>
                <a:ext cx="2900305" cy="369332"/>
              </a:xfrm>
              <a:prstGeom prst="rect">
                <a:avLst/>
              </a:prstGeom>
              <a:noFill/>
            </p:spPr>
            <p:txBody>
              <a:bodyPr wrap="square" rtlCol="0">
                <a:spAutoFit/>
              </a:bodyPr>
              <a:lstStyle/>
              <a:p>
                <a:r>
                  <a:rPr lang="en-US" dirty="0" smtClean="0"/>
                  <a:t>Step 4: Table Configuration</a:t>
                </a:r>
                <a:endParaRPr lang="en-US" dirty="0"/>
              </a:p>
            </p:txBody>
          </p:sp>
          <p:grpSp>
            <p:nvGrpSpPr>
              <p:cNvPr id="25" name="Group 24"/>
              <p:cNvGrpSpPr/>
              <p:nvPr/>
            </p:nvGrpSpPr>
            <p:grpSpPr>
              <a:xfrm>
                <a:off x="5624399" y="5097873"/>
                <a:ext cx="3242735" cy="1244420"/>
                <a:chOff x="740027" y="4090055"/>
                <a:chExt cx="8127031" cy="2363061"/>
              </a:xfrm>
            </p:grpSpPr>
            <p:grpSp>
              <p:nvGrpSpPr>
                <p:cNvPr id="35" name="Group 34"/>
                <p:cNvGrpSpPr/>
                <p:nvPr/>
              </p:nvGrpSpPr>
              <p:grpSpPr>
                <a:xfrm>
                  <a:off x="1496642" y="4090055"/>
                  <a:ext cx="1124341" cy="2169168"/>
                  <a:chOff x="1485649" y="3204985"/>
                  <a:chExt cx="1124341" cy="2169168"/>
                </a:xfrm>
              </p:grpSpPr>
              <p:sp>
                <p:nvSpPr>
                  <p:cNvPr id="36" name="Rectangle 35"/>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800" dirty="0">
                      <a:solidFill>
                        <a:schemeClr val="tx1"/>
                      </a:solidFill>
                    </a:endParaRPr>
                  </a:p>
                </p:txBody>
              </p:sp>
              <p:sp>
                <p:nvSpPr>
                  <p:cNvPr id="37" name="Rectangle 36"/>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800"/>
                  </a:p>
                </p:txBody>
              </p:sp>
            </p:grpSp>
            <p:grpSp>
              <p:nvGrpSpPr>
                <p:cNvPr id="38" name="Group 37"/>
                <p:cNvGrpSpPr/>
                <p:nvPr/>
              </p:nvGrpSpPr>
              <p:grpSpPr>
                <a:xfrm>
                  <a:off x="3027646" y="4102685"/>
                  <a:ext cx="1124341" cy="2169168"/>
                  <a:chOff x="1485649" y="3204985"/>
                  <a:chExt cx="1124341" cy="2169168"/>
                </a:xfrm>
              </p:grpSpPr>
              <p:sp>
                <p:nvSpPr>
                  <p:cNvPr id="39" name="Rectangle 38"/>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800" dirty="0">
                      <a:solidFill>
                        <a:schemeClr val="tx1"/>
                      </a:solidFill>
                    </a:endParaRPr>
                  </a:p>
                </p:txBody>
              </p:sp>
              <p:sp>
                <p:nvSpPr>
                  <p:cNvPr id="40" name="Rectangle 39"/>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800"/>
                  </a:p>
                </p:txBody>
              </p:sp>
            </p:grpSp>
            <p:grpSp>
              <p:nvGrpSpPr>
                <p:cNvPr id="41" name="Group 40"/>
                <p:cNvGrpSpPr/>
                <p:nvPr/>
              </p:nvGrpSpPr>
              <p:grpSpPr>
                <a:xfrm>
                  <a:off x="4732466" y="4095691"/>
                  <a:ext cx="1124341" cy="2169168"/>
                  <a:chOff x="1485649" y="3204985"/>
                  <a:chExt cx="1124341" cy="2169168"/>
                </a:xfrm>
              </p:grpSpPr>
              <p:sp>
                <p:nvSpPr>
                  <p:cNvPr id="42" name="Rectangle 41"/>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800" dirty="0">
                      <a:solidFill>
                        <a:schemeClr val="tx1"/>
                      </a:solidFill>
                    </a:endParaRPr>
                  </a:p>
                </p:txBody>
              </p:sp>
              <p:sp>
                <p:nvSpPr>
                  <p:cNvPr id="43" name="Rectangle 42"/>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800"/>
                  </a:p>
                </p:txBody>
              </p:sp>
            </p:grpSp>
            <p:grpSp>
              <p:nvGrpSpPr>
                <p:cNvPr id="44" name="Group 43"/>
                <p:cNvGrpSpPr/>
                <p:nvPr/>
              </p:nvGrpSpPr>
              <p:grpSpPr>
                <a:xfrm>
                  <a:off x="6321214" y="4095691"/>
                  <a:ext cx="1124341" cy="2169168"/>
                  <a:chOff x="1485649" y="3204985"/>
                  <a:chExt cx="1124341" cy="2169168"/>
                </a:xfrm>
              </p:grpSpPr>
              <p:sp>
                <p:nvSpPr>
                  <p:cNvPr id="45" name="Rectangle 44"/>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800" dirty="0">
                      <a:solidFill>
                        <a:schemeClr val="tx1"/>
                      </a:solidFill>
                    </a:endParaRPr>
                  </a:p>
                </p:txBody>
              </p:sp>
              <p:sp>
                <p:nvSpPr>
                  <p:cNvPr id="46" name="Rectangle 45"/>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800"/>
                  </a:p>
                </p:txBody>
              </p:sp>
            </p:grpSp>
            <p:sp>
              <p:nvSpPr>
                <p:cNvPr id="47" name="Rectangle 46"/>
                <p:cNvSpPr/>
                <p:nvPr/>
              </p:nvSpPr>
              <p:spPr>
                <a:xfrm rot="16200000">
                  <a:off x="6791613" y="5138353"/>
                  <a:ext cx="2326465" cy="25969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endParaRPr lang="en-US" sz="800" dirty="0"/>
                </a:p>
              </p:txBody>
            </p:sp>
            <p:grpSp>
              <p:nvGrpSpPr>
                <p:cNvPr id="48" name="Group 47"/>
                <p:cNvGrpSpPr/>
                <p:nvPr/>
              </p:nvGrpSpPr>
              <p:grpSpPr>
                <a:xfrm>
                  <a:off x="8314724" y="4891008"/>
                  <a:ext cx="552334" cy="692189"/>
                  <a:chOff x="8131589" y="4009362"/>
                  <a:chExt cx="552334" cy="692189"/>
                </a:xfrm>
              </p:grpSpPr>
              <p:grpSp>
                <p:nvGrpSpPr>
                  <p:cNvPr id="49" name="Group 65"/>
                  <p:cNvGrpSpPr/>
                  <p:nvPr/>
                </p:nvGrpSpPr>
                <p:grpSpPr>
                  <a:xfrm>
                    <a:off x="8131589" y="4009362"/>
                    <a:ext cx="551591" cy="228624"/>
                    <a:chOff x="7660968" y="1751777"/>
                    <a:chExt cx="1040580" cy="450645"/>
                  </a:xfrm>
                </p:grpSpPr>
                <p:sp>
                  <p:nvSpPr>
                    <p:cNvPr id="55" name="Freeform 5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800"/>
                    </a:p>
                  </p:txBody>
                </p:sp>
                <p:cxnSp>
                  <p:nvCxnSpPr>
                    <p:cNvPr id="56" name="Straight Connector 5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 name="Group 70"/>
                  <p:cNvGrpSpPr/>
                  <p:nvPr/>
                </p:nvGrpSpPr>
                <p:grpSpPr>
                  <a:xfrm>
                    <a:off x="8132332" y="4472927"/>
                    <a:ext cx="551591" cy="228624"/>
                    <a:chOff x="7660968" y="1751777"/>
                    <a:chExt cx="1040580" cy="450645"/>
                  </a:xfrm>
                </p:grpSpPr>
                <p:sp>
                  <p:nvSpPr>
                    <p:cNvPr id="52" name="Freeform 5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800"/>
                    </a:p>
                  </p:txBody>
                </p:sp>
                <p:cxnSp>
                  <p:nvCxnSpPr>
                    <p:cNvPr id="53" name="Straight Connector 5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58" name="Rectangle 57"/>
                <p:cNvSpPr/>
                <p:nvPr/>
              </p:nvSpPr>
              <p:spPr>
                <a:xfrm rot="16200000">
                  <a:off x="-294463" y="5137999"/>
                  <a:ext cx="2327923" cy="25894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endParaRPr lang="en-US" sz="800" dirty="0">
                    <a:solidFill>
                      <a:schemeClr val="tx1"/>
                    </a:solidFill>
                  </a:endParaRPr>
                </a:p>
              </p:txBody>
            </p:sp>
            <p:grpSp>
              <p:nvGrpSpPr>
                <p:cNvPr id="59" name="Group 58"/>
                <p:cNvGrpSpPr/>
                <p:nvPr/>
              </p:nvGrpSpPr>
              <p:grpSpPr>
                <a:xfrm>
                  <a:off x="1348700" y="5890495"/>
                  <a:ext cx="6104332" cy="562621"/>
                  <a:chOff x="1348700" y="5890495"/>
                  <a:chExt cx="6104332" cy="562621"/>
                </a:xfrm>
              </p:grpSpPr>
              <p:sp>
                <p:nvSpPr>
                  <p:cNvPr id="60" name="Isosceles Triangle 59"/>
                  <p:cNvSpPr/>
                  <p:nvPr/>
                </p:nvSpPr>
                <p:spPr>
                  <a:xfrm rot="5400000">
                    <a:off x="1459687" y="5907878"/>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800"/>
                  </a:p>
                </p:txBody>
              </p:sp>
              <p:sp>
                <p:nvSpPr>
                  <p:cNvPr id="61" name="Isosceles Triangle 60"/>
                  <p:cNvSpPr/>
                  <p:nvPr/>
                </p:nvSpPr>
                <p:spPr>
                  <a:xfrm rot="5400000">
                    <a:off x="3013132"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800"/>
                  </a:p>
                </p:txBody>
              </p:sp>
              <p:sp>
                <p:nvSpPr>
                  <p:cNvPr id="62" name="Isosceles Triangle 61"/>
                  <p:cNvSpPr/>
                  <p:nvPr/>
                </p:nvSpPr>
                <p:spPr>
                  <a:xfrm rot="5400000">
                    <a:off x="4728908" y="5925261"/>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800"/>
                  </a:p>
                </p:txBody>
              </p:sp>
              <p:sp>
                <p:nvSpPr>
                  <p:cNvPr id="63" name="Isosceles Triangle 62"/>
                  <p:cNvSpPr/>
                  <p:nvPr/>
                </p:nvSpPr>
                <p:spPr>
                  <a:xfrm rot="5400000">
                    <a:off x="6315139"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800"/>
                  </a:p>
                </p:txBody>
              </p:sp>
              <p:grpSp>
                <p:nvGrpSpPr>
                  <p:cNvPr id="64" name="Group 63"/>
                  <p:cNvGrpSpPr/>
                  <p:nvPr/>
                </p:nvGrpSpPr>
                <p:grpSpPr>
                  <a:xfrm>
                    <a:off x="1348700" y="6030725"/>
                    <a:ext cx="6104332" cy="422391"/>
                    <a:chOff x="1344104" y="5149079"/>
                    <a:chExt cx="6104332" cy="615145"/>
                  </a:xfrm>
                </p:grpSpPr>
                <p:cxnSp>
                  <p:nvCxnSpPr>
                    <p:cNvPr id="65" name="Straight Arrow Connector 64"/>
                    <p:cNvCxnSpPr/>
                    <p:nvPr/>
                  </p:nvCxnSpPr>
                  <p:spPr>
                    <a:xfrm>
                      <a:off x="1344104" y="5732645"/>
                      <a:ext cx="6104332" cy="31579"/>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66" name="Elbow Connector 65"/>
                    <p:cNvCxnSpPr/>
                    <p:nvPr/>
                  </p:nvCxnSpPr>
                  <p:spPr>
                    <a:xfrm rot="10800000" flipV="1">
                      <a:off x="1358390" y="5149079"/>
                      <a:ext cx="128370" cy="583566"/>
                    </a:xfrm>
                    <a:prstGeom prst="bentConnector2">
                      <a:avLst/>
                    </a:prstGeom>
                  </p:spPr>
                  <p:style>
                    <a:lnRef idx="2">
                      <a:schemeClr val="dk1"/>
                    </a:lnRef>
                    <a:fillRef idx="0">
                      <a:schemeClr val="dk1"/>
                    </a:fillRef>
                    <a:effectRef idx="1">
                      <a:schemeClr val="dk1"/>
                    </a:effectRef>
                    <a:fontRef idx="minor">
                      <a:schemeClr val="tx1"/>
                    </a:fontRef>
                  </p:style>
                </p:cxnSp>
                <p:cxnSp>
                  <p:nvCxnSpPr>
                    <p:cNvPr id="67" name="Elbow Connector 66"/>
                    <p:cNvCxnSpPr/>
                    <p:nvPr/>
                  </p:nvCxnSpPr>
                  <p:spPr>
                    <a:xfrm rot="10800000" flipV="1">
                      <a:off x="2897549"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68" name="Elbow Connector 67"/>
                    <p:cNvCxnSpPr/>
                    <p:nvPr/>
                  </p:nvCxnSpPr>
                  <p:spPr>
                    <a:xfrm rot="10800000" flipV="1">
                      <a:off x="4620391"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69" name="Elbow Connector 68"/>
                    <p:cNvCxnSpPr/>
                    <p:nvPr/>
                  </p:nvCxnSpPr>
                  <p:spPr>
                    <a:xfrm rot="10800000" flipV="1">
                      <a:off x="6189407"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grpSp>
            </p:grpSp>
            <p:sp>
              <p:nvSpPr>
                <p:cNvPr id="71" name="Rectangle 70"/>
                <p:cNvSpPr/>
                <p:nvPr/>
              </p:nvSpPr>
              <p:spPr>
                <a:xfrm rot="16200000">
                  <a:off x="1276083" y="4591060"/>
                  <a:ext cx="1205714" cy="520797"/>
                </a:xfrm>
                <a:prstGeom prst="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800" dirty="0"/>
                </a:p>
              </p:txBody>
            </p:sp>
            <p:sp>
              <p:nvSpPr>
                <p:cNvPr id="73" name="Rectangle 72"/>
                <p:cNvSpPr/>
                <p:nvPr/>
              </p:nvSpPr>
              <p:spPr>
                <a:xfrm rot="16200000">
                  <a:off x="4634659" y="4462152"/>
                  <a:ext cx="961228" cy="527193"/>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800" dirty="0"/>
                </a:p>
              </p:txBody>
            </p:sp>
            <p:sp>
              <p:nvSpPr>
                <p:cNvPr id="75" name="Rectangle 74"/>
                <p:cNvSpPr/>
                <p:nvPr/>
              </p:nvSpPr>
              <p:spPr>
                <a:xfrm rot="16200000">
                  <a:off x="4631638" y="5428355"/>
                  <a:ext cx="967273" cy="527193"/>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800" dirty="0"/>
                </a:p>
              </p:txBody>
            </p:sp>
            <p:sp>
              <p:nvSpPr>
                <p:cNvPr id="77" name="Rectangle 76"/>
                <p:cNvSpPr/>
                <p:nvPr/>
              </p:nvSpPr>
              <p:spPr>
                <a:xfrm rot="16200000">
                  <a:off x="2462835" y="4942467"/>
                  <a:ext cx="1897619" cy="527193"/>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800" dirty="0"/>
                </a:p>
              </p:txBody>
            </p:sp>
            <p:sp>
              <p:nvSpPr>
                <p:cNvPr id="81" name="Rectangle 80"/>
                <p:cNvSpPr/>
                <p:nvPr/>
              </p:nvSpPr>
              <p:spPr>
                <a:xfrm rot="16200000">
                  <a:off x="1536723" y="5568987"/>
                  <a:ext cx="708164" cy="544528"/>
                </a:xfrm>
                <a:prstGeom prst="rect">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00" dirty="0"/>
                </a:p>
              </p:txBody>
            </p:sp>
            <p:sp>
              <p:nvSpPr>
                <p:cNvPr id="83" name="Rectangle 82"/>
                <p:cNvSpPr/>
                <p:nvPr/>
              </p:nvSpPr>
              <p:spPr>
                <a:xfrm rot="16200000">
                  <a:off x="6427859" y="4250505"/>
                  <a:ext cx="597731" cy="585306"/>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800" dirty="0"/>
                </a:p>
              </p:txBody>
            </p:sp>
          </p:grpSp>
        </p:grpSp>
        <p:grpSp>
          <p:nvGrpSpPr>
            <p:cNvPr id="6" name="Group 5"/>
            <p:cNvGrpSpPr/>
            <p:nvPr/>
          </p:nvGrpSpPr>
          <p:grpSpPr>
            <a:xfrm>
              <a:off x="5649284" y="4903192"/>
              <a:ext cx="2104862" cy="1051761"/>
              <a:chOff x="3838739" y="4020471"/>
              <a:chExt cx="2104862" cy="1051761"/>
            </a:xfrm>
          </p:grpSpPr>
          <p:sp>
            <p:nvSpPr>
              <p:cNvPr id="85" name="Trapezoid 84"/>
              <p:cNvSpPr/>
              <p:nvPr/>
            </p:nvSpPr>
            <p:spPr>
              <a:xfrm rot="5400000" flipH="1">
                <a:off x="3586498" y="4290290"/>
                <a:ext cx="644626" cy="138797"/>
              </a:xfrm>
              <a:prstGeom prst="trapezoid">
                <a:avLst>
                  <a:gd name="adj" fmla="val 3080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88" name="Trapezoid 87"/>
              <p:cNvSpPr/>
              <p:nvPr/>
            </p:nvSpPr>
            <p:spPr>
              <a:xfrm rot="5400000" flipH="1">
                <a:off x="4038185" y="4483849"/>
                <a:ext cx="1006139" cy="128015"/>
              </a:xfrm>
              <a:prstGeom prst="trapezoid">
                <a:avLst>
                  <a:gd name="adj" fmla="val 3080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91" name="Trapezoid 90"/>
              <p:cNvSpPr/>
              <p:nvPr/>
            </p:nvSpPr>
            <p:spPr>
              <a:xfrm rot="5400000" flipH="1">
                <a:off x="5714307" y="4130266"/>
                <a:ext cx="322186" cy="136403"/>
              </a:xfrm>
              <a:prstGeom prst="trapezoid">
                <a:avLst>
                  <a:gd name="adj" fmla="val 3080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97" name="Trapezoid 96"/>
              <p:cNvSpPr/>
              <p:nvPr/>
            </p:nvSpPr>
            <p:spPr>
              <a:xfrm rot="5400000" flipH="1">
                <a:off x="3713358" y="4807382"/>
                <a:ext cx="390231" cy="139469"/>
              </a:xfrm>
              <a:prstGeom prst="trapezoid">
                <a:avLst>
                  <a:gd name="adj" fmla="val 3080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99" name="Trapezoid 98"/>
              <p:cNvSpPr/>
              <p:nvPr/>
            </p:nvSpPr>
            <p:spPr>
              <a:xfrm rot="5400000" flipH="1">
                <a:off x="4958761" y="4733488"/>
                <a:ext cx="498472" cy="136403"/>
              </a:xfrm>
              <a:prstGeom prst="trapezoid">
                <a:avLst>
                  <a:gd name="adj" fmla="val 3080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00" name="Trapezoid 99"/>
              <p:cNvSpPr/>
              <p:nvPr/>
            </p:nvSpPr>
            <p:spPr>
              <a:xfrm rot="5400000" flipH="1">
                <a:off x="4954403" y="4229631"/>
                <a:ext cx="530955" cy="112636"/>
              </a:xfrm>
              <a:prstGeom prst="trapezoid">
                <a:avLst>
                  <a:gd name="adj" fmla="val 3080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grpSp>
      </p:grpSp>
    </p:spTree>
    <p:custDataLst>
      <p:tags r:id="rId1"/>
    </p:custDataLst>
    <p:extLst>
      <p:ext uri="{BB962C8B-B14F-4D97-AF65-F5344CB8AC3E}">
        <p14:creationId xmlns:p14="http://schemas.microsoft.com/office/powerpoint/2010/main" val="1877453125"/>
      </p:ext>
    </p:extLst>
  </p:cSld>
  <p:clrMapOvr>
    <a:masterClrMapping/>
  </p:clrMapOvr>
  <mc:AlternateContent xmlns:mc="http://schemas.openxmlformats.org/markup-compatibility/2006" xmlns:p14="http://schemas.microsoft.com/office/powerpoint/2010/main">
    <mc:Choice Requires="p14">
      <p:transition spd="slow" p14:dur="2000" advTm="16587"/>
    </mc:Choice>
    <mc:Fallback xmlns="">
      <p:transition xmlns:p14="http://schemas.microsoft.com/office/powerpoint/2010/main" spd="slow" advTm="1658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19288 -0.24074 L 2.77778E-7 4.07407E-6 " pathEditMode="relative" ptsTypes="AA">
                                      <p:cBhvr>
                                        <p:cTn id="8" dur="1000" fill="hold"/>
                                        <p:tgtEl>
                                          <p:spTgt spid="18"/>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0" presetClass="path" presetSubtype="0" accel="50000" decel="50000" fill="hold" nodeType="withEffect">
                                  <p:stCondLst>
                                    <p:cond delay="0"/>
                                  </p:stCondLst>
                                  <p:childTnLst>
                                    <p:animMotion origin="layout" path="M -0.20019 -0.28912 L 0.00695 0.01504 " pathEditMode="relative" rAng="0" ptsTypes="AA">
                                      <p:cBhvr>
                                        <p:cTn id="15" dur="1000" fill="hold"/>
                                        <p:tgtEl>
                                          <p:spTgt spid="4"/>
                                        </p:tgtEl>
                                        <p:attrNameLst>
                                          <p:attrName>ppt_x</p:attrName>
                                          <p:attrName>ppt_y</p:attrName>
                                        </p:attrNameLst>
                                      </p:cBhvr>
                                      <p:rCtr x="10347" y="15208"/>
                                    </p:animMotion>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0" presetClass="path" presetSubtype="0" accel="50000" decel="50000" fill="hold" nodeType="withEffect">
                                  <p:stCondLst>
                                    <p:cond delay="0"/>
                                  </p:stCondLst>
                                  <p:childTnLst>
                                    <p:animMotion origin="layout" path="M -0.22535 -0.22639 L 1.38889E-6 2.59259E-6 " pathEditMode="relative" rAng="0" ptsTypes="AA">
                                      <p:cBhvr>
                                        <p:cTn id="22" dur="1000" fill="hold"/>
                                        <p:tgtEl>
                                          <p:spTgt spid="16"/>
                                        </p:tgtEl>
                                        <p:attrNameLst>
                                          <p:attrName>ppt_x</p:attrName>
                                          <p:attrName>ppt_y</p:attrName>
                                        </p:attrNameLst>
                                      </p:cBhvr>
                                      <p:rCtr x="11267" y="113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94700"/>
            <a:ext cx="7772400" cy="1470025"/>
          </a:xfrm>
        </p:spPr>
        <p:txBody>
          <a:bodyPr/>
          <a:lstStyle/>
          <a:p>
            <a:r>
              <a:rPr lang="en-US" dirty="0" smtClean="0"/>
              <a:t>Is that it?</a:t>
            </a:r>
            <a:endParaRPr lang="en-US" dirty="0"/>
          </a:p>
        </p:txBody>
      </p:sp>
      <p:sp>
        <p:nvSpPr>
          <p:cNvPr id="3" name="Slide Number Placeholder 2"/>
          <p:cNvSpPr>
            <a:spLocks noGrp="1"/>
          </p:cNvSpPr>
          <p:nvPr>
            <p:ph type="sldNum" sz="quarter" idx="12"/>
          </p:nvPr>
        </p:nvSpPr>
        <p:spPr/>
        <p:txBody>
          <a:bodyPr/>
          <a:lstStyle/>
          <a:p>
            <a:fld id="{3DE0F19B-68EA-B340-A4BB-C1F18F625CEA}" type="slidenum">
              <a:rPr lang="en-US" smtClean="0"/>
              <a:t>28</a:t>
            </a:fld>
            <a:endParaRPr lang="en-US"/>
          </a:p>
        </p:txBody>
      </p:sp>
    </p:spTree>
    <p:extLst>
      <p:ext uri="{BB962C8B-B14F-4D97-AF65-F5344CB8AC3E}">
        <p14:creationId xmlns:p14="http://schemas.microsoft.com/office/powerpoint/2010/main" val="340727285"/>
      </p:ext>
    </p:extLst>
  </p:cSld>
  <p:clrMapOvr>
    <a:masterClrMapping/>
  </p:clrMapOvr>
  <mc:AlternateContent xmlns:mc="http://schemas.openxmlformats.org/markup-compatibility/2006" xmlns:p14="http://schemas.microsoft.com/office/powerpoint/2010/main">
    <mc:Choice Requires="p14">
      <p:transition spd="slow" p14:dur="2000" advTm="2269"/>
    </mc:Choice>
    <mc:Fallback xmlns="">
      <p:transition xmlns:p14="http://schemas.microsoft.com/office/powerpoint/2010/main" spd="slow" advTm="2269"/>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 name="Group 139"/>
          <p:cNvGrpSpPr/>
          <p:nvPr/>
        </p:nvGrpSpPr>
        <p:grpSpPr>
          <a:xfrm>
            <a:off x="6605650" y="4480700"/>
            <a:ext cx="912966" cy="1675207"/>
            <a:chOff x="1485649" y="3204985"/>
            <a:chExt cx="1124341" cy="2169168"/>
          </a:xfrm>
        </p:grpSpPr>
        <p:sp>
          <p:nvSpPr>
            <p:cNvPr id="141" name="Rectangle 140"/>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800" dirty="0">
                <a:solidFill>
                  <a:schemeClr val="tx1"/>
                </a:solidFill>
              </a:endParaRPr>
            </a:p>
          </p:txBody>
        </p:sp>
        <p:sp>
          <p:nvSpPr>
            <p:cNvPr id="142" name="Rectangle 141"/>
            <p:cNvSpPr/>
            <p:nvPr/>
          </p:nvSpPr>
          <p:spPr>
            <a:xfrm>
              <a:off x="1485649" y="3204985"/>
              <a:ext cx="1124341" cy="2157679"/>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800"/>
            </a:p>
          </p:txBody>
        </p:sp>
      </p:grpSp>
      <p:grpSp>
        <p:nvGrpSpPr>
          <p:cNvPr id="59" name="Group 58"/>
          <p:cNvGrpSpPr/>
          <p:nvPr/>
        </p:nvGrpSpPr>
        <p:grpSpPr>
          <a:xfrm>
            <a:off x="2525814" y="2986089"/>
            <a:ext cx="448619" cy="373532"/>
            <a:chOff x="1485649" y="3204985"/>
            <a:chExt cx="1124341" cy="2169168"/>
          </a:xfrm>
        </p:grpSpPr>
        <p:sp>
          <p:nvSpPr>
            <p:cNvPr id="60" name="Rectangle 59"/>
            <p:cNvSpPr/>
            <p:nvPr/>
          </p:nvSpPr>
          <p:spPr>
            <a:xfrm>
              <a:off x="1492629" y="3216474"/>
              <a:ext cx="1117361" cy="21576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130622" tIns="65311" rIns="130622" bIns="65311" rtlCol="0" anchor="ctr"/>
            <a:lstStyle/>
            <a:p>
              <a:pPr algn="ctr"/>
              <a:endParaRPr lang="en-US" sz="800" dirty="0">
                <a:solidFill>
                  <a:schemeClr val="tx1"/>
                </a:solidFill>
              </a:endParaRPr>
            </a:p>
          </p:txBody>
        </p:sp>
        <p:sp>
          <p:nvSpPr>
            <p:cNvPr id="61" name="Rectangle 60"/>
            <p:cNvSpPr/>
            <p:nvPr/>
          </p:nvSpPr>
          <p:spPr>
            <a:xfrm>
              <a:off x="1485649" y="3204985"/>
              <a:ext cx="1124341" cy="21576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800"/>
            </a:p>
          </p:txBody>
        </p:sp>
      </p:grpSp>
      <p:grpSp>
        <p:nvGrpSpPr>
          <p:cNvPr id="62" name="Group 61"/>
          <p:cNvGrpSpPr/>
          <p:nvPr/>
        </p:nvGrpSpPr>
        <p:grpSpPr>
          <a:xfrm>
            <a:off x="1847633" y="2986729"/>
            <a:ext cx="448619" cy="373532"/>
            <a:chOff x="1485649" y="3204985"/>
            <a:chExt cx="1124341" cy="2169168"/>
          </a:xfrm>
        </p:grpSpPr>
        <p:sp>
          <p:nvSpPr>
            <p:cNvPr id="63" name="Rectangle 62"/>
            <p:cNvSpPr/>
            <p:nvPr/>
          </p:nvSpPr>
          <p:spPr>
            <a:xfrm>
              <a:off x="1492629" y="3216474"/>
              <a:ext cx="1117361" cy="21576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130622" tIns="65311" rIns="130622" bIns="65311" rtlCol="0" anchor="ctr"/>
            <a:lstStyle/>
            <a:p>
              <a:pPr algn="ctr"/>
              <a:endParaRPr lang="en-US" sz="800" dirty="0">
                <a:solidFill>
                  <a:schemeClr val="tx1"/>
                </a:solidFill>
              </a:endParaRPr>
            </a:p>
          </p:txBody>
        </p:sp>
        <p:sp>
          <p:nvSpPr>
            <p:cNvPr id="64" name="Rectangle 63"/>
            <p:cNvSpPr/>
            <p:nvPr/>
          </p:nvSpPr>
          <p:spPr>
            <a:xfrm>
              <a:off x="1485649" y="3204985"/>
              <a:ext cx="1124341" cy="21576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800"/>
            </a:p>
          </p:txBody>
        </p:sp>
      </p:grpSp>
      <p:grpSp>
        <p:nvGrpSpPr>
          <p:cNvPr id="65" name="Group 64"/>
          <p:cNvGrpSpPr/>
          <p:nvPr/>
        </p:nvGrpSpPr>
        <p:grpSpPr>
          <a:xfrm>
            <a:off x="1222384" y="2986089"/>
            <a:ext cx="448619" cy="373532"/>
            <a:chOff x="1485649" y="3204985"/>
            <a:chExt cx="1124341" cy="2169168"/>
          </a:xfrm>
        </p:grpSpPr>
        <p:sp>
          <p:nvSpPr>
            <p:cNvPr id="66" name="Rectangle 65"/>
            <p:cNvSpPr/>
            <p:nvPr/>
          </p:nvSpPr>
          <p:spPr>
            <a:xfrm>
              <a:off x="1492629" y="3216474"/>
              <a:ext cx="1117361" cy="21576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130622" tIns="65311" rIns="130622" bIns="65311" rtlCol="0" anchor="ctr"/>
            <a:lstStyle/>
            <a:p>
              <a:pPr algn="ctr"/>
              <a:endParaRPr lang="en-US" sz="800" dirty="0">
                <a:solidFill>
                  <a:schemeClr val="tx1"/>
                </a:solidFill>
              </a:endParaRPr>
            </a:p>
          </p:txBody>
        </p:sp>
        <p:sp>
          <p:nvSpPr>
            <p:cNvPr id="67" name="Rectangle 66"/>
            <p:cNvSpPr/>
            <p:nvPr/>
          </p:nvSpPr>
          <p:spPr>
            <a:xfrm>
              <a:off x="1485649" y="3204985"/>
              <a:ext cx="1124341" cy="21576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800"/>
            </a:p>
          </p:txBody>
        </p:sp>
      </p:grpSp>
      <p:grpSp>
        <p:nvGrpSpPr>
          <p:cNvPr id="56" name="Group 55"/>
          <p:cNvGrpSpPr/>
          <p:nvPr/>
        </p:nvGrpSpPr>
        <p:grpSpPr>
          <a:xfrm>
            <a:off x="3164948" y="2984331"/>
            <a:ext cx="448619" cy="373532"/>
            <a:chOff x="1485649" y="3204985"/>
            <a:chExt cx="1124341" cy="2169168"/>
          </a:xfrm>
        </p:grpSpPr>
        <p:sp>
          <p:nvSpPr>
            <p:cNvPr id="57" name="Rectangle 56"/>
            <p:cNvSpPr/>
            <p:nvPr/>
          </p:nvSpPr>
          <p:spPr>
            <a:xfrm>
              <a:off x="1492629" y="3216474"/>
              <a:ext cx="1117361" cy="21576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130622" tIns="65311" rIns="130622" bIns="65311" rtlCol="0" anchor="ctr"/>
            <a:lstStyle/>
            <a:p>
              <a:pPr algn="ctr"/>
              <a:endParaRPr lang="en-US" sz="800" dirty="0">
                <a:solidFill>
                  <a:schemeClr val="tx1"/>
                </a:solidFill>
              </a:endParaRPr>
            </a:p>
          </p:txBody>
        </p:sp>
        <p:sp>
          <p:nvSpPr>
            <p:cNvPr id="58" name="Rectangle 57"/>
            <p:cNvSpPr/>
            <p:nvPr/>
          </p:nvSpPr>
          <p:spPr>
            <a:xfrm>
              <a:off x="1485649" y="3204985"/>
              <a:ext cx="1124341" cy="21576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800"/>
            </a:p>
          </p:txBody>
        </p:sp>
      </p:grpSp>
      <p:sp>
        <p:nvSpPr>
          <p:cNvPr id="2" name="Title 1"/>
          <p:cNvSpPr>
            <a:spLocks noGrp="1"/>
          </p:cNvSpPr>
          <p:nvPr>
            <p:ph type="title"/>
          </p:nvPr>
        </p:nvSpPr>
        <p:spPr/>
        <p:txBody>
          <a:bodyPr/>
          <a:lstStyle/>
          <a:p>
            <a:r>
              <a:rPr lang="en-US" dirty="0" smtClean="0"/>
              <a:t>Two Switches We Studied</a:t>
            </a:r>
            <a:endParaRPr lang="en-US" dirty="0"/>
          </a:p>
        </p:txBody>
      </p:sp>
      <p:grpSp>
        <p:nvGrpSpPr>
          <p:cNvPr id="7" name="Group 6"/>
          <p:cNvGrpSpPr/>
          <p:nvPr/>
        </p:nvGrpSpPr>
        <p:grpSpPr>
          <a:xfrm>
            <a:off x="1239914" y="1795450"/>
            <a:ext cx="448619" cy="1142313"/>
            <a:chOff x="1485649" y="3204985"/>
            <a:chExt cx="1124341" cy="2169168"/>
          </a:xfrm>
        </p:grpSpPr>
        <p:sp>
          <p:nvSpPr>
            <p:cNvPr id="54" name="Rectangle 53"/>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800" dirty="0">
                <a:solidFill>
                  <a:schemeClr val="tx1"/>
                </a:solidFill>
              </a:endParaRPr>
            </a:p>
          </p:txBody>
        </p:sp>
        <p:sp>
          <p:nvSpPr>
            <p:cNvPr id="55" name="Rectangle 54"/>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800"/>
            </a:p>
          </p:txBody>
        </p:sp>
      </p:grpSp>
      <p:grpSp>
        <p:nvGrpSpPr>
          <p:cNvPr id="8" name="Group 7"/>
          <p:cNvGrpSpPr/>
          <p:nvPr/>
        </p:nvGrpSpPr>
        <p:grpSpPr>
          <a:xfrm>
            <a:off x="1850794" y="1802101"/>
            <a:ext cx="448619" cy="1142313"/>
            <a:chOff x="1485649" y="3204985"/>
            <a:chExt cx="1124341" cy="2169168"/>
          </a:xfrm>
        </p:grpSpPr>
        <p:sp>
          <p:nvSpPr>
            <p:cNvPr id="52" name="Rectangle 51"/>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800" dirty="0">
                <a:solidFill>
                  <a:schemeClr val="tx1"/>
                </a:solidFill>
              </a:endParaRPr>
            </a:p>
          </p:txBody>
        </p:sp>
        <p:sp>
          <p:nvSpPr>
            <p:cNvPr id="53" name="Rectangle 52"/>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800"/>
            </a:p>
          </p:txBody>
        </p:sp>
      </p:grpSp>
      <p:grpSp>
        <p:nvGrpSpPr>
          <p:cNvPr id="9" name="Group 8"/>
          <p:cNvGrpSpPr/>
          <p:nvPr/>
        </p:nvGrpSpPr>
        <p:grpSpPr>
          <a:xfrm>
            <a:off x="2531028" y="1798418"/>
            <a:ext cx="448619" cy="1142313"/>
            <a:chOff x="1485649" y="3204985"/>
            <a:chExt cx="1124341" cy="2169168"/>
          </a:xfrm>
        </p:grpSpPr>
        <p:sp>
          <p:nvSpPr>
            <p:cNvPr id="50" name="Rectangle 49"/>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800" dirty="0">
                <a:solidFill>
                  <a:schemeClr val="tx1"/>
                </a:solidFill>
              </a:endParaRPr>
            </a:p>
          </p:txBody>
        </p:sp>
        <p:sp>
          <p:nvSpPr>
            <p:cNvPr id="51" name="Rectangle 50"/>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800"/>
            </a:p>
          </p:txBody>
        </p:sp>
      </p:grpSp>
      <p:grpSp>
        <p:nvGrpSpPr>
          <p:cNvPr id="10" name="Group 9"/>
          <p:cNvGrpSpPr/>
          <p:nvPr/>
        </p:nvGrpSpPr>
        <p:grpSpPr>
          <a:xfrm>
            <a:off x="3164948" y="1798418"/>
            <a:ext cx="448619" cy="1142313"/>
            <a:chOff x="1485649" y="3204985"/>
            <a:chExt cx="1124341" cy="2169168"/>
          </a:xfrm>
        </p:grpSpPr>
        <p:sp>
          <p:nvSpPr>
            <p:cNvPr id="48" name="Rectangle 47"/>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800" dirty="0">
                <a:solidFill>
                  <a:schemeClr val="tx1"/>
                </a:solidFill>
              </a:endParaRPr>
            </a:p>
          </p:txBody>
        </p:sp>
        <p:sp>
          <p:nvSpPr>
            <p:cNvPr id="49" name="Rectangle 48"/>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800"/>
            </a:p>
          </p:txBody>
        </p:sp>
      </p:grpSp>
      <p:sp>
        <p:nvSpPr>
          <p:cNvPr id="11" name="Rectangle 10"/>
          <p:cNvSpPr/>
          <p:nvPr/>
        </p:nvSpPr>
        <p:spPr>
          <a:xfrm rot="16200000">
            <a:off x="4216910" y="2578291"/>
            <a:ext cx="1552582" cy="103621"/>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endParaRPr lang="en-US" sz="800" dirty="0"/>
          </a:p>
        </p:txBody>
      </p:sp>
      <p:grpSp>
        <p:nvGrpSpPr>
          <p:cNvPr id="12" name="Group 11"/>
          <p:cNvGrpSpPr/>
          <p:nvPr/>
        </p:nvGrpSpPr>
        <p:grpSpPr>
          <a:xfrm>
            <a:off x="5136792" y="2267749"/>
            <a:ext cx="220385" cy="364516"/>
            <a:chOff x="8131589" y="4009362"/>
            <a:chExt cx="552334" cy="692189"/>
          </a:xfrm>
        </p:grpSpPr>
        <p:grpSp>
          <p:nvGrpSpPr>
            <p:cNvPr id="39" name="Group 65"/>
            <p:cNvGrpSpPr/>
            <p:nvPr/>
          </p:nvGrpSpPr>
          <p:grpSpPr>
            <a:xfrm>
              <a:off x="8131589" y="4009362"/>
              <a:ext cx="551591" cy="228624"/>
              <a:chOff x="7660968" y="1751777"/>
              <a:chExt cx="1040580" cy="450645"/>
            </a:xfrm>
          </p:grpSpPr>
          <p:sp>
            <p:nvSpPr>
              <p:cNvPr id="45" name="Freeform 4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800"/>
              </a:p>
            </p:txBody>
          </p:sp>
          <p:cxnSp>
            <p:nvCxnSpPr>
              <p:cNvPr id="46" name="Straight Connector 4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 name="Group 70"/>
            <p:cNvGrpSpPr/>
            <p:nvPr/>
          </p:nvGrpSpPr>
          <p:grpSpPr>
            <a:xfrm>
              <a:off x="8132332" y="4472927"/>
              <a:ext cx="551591" cy="228624"/>
              <a:chOff x="7660968" y="1751777"/>
              <a:chExt cx="1040580" cy="450645"/>
            </a:xfrm>
          </p:grpSpPr>
          <p:sp>
            <p:nvSpPr>
              <p:cNvPr id="42" name="Freeform 4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800"/>
              </a:p>
            </p:txBody>
          </p:sp>
          <p:cxnSp>
            <p:nvCxnSpPr>
              <p:cNvPr id="43" name="Straight Connector 4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 name="Rectangle 12"/>
          <p:cNvSpPr/>
          <p:nvPr/>
        </p:nvSpPr>
        <p:spPr>
          <a:xfrm rot="16200000">
            <a:off x="173369" y="2567184"/>
            <a:ext cx="1632621" cy="103321"/>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endParaRPr lang="en-US" sz="800" dirty="0">
              <a:solidFill>
                <a:schemeClr val="tx1"/>
              </a:solidFill>
            </a:endParaRPr>
          </a:p>
        </p:txBody>
      </p:sp>
      <p:grpSp>
        <p:nvGrpSpPr>
          <p:cNvPr id="68" name="Group 67"/>
          <p:cNvGrpSpPr/>
          <p:nvPr/>
        </p:nvGrpSpPr>
        <p:grpSpPr>
          <a:xfrm>
            <a:off x="4346717" y="2986309"/>
            <a:ext cx="448619" cy="373532"/>
            <a:chOff x="1485649" y="3204985"/>
            <a:chExt cx="1124341" cy="2169168"/>
          </a:xfrm>
        </p:grpSpPr>
        <p:sp>
          <p:nvSpPr>
            <p:cNvPr id="69" name="Rectangle 68"/>
            <p:cNvSpPr/>
            <p:nvPr/>
          </p:nvSpPr>
          <p:spPr>
            <a:xfrm>
              <a:off x="1492629" y="3216474"/>
              <a:ext cx="1117361" cy="21576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130622" tIns="65311" rIns="130622" bIns="65311" rtlCol="0" anchor="ctr"/>
            <a:lstStyle/>
            <a:p>
              <a:pPr algn="ctr"/>
              <a:endParaRPr lang="en-US" sz="800" dirty="0">
                <a:solidFill>
                  <a:schemeClr val="tx1"/>
                </a:solidFill>
              </a:endParaRPr>
            </a:p>
          </p:txBody>
        </p:sp>
        <p:sp>
          <p:nvSpPr>
            <p:cNvPr id="70" name="Rectangle 69"/>
            <p:cNvSpPr/>
            <p:nvPr/>
          </p:nvSpPr>
          <p:spPr>
            <a:xfrm>
              <a:off x="1485649" y="3204985"/>
              <a:ext cx="1124341" cy="21576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800"/>
            </a:p>
          </p:txBody>
        </p:sp>
      </p:grpSp>
      <p:grpSp>
        <p:nvGrpSpPr>
          <p:cNvPr id="71" name="Group 70"/>
          <p:cNvGrpSpPr/>
          <p:nvPr/>
        </p:nvGrpSpPr>
        <p:grpSpPr>
          <a:xfrm>
            <a:off x="4346717" y="1800396"/>
            <a:ext cx="448619" cy="1142313"/>
            <a:chOff x="1485649" y="3204985"/>
            <a:chExt cx="1124341" cy="2169168"/>
          </a:xfrm>
        </p:grpSpPr>
        <p:sp>
          <p:nvSpPr>
            <p:cNvPr id="72" name="Rectangle 71"/>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800" dirty="0">
                <a:solidFill>
                  <a:schemeClr val="tx1"/>
                </a:solidFill>
              </a:endParaRPr>
            </a:p>
          </p:txBody>
        </p:sp>
        <p:sp>
          <p:nvSpPr>
            <p:cNvPr id="73" name="Rectangle 72"/>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800"/>
            </a:p>
          </p:txBody>
        </p:sp>
      </p:grpSp>
      <p:sp>
        <p:nvSpPr>
          <p:cNvPr id="3" name="TextBox 2"/>
          <p:cNvSpPr txBox="1"/>
          <p:nvPr/>
        </p:nvSpPr>
        <p:spPr>
          <a:xfrm>
            <a:off x="1307030" y="1415159"/>
            <a:ext cx="301660" cy="369332"/>
          </a:xfrm>
          <a:prstGeom prst="rect">
            <a:avLst/>
          </a:prstGeom>
          <a:noFill/>
        </p:spPr>
        <p:txBody>
          <a:bodyPr wrap="none" rtlCol="0">
            <a:spAutoFit/>
          </a:bodyPr>
          <a:lstStyle/>
          <a:p>
            <a:r>
              <a:rPr lang="en-US" dirty="0" smtClean="0"/>
              <a:t>1</a:t>
            </a:r>
            <a:endParaRPr lang="en-US" dirty="0"/>
          </a:p>
        </p:txBody>
      </p:sp>
      <p:sp>
        <p:nvSpPr>
          <p:cNvPr id="85" name="TextBox 84"/>
          <p:cNvSpPr txBox="1"/>
          <p:nvPr/>
        </p:nvSpPr>
        <p:spPr>
          <a:xfrm>
            <a:off x="1887081" y="1417638"/>
            <a:ext cx="301660" cy="369332"/>
          </a:xfrm>
          <a:prstGeom prst="rect">
            <a:avLst/>
          </a:prstGeom>
          <a:noFill/>
        </p:spPr>
        <p:txBody>
          <a:bodyPr wrap="none" rtlCol="0">
            <a:spAutoFit/>
          </a:bodyPr>
          <a:lstStyle/>
          <a:p>
            <a:r>
              <a:rPr lang="en-US" dirty="0"/>
              <a:t>2</a:t>
            </a:r>
          </a:p>
        </p:txBody>
      </p:sp>
      <p:sp>
        <p:nvSpPr>
          <p:cNvPr id="86" name="TextBox 85"/>
          <p:cNvSpPr txBox="1"/>
          <p:nvPr/>
        </p:nvSpPr>
        <p:spPr>
          <a:xfrm>
            <a:off x="2553549" y="1436340"/>
            <a:ext cx="301660" cy="369332"/>
          </a:xfrm>
          <a:prstGeom prst="rect">
            <a:avLst/>
          </a:prstGeom>
          <a:noFill/>
        </p:spPr>
        <p:txBody>
          <a:bodyPr wrap="none" rtlCol="0">
            <a:spAutoFit/>
          </a:bodyPr>
          <a:lstStyle/>
          <a:p>
            <a:r>
              <a:rPr lang="en-US" dirty="0"/>
              <a:t>3</a:t>
            </a:r>
          </a:p>
        </p:txBody>
      </p:sp>
      <p:sp>
        <p:nvSpPr>
          <p:cNvPr id="87" name="TextBox 86"/>
          <p:cNvSpPr txBox="1"/>
          <p:nvPr/>
        </p:nvSpPr>
        <p:spPr>
          <a:xfrm>
            <a:off x="3133600" y="1438819"/>
            <a:ext cx="301660" cy="369332"/>
          </a:xfrm>
          <a:prstGeom prst="rect">
            <a:avLst/>
          </a:prstGeom>
          <a:noFill/>
        </p:spPr>
        <p:txBody>
          <a:bodyPr wrap="none" rtlCol="0">
            <a:spAutoFit/>
          </a:bodyPr>
          <a:lstStyle/>
          <a:p>
            <a:r>
              <a:rPr lang="en-US" dirty="0" smtClean="0"/>
              <a:t>4</a:t>
            </a:r>
            <a:endParaRPr lang="en-US" dirty="0"/>
          </a:p>
        </p:txBody>
      </p:sp>
      <p:sp>
        <p:nvSpPr>
          <p:cNvPr id="88" name="TextBox 87"/>
          <p:cNvSpPr txBox="1"/>
          <p:nvPr/>
        </p:nvSpPr>
        <p:spPr>
          <a:xfrm>
            <a:off x="4378545" y="1415159"/>
            <a:ext cx="418654" cy="369332"/>
          </a:xfrm>
          <a:prstGeom prst="rect">
            <a:avLst/>
          </a:prstGeom>
          <a:noFill/>
        </p:spPr>
        <p:txBody>
          <a:bodyPr wrap="none" rtlCol="0">
            <a:spAutoFit/>
          </a:bodyPr>
          <a:lstStyle/>
          <a:p>
            <a:r>
              <a:rPr lang="en-US" dirty="0" smtClean="0"/>
              <a:t>32</a:t>
            </a:r>
            <a:endParaRPr lang="en-US" dirty="0"/>
          </a:p>
        </p:txBody>
      </p:sp>
      <p:sp>
        <p:nvSpPr>
          <p:cNvPr id="89" name="TextBox 88"/>
          <p:cNvSpPr txBox="1"/>
          <p:nvPr/>
        </p:nvSpPr>
        <p:spPr>
          <a:xfrm>
            <a:off x="3794788" y="1417638"/>
            <a:ext cx="344039" cy="369332"/>
          </a:xfrm>
          <a:prstGeom prst="rect">
            <a:avLst/>
          </a:prstGeom>
          <a:noFill/>
        </p:spPr>
        <p:txBody>
          <a:bodyPr wrap="none" rtlCol="0">
            <a:spAutoFit/>
          </a:bodyPr>
          <a:lstStyle/>
          <a:p>
            <a:r>
              <a:rPr lang="en-US" dirty="0" smtClean="0"/>
              <a:t>…</a:t>
            </a:r>
            <a:endParaRPr lang="en-US" dirty="0"/>
          </a:p>
        </p:txBody>
      </p:sp>
      <p:grpSp>
        <p:nvGrpSpPr>
          <p:cNvPr id="90" name="Group 89"/>
          <p:cNvGrpSpPr/>
          <p:nvPr/>
        </p:nvGrpSpPr>
        <p:grpSpPr>
          <a:xfrm>
            <a:off x="5855889" y="5330599"/>
            <a:ext cx="602572" cy="826362"/>
            <a:chOff x="1485649" y="3204985"/>
            <a:chExt cx="1124341" cy="2169168"/>
          </a:xfrm>
        </p:grpSpPr>
        <p:sp>
          <p:nvSpPr>
            <p:cNvPr id="91" name="Rectangle 90"/>
            <p:cNvSpPr/>
            <p:nvPr/>
          </p:nvSpPr>
          <p:spPr>
            <a:xfrm>
              <a:off x="1492629" y="3216474"/>
              <a:ext cx="1117361" cy="215767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130622" tIns="65311" rIns="130622" bIns="65311" rtlCol="0" anchor="ctr"/>
            <a:lstStyle/>
            <a:p>
              <a:pPr algn="ctr"/>
              <a:endParaRPr lang="en-US" sz="800" dirty="0">
                <a:solidFill>
                  <a:schemeClr val="tx1"/>
                </a:solidFill>
              </a:endParaRPr>
            </a:p>
          </p:txBody>
        </p:sp>
        <p:sp>
          <p:nvSpPr>
            <p:cNvPr id="92" name="Rectangle 91"/>
            <p:cNvSpPr/>
            <p:nvPr/>
          </p:nvSpPr>
          <p:spPr>
            <a:xfrm>
              <a:off x="1485649" y="3204985"/>
              <a:ext cx="1124341" cy="21576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800"/>
            </a:p>
          </p:txBody>
        </p:sp>
      </p:grpSp>
      <p:grpSp>
        <p:nvGrpSpPr>
          <p:cNvPr id="102" name="Group 101"/>
          <p:cNvGrpSpPr/>
          <p:nvPr/>
        </p:nvGrpSpPr>
        <p:grpSpPr>
          <a:xfrm>
            <a:off x="4592601" y="5492302"/>
            <a:ext cx="448619" cy="644901"/>
            <a:chOff x="1485649" y="3204985"/>
            <a:chExt cx="1124341" cy="2169168"/>
          </a:xfrm>
        </p:grpSpPr>
        <p:sp>
          <p:nvSpPr>
            <p:cNvPr id="103" name="Rectangle 102"/>
            <p:cNvSpPr/>
            <p:nvPr/>
          </p:nvSpPr>
          <p:spPr>
            <a:xfrm>
              <a:off x="1492629" y="3216474"/>
              <a:ext cx="1117361" cy="215767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lIns="130622" tIns="65311" rIns="130622" bIns="65311" rtlCol="0" anchor="ctr"/>
            <a:lstStyle/>
            <a:p>
              <a:pPr algn="ctr"/>
              <a:endParaRPr lang="en-US" sz="800" dirty="0">
                <a:solidFill>
                  <a:schemeClr val="tx1"/>
                </a:solidFill>
              </a:endParaRPr>
            </a:p>
          </p:txBody>
        </p:sp>
        <p:sp>
          <p:nvSpPr>
            <p:cNvPr id="104" name="Rectangle 103"/>
            <p:cNvSpPr/>
            <p:nvPr/>
          </p:nvSpPr>
          <p:spPr>
            <a:xfrm>
              <a:off x="1485649" y="3204985"/>
              <a:ext cx="1124341" cy="21576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800"/>
            </a:p>
          </p:txBody>
        </p:sp>
      </p:grpSp>
      <p:grpSp>
        <p:nvGrpSpPr>
          <p:cNvPr id="105" name="Group 104"/>
          <p:cNvGrpSpPr/>
          <p:nvPr/>
        </p:nvGrpSpPr>
        <p:grpSpPr>
          <a:xfrm>
            <a:off x="5198008" y="5492302"/>
            <a:ext cx="448619" cy="655146"/>
            <a:chOff x="1485649" y="3216474"/>
            <a:chExt cx="1124341" cy="2157679"/>
          </a:xfrm>
        </p:grpSpPr>
        <p:sp>
          <p:nvSpPr>
            <p:cNvPr id="106" name="Rectangle 105"/>
            <p:cNvSpPr/>
            <p:nvPr/>
          </p:nvSpPr>
          <p:spPr>
            <a:xfrm>
              <a:off x="1492629" y="3216474"/>
              <a:ext cx="1117361" cy="21576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130622" tIns="65311" rIns="130622" bIns="65311" rtlCol="0" anchor="ctr"/>
            <a:lstStyle/>
            <a:p>
              <a:pPr algn="ctr"/>
              <a:endParaRPr lang="en-US" sz="800" dirty="0">
                <a:solidFill>
                  <a:schemeClr val="tx1"/>
                </a:solidFill>
              </a:endParaRPr>
            </a:p>
          </p:txBody>
        </p:sp>
        <p:sp>
          <p:nvSpPr>
            <p:cNvPr id="107" name="Rectangle 106"/>
            <p:cNvSpPr/>
            <p:nvPr/>
          </p:nvSpPr>
          <p:spPr>
            <a:xfrm>
              <a:off x="1485649" y="3216474"/>
              <a:ext cx="1124341" cy="21576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800"/>
            </a:p>
          </p:txBody>
        </p:sp>
      </p:grpSp>
      <p:grpSp>
        <p:nvGrpSpPr>
          <p:cNvPr id="108" name="Group 107"/>
          <p:cNvGrpSpPr/>
          <p:nvPr/>
        </p:nvGrpSpPr>
        <p:grpSpPr>
          <a:xfrm>
            <a:off x="5868021" y="4496778"/>
            <a:ext cx="571895" cy="544670"/>
            <a:chOff x="1485649" y="3204985"/>
            <a:chExt cx="1124341" cy="2169168"/>
          </a:xfrm>
        </p:grpSpPr>
        <p:sp>
          <p:nvSpPr>
            <p:cNvPr id="109" name="Rectangle 108"/>
            <p:cNvSpPr/>
            <p:nvPr/>
          </p:nvSpPr>
          <p:spPr>
            <a:xfrm>
              <a:off x="1492629" y="3216474"/>
              <a:ext cx="1117361" cy="21576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130622" tIns="65311" rIns="130622" bIns="65311" rtlCol="0" anchor="ctr"/>
            <a:lstStyle/>
            <a:p>
              <a:pPr algn="ctr"/>
              <a:endParaRPr lang="en-US" sz="800" dirty="0">
                <a:solidFill>
                  <a:schemeClr val="tx1"/>
                </a:solidFill>
              </a:endParaRPr>
            </a:p>
          </p:txBody>
        </p:sp>
        <p:sp>
          <p:nvSpPr>
            <p:cNvPr id="110" name="Rectangle 109"/>
            <p:cNvSpPr/>
            <p:nvPr/>
          </p:nvSpPr>
          <p:spPr>
            <a:xfrm>
              <a:off x="1485649" y="3204985"/>
              <a:ext cx="1124341" cy="21576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800"/>
            </a:p>
          </p:txBody>
        </p:sp>
      </p:grpSp>
      <p:sp>
        <p:nvSpPr>
          <p:cNvPr id="114" name="Rectangle 113"/>
          <p:cNvSpPr/>
          <p:nvPr/>
        </p:nvSpPr>
        <p:spPr>
          <a:xfrm rot="16200000">
            <a:off x="7015478" y="5273165"/>
            <a:ext cx="1552582" cy="103621"/>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endParaRPr lang="en-US" sz="800" dirty="0"/>
          </a:p>
        </p:txBody>
      </p:sp>
      <p:grpSp>
        <p:nvGrpSpPr>
          <p:cNvPr id="115" name="Group 114"/>
          <p:cNvGrpSpPr/>
          <p:nvPr/>
        </p:nvGrpSpPr>
        <p:grpSpPr>
          <a:xfrm>
            <a:off x="8011603" y="5058221"/>
            <a:ext cx="220385" cy="364516"/>
            <a:chOff x="8131589" y="4009362"/>
            <a:chExt cx="552334" cy="692189"/>
          </a:xfrm>
        </p:grpSpPr>
        <p:grpSp>
          <p:nvGrpSpPr>
            <p:cNvPr id="116" name="Group 65"/>
            <p:cNvGrpSpPr/>
            <p:nvPr/>
          </p:nvGrpSpPr>
          <p:grpSpPr>
            <a:xfrm>
              <a:off x="8131589" y="4009362"/>
              <a:ext cx="551591" cy="22862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800"/>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7" name="Group 70"/>
            <p:cNvGrpSpPr/>
            <p:nvPr/>
          </p:nvGrpSpPr>
          <p:grpSpPr>
            <a:xfrm>
              <a:off x="8132332" y="4472927"/>
              <a:ext cx="551591" cy="228624"/>
              <a:chOff x="7660968" y="1751777"/>
              <a:chExt cx="1040580" cy="450645"/>
            </a:xfrm>
          </p:grpSpPr>
          <p:sp>
            <p:nvSpPr>
              <p:cNvPr id="119" name="Freeform 11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800"/>
              </a:p>
            </p:txBody>
          </p:sp>
          <p:cxnSp>
            <p:nvCxnSpPr>
              <p:cNvPr id="120" name="Straight Connector 11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25" name="Rectangle 124"/>
          <p:cNvSpPr/>
          <p:nvPr/>
        </p:nvSpPr>
        <p:spPr>
          <a:xfrm rot="16200000">
            <a:off x="3503737" y="5309957"/>
            <a:ext cx="1632621" cy="103321"/>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endParaRPr lang="en-US" sz="800" dirty="0">
              <a:solidFill>
                <a:schemeClr val="tx1"/>
              </a:solidFill>
            </a:endParaRPr>
          </a:p>
        </p:txBody>
      </p:sp>
      <p:grpSp>
        <p:nvGrpSpPr>
          <p:cNvPr id="126" name="Group 125"/>
          <p:cNvGrpSpPr/>
          <p:nvPr/>
        </p:nvGrpSpPr>
        <p:grpSpPr>
          <a:xfrm>
            <a:off x="4529748" y="5934725"/>
            <a:ext cx="2988868" cy="312689"/>
            <a:chOff x="1348700" y="5890495"/>
            <a:chExt cx="6104332" cy="593773"/>
          </a:xfrm>
        </p:grpSpPr>
        <p:sp>
          <p:nvSpPr>
            <p:cNvPr id="127" name="Isosceles Triangle 126"/>
            <p:cNvSpPr/>
            <p:nvPr/>
          </p:nvSpPr>
          <p:spPr>
            <a:xfrm rot="5400000">
              <a:off x="1459687" y="5907878"/>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800"/>
            </a:p>
          </p:txBody>
        </p:sp>
        <p:sp>
          <p:nvSpPr>
            <p:cNvPr id="128" name="Isosceles Triangle 127"/>
            <p:cNvSpPr/>
            <p:nvPr/>
          </p:nvSpPr>
          <p:spPr>
            <a:xfrm rot="5400000">
              <a:off x="2696143" y="5960713"/>
              <a:ext cx="280462" cy="245695"/>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800"/>
            </a:p>
          </p:txBody>
        </p:sp>
        <p:sp>
          <p:nvSpPr>
            <p:cNvPr id="130" name="Isosceles Triangle 129"/>
            <p:cNvSpPr/>
            <p:nvPr/>
          </p:nvSpPr>
          <p:spPr>
            <a:xfrm rot="5400000">
              <a:off x="5669551" y="5955278"/>
              <a:ext cx="280462" cy="245695"/>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800"/>
            </a:p>
          </p:txBody>
        </p:sp>
        <p:grpSp>
          <p:nvGrpSpPr>
            <p:cNvPr id="131" name="Group 130"/>
            <p:cNvGrpSpPr/>
            <p:nvPr/>
          </p:nvGrpSpPr>
          <p:grpSpPr>
            <a:xfrm>
              <a:off x="1348700" y="6030720"/>
              <a:ext cx="6104332" cy="453548"/>
              <a:chOff x="1344104" y="5149079"/>
              <a:chExt cx="6104332" cy="660521"/>
            </a:xfrm>
          </p:grpSpPr>
          <p:cxnSp>
            <p:nvCxnSpPr>
              <p:cNvPr id="132" name="Straight Arrow Connector 131"/>
              <p:cNvCxnSpPr/>
              <p:nvPr/>
            </p:nvCxnSpPr>
            <p:spPr>
              <a:xfrm>
                <a:off x="1344104" y="5732645"/>
                <a:ext cx="6104332" cy="31579"/>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133" name="Elbow Connector 132"/>
              <p:cNvCxnSpPr/>
              <p:nvPr/>
            </p:nvCxnSpPr>
            <p:spPr>
              <a:xfrm rot="10800000" flipV="1">
                <a:off x="1358390" y="5149079"/>
                <a:ext cx="128370" cy="583566"/>
              </a:xfrm>
              <a:prstGeom prst="bentConnector2">
                <a:avLst/>
              </a:prstGeom>
            </p:spPr>
            <p:style>
              <a:lnRef idx="2">
                <a:schemeClr val="dk1"/>
              </a:lnRef>
              <a:fillRef idx="0">
                <a:schemeClr val="dk1"/>
              </a:fillRef>
              <a:effectRef idx="1">
                <a:schemeClr val="dk1"/>
              </a:effectRef>
              <a:fontRef idx="minor">
                <a:schemeClr val="tx1"/>
              </a:fontRef>
            </p:style>
          </p:cxnSp>
          <p:cxnSp>
            <p:nvCxnSpPr>
              <p:cNvPr id="134" name="Elbow Connector 133"/>
              <p:cNvCxnSpPr/>
              <p:nvPr/>
            </p:nvCxnSpPr>
            <p:spPr>
              <a:xfrm rot="10800000" flipV="1">
                <a:off x="2580558" y="5202627"/>
                <a:ext cx="128370" cy="583566"/>
              </a:xfrm>
              <a:prstGeom prst="bentConnector2">
                <a:avLst/>
              </a:prstGeom>
            </p:spPr>
            <p:style>
              <a:lnRef idx="2">
                <a:schemeClr val="dk1"/>
              </a:lnRef>
              <a:fillRef idx="0">
                <a:schemeClr val="dk1"/>
              </a:fillRef>
              <a:effectRef idx="1">
                <a:schemeClr val="dk1"/>
              </a:effectRef>
              <a:fontRef idx="minor">
                <a:schemeClr val="tx1"/>
              </a:fontRef>
            </p:style>
          </p:cxnSp>
          <p:cxnSp>
            <p:nvCxnSpPr>
              <p:cNvPr id="136" name="Elbow Connector 135"/>
              <p:cNvCxnSpPr/>
              <p:nvPr/>
            </p:nvCxnSpPr>
            <p:spPr>
              <a:xfrm rot="10800000" flipV="1">
                <a:off x="5543819" y="5226034"/>
                <a:ext cx="128370" cy="583566"/>
              </a:xfrm>
              <a:prstGeom prst="bentConnector2">
                <a:avLst/>
              </a:prstGeom>
            </p:spPr>
            <p:style>
              <a:lnRef idx="2">
                <a:schemeClr val="dk1"/>
              </a:lnRef>
              <a:fillRef idx="0">
                <a:schemeClr val="dk1"/>
              </a:fillRef>
              <a:effectRef idx="1">
                <a:schemeClr val="dk1"/>
              </a:effectRef>
              <a:fontRef idx="minor">
                <a:schemeClr val="tx1"/>
              </a:fontRef>
            </p:style>
          </p:cxnSp>
        </p:grpSp>
      </p:grpSp>
      <p:sp>
        <p:nvSpPr>
          <p:cNvPr id="143" name="TextBox 142"/>
          <p:cNvSpPr txBox="1"/>
          <p:nvPr/>
        </p:nvSpPr>
        <p:spPr>
          <a:xfrm>
            <a:off x="4676760" y="5126386"/>
            <a:ext cx="301660" cy="369332"/>
          </a:xfrm>
          <a:prstGeom prst="rect">
            <a:avLst/>
          </a:prstGeom>
          <a:noFill/>
        </p:spPr>
        <p:txBody>
          <a:bodyPr wrap="none" rtlCol="0">
            <a:spAutoFit/>
          </a:bodyPr>
          <a:lstStyle/>
          <a:p>
            <a:r>
              <a:rPr lang="en-US" dirty="0" smtClean="0"/>
              <a:t>1</a:t>
            </a:r>
            <a:endParaRPr lang="en-US" dirty="0"/>
          </a:p>
        </p:txBody>
      </p:sp>
      <p:sp>
        <p:nvSpPr>
          <p:cNvPr id="155" name="TextBox 154"/>
          <p:cNvSpPr txBox="1"/>
          <p:nvPr/>
        </p:nvSpPr>
        <p:spPr>
          <a:xfrm>
            <a:off x="6041145" y="4961267"/>
            <a:ext cx="301660" cy="369332"/>
          </a:xfrm>
          <a:prstGeom prst="rect">
            <a:avLst/>
          </a:prstGeom>
          <a:noFill/>
        </p:spPr>
        <p:txBody>
          <a:bodyPr wrap="none" rtlCol="0">
            <a:spAutoFit/>
          </a:bodyPr>
          <a:lstStyle/>
          <a:p>
            <a:r>
              <a:rPr lang="en-US" dirty="0" smtClean="0"/>
              <a:t>4</a:t>
            </a:r>
            <a:endParaRPr lang="en-US" dirty="0"/>
          </a:p>
        </p:txBody>
      </p:sp>
      <p:sp>
        <p:nvSpPr>
          <p:cNvPr id="156" name="TextBox 155"/>
          <p:cNvSpPr txBox="1"/>
          <p:nvPr/>
        </p:nvSpPr>
        <p:spPr>
          <a:xfrm>
            <a:off x="6003989" y="4130331"/>
            <a:ext cx="301660" cy="369332"/>
          </a:xfrm>
          <a:prstGeom prst="rect">
            <a:avLst/>
          </a:prstGeom>
          <a:noFill/>
        </p:spPr>
        <p:txBody>
          <a:bodyPr wrap="none" rtlCol="0">
            <a:spAutoFit/>
          </a:bodyPr>
          <a:lstStyle/>
          <a:p>
            <a:r>
              <a:rPr lang="en-US" dirty="0"/>
              <a:t>3</a:t>
            </a:r>
          </a:p>
        </p:txBody>
      </p:sp>
      <p:sp>
        <p:nvSpPr>
          <p:cNvPr id="159" name="TextBox 158"/>
          <p:cNvSpPr txBox="1"/>
          <p:nvPr/>
        </p:nvSpPr>
        <p:spPr>
          <a:xfrm>
            <a:off x="6915977" y="4104604"/>
            <a:ext cx="301660" cy="369332"/>
          </a:xfrm>
          <a:prstGeom prst="rect">
            <a:avLst/>
          </a:prstGeom>
          <a:noFill/>
        </p:spPr>
        <p:txBody>
          <a:bodyPr wrap="none" rtlCol="0">
            <a:spAutoFit/>
          </a:bodyPr>
          <a:lstStyle/>
          <a:p>
            <a:r>
              <a:rPr lang="en-US" dirty="0" smtClean="0"/>
              <a:t>5</a:t>
            </a:r>
            <a:endParaRPr lang="en-US" dirty="0"/>
          </a:p>
        </p:txBody>
      </p:sp>
      <p:sp>
        <p:nvSpPr>
          <p:cNvPr id="160" name="TextBox 159"/>
          <p:cNvSpPr txBox="1"/>
          <p:nvPr/>
        </p:nvSpPr>
        <p:spPr>
          <a:xfrm>
            <a:off x="5239757" y="5126386"/>
            <a:ext cx="301660" cy="369332"/>
          </a:xfrm>
          <a:prstGeom prst="rect">
            <a:avLst/>
          </a:prstGeom>
          <a:noFill/>
        </p:spPr>
        <p:txBody>
          <a:bodyPr wrap="none" rtlCol="0">
            <a:spAutoFit/>
          </a:bodyPr>
          <a:lstStyle/>
          <a:p>
            <a:r>
              <a:rPr lang="en-US" dirty="0"/>
              <a:t>2</a:t>
            </a:r>
          </a:p>
        </p:txBody>
      </p:sp>
      <p:sp>
        <p:nvSpPr>
          <p:cNvPr id="161" name="Title 1"/>
          <p:cNvSpPr txBox="1">
            <a:spLocks/>
          </p:cNvSpPr>
          <p:nvPr/>
        </p:nvSpPr>
        <p:spPr>
          <a:xfrm>
            <a:off x="5932932" y="2071677"/>
            <a:ext cx="2494825" cy="86003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t>RMT</a:t>
            </a:r>
          </a:p>
          <a:p>
            <a:r>
              <a:rPr lang="en-US" sz="2400" dirty="0" smtClean="0"/>
              <a:t>32 Stages</a:t>
            </a:r>
          </a:p>
          <a:p>
            <a:r>
              <a:rPr lang="en-US" sz="2400" dirty="0" smtClean="0"/>
              <a:t>(SIGCOMM 2013)</a:t>
            </a:r>
          </a:p>
        </p:txBody>
      </p:sp>
      <p:sp>
        <p:nvSpPr>
          <p:cNvPr id="163" name="Title 1"/>
          <p:cNvSpPr txBox="1">
            <a:spLocks/>
          </p:cNvSpPr>
          <p:nvPr/>
        </p:nvSpPr>
        <p:spPr>
          <a:xfrm>
            <a:off x="1052000" y="4748599"/>
            <a:ext cx="2494825" cy="86003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err="1" smtClean="0"/>
              <a:t>FlexPipe</a:t>
            </a:r>
            <a:endParaRPr lang="en-US" sz="2400" dirty="0" smtClean="0"/>
          </a:p>
          <a:p>
            <a:r>
              <a:rPr lang="en-US" sz="2400" dirty="0" smtClean="0"/>
              <a:t>5 Stages</a:t>
            </a:r>
          </a:p>
          <a:p>
            <a:r>
              <a:rPr lang="en-US" sz="2400" dirty="0" smtClean="0"/>
              <a:t>(Intel FM6000)</a:t>
            </a:r>
          </a:p>
        </p:txBody>
      </p:sp>
      <p:sp>
        <p:nvSpPr>
          <p:cNvPr id="137" name="Isosceles Triangle 136"/>
          <p:cNvSpPr/>
          <p:nvPr/>
        </p:nvSpPr>
        <p:spPr>
          <a:xfrm rot="5400000">
            <a:off x="5858683" y="4887534"/>
            <a:ext cx="147695" cy="120300"/>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800"/>
          </a:p>
        </p:txBody>
      </p:sp>
      <p:cxnSp>
        <p:nvCxnSpPr>
          <p:cNvPr id="138" name="Elbow Connector 137"/>
          <p:cNvCxnSpPr/>
          <p:nvPr/>
        </p:nvCxnSpPr>
        <p:spPr>
          <a:xfrm rot="5400000">
            <a:off x="5182798" y="5538005"/>
            <a:ext cx="1283326" cy="62855"/>
          </a:xfrm>
          <a:prstGeom prst="bentConnector3">
            <a:avLst>
              <a:gd name="adj1" fmla="val 1619"/>
            </a:avLst>
          </a:prstGeom>
        </p:spPr>
        <p:style>
          <a:lnRef idx="2">
            <a:schemeClr val="dk1"/>
          </a:lnRef>
          <a:fillRef idx="0">
            <a:schemeClr val="dk1"/>
          </a:fillRef>
          <a:effectRef idx="1">
            <a:schemeClr val="dk1"/>
          </a:effectRef>
          <a:fontRef idx="minor">
            <a:schemeClr val="tx1"/>
          </a:fontRef>
        </p:style>
      </p:cxnSp>
      <p:cxnSp>
        <p:nvCxnSpPr>
          <p:cNvPr id="139" name="Elbow Connector 138"/>
          <p:cNvCxnSpPr/>
          <p:nvPr/>
        </p:nvCxnSpPr>
        <p:spPr>
          <a:xfrm rot="5400000">
            <a:off x="5732101" y="6093214"/>
            <a:ext cx="176490" cy="62854"/>
          </a:xfrm>
          <a:prstGeom prst="bentConnector3">
            <a:avLst>
              <a:gd name="adj1" fmla="val 2028"/>
            </a:avLst>
          </a:prstGeom>
        </p:spPr>
        <p:style>
          <a:lnRef idx="2">
            <a:schemeClr val="dk1"/>
          </a:lnRef>
          <a:fillRef idx="0">
            <a:schemeClr val="dk1"/>
          </a:fillRef>
          <a:effectRef idx="1">
            <a:schemeClr val="dk1"/>
          </a:effectRef>
          <a:fontRef idx="minor">
            <a:schemeClr val="tx1"/>
          </a:fontRef>
        </p:style>
      </p:cxnSp>
      <p:sp>
        <p:nvSpPr>
          <p:cNvPr id="144" name="Isosceles Triangle 143"/>
          <p:cNvSpPr/>
          <p:nvPr/>
        </p:nvSpPr>
        <p:spPr>
          <a:xfrm rot="5400000">
            <a:off x="5850200" y="5989210"/>
            <a:ext cx="147695" cy="120300"/>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800"/>
          </a:p>
        </p:txBody>
      </p:sp>
      <p:sp>
        <p:nvSpPr>
          <p:cNvPr id="4" name="Slide Number Placeholder 3"/>
          <p:cNvSpPr>
            <a:spLocks noGrp="1"/>
          </p:cNvSpPr>
          <p:nvPr>
            <p:ph type="sldNum" sz="quarter" idx="12"/>
          </p:nvPr>
        </p:nvSpPr>
        <p:spPr/>
        <p:txBody>
          <a:bodyPr/>
          <a:lstStyle/>
          <a:p>
            <a:fld id="{3DE0F19B-68EA-B340-A4BB-C1F18F625CEA}" type="slidenum">
              <a:rPr lang="en-US" smtClean="0"/>
              <a:t>29</a:t>
            </a:fld>
            <a:endParaRPr lang="en-US"/>
          </a:p>
        </p:txBody>
      </p:sp>
      <p:grpSp>
        <p:nvGrpSpPr>
          <p:cNvPr id="6" name="Group 5"/>
          <p:cNvGrpSpPr/>
          <p:nvPr/>
        </p:nvGrpSpPr>
        <p:grpSpPr>
          <a:xfrm>
            <a:off x="1187089" y="3203435"/>
            <a:ext cx="3610110" cy="302570"/>
            <a:chOff x="1187089" y="3203435"/>
            <a:chExt cx="3610110" cy="302570"/>
          </a:xfrm>
        </p:grpSpPr>
        <p:grpSp>
          <p:nvGrpSpPr>
            <p:cNvPr id="14" name="Group 13"/>
            <p:cNvGrpSpPr/>
            <p:nvPr/>
          </p:nvGrpSpPr>
          <p:grpSpPr>
            <a:xfrm>
              <a:off x="1187089" y="3209721"/>
              <a:ext cx="3610110" cy="296284"/>
              <a:chOff x="1348700" y="5890495"/>
              <a:chExt cx="9047755" cy="562621"/>
            </a:xfrm>
          </p:grpSpPr>
          <p:sp>
            <p:nvSpPr>
              <p:cNvPr id="29" name="Isosceles Triangle 28"/>
              <p:cNvSpPr/>
              <p:nvPr/>
            </p:nvSpPr>
            <p:spPr>
              <a:xfrm rot="5400000">
                <a:off x="1459687" y="5907878"/>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800"/>
              </a:p>
            </p:txBody>
          </p:sp>
          <p:sp>
            <p:nvSpPr>
              <p:cNvPr id="30" name="Isosceles Triangle 29"/>
              <p:cNvSpPr/>
              <p:nvPr/>
            </p:nvSpPr>
            <p:spPr>
              <a:xfrm rot="5400000">
                <a:off x="3013132"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800"/>
              </a:p>
            </p:txBody>
          </p:sp>
          <p:sp>
            <p:nvSpPr>
              <p:cNvPr id="31" name="Isosceles Triangle 30"/>
              <p:cNvSpPr/>
              <p:nvPr/>
            </p:nvSpPr>
            <p:spPr>
              <a:xfrm rot="5400000">
                <a:off x="4728908" y="5925261"/>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800"/>
              </a:p>
            </p:txBody>
          </p:sp>
          <p:sp>
            <p:nvSpPr>
              <p:cNvPr id="32" name="Isosceles Triangle 31"/>
              <p:cNvSpPr/>
              <p:nvPr/>
            </p:nvSpPr>
            <p:spPr>
              <a:xfrm rot="5400000">
                <a:off x="6315139"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800"/>
              </a:p>
            </p:txBody>
          </p:sp>
          <p:grpSp>
            <p:nvGrpSpPr>
              <p:cNvPr id="33" name="Group 32"/>
              <p:cNvGrpSpPr/>
              <p:nvPr/>
            </p:nvGrpSpPr>
            <p:grpSpPr>
              <a:xfrm>
                <a:off x="1348700" y="6030725"/>
                <a:ext cx="9047755" cy="422391"/>
                <a:chOff x="1344104" y="5149079"/>
                <a:chExt cx="9047755" cy="615145"/>
              </a:xfrm>
            </p:grpSpPr>
            <p:cxnSp>
              <p:nvCxnSpPr>
                <p:cNvPr id="34" name="Straight Arrow Connector 33"/>
                <p:cNvCxnSpPr/>
                <p:nvPr/>
              </p:nvCxnSpPr>
              <p:spPr>
                <a:xfrm>
                  <a:off x="1344104" y="5732645"/>
                  <a:ext cx="9047755" cy="31579"/>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35" name="Elbow Connector 34"/>
                <p:cNvCxnSpPr/>
                <p:nvPr/>
              </p:nvCxnSpPr>
              <p:spPr>
                <a:xfrm rot="10800000" flipV="1">
                  <a:off x="1358390" y="5149079"/>
                  <a:ext cx="128370" cy="583566"/>
                </a:xfrm>
                <a:prstGeom prst="bentConnector2">
                  <a:avLst/>
                </a:prstGeom>
              </p:spPr>
              <p:style>
                <a:lnRef idx="2">
                  <a:schemeClr val="dk1"/>
                </a:lnRef>
                <a:fillRef idx="0">
                  <a:schemeClr val="dk1"/>
                </a:fillRef>
                <a:effectRef idx="1">
                  <a:schemeClr val="dk1"/>
                </a:effectRef>
                <a:fontRef idx="minor">
                  <a:schemeClr val="tx1"/>
                </a:fontRef>
              </p:style>
            </p:cxnSp>
            <p:cxnSp>
              <p:nvCxnSpPr>
                <p:cNvPr id="36" name="Elbow Connector 35"/>
                <p:cNvCxnSpPr/>
                <p:nvPr/>
              </p:nvCxnSpPr>
              <p:spPr>
                <a:xfrm rot="10800000" flipV="1">
                  <a:off x="2897549"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37" name="Elbow Connector 36"/>
                <p:cNvCxnSpPr/>
                <p:nvPr/>
              </p:nvCxnSpPr>
              <p:spPr>
                <a:xfrm rot="10800000" flipV="1">
                  <a:off x="4620391"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38" name="Elbow Connector 37"/>
                <p:cNvCxnSpPr/>
                <p:nvPr/>
              </p:nvCxnSpPr>
              <p:spPr>
                <a:xfrm rot="10800000" flipV="1">
                  <a:off x="6189407"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grpSp>
        </p:grpSp>
        <p:sp>
          <p:nvSpPr>
            <p:cNvPr id="129" name="Isosceles Triangle 128"/>
            <p:cNvSpPr/>
            <p:nvPr/>
          </p:nvSpPr>
          <p:spPr>
            <a:xfrm rot="5400000">
              <a:off x="3792954" y="3229175"/>
              <a:ext cx="147695" cy="98034"/>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800"/>
            </a:p>
          </p:txBody>
        </p:sp>
        <p:sp>
          <p:nvSpPr>
            <p:cNvPr id="135" name="Isosceles Triangle 134"/>
            <p:cNvSpPr/>
            <p:nvPr/>
          </p:nvSpPr>
          <p:spPr>
            <a:xfrm rot="5400000">
              <a:off x="4345655" y="3228266"/>
              <a:ext cx="147695" cy="98034"/>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800"/>
            </a:p>
          </p:txBody>
        </p:sp>
        <p:cxnSp>
          <p:nvCxnSpPr>
            <p:cNvPr id="145" name="Elbow Connector 144"/>
            <p:cNvCxnSpPr/>
            <p:nvPr/>
          </p:nvCxnSpPr>
          <p:spPr>
            <a:xfrm rot="10800000" flipV="1">
              <a:off x="3769384" y="3274749"/>
              <a:ext cx="51220" cy="211018"/>
            </a:xfrm>
            <a:prstGeom prst="bentConnector2">
              <a:avLst/>
            </a:prstGeom>
          </p:spPr>
          <p:style>
            <a:lnRef idx="2">
              <a:schemeClr val="dk1"/>
            </a:lnRef>
            <a:fillRef idx="0">
              <a:schemeClr val="dk1"/>
            </a:fillRef>
            <a:effectRef idx="1">
              <a:schemeClr val="dk1"/>
            </a:effectRef>
            <a:fontRef idx="minor">
              <a:schemeClr val="tx1"/>
            </a:fontRef>
          </p:style>
        </p:cxnSp>
        <p:cxnSp>
          <p:nvCxnSpPr>
            <p:cNvPr id="146" name="Elbow Connector 145"/>
            <p:cNvCxnSpPr/>
            <p:nvPr/>
          </p:nvCxnSpPr>
          <p:spPr>
            <a:xfrm rot="10800000" flipV="1">
              <a:off x="4315216" y="3280150"/>
              <a:ext cx="51220" cy="211018"/>
            </a:xfrm>
            <a:prstGeom prst="bentConnector2">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079500492"/>
      </p:ext>
    </p:extLst>
  </p:cSld>
  <p:clrMapOvr>
    <a:masterClrMapping/>
  </p:clrMapOvr>
  <mc:AlternateContent xmlns:mc="http://schemas.openxmlformats.org/markup-compatibility/2006" xmlns:p14="http://schemas.microsoft.com/office/powerpoint/2010/main">
    <mc:Choice Requires="p14">
      <p:transition spd="slow" p14:dur="2000" advTm="39397"/>
    </mc:Choice>
    <mc:Fallback xmlns="">
      <p:transition xmlns:p14="http://schemas.microsoft.com/office/powerpoint/2010/main" spd="slow" advTm="39397"/>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Fixed-Function Switch Chips</a:t>
            </a:r>
            <a:endParaRPr lang="en-US" dirty="0"/>
          </a:p>
        </p:txBody>
      </p:sp>
      <p:sp>
        <p:nvSpPr>
          <p:cNvPr id="136" name="Rectangle 135"/>
          <p:cNvSpPr/>
          <p:nvPr/>
        </p:nvSpPr>
        <p:spPr>
          <a:xfrm rot="16200000">
            <a:off x="6791613" y="5138353"/>
            <a:ext cx="2326465" cy="25969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endParaRPr lang="en-US" dirty="0"/>
          </a:p>
        </p:txBody>
      </p:sp>
      <p:grpSp>
        <p:nvGrpSpPr>
          <p:cNvPr id="137" name="Group 136"/>
          <p:cNvGrpSpPr/>
          <p:nvPr/>
        </p:nvGrpSpPr>
        <p:grpSpPr>
          <a:xfrm>
            <a:off x="8214543" y="4464248"/>
            <a:ext cx="736006" cy="1118949"/>
            <a:chOff x="8031408" y="3582602"/>
            <a:chExt cx="736006" cy="1118949"/>
          </a:xfrm>
        </p:grpSpPr>
        <p:grpSp>
          <p:nvGrpSpPr>
            <p:cNvPr id="138" name="Group 65"/>
            <p:cNvGrpSpPr/>
            <p:nvPr/>
          </p:nvGrpSpPr>
          <p:grpSpPr>
            <a:xfrm>
              <a:off x="8131589" y="4009362"/>
              <a:ext cx="551591" cy="228624"/>
              <a:chOff x="7660968" y="1751777"/>
              <a:chExt cx="1040580" cy="450645"/>
            </a:xfrm>
          </p:grpSpPr>
          <p:sp>
            <p:nvSpPr>
              <p:cNvPr id="144" name="Freeform 14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45" name="Straight Connector 14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9" name="Group 70"/>
            <p:cNvGrpSpPr/>
            <p:nvPr/>
          </p:nvGrpSpPr>
          <p:grpSpPr>
            <a:xfrm>
              <a:off x="8132332" y="4472927"/>
              <a:ext cx="551591" cy="228624"/>
              <a:chOff x="7660968" y="1751777"/>
              <a:chExt cx="1040580" cy="450645"/>
            </a:xfrm>
          </p:grpSpPr>
          <p:sp>
            <p:nvSpPr>
              <p:cNvPr id="141" name="Freeform 14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42" name="Straight Connector 14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0" name="TextBox 139"/>
            <p:cNvSpPr txBox="1"/>
            <p:nvPr/>
          </p:nvSpPr>
          <p:spPr>
            <a:xfrm>
              <a:off x="8031408" y="3582602"/>
              <a:ext cx="736006" cy="282419"/>
            </a:xfrm>
            <a:prstGeom prst="rect">
              <a:avLst/>
            </a:prstGeom>
            <a:noFill/>
          </p:spPr>
          <p:txBody>
            <a:bodyPr wrap="none" lIns="130622" tIns="65311" rIns="130622" bIns="65311" rtlCol="0">
              <a:spAutoFit/>
            </a:bodyPr>
            <a:lstStyle/>
            <a:p>
              <a:pPr algn="ctr"/>
              <a:r>
                <a:rPr lang="en-US" sz="2000" dirty="0"/>
                <a:t>Queues</a:t>
              </a:r>
            </a:p>
          </p:txBody>
        </p:sp>
      </p:grpSp>
      <p:grpSp>
        <p:nvGrpSpPr>
          <p:cNvPr id="147" name="Group 146"/>
          <p:cNvGrpSpPr/>
          <p:nvPr/>
        </p:nvGrpSpPr>
        <p:grpSpPr>
          <a:xfrm>
            <a:off x="1497225" y="4098120"/>
            <a:ext cx="1124341" cy="2160163"/>
            <a:chOff x="1492629" y="3216474"/>
            <a:chExt cx="1124341" cy="2160163"/>
          </a:xfrm>
        </p:grpSpPr>
        <p:sp>
          <p:nvSpPr>
            <p:cNvPr id="148" name="Rectangle 147"/>
            <p:cNvSpPr/>
            <p:nvPr/>
          </p:nvSpPr>
          <p:spPr>
            <a:xfrm>
              <a:off x="1492629" y="3216474"/>
              <a:ext cx="1117361" cy="2157679"/>
            </a:xfrm>
            <a:prstGeom prst="rect">
              <a:avLst/>
            </a:prstGeom>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r>
                <a:rPr lang="en-US" sz="3400" dirty="0">
                  <a:solidFill>
                    <a:schemeClr val="tx1"/>
                  </a:solidFill>
                </a:rPr>
                <a:t>L2 </a:t>
              </a:r>
              <a:r>
                <a:rPr lang="en-US" sz="2800" dirty="0">
                  <a:solidFill>
                    <a:schemeClr val="tx1"/>
                  </a:solidFill>
                </a:rPr>
                <a:t>Stage</a:t>
              </a:r>
            </a:p>
          </p:txBody>
        </p:sp>
        <p:sp>
          <p:nvSpPr>
            <p:cNvPr id="149" name="Rectangle 148"/>
            <p:cNvSpPr/>
            <p:nvPr/>
          </p:nvSpPr>
          <p:spPr>
            <a:xfrm>
              <a:off x="1492629" y="3218956"/>
              <a:ext cx="1124341" cy="2157681"/>
            </a:xfrm>
            <a:prstGeom prst="rect">
              <a:avLst/>
            </a:prstGeom>
            <a:solidFill>
              <a:schemeClr val="lt1">
                <a:alpha val="53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grpSp>
        <p:nvGrpSpPr>
          <p:cNvPr id="150" name="Group 149"/>
          <p:cNvGrpSpPr/>
          <p:nvPr/>
        </p:nvGrpSpPr>
        <p:grpSpPr>
          <a:xfrm>
            <a:off x="3022934" y="4103511"/>
            <a:ext cx="1124942" cy="2168342"/>
            <a:chOff x="3018338" y="3221865"/>
            <a:chExt cx="1124942" cy="2168342"/>
          </a:xfrm>
        </p:grpSpPr>
        <p:sp>
          <p:nvSpPr>
            <p:cNvPr id="151" name="Rectangle 150"/>
            <p:cNvSpPr/>
            <p:nvPr/>
          </p:nvSpPr>
          <p:spPr>
            <a:xfrm>
              <a:off x="3025919" y="3221865"/>
              <a:ext cx="1117361" cy="2157679"/>
            </a:xfrm>
            <a:prstGeom prst="rect">
              <a:avLst/>
            </a:prstGeom>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r>
                <a:rPr lang="en-US" sz="3400" dirty="0" smtClean="0">
                  <a:solidFill>
                    <a:schemeClr val="tx1"/>
                  </a:solidFill>
                </a:rPr>
                <a:t>IPv4</a:t>
              </a:r>
              <a:r>
                <a:rPr lang="en-US" sz="2800" dirty="0" smtClean="0">
                  <a:solidFill>
                    <a:schemeClr val="tx1"/>
                  </a:solidFill>
                </a:rPr>
                <a:t>Stage</a:t>
              </a:r>
              <a:endParaRPr lang="en-US" sz="2800" dirty="0">
                <a:solidFill>
                  <a:schemeClr val="tx1"/>
                </a:solidFill>
              </a:endParaRPr>
            </a:p>
          </p:txBody>
        </p:sp>
        <p:sp>
          <p:nvSpPr>
            <p:cNvPr id="152" name="Rectangle 151"/>
            <p:cNvSpPr/>
            <p:nvPr/>
          </p:nvSpPr>
          <p:spPr>
            <a:xfrm>
              <a:off x="3018338" y="3232525"/>
              <a:ext cx="1124341" cy="2157682"/>
            </a:xfrm>
            <a:prstGeom prst="rect">
              <a:avLst/>
            </a:prstGeom>
            <a:solidFill>
              <a:schemeClr val="lt1">
                <a:alpha val="66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sp>
        <p:nvSpPr>
          <p:cNvPr id="153" name="Rectangle 152"/>
          <p:cNvSpPr/>
          <p:nvPr/>
        </p:nvSpPr>
        <p:spPr>
          <a:xfrm rot="16200000">
            <a:off x="-294463" y="5137999"/>
            <a:ext cx="2327923" cy="25894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r>
              <a:rPr lang="en-US" dirty="0" smtClean="0">
                <a:solidFill>
                  <a:schemeClr val="tx1"/>
                </a:solidFill>
              </a:rPr>
              <a:t>Parser</a:t>
            </a:r>
            <a:endParaRPr lang="en-US" dirty="0">
              <a:solidFill>
                <a:schemeClr val="tx1"/>
              </a:solidFill>
            </a:endParaRPr>
          </a:p>
        </p:txBody>
      </p:sp>
      <p:grpSp>
        <p:nvGrpSpPr>
          <p:cNvPr id="154" name="Group 153"/>
          <p:cNvGrpSpPr/>
          <p:nvPr/>
        </p:nvGrpSpPr>
        <p:grpSpPr>
          <a:xfrm>
            <a:off x="4732471" y="4098120"/>
            <a:ext cx="1126201" cy="2164526"/>
            <a:chOff x="4572135" y="3216474"/>
            <a:chExt cx="1126201" cy="2164526"/>
          </a:xfrm>
        </p:grpSpPr>
        <p:sp>
          <p:nvSpPr>
            <p:cNvPr id="155" name="Rectangle 154"/>
            <p:cNvSpPr/>
            <p:nvPr/>
          </p:nvSpPr>
          <p:spPr>
            <a:xfrm>
              <a:off x="4580975" y="3216474"/>
              <a:ext cx="1117361" cy="2157679"/>
            </a:xfrm>
            <a:prstGeom prst="rect">
              <a:avLst/>
            </a:prstGeom>
          </p:spPr>
          <p:style>
            <a:lnRef idx="1">
              <a:schemeClr val="accent6"/>
            </a:lnRef>
            <a:fillRef idx="3">
              <a:schemeClr val="accent6"/>
            </a:fillRef>
            <a:effectRef idx="2">
              <a:schemeClr val="accent6"/>
            </a:effectRef>
            <a:fontRef idx="minor">
              <a:schemeClr val="lt1"/>
            </a:fontRef>
          </p:style>
          <p:txBody>
            <a:bodyPr lIns="130622" tIns="65311" rIns="130622" bIns="65311" rtlCol="0" anchor="ctr"/>
            <a:lstStyle/>
            <a:p>
              <a:pPr algn="ctr"/>
              <a:r>
                <a:rPr lang="en-US" sz="3400" dirty="0" smtClean="0">
                  <a:solidFill>
                    <a:schemeClr val="tx1"/>
                  </a:solidFill>
                </a:rPr>
                <a:t>IPv6 </a:t>
              </a:r>
              <a:r>
                <a:rPr lang="en-US" sz="2800" dirty="0" smtClean="0">
                  <a:solidFill>
                    <a:schemeClr val="tx1"/>
                  </a:solidFill>
                </a:rPr>
                <a:t>Stage</a:t>
              </a:r>
              <a:endParaRPr lang="en-US" sz="2800" dirty="0">
                <a:solidFill>
                  <a:schemeClr val="tx1"/>
                </a:solidFill>
              </a:endParaRPr>
            </a:p>
          </p:txBody>
        </p:sp>
        <p:sp>
          <p:nvSpPr>
            <p:cNvPr id="156" name="Rectangle 155"/>
            <p:cNvSpPr/>
            <p:nvPr/>
          </p:nvSpPr>
          <p:spPr>
            <a:xfrm>
              <a:off x="4572135" y="3223321"/>
              <a:ext cx="1124339" cy="2157679"/>
            </a:xfrm>
            <a:prstGeom prst="rect">
              <a:avLst/>
            </a:prstGeom>
            <a:solidFill>
              <a:schemeClr val="lt1">
                <a:alpha val="67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157" name="Group 156"/>
          <p:cNvGrpSpPr/>
          <p:nvPr/>
        </p:nvGrpSpPr>
        <p:grpSpPr>
          <a:xfrm>
            <a:off x="6323481" y="4093667"/>
            <a:ext cx="1124341" cy="2160232"/>
            <a:chOff x="6318885" y="3212021"/>
            <a:chExt cx="1124341" cy="2160232"/>
          </a:xfrm>
        </p:grpSpPr>
        <p:sp>
          <p:nvSpPr>
            <p:cNvPr id="158" name="Rectangle 157"/>
            <p:cNvSpPr/>
            <p:nvPr/>
          </p:nvSpPr>
          <p:spPr>
            <a:xfrm>
              <a:off x="6318886" y="3212021"/>
              <a:ext cx="1117361" cy="2157679"/>
            </a:xfrm>
            <a:prstGeom prst="rect">
              <a:avLst/>
            </a:prstGeom>
          </p:spPr>
          <p:style>
            <a:lnRef idx="1">
              <a:schemeClr val="accent5"/>
            </a:lnRef>
            <a:fillRef idx="3">
              <a:schemeClr val="accent5"/>
            </a:fillRef>
            <a:effectRef idx="2">
              <a:schemeClr val="accent5"/>
            </a:effectRef>
            <a:fontRef idx="minor">
              <a:schemeClr val="lt1"/>
            </a:fontRef>
          </p:style>
          <p:txBody>
            <a:bodyPr lIns="130622" tIns="65311" rIns="130622" bIns="65311" rtlCol="0" anchor="ctr"/>
            <a:lstStyle/>
            <a:p>
              <a:pPr algn="ctr"/>
              <a:r>
                <a:rPr lang="en-US" sz="3400" dirty="0" smtClean="0">
                  <a:solidFill>
                    <a:schemeClr val="tx1"/>
                  </a:solidFill>
                </a:rPr>
                <a:t>ACL </a:t>
              </a:r>
              <a:r>
                <a:rPr lang="en-US" sz="2800" dirty="0" smtClean="0">
                  <a:solidFill>
                    <a:schemeClr val="tx1"/>
                  </a:solidFill>
                </a:rPr>
                <a:t>Stage</a:t>
              </a:r>
              <a:endParaRPr lang="en-US" sz="2800" dirty="0">
                <a:solidFill>
                  <a:schemeClr val="tx1"/>
                </a:solidFill>
              </a:endParaRPr>
            </a:p>
          </p:txBody>
        </p:sp>
        <p:sp>
          <p:nvSpPr>
            <p:cNvPr id="159" name="Rectangle 158"/>
            <p:cNvSpPr/>
            <p:nvPr/>
          </p:nvSpPr>
          <p:spPr>
            <a:xfrm>
              <a:off x="6318885" y="3214575"/>
              <a:ext cx="1124341" cy="2157678"/>
            </a:xfrm>
            <a:prstGeom prst="rect">
              <a:avLst/>
            </a:prstGeom>
            <a:solidFill>
              <a:schemeClr val="lt1">
                <a:alpha val="72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sp>
        <p:nvSpPr>
          <p:cNvPr id="160" name="Isosceles Triangle 159"/>
          <p:cNvSpPr/>
          <p:nvPr/>
        </p:nvSpPr>
        <p:spPr>
          <a:xfrm rot="5400000">
            <a:off x="1459687" y="5907878"/>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1" name="Isosceles Triangle 160"/>
          <p:cNvSpPr/>
          <p:nvPr/>
        </p:nvSpPr>
        <p:spPr>
          <a:xfrm rot="5400000">
            <a:off x="3013132"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2" name="Isosceles Triangle 161"/>
          <p:cNvSpPr/>
          <p:nvPr/>
        </p:nvSpPr>
        <p:spPr>
          <a:xfrm rot="5400000">
            <a:off x="4728908" y="5925261"/>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3" name="Isosceles Triangle 162"/>
          <p:cNvSpPr/>
          <p:nvPr/>
        </p:nvSpPr>
        <p:spPr>
          <a:xfrm rot="5400000">
            <a:off x="6315139"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64" name="Group 163"/>
          <p:cNvGrpSpPr/>
          <p:nvPr/>
        </p:nvGrpSpPr>
        <p:grpSpPr>
          <a:xfrm>
            <a:off x="1348700" y="6030725"/>
            <a:ext cx="6104332" cy="422391"/>
            <a:chOff x="1344104" y="5149079"/>
            <a:chExt cx="6104332" cy="615145"/>
          </a:xfrm>
        </p:grpSpPr>
        <p:cxnSp>
          <p:nvCxnSpPr>
            <p:cNvPr id="165" name="Straight Arrow Connector 164"/>
            <p:cNvCxnSpPr/>
            <p:nvPr/>
          </p:nvCxnSpPr>
          <p:spPr>
            <a:xfrm>
              <a:off x="1344104" y="5732645"/>
              <a:ext cx="6104332" cy="31579"/>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166" name="Elbow Connector 165"/>
            <p:cNvCxnSpPr/>
            <p:nvPr/>
          </p:nvCxnSpPr>
          <p:spPr>
            <a:xfrm rot="10800000" flipV="1">
              <a:off x="1358390" y="5149079"/>
              <a:ext cx="128370" cy="583566"/>
            </a:xfrm>
            <a:prstGeom prst="bentConnector2">
              <a:avLst/>
            </a:prstGeom>
          </p:spPr>
          <p:style>
            <a:lnRef idx="2">
              <a:schemeClr val="dk1"/>
            </a:lnRef>
            <a:fillRef idx="0">
              <a:schemeClr val="dk1"/>
            </a:fillRef>
            <a:effectRef idx="1">
              <a:schemeClr val="dk1"/>
            </a:effectRef>
            <a:fontRef idx="minor">
              <a:schemeClr val="tx1"/>
            </a:fontRef>
          </p:style>
        </p:cxnSp>
        <p:cxnSp>
          <p:nvCxnSpPr>
            <p:cNvPr id="167" name="Elbow Connector 166"/>
            <p:cNvCxnSpPr/>
            <p:nvPr/>
          </p:nvCxnSpPr>
          <p:spPr>
            <a:xfrm rot="10800000" flipV="1">
              <a:off x="2897549"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168" name="Elbow Connector 167"/>
            <p:cNvCxnSpPr/>
            <p:nvPr/>
          </p:nvCxnSpPr>
          <p:spPr>
            <a:xfrm rot="10800000" flipV="1">
              <a:off x="4620391"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169" name="Elbow Connector 168"/>
            <p:cNvCxnSpPr/>
            <p:nvPr/>
          </p:nvCxnSpPr>
          <p:spPr>
            <a:xfrm rot="10800000" flipV="1">
              <a:off x="6189407"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grpSp>
      <p:sp>
        <p:nvSpPr>
          <p:cNvPr id="37" name="Rectangle 36"/>
          <p:cNvSpPr/>
          <p:nvPr/>
        </p:nvSpPr>
        <p:spPr>
          <a:xfrm rot="16200000">
            <a:off x="644724" y="5559576"/>
            <a:ext cx="1162220" cy="274303"/>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700" dirty="0" smtClean="0"/>
              <a:t>L3</a:t>
            </a:r>
            <a:endParaRPr lang="en-US" sz="1700" dirty="0"/>
          </a:p>
        </p:txBody>
      </p:sp>
      <p:sp>
        <p:nvSpPr>
          <p:cNvPr id="38" name="Rectangle 37"/>
          <p:cNvSpPr/>
          <p:nvPr/>
        </p:nvSpPr>
        <p:spPr>
          <a:xfrm rot="16200000">
            <a:off x="713588" y="4466220"/>
            <a:ext cx="1024492" cy="27430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700" dirty="0" smtClean="0"/>
              <a:t>L2</a:t>
            </a:r>
            <a:endParaRPr lang="en-US" sz="1700" dirty="0"/>
          </a:p>
        </p:txBody>
      </p:sp>
      <p:sp>
        <p:nvSpPr>
          <p:cNvPr id="39" name="Rectangle 38"/>
          <p:cNvSpPr/>
          <p:nvPr/>
        </p:nvSpPr>
        <p:spPr>
          <a:xfrm rot="16200000">
            <a:off x="-561875" y="5022493"/>
            <a:ext cx="1778132" cy="260018"/>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00" dirty="0" smtClean="0"/>
              <a:t>Packet</a:t>
            </a:r>
            <a:endParaRPr lang="en-US" sz="1700" dirty="0"/>
          </a:p>
        </p:txBody>
      </p:sp>
      <p:sp>
        <p:nvSpPr>
          <p:cNvPr id="40" name="Rectangle 39"/>
          <p:cNvSpPr/>
          <p:nvPr/>
        </p:nvSpPr>
        <p:spPr>
          <a:xfrm rot="16200000">
            <a:off x="7195468" y="5022493"/>
            <a:ext cx="1778132" cy="260018"/>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00" dirty="0" smtClean="0"/>
              <a:t>Packet</a:t>
            </a:r>
            <a:endParaRPr lang="en-US" sz="1700" dirty="0"/>
          </a:p>
        </p:txBody>
      </p:sp>
      <p:sp>
        <p:nvSpPr>
          <p:cNvPr id="42" name="Rectangle 41"/>
          <p:cNvSpPr/>
          <p:nvPr/>
        </p:nvSpPr>
        <p:spPr>
          <a:xfrm rot="16200000">
            <a:off x="682505" y="5523729"/>
            <a:ext cx="1162220" cy="274303"/>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700" dirty="0"/>
          </a:p>
        </p:txBody>
      </p:sp>
      <p:sp>
        <p:nvSpPr>
          <p:cNvPr id="43" name="Rectangle 42"/>
          <p:cNvSpPr/>
          <p:nvPr/>
        </p:nvSpPr>
        <p:spPr>
          <a:xfrm rot="16200000">
            <a:off x="751369" y="4430373"/>
            <a:ext cx="1024492" cy="27430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00" dirty="0"/>
          </a:p>
        </p:txBody>
      </p:sp>
      <p:sp>
        <p:nvSpPr>
          <p:cNvPr id="44" name="Rectangle 43"/>
          <p:cNvSpPr/>
          <p:nvPr/>
        </p:nvSpPr>
        <p:spPr>
          <a:xfrm rot="16200000">
            <a:off x="-524094" y="4986646"/>
            <a:ext cx="1778132" cy="260018"/>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00" dirty="0"/>
          </a:p>
        </p:txBody>
      </p:sp>
      <p:sp>
        <p:nvSpPr>
          <p:cNvPr id="45" name="Rectangle 44"/>
          <p:cNvSpPr/>
          <p:nvPr/>
        </p:nvSpPr>
        <p:spPr>
          <a:xfrm rot="16200000">
            <a:off x="7175804" y="5022492"/>
            <a:ext cx="1778132" cy="260018"/>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00" dirty="0"/>
          </a:p>
        </p:txBody>
      </p:sp>
      <p:sp>
        <p:nvSpPr>
          <p:cNvPr id="46" name="Rectangle 45"/>
          <p:cNvSpPr/>
          <p:nvPr/>
        </p:nvSpPr>
        <p:spPr>
          <a:xfrm rot="16200000">
            <a:off x="682506" y="5512887"/>
            <a:ext cx="1162220" cy="274303"/>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700" dirty="0"/>
          </a:p>
        </p:txBody>
      </p:sp>
      <p:sp>
        <p:nvSpPr>
          <p:cNvPr id="47" name="Rectangle 46"/>
          <p:cNvSpPr/>
          <p:nvPr/>
        </p:nvSpPr>
        <p:spPr>
          <a:xfrm rot="16200000">
            <a:off x="751370" y="4419531"/>
            <a:ext cx="1024492" cy="27430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00" dirty="0"/>
          </a:p>
        </p:txBody>
      </p:sp>
      <p:sp>
        <p:nvSpPr>
          <p:cNvPr id="48" name="Rectangle 47"/>
          <p:cNvSpPr/>
          <p:nvPr/>
        </p:nvSpPr>
        <p:spPr>
          <a:xfrm rot="16200000">
            <a:off x="-524093" y="4975804"/>
            <a:ext cx="1778132" cy="260018"/>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00" dirty="0"/>
          </a:p>
        </p:txBody>
      </p:sp>
      <p:sp>
        <p:nvSpPr>
          <p:cNvPr id="49" name="Rectangle 48"/>
          <p:cNvSpPr/>
          <p:nvPr/>
        </p:nvSpPr>
        <p:spPr>
          <a:xfrm rot="16200000">
            <a:off x="7175805" y="5011650"/>
            <a:ext cx="1778132" cy="260018"/>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00" dirty="0"/>
          </a:p>
        </p:txBody>
      </p:sp>
      <p:sp>
        <p:nvSpPr>
          <p:cNvPr id="50" name="Rectangle 49"/>
          <p:cNvSpPr/>
          <p:nvPr/>
        </p:nvSpPr>
        <p:spPr>
          <a:xfrm rot="16200000">
            <a:off x="662841" y="5512887"/>
            <a:ext cx="1162220" cy="274303"/>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700" dirty="0"/>
          </a:p>
        </p:txBody>
      </p:sp>
      <p:sp>
        <p:nvSpPr>
          <p:cNvPr id="51" name="Rectangle 50"/>
          <p:cNvSpPr/>
          <p:nvPr/>
        </p:nvSpPr>
        <p:spPr>
          <a:xfrm rot="16200000">
            <a:off x="731705" y="4419531"/>
            <a:ext cx="1024492" cy="27430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00" dirty="0"/>
          </a:p>
        </p:txBody>
      </p:sp>
      <p:sp>
        <p:nvSpPr>
          <p:cNvPr id="52" name="Rectangle 51"/>
          <p:cNvSpPr/>
          <p:nvPr/>
        </p:nvSpPr>
        <p:spPr>
          <a:xfrm rot="16200000">
            <a:off x="-543758" y="4975804"/>
            <a:ext cx="1778132" cy="260018"/>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00" dirty="0"/>
          </a:p>
        </p:txBody>
      </p:sp>
      <p:sp>
        <p:nvSpPr>
          <p:cNvPr id="53" name="Rectangle 52"/>
          <p:cNvSpPr/>
          <p:nvPr/>
        </p:nvSpPr>
        <p:spPr>
          <a:xfrm rot="16200000">
            <a:off x="7156140" y="5011650"/>
            <a:ext cx="1778132" cy="260018"/>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00" dirty="0"/>
          </a:p>
        </p:txBody>
      </p:sp>
      <p:sp>
        <p:nvSpPr>
          <p:cNvPr id="54" name="Rectangle 53"/>
          <p:cNvSpPr/>
          <p:nvPr/>
        </p:nvSpPr>
        <p:spPr>
          <a:xfrm rot="16200000">
            <a:off x="661363" y="5501538"/>
            <a:ext cx="1162220" cy="274303"/>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700" dirty="0"/>
          </a:p>
        </p:txBody>
      </p:sp>
      <p:sp>
        <p:nvSpPr>
          <p:cNvPr id="55" name="Rectangle 54"/>
          <p:cNvSpPr/>
          <p:nvPr/>
        </p:nvSpPr>
        <p:spPr>
          <a:xfrm rot="16200000">
            <a:off x="730227" y="4408182"/>
            <a:ext cx="1024492" cy="27430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00" dirty="0"/>
          </a:p>
        </p:txBody>
      </p:sp>
      <p:sp>
        <p:nvSpPr>
          <p:cNvPr id="56" name="Rectangle 55"/>
          <p:cNvSpPr/>
          <p:nvPr/>
        </p:nvSpPr>
        <p:spPr>
          <a:xfrm rot="16200000">
            <a:off x="-545236" y="4964455"/>
            <a:ext cx="1778132" cy="260018"/>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00" dirty="0"/>
          </a:p>
        </p:txBody>
      </p:sp>
      <p:sp>
        <p:nvSpPr>
          <p:cNvPr id="57" name="Rectangle 56"/>
          <p:cNvSpPr/>
          <p:nvPr/>
        </p:nvSpPr>
        <p:spPr>
          <a:xfrm rot="16200000">
            <a:off x="7154662" y="5000301"/>
            <a:ext cx="1778132" cy="260018"/>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00" dirty="0"/>
          </a:p>
        </p:txBody>
      </p:sp>
      <p:sp>
        <p:nvSpPr>
          <p:cNvPr id="3" name="Slide Number Placeholder 2"/>
          <p:cNvSpPr>
            <a:spLocks noGrp="1"/>
          </p:cNvSpPr>
          <p:nvPr>
            <p:ph type="sldNum" sz="quarter" idx="12"/>
          </p:nvPr>
        </p:nvSpPr>
        <p:spPr/>
        <p:txBody>
          <a:bodyPr/>
          <a:lstStyle/>
          <a:p>
            <a:fld id="{3DE0F19B-68EA-B340-A4BB-C1F18F625CEA}" type="slidenum">
              <a:rPr lang="en-US" smtClean="0"/>
              <a:t>3</a:t>
            </a:fld>
            <a:endParaRPr lang="en-US"/>
          </a:p>
        </p:txBody>
      </p:sp>
    </p:spTree>
    <p:custDataLst>
      <p:tags r:id="rId1"/>
    </p:custDataLst>
    <p:extLst>
      <p:ext uri="{BB962C8B-B14F-4D97-AF65-F5344CB8AC3E}">
        <p14:creationId xmlns:p14="http://schemas.microsoft.com/office/powerpoint/2010/main" val="2628909918"/>
      </p:ext>
    </p:extLst>
  </p:cSld>
  <p:clrMapOvr>
    <a:masterClrMapping/>
  </p:clrMapOvr>
  <mc:AlternateContent xmlns:mc="http://schemas.openxmlformats.org/markup-compatibility/2006" xmlns:p14="http://schemas.microsoft.com/office/powerpoint/2010/main">
    <mc:Choice Requires="p14">
      <p:transition spd="slow" p14:dur="2000" advTm="33036"/>
    </mc:Choice>
    <mc:Fallback xmlns="">
      <p:transition xmlns:p14="http://schemas.microsoft.com/office/powerpoint/2010/main" spd="slow" advTm="33036"/>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0" presetClass="path" presetSubtype="0" accel="50000" decel="50000" fill="hold" grpId="0" nodeType="withEffect">
                                  <p:stCondLst>
                                    <p:cond delay="0"/>
                                  </p:stCondLst>
                                  <p:childTnLst>
                                    <p:animMotion origin="layout" path="M 4.72844E-6 -3.92774E-6 L 0.0583 -3.92774E-6 " pathEditMode="relative" ptsTypes="AA">
                                      <p:cBhvr>
                                        <p:cTn id="9" dur="1000" fill="hold"/>
                                        <p:tgtEl>
                                          <p:spTgt spid="39"/>
                                        </p:tgtEl>
                                        <p:attrNameLst>
                                          <p:attrName>ppt_x</p:attrName>
                                          <p:attrName>ppt_y</p:attrName>
                                        </p:attrNameLst>
                                      </p:cBhvr>
                                    </p:animMotion>
                                  </p:childTnLst>
                                </p:cTn>
                              </p:par>
                            </p:childTnLst>
                          </p:cTn>
                        </p:par>
                        <p:par>
                          <p:cTn id="10" fill="hold">
                            <p:stCondLst>
                              <p:cond delay="1000"/>
                            </p:stCondLst>
                            <p:childTnLst>
                              <p:par>
                                <p:cTn id="11" presetID="10" presetClass="exit" presetSubtype="0" fill="hold" grpId="1" nodeType="afterEffect">
                                  <p:stCondLst>
                                    <p:cond delay="0"/>
                                  </p:stCondLst>
                                  <p:childTnLst>
                                    <p:animEffect transition="out" filter="fade">
                                      <p:cBhvr>
                                        <p:cTn id="12" dur="500"/>
                                        <p:tgtEl>
                                          <p:spTgt spid="39"/>
                                        </p:tgtEl>
                                      </p:cBhvr>
                                    </p:animEffect>
                                    <p:set>
                                      <p:cBhvr>
                                        <p:cTn id="13" dur="1" fill="hold">
                                          <p:stCondLst>
                                            <p:cond delay="499"/>
                                          </p:stCondLst>
                                        </p:cTn>
                                        <p:tgtEl>
                                          <p:spTgt spid="39"/>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par>
                                <p:cTn id="20" presetID="0" presetClass="path" presetSubtype="0" accel="50000" decel="50000" fill="hold" grpId="3" nodeType="withEffect">
                                  <p:stCondLst>
                                    <p:cond delay="0"/>
                                  </p:stCondLst>
                                  <p:childTnLst>
                                    <p:animMotion origin="layout" path="M -0.03991 0.08037 L -0.00018 -4.04817E-6 " pathEditMode="relative" rAng="0" ptsTypes="AA">
                                      <p:cBhvr>
                                        <p:cTn id="21" dur="1000" fill="hold"/>
                                        <p:tgtEl>
                                          <p:spTgt spid="38"/>
                                        </p:tgtEl>
                                        <p:attrNameLst>
                                          <p:attrName>ppt_x</p:attrName>
                                          <p:attrName>ppt_y</p:attrName>
                                        </p:attrNameLst>
                                      </p:cBhvr>
                                      <p:rCtr x="1978" y="-4030"/>
                                    </p:animMotion>
                                  </p:childTnLst>
                                </p:cTn>
                              </p:par>
                              <p:par>
                                <p:cTn id="22" presetID="0" presetClass="path" presetSubtype="0" accel="50000" decel="50000" fill="hold" grpId="3" nodeType="withEffect">
                                  <p:stCondLst>
                                    <p:cond delay="0"/>
                                  </p:stCondLst>
                                  <p:childTnLst>
                                    <p:animMotion origin="layout" path="M -0.03991 -0.0792 L -0.00017 -1.83881E-6 " pathEditMode="relative" rAng="0" ptsTypes="AA">
                                      <p:cBhvr>
                                        <p:cTn id="23" dur="1000" fill="hold"/>
                                        <p:tgtEl>
                                          <p:spTgt spid="37"/>
                                        </p:tgtEl>
                                        <p:attrNameLst>
                                          <p:attrName>ppt_x</p:attrName>
                                          <p:attrName>ppt_y</p:attrName>
                                        </p:attrNameLst>
                                      </p:cBhvr>
                                      <p:rCtr x="1978" y="3960"/>
                                    </p:animMotion>
                                  </p:childTnLst>
                                </p:cTn>
                              </p:par>
                            </p:childTnLst>
                          </p:cTn>
                        </p:par>
                        <p:par>
                          <p:cTn id="24" fill="hold">
                            <p:stCondLst>
                              <p:cond delay="2000"/>
                            </p:stCondLst>
                            <p:childTnLst>
                              <p:par>
                                <p:cTn id="25" presetID="0" presetClass="path" presetSubtype="0" accel="50000" decel="50000" fill="hold" grpId="1" nodeType="afterEffect">
                                  <p:stCondLst>
                                    <p:cond delay="0"/>
                                  </p:stCondLst>
                                  <p:childTnLst>
                                    <p:animMotion origin="layout" path="M 0 0 L 0.0956 0 " pathEditMode="relative" ptsTypes="AA">
                                      <p:cBhvr>
                                        <p:cTn id="26" dur="1000" fill="hold"/>
                                        <p:tgtEl>
                                          <p:spTgt spid="38"/>
                                        </p:tgtEl>
                                        <p:attrNameLst>
                                          <p:attrName>ppt_x</p:attrName>
                                          <p:attrName>ppt_y</p:attrName>
                                        </p:attrNameLst>
                                      </p:cBhvr>
                                    </p:animMotion>
                                  </p:childTnLst>
                                </p:cTn>
                              </p:par>
                              <p:par>
                                <p:cTn id="27" presetID="0" presetClass="path" presetSubtype="0" accel="50000" decel="50000" fill="hold" grpId="1" nodeType="withEffect">
                                  <p:stCondLst>
                                    <p:cond delay="0"/>
                                  </p:stCondLst>
                                  <p:childTnLst>
                                    <p:animMotion origin="layout" path="M 0 0 L 0.0956 0 " pathEditMode="relative" ptsTypes="AA">
                                      <p:cBhvr>
                                        <p:cTn id="28" dur="1000" fill="hold"/>
                                        <p:tgtEl>
                                          <p:spTgt spid="37"/>
                                        </p:tgtEl>
                                        <p:attrNameLst>
                                          <p:attrName>ppt_x</p:attrName>
                                          <p:attrName>ppt_y</p:attrName>
                                        </p:attrNameLst>
                                      </p:cBhvr>
                                    </p:animMotion>
                                  </p:childTnLst>
                                </p:cTn>
                              </p:par>
                            </p:childTnLst>
                          </p:cTn>
                        </p:par>
                        <p:par>
                          <p:cTn id="29" fill="hold">
                            <p:stCondLst>
                              <p:cond delay="3000"/>
                            </p:stCondLst>
                            <p:childTnLst>
                              <p:par>
                                <p:cTn id="30" presetID="0" presetClass="path" presetSubtype="0" accel="50000" decel="50000" fill="hold" grpId="2" nodeType="afterEffect">
                                  <p:stCondLst>
                                    <p:cond delay="0"/>
                                  </p:stCondLst>
                                  <p:childTnLst>
                                    <p:animMotion origin="layout" path="M 0.09561 2.77443E-6 L 0.25091 2.77443E-6 " pathEditMode="relative" rAng="0" ptsTypes="AA">
                                      <p:cBhvr>
                                        <p:cTn id="31" dur="1000" fill="hold"/>
                                        <p:tgtEl>
                                          <p:spTgt spid="38"/>
                                        </p:tgtEl>
                                        <p:attrNameLst>
                                          <p:attrName>ppt_x</p:attrName>
                                          <p:attrName>ppt_y</p:attrName>
                                        </p:attrNameLst>
                                      </p:cBhvr>
                                      <p:rCtr x="7756" y="0"/>
                                    </p:animMotion>
                                  </p:childTnLst>
                                </p:cTn>
                              </p:par>
                              <p:par>
                                <p:cTn id="32" presetID="0" presetClass="path" presetSubtype="0" accel="50000" decel="50000" fill="hold" grpId="2" nodeType="withEffect">
                                  <p:stCondLst>
                                    <p:cond delay="0"/>
                                  </p:stCondLst>
                                  <p:childTnLst>
                                    <p:animMotion origin="layout" path="M 0.09561 -1.83881E-6 L 0.25091 -1.83881E-6 " pathEditMode="relative" rAng="0" ptsTypes="AA">
                                      <p:cBhvr>
                                        <p:cTn id="33" dur="1000" fill="hold"/>
                                        <p:tgtEl>
                                          <p:spTgt spid="37"/>
                                        </p:tgtEl>
                                        <p:attrNameLst>
                                          <p:attrName>ppt_x</p:attrName>
                                          <p:attrName>ppt_y</p:attrName>
                                        </p:attrNameLst>
                                      </p:cBhvr>
                                      <p:rCtr x="7756" y="0"/>
                                    </p:animMotion>
                                  </p:childTnLst>
                                </p:cTn>
                              </p:par>
                            </p:childTnLst>
                          </p:cTn>
                        </p:par>
                        <p:par>
                          <p:cTn id="34" fill="hold">
                            <p:stCondLst>
                              <p:cond delay="4000"/>
                            </p:stCondLst>
                            <p:childTnLst>
                              <p:par>
                                <p:cTn id="35" presetID="0" presetClass="path" presetSubtype="0" accel="50000" decel="50000" fill="hold" grpId="4" nodeType="afterEffect">
                                  <p:stCondLst>
                                    <p:cond delay="0"/>
                                  </p:stCondLst>
                                  <p:childTnLst>
                                    <p:animMotion origin="layout" path="M 0.25091 -4.04817E-6 L 0.44196 -4.04817E-6 " pathEditMode="relative" rAng="0" ptsTypes="AA">
                                      <p:cBhvr>
                                        <p:cTn id="36" dur="1000" fill="hold"/>
                                        <p:tgtEl>
                                          <p:spTgt spid="38"/>
                                        </p:tgtEl>
                                        <p:attrNameLst>
                                          <p:attrName>ppt_x</p:attrName>
                                          <p:attrName>ppt_y</p:attrName>
                                        </p:attrNameLst>
                                      </p:cBhvr>
                                      <p:rCtr x="9544" y="0"/>
                                    </p:animMotion>
                                  </p:childTnLst>
                                </p:cTn>
                              </p:par>
                              <p:par>
                                <p:cTn id="37" presetID="0" presetClass="path" presetSubtype="0" accel="50000" decel="50000" fill="hold" grpId="4" nodeType="withEffect">
                                  <p:stCondLst>
                                    <p:cond delay="0"/>
                                  </p:stCondLst>
                                  <p:childTnLst>
                                    <p:animMotion origin="layout" path="M 0.25091 1.33858E-6 L 0.44196 1.33858E-6 " pathEditMode="relative" rAng="0" ptsTypes="AA">
                                      <p:cBhvr>
                                        <p:cTn id="38" dur="1000" fill="hold"/>
                                        <p:tgtEl>
                                          <p:spTgt spid="37"/>
                                        </p:tgtEl>
                                        <p:attrNameLst>
                                          <p:attrName>ppt_x</p:attrName>
                                          <p:attrName>ppt_y</p:attrName>
                                        </p:attrNameLst>
                                      </p:cBhvr>
                                      <p:rCtr x="9544" y="0"/>
                                    </p:animMotion>
                                  </p:childTnLst>
                                </p:cTn>
                              </p:par>
                            </p:childTnLst>
                          </p:cTn>
                        </p:par>
                        <p:par>
                          <p:cTn id="39" fill="hold">
                            <p:stCondLst>
                              <p:cond delay="5000"/>
                            </p:stCondLst>
                            <p:childTnLst>
                              <p:par>
                                <p:cTn id="40" presetID="0" presetClass="path" presetSubtype="0" accel="50000" decel="50000" fill="hold" grpId="5" nodeType="afterEffect">
                                  <p:stCondLst>
                                    <p:cond delay="0"/>
                                  </p:stCondLst>
                                  <p:childTnLst>
                                    <p:animMotion origin="layout" path="M 0.44196 1.18573E-6 L 0.61218 0.00023 " pathEditMode="relative" rAng="0" ptsTypes="AA">
                                      <p:cBhvr>
                                        <p:cTn id="41" dur="1000" fill="hold"/>
                                        <p:tgtEl>
                                          <p:spTgt spid="38"/>
                                        </p:tgtEl>
                                        <p:attrNameLst>
                                          <p:attrName>ppt_x</p:attrName>
                                          <p:attrName>ppt_y</p:attrName>
                                        </p:attrNameLst>
                                      </p:cBhvr>
                                      <p:rCtr x="8503" y="0"/>
                                    </p:animMotion>
                                  </p:childTnLst>
                                </p:cTn>
                              </p:par>
                              <p:par>
                                <p:cTn id="42" presetID="0" presetClass="path" presetSubtype="0" accel="50000" decel="50000" fill="hold" grpId="5" nodeType="withEffect">
                                  <p:stCondLst>
                                    <p:cond delay="0"/>
                                  </p:stCondLst>
                                  <p:childTnLst>
                                    <p:animMotion origin="layout" path="M 0.44196 -3.42751E-6 L 0.61218 0.00024 " pathEditMode="relative" rAng="0" ptsTypes="AA">
                                      <p:cBhvr>
                                        <p:cTn id="43" dur="1000" fill="hold"/>
                                        <p:tgtEl>
                                          <p:spTgt spid="37"/>
                                        </p:tgtEl>
                                        <p:attrNameLst>
                                          <p:attrName>ppt_x</p:attrName>
                                          <p:attrName>ppt_y</p:attrName>
                                        </p:attrNameLst>
                                      </p:cBhvr>
                                      <p:rCtr x="8503" y="0"/>
                                    </p:animMotion>
                                  </p:childTnLst>
                                </p:cTn>
                              </p:par>
                            </p:childTnLst>
                          </p:cTn>
                        </p:par>
                        <p:par>
                          <p:cTn id="44" fill="hold">
                            <p:stCondLst>
                              <p:cond delay="6000"/>
                            </p:stCondLst>
                            <p:childTnLst>
                              <p:par>
                                <p:cTn id="45" presetID="0" presetClass="path" presetSubtype="0" accel="50000" decel="50000" fill="hold" grpId="7" nodeType="afterEffect">
                                  <p:stCondLst>
                                    <p:cond delay="0"/>
                                  </p:stCondLst>
                                  <p:childTnLst>
                                    <p:animMotion origin="layout" path="M 0.61218 0.00023 L 0.73173 -0.07897 " pathEditMode="relative" rAng="0" ptsTypes="AA">
                                      <p:cBhvr>
                                        <p:cTn id="46" dur="1000" fill="hold"/>
                                        <p:tgtEl>
                                          <p:spTgt spid="37"/>
                                        </p:tgtEl>
                                        <p:attrNameLst>
                                          <p:attrName>ppt_x</p:attrName>
                                          <p:attrName>ppt_y</p:attrName>
                                        </p:attrNameLst>
                                      </p:cBhvr>
                                      <p:rCtr x="5969" y="-3960"/>
                                    </p:animMotion>
                                  </p:childTnLst>
                                </p:cTn>
                              </p:par>
                              <p:par>
                                <p:cTn id="47" presetID="0" presetClass="path" presetSubtype="0" accel="50000" decel="50000" fill="hold" grpId="7" nodeType="withEffect">
                                  <p:stCondLst>
                                    <p:cond delay="0"/>
                                  </p:stCondLst>
                                  <p:childTnLst>
                                    <p:animMotion origin="layout" path="M 0.61218 0.00023 L 0.73173 0.08059 " pathEditMode="relative" rAng="0" ptsTypes="AA">
                                      <p:cBhvr>
                                        <p:cTn id="48" dur="1000" fill="hold"/>
                                        <p:tgtEl>
                                          <p:spTgt spid="38"/>
                                        </p:tgtEl>
                                        <p:attrNameLst>
                                          <p:attrName>ppt_x</p:attrName>
                                          <p:attrName>ppt_y</p:attrName>
                                        </p:attrNameLst>
                                      </p:cBhvr>
                                      <p:rCtr x="5969" y="4006"/>
                                    </p:animMotion>
                                  </p:childTnLst>
                                </p:cTn>
                              </p:par>
                              <p:par>
                                <p:cTn id="49" presetID="10" presetClass="exit" presetSubtype="0" fill="hold" grpId="6" nodeType="withEffect">
                                  <p:stCondLst>
                                    <p:cond delay="0"/>
                                  </p:stCondLst>
                                  <p:childTnLst>
                                    <p:animEffect transition="out" filter="fade">
                                      <p:cBhvr>
                                        <p:cTn id="50" dur="500"/>
                                        <p:tgtEl>
                                          <p:spTgt spid="38"/>
                                        </p:tgtEl>
                                      </p:cBhvr>
                                    </p:animEffect>
                                    <p:set>
                                      <p:cBhvr>
                                        <p:cTn id="51" dur="1" fill="hold">
                                          <p:stCondLst>
                                            <p:cond delay="499"/>
                                          </p:stCondLst>
                                        </p:cTn>
                                        <p:tgtEl>
                                          <p:spTgt spid="38"/>
                                        </p:tgtEl>
                                        <p:attrNameLst>
                                          <p:attrName>style.visibility</p:attrName>
                                        </p:attrNameLst>
                                      </p:cBhvr>
                                      <p:to>
                                        <p:strVal val="hidden"/>
                                      </p:to>
                                    </p:set>
                                  </p:childTnLst>
                                </p:cTn>
                              </p:par>
                              <p:par>
                                <p:cTn id="52" presetID="10" presetClass="exit" presetSubtype="0" fill="hold" grpId="6" nodeType="withEffect">
                                  <p:stCondLst>
                                    <p:cond delay="0"/>
                                  </p:stCondLst>
                                  <p:childTnLst>
                                    <p:animEffect transition="out" filter="fade">
                                      <p:cBhvr>
                                        <p:cTn id="53" dur="500"/>
                                        <p:tgtEl>
                                          <p:spTgt spid="37"/>
                                        </p:tgtEl>
                                      </p:cBhvr>
                                    </p:animEffect>
                                    <p:set>
                                      <p:cBhvr>
                                        <p:cTn id="54" dur="1" fill="hold">
                                          <p:stCondLst>
                                            <p:cond delay="499"/>
                                          </p:stCondLst>
                                        </p:cTn>
                                        <p:tgtEl>
                                          <p:spTgt spid="37"/>
                                        </p:tgtEl>
                                        <p:attrNameLst>
                                          <p:attrName>style.visibility</p:attrName>
                                        </p:attrNameLst>
                                      </p:cBhvr>
                                      <p:to>
                                        <p:strVal val="hidden"/>
                                      </p:to>
                                    </p:set>
                                  </p:childTnLst>
                                </p:cTn>
                              </p:par>
                              <p:par>
                                <p:cTn id="55" presetID="10" presetClass="entr" presetSubtype="0" fill="hold" grpId="3"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500"/>
                                        <p:tgtEl>
                                          <p:spTgt spid="40"/>
                                        </p:tgtEl>
                                      </p:cBhvr>
                                    </p:animEffect>
                                  </p:childTnLst>
                                </p:cTn>
                              </p:par>
                              <p:par>
                                <p:cTn id="58" presetID="0" presetClass="path" presetSubtype="0" accel="50000" decel="50000" fill="hold" grpId="2" nodeType="withEffect">
                                  <p:stCondLst>
                                    <p:cond delay="0"/>
                                  </p:stCondLst>
                                  <p:childTnLst>
                                    <p:animMotion origin="layout" path="M -3.77061E-6 -9.26355E-8 L 0.08399 -9.26355E-8 " pathEditMode="relative" rAng="0" ptsTypes="AA">
                                      <p:cBhvr>
                                        <p:cTn id="59" dur="1000" fill="hold"/>
                                        <p:tgtEl>
                                          <p:spTgt spid="40"/>
                                        </p:tgtEl>
                                        <p:attrNameLst>
                                          <p:attrName>ppt_x</p:attrName>
                                          <p:attrName>ppt_y</p:attrName>
                                        </p:attrNameLst>
                                      </p:cBhvr>
                                      <p:rCtr x="4199" y="0"/>
                                    </p:animMotion>
                                  </p:childTnLst>
                                </p:cTn>
                              </p:par>
                            </p:childTnLst>
                          </p:cTn>
                        </p:par>
                        <p:par>
                          <p:cTn id="60" fill="hold">
                            <p:stCondLst>
                              <p:cond delay="7000"/>
                            </p:stCondLst>
                            <p:childTnLst>
                              <p:par>
                                <p:cTn id="61" presetID="10" presetClass="exit" presetSubtype="0" fill="hold" grpId="4" nodeType="afterEffect">
                                  <p:stCondLst>
                                    <p:cond delay="0"/>
                                  </p:stCondLst>
                                  <p:childTnLst>
                                    <p:animEffect transition="out" filter="fade">
                                      <p:cBhvr>
                                        <p:cTn id="62" dur="500"/>
                                        <p:tgtEl>
                                          <p:spTgt spid="40"/>
                                        </p:tgtEl>
                                      </p:cBhvr>
                                    </p:animEffect>
                                    <p:set>
                                      <p:cBhvr>
                                        <p:cTn id="63" dur="1" fill="hold">
                                          <p:stCondLst>
                                            <p:cond delay="499"/>
                                          </p:stCondLst>
                                        </p:cTn>
                                        <p:tgtEl>
                                          <p:spTgt spid="40"/>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2" nodeType="click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fade">
                                      <p:cBhvr>
                                        <p:cTn id="68" dur="500"/>
                                        <p:tgtEl>
                                          <p:spTgt spid="44"/>
                                        </p:tgtEl>
                                      </p:cBhvr>
                                    </p:animEffect>
                                  </p:childTnLst>
                                </p:cTn>
                              </p:par>
                              <p:par>
                                <p:cTn id="69" presetID="0" presetClass="path" presetSubtype="0" accel="50000" decel="50000" fill="hold" grpId="0" nodeType="withEffect">
                                  <p:stCondLst>
                                    <p:cond delay="0"/>
                                  </p:stCondLst>
                                  <p:childTnLst>
                                    <p:animMotion origin="layout" path="M 4.72844E-6 -3.92774E-6 L 0.0583 -3.92774E-6 " pathEditMode="relative" ptsTypes="AA">
                                      <p:cBhvr>
                                        <p:cTn id="70" dur="500" fill="hold"/>
                                        <p:tgtEl>
                                          <p:spTgt spid="44"/>
                                        </p:tgtEl>
                                        <p:attrNameLst>
                                          <p:attrName>ppt_x</p:attrName>
                                          <p:attrName>ppt_y</p:attrName>
                                        </p:attrNameLst>
                                      </p:cBhvr>
                                    </p:animMotion>
                                  </p:childTnLst>
                                </p:cTn>
                              </p:par>
                            </p:childTnLst>
                          </p:cTn>
                        </p:par>
                        <p:par>
                          <p:cTn id="71" fill="hold">
                            <p:stCondLst>
                              <p:cond delay="500"/>
                            </p:stCondLst>
                            <p:childTnLst>
                              <p:par>
                                <p:cTn id="72" presetID="10" presetClass="exit" presetSubtype="0" fill="hold" grpId="1" nodeType="afterEffect">
                                  <p:stCondLst>
                                    <p:cond delay="0"/>
                                  </p:stCondLst>
                                  <p:childTnLst>
                                    <p:animEffect transition="out" filter="fade">
                                      <p:cBhvr>
                                        <p:cTn id="73" dur="500"/>
                                        <p:tgtEl>
                                          <p:spTgt spid="44"/>
                                        </p:tgtEl>
                                      </p:cBhvr>
                                    </p:animEffect>
                                    <p:set>
                                      <p:cBhvr>
                                        <p:cTn id="74" dur="1" fill="hold">
                                          <p:stCondLst>
                                            <p:cond delay="499"/>
                                          </p:stCondLst>
                                        </p:cTn>
                                        <p:tgtEl>
                                          <p:spTgt spid="44"/>
                                        </p:tgtEl>
                                        <p:attrNameLst>
                                          <p:attrName>style.visibility</p:attrName>
                                        </p:attrNameLst>
                                      </p:cBhvr>
                                      <p:to>
                                        <p:strVal val="hidden"/>
                                      </p:to>
                                    </p:set>
                                  </p:childTnLst>
                                </p:cTn>
                              </p:par>
                              <p:par>
                                <p:cTn id="75" presetID="10"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2"/>
                                        </p:tgtEl>
                                        <p:attrNameLst>
                                          <p:attrName>style.visibility</p:attrName>
                                        </p:attrNameLst>
                                      </p:cBhvr>
                                      <p:to>
                                        <p:strVal val="visible"/>
                                      </p:to>
                                    </p:set>
                                    <p:animEffect transition="in" filter="fade">
                                      <p:cBhvr>
                                        <p:cTn id="80" dur="500"/>
                                        <p:tgtEl>
                                          <p:spTgt spid="42"/>
                                        </p:tgtEl>
                                      </p:cBhvr>
                                    </p:animEffect>
                                  </p:childTnLst>
                                </p:cTn>
                              </p:par>
                              <p:par>
                                <p:cTn id="81" presetID="0" presetClass="path" presetSubtype="0" accel="50000" decel="50000" fill="hold" grpId="3" nodeType="withEffect">
                                  <p:stCondLst>
                                    <p:cond delay="0"/>
                                  </p:stCondLst>
                                  <p:childTnLst>
                                    <p:animMotion origin="layout" path="M -0.03991 0.08037 L -0.00018 -4.04817E-6 " pathEditMode="relative" rAng="0" ptsTypes="AA">
                                      <p:cBhvr>
                                        <p:cTn id="82" dur="500" fill="hold"/>
                                        <p:tgtEl>
                                          <p:spTgt spid="43"/>
                                        </p:tgtEl>
                                        <p:attrNameLst>
                                          <p:attrName>ppt_x</p:attrName>
                                          <p:attrName>ppt_y</p:attrName>
                                        </p:attrNameLst>
                                      </p:cBhvr>
                                      <p:rCtr x="1978" y="-4030"/>
                                    </p:animMotion>
                                  </p:childTnLst>
                                </p:cTn>
                              </p:par>
                              <p:par>
                                <p:cTn id="83" presetID="0" presetClass="path" presetSubtype="0" accel="50000" decel="50000" fill="hold" grpId="3" nodeType="withEffect">
                                  <p:stCondLst>
                                    <p:cond delay="0"/>
                                  </p:stCondLst>
                                  <p:childTnLst>
                                    <p:animMotion origin="layout" path="M -0.03991 -0.0792 L -0.00017 -1.83881E-6 " pathEditMode="relative" rAng="0" ptsTypes="AA">
                                      <p:cBhvr>
                                        <p:cTn id="84" dur="500" fill="hold"/>
                                        <p:tgtEl>
                                          <p:spTgt spid="42"/>
                                        </p:tgtEl>
                                        <p:attrNameLst>
                                          <p:attrName>ppt_x</p:attrName>
                                          <p:attrName>ppt_y</p:attrName>
                                        </p:attrNameLst>
                                      </p:cBhvr>
                                      <p:rCtr x="1978" y="3960"/>
                                    </p:animMotion>
                                  </p:childTnLst>
                                </p:cTn>
                              </p:par>
                            </p:childTnLst>
                          </p:cTn>
                        </p:par>
                        <p:par>
                          <p:cTn id="85" fill="hold">
                            <p:stCondLst>
                              <p:cond delay="1000"/>
                            </p:stCondLst>
                            <p:childTnLst>
                              <p:par>
                                <p:cTn id="86" presetID="0" presetClass="path" presetSubtype="0" accel="50000" decel="50000" fill="hold" grpId="1" nodeType="afterEffect">
                                  <p:stCondLst>
                                    <p:cond delay="0"/>
                                  </p:stCondLst>
                                  <p:childTnLst>
                                    <p:animMotion origin="layout" path="M 0 0 L 0.0956 0 " pathEditMode="relative" ptsTypes="AA">
                                      <p:cBhvr>
                                        <p:cTn id="87" dur="500" fill="hold"/>
                                        <p:tgtEl>
                                          <p:spTgt spid="43"/>
                                        </p:tgtEl>
                                        <p:attrNameLst>
                                          <p:attrName>ppt_x</p:attrName>
                                          <p:attrName>ppt_y</p:attrName>
                                        </p:attrNameLst>
                                      </p:cBhvr>
                                    </p:animMotion>
                                  </p:childTnLst>
                                </p:cTn>
                              </p:par>
                              <p:par>
                                <p:cTn id="88" presetID="0" presetClass="path" presetSubtype="0" accel="50000" decel="50000" fill="hold" grpId="1" nodeType="withEffect">
                                  <p:stCondLst>
                                    <p:cond delay="0"/>
                                  </p:stCondLst>
                                  <p:childTnLst>
                                    <p:animMotion origin="layout" path="M 0 0 L 0.0956 0 " pathEditMode="relative" ptsTypes="AA">
                                      <p:cBhvr>
                                        <p:cTn id="89" dur="500" fill="hold"/>
                                        <p:tgtEl>
                                          <p:spTgt spid="42"/>
                                        </p:tgtEl>
                                        <p:attrNameLst>
                                          <p:attrName>ppt_x</p:attrName>
                                          <p:attrName>ppt_y</p:attrName>
                                        </p:attrNameLst>
                                      </p:cBhvr>
                                    </p:animMotion>
                                  </p:childTnLst>
                                </p:cTn>
                              </p:par>
                              <p:par>
                                <p:cTn id="90" presetID="10" presetClass="entr" presetSubtype="0" fill="hold" grpId="2" nodeType="withEffect">
                                  <p:stCondLst>
                                    <p:cond delay="0"/>
                                  </p:stCondLst>
                                  <p:childTnLst>
                                    <p:set>
                                      <p:cBhvr>
                                        <p:cTn id="91" dur="1" fill="hold">
                                          <p:stCondLst>
                                            <p:cond delay="0"/>
                                          </p:stCondLst>
                                        </p:cTn>
                                        <p:tgtEl>
                                          <p:spTgt spid="48"/>
                                        </p:tgtEl>
                                        <p:attrNameLst>
                                          <p:attrName>style.visibility</p:attrName>
                                        </p:attrNameLst>
                                      </p:cBhvr>
                                      <p:to>
                                        <p:strVal val="visible"/>
                                      </p:to>
                                    </p:set>
                                    <p:animEffect transition="in" filter="fade">
                                      <p:cBhvr>
                                        <p:cTn id="92" dur="500"/>
                                        <p:tgtEl>
                                          <p:spTgt spid="48"/>
                                        </p:tgtEl>
                                      </p:cBhvr>
                                    </p:animEffect>
                                  </p:childTnLst>
                                </p:cTn>
                              </p:par>
                              <p:par>
                                <p:cTn id="93" presetID="0" presetClass="path" presetSubtype="0" accel="50000" decel="50000" fill="hold" grpId="0" nodeType="withEffect">
                                  <p:stCondLst>
                                    <p:cond delay="0"/>
                                  </p:stCondLst>
                                  <p:childTnLst>
                                    <p:animMotion origin="layout" path="M 4.72844E-6 -3.92774E-6 L 0.0583 -3.92774E-6 " pathEditMode="relative" ptsTypes="AA">
                                      <p:cBhvr>
                                        <p:cTn id="94" dur="500" fill="hold"/>
                                        <p:tgtEl>
                                          <p:spTgt spid="48"/>
                                        </p:tgtEl>
                                        <p:attrNameLst>
                                          <p:attrName>ppt_x</p:attrName>
                                          <p:attrName>ppt_y</p:attrName>
                                        </p:attrNameLst>
                                      </p:cBhvr>
                                    </p:animMotion>
                                  </p:childTnLst>
                                </p:cTn>
                              </p:par>
                            </p:childTnLst>
                          </p:cTn>
                        </p:par>
                        <p:par>
                          <p:cTn id="95" fill="hold">
                            <p:stCondLst>
                              <p:cond delay="1500"/>
                            </p:stCondLst>
                            <p:childTnLst>
                              <p:par>
                                <p:cTn id="96" presetID="10" presetClass="exit" presetSubtype="0" fill="hold" grpId="1" nodeType="afterEffect">
                                  <p:stCondLst>
                                    <p:cond delay="0"/>
                                  </p:stCondLst>
                                  <p:childTnLst>
                                    <p:animEffect transition="out" filter="fade">
                                      <p:cBhvr>
                                        <p:cTn id="97" dur="500"/>
                                        <p:tgtEl>
                                          <p:spTgt spid="48"/>
                                        </p:tgtEl>
                                      </p:cBhvr>
                                    </p:animEffect>
                                    <p:set>
                                      <p:cBhvr>
                                        <p:cTn id="98" dur="1" fill="hold">
                                          <p:stCondLst>
                                            <p:cond delay="499"/>
                                          </p:stCondLst>
                                        </p:cTn>
                                        <p:tgtEl>
                                          <p:spTgt spid="48"/>
                                        </p:tgtEl>
                                        <p:attrNameLst>
                                          <p:attrName>style.visibility</p:attrName>
                                        </p:attrNameLst>
                                      </p:cBhvr>
                                      <p:to>
                                        <p:strVal val="hidden"/>
                                      </p:to>
                                    </p:set>
                                  </p:childTnLst>
                                </p:cTn>
                              </p:par>
                              <p:par>
                                <p:cTn id="99" presetID="10" presetClass="entr" presetSubtype="0" fill="hold" grpId="0" nodeType="with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fade">
                                      <p:cBhvr>
                                        <p:cTn id="101" dur="500"/>
                                        <p:tgtEl>
                                          <p:spTgt spid="47"/>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fade">
                                      <p:cBhvr>
                                        <p:cTn id="104" dur="500"/>
                                        <p:tgtEl>
                                          <p:spTgt spid="46"/>
                                        </p:tgtEl>
                                      </p:cBhvr>
                                    </p:animEffect>
                                  </p:childTnLst>
                                </p:cTn>
                              </p:par>
                              <p:par>
                                <p:cTn id="105" presetID="0" presetClass="path" presetSubtype="0" accel="50000" decel="50000" fill="hold" grpId="3" nodeType="withEffect">
                                  <p:stCondLst>
                                    <p:cond delay="0"/>
                                  </p:stCondLst>
                                  <p:childTnLst>
                                    <p:animMotion origin="layout" path="M -0.03991 0.08037 L -0.00018 -4.04817E-6 " pathEditMode="relative" rAng="0" ptsTypes="AA">
                                      <p:cBhvr>
                                        <p:cTn id="106" dur="500" fill="hold"/>
                                        <p:tgtEl>
                                          <p:spTgt spid="47"/>
                                        </p:tgtEl>
                                        <p:attrNameLst>
                                          <p:attrName>ppt_x</p:attrName>
                                          <p:attrName>ppt_y</p:attrName>
                                        </p:attrNameLst>
                                      </p:cBhvr>
                                      <p:rCtr x="1978" y="-4030"/>
                                    </p:animMotion>
                                  </p:childTnLst>
                                </p:cTn>
                              </p:par>
                              <p:par>
                                <p:cTn id="107" presetID="0" presetClass="path" presetSubtype="0" accel="50000" decel="50000" fill="hold" grpId="3" nodeType="withEffect">
                                  <p:stCondLst>
                                    <p:cond delay="0"/>
                                  </p:stCondLst>
                                  <p:childTnLst>
                                    <p:animMotion origin="layout" path="M -0.03991 -0.0792 L -0.00017 -1.83881E-6 " pathEditMode="relative" rAng="0" ptsTypes="AA">
                                      <p:cBhvr>
                                        <p:cTn id="108" dur="500" fill="hold"/>
                                        <p:tgtEl>
                                          <p:spTgt spid="46"/>
                                        </p:tgtEl>
                                        <p:attrNameLst>
                                          <p:attrName>ppt_x</p:attrName>
                                          <p:attrName>ppt_y</p:attrName>
                                        </p:attrNameLst>
                                      </p:cBhvr>
                                      <p:rCtr x="1978" y="3960"/>
                                    </p:animMotion>
                                  </p:childTnLst>
                                </p:cTn>
                              </p:par>
                            </p:childTnLst>
                          </p:cTn>
                        </p:par>
                        <p:par>
                          <p:cTn id="109" fill="hold">
                            <p:stCondLst>
                              <p:cond delay="2000"/>
                            </p:stCondLst>
                            <p:childTnLst>
                              <p:par>
                                <p:cTn id="110" presetID="0" presetClass="path" presetSubtype="0" accel="50000" decel="50000" fill="hold" grpId="2" nodeType="afterEffect">
                                  <p:stCondLst>
                                    <p:cond delay="0"/>
                                  </p:stCondLst>
                                  <p:childTnLst>
                                    <p:animMotion origin="layout" path="M 0.09561 2.77443E-6 L 0.25091 2.77443E-6 " pathEditMode="relative" rAng="0" ptsTypes="AA">
                                      <p:cBhvr>
                                        <p:cTn id="111" dur="500" fill="hold"/>
                                        <p:tgtEl>
                                          <p:spTgt spid="43"/>
                                        </p:tgtEl>
                                        <p:attrNameLst>
                                          <p:attrName>ppt_x</p:attrName>
                                          <p:attrName>ppt_y</p:attrName>
                                        </p:attrNameLst>
                                      </p:cBhvr>
                                      <p:rCtr x="7756" y="0"/>
                                    </p:animMotion>
                                  </p:childTnLst>
                                </p:cTn>
                              </p:par>
                              <p:par>
                                <p:cTn id="112" presetID="0" presetClass="path" presetSubtype="0" accel="50000" decel="50000" fill="hold" grpId="2" nodeType="withEffect">
                                  <p:stCondLst>
                                    <p:cond delay="0"/>
                                  </p:stCondLst>
                                  <p:childTnLst>
                                    <p:animMotion origin="layout" path="M 0.09561 -1.83881E-6 L 0.25091 -1.83881E-6 " pathEditMode="relative" rAng="0" ptsTypes="AA">
                                      <p:cBhvr>
                                        <p:cTn id="113" dur="500" fill="hold"/>
                                        <p:tgtEl>
                                          <p:spTgt spid="42"/>
                                        </p:tgtEl>
                                        <p:attrNameLst>
                                          <p:attrName>ppt_x</p:attrName>
                                          <p:attrName>ppt_y</p:attrName>
                                        </p:attrNameLst>
                                      </p:cBhvr>
                                      <p:rCtr x="7756" y="0"/>
                                    </p:animMotion>
                                  </p:childTnLst>
                                </p:cTn>
                              </p:par>
                              <p:par>
                                <p:cTn id="114" presetID="0" presetClass="path" presetSubtype="0" accel="50000" decel="50000" fill="hold" grpId="1" nodeType="withEffect">
                                  <p:stCondLst>
                                    <p:cond delay="0"/>
                                  </p:stCondLst>
                                  <p:childTnLst>
                                    <p:animMotion origin="layout" path="M 0 0 L 0.0956 0 " pathEditMode="relative" ptsTypes="AA">
                                      <p:cBhvr>
                                        <p:cTn id="115" dur="500" fill="hold"/>
                                        <p:tgtEl>
                                          <p:spTgt spid="47"/>
                                        </p:tgtEl>
                                        <p:attrNameLst>
                                          <p:attrName>ppt_x</p:attrName>
                                          <p:attrName>ppt_y</p:attrName>
                                        </p:attrNameLst>
                                      </p:cBhvr>
                                    </p:animMotion>
                                  </p:childTnLst>
                                </p:cTn>
                              </p:par>
                              <p:par>
                                <p:cTn id="116" presetID="0" presetClass="path" presetSubtype="0" accel="50000" decel="50000" fill="hold" grpId="1" nodeType="withEffect">
                                  <p:stCondLst>
                                    <p:cond delay="0"/>
                                  </p:stCondLst>
                                  <p:childTnLst>
                                    <p:animMotion origin="layout" path="M 0 0 L 0.0956 0 " pathEditMode="relative" ptsTypes="AA">
                                      <p:cBhvr>
                                        <p:cTn id="117" dur="500" fill="hold"/>
                                        <p:tgtEl>
                                          <p:spTgt spid="46"/>
                                        </p:tgtEl>
                                        <p:attrNameLst>
                                          <p:attrName>ppt_x</p:attrName>
                                          <p:attrName>ppt_y</p:attrName>
                                        </p:attrNameLst>
                                      </p:cBhvr>
                                    </p:animMotion>
                                  </p:childTnLst>
                                </p:cTn>
                              </p:par>
                              <p:par>
                                <p:cTn id="118" presetID="10" presetClass="entr" presetSubtype="0" fill="hold" grpId="2" nodeType="withEffect">
                                  <p:stCondLst>
                                    <p:cond delay="0"/>
                                  </p:stCondLst>
                                  <p:childTnLst>
                                    <p:set>
                                      <p:cBhvr>
                                        <p:cTn id="119" dur="1" fill="hold">
                                          <p:stCondLst>
                                            <p:cond delay="0"/>
                                          </p:stCondLst>
                                        </p:cTn>
                                        <p:tgtEl>
                                          <p:spTgt spid="52"/>
                                        </p:tgtEl>
                                        <p:attrNameLst>
                                          <p:attrName>style.visibility</p:attrName>
                                        </p:attrNameLst>
                                      </p:cBhvr>
                                      <p:to>
                                        <p:strVal val="visible"/>
                                      </p:to>
                                    </p:set>
                                    <p:animEffect transition="in" filter="fade">
                                      <p:cBhvr>
                                        <p:cTn id="120" dur="500"/>
                                        <p:tgtEl>
                                          <p:spTgt spid="52"/>
                                        </p:tgtEl>
                                      </p:cBhvr>
                                    </p:animEffect>
                                  </p:childTnLst>
                                </p:cTn>
                              </p:par>
                              <p:par>
                                <p:cTn id="121" presetID="0" presetClass="path" presetSubtype="0" accel="50000" decel="50000" fill="hold" grpId="0" nodeType="withEffect">
                                  <p:stCondLst>
                                    <p:cond delay="0"/>
                                  </p:stCondLst>
                                  <p:childTnLst>
                                    <p:animMotion origin="layout" path="M 4.72844E-6 -3.92774E-6 L 0.0583 -3.92774E-6 " pathEditMode="relative" ptsTypes="AA">
                                      <p:cBhvr>
                                        <p:cTn id="122" dur="500" fill="hold"/>
                                        <p:tgtEl>
                                          <p:spTgt spid="52"/>
                                        </p:tgtEl>
                                        <p:attrNameLst>
                                          <p:attrName>ppt_x</p:attrName>
                                          <p:attrName>ppt_y</p:attrName>
                                        </p:attrNameLst>
                                      </p:cBhvr>
                                    </p:animMotion>
                                  </p:childTnLst>
                                </p:cTn>
                              </p:par>
                            </p:childTnLst>
                          </p:cTn>
                        </p:par>
                        <p:par>
                          <p:cTn id="123" fill="hold">
                            <p:stCondLst>
                              <p:cond delay="2500"/>
                            </p:stCondLst>
                            <p:childTnLst>
                              <p:par>
                                <p:cTn id="124" presetID="10" presetClass="exit" presetSubtype="0" fill="hold" grpId="1" nodeType="afterEffect">
                                  <p:stCondLst>
                                    <p:cond delay="0"/>
                                  </p:stCondLst>
                                  <p:childTnLst>
                                    <p:animEffect transition="out" filter="fade">
                                      <p:cBhvr>
                                        <p:cTn id="125" dur="500"/>
                                        <p:tgtEl>
                                          <p:spTgt spid="52"/>
                                        </p:tgtEl>
                                      </p:cBhvr>
                                    </p:animEffect>
                                    <p:set>
                                      <p:cBhvr>
                                        <p:cTn id="126" dur="1" fill="hold">
                                          <p:stCondLst>
                                            <p:cond delay="499"/>
                                          </p:stCondLst>
                                        </p:cTn>
                                        <p:tgtEl>
                                          <p:spTgt spid="52"/>
                                        </p:tgtEl>
                                        <p:attrNameLst>
                                          <p:attrName>style.visibility</p:attrName>
                                        </p:attrNameLst>
                                      </p:cBhvr>
                                      <p:to>
                                        <p:strVal val="hidden"/>
                                      </p:to>
                                    </p:set>
                                  </p:childTnLst>
                                </p:cTn>
                              </p:par>
                              <p:par>
                                <p:cTn id="127" presetID="10" presetClass="entr" presetSubtype="0" fill="hold" grpId="0" nodeType="withEffect">
                                  <p:stCondLst>
                                    <p:cond delay="0"/>
                                  </p:stCondLst>
                                  <p:childTnLst>
                                    <p:set>
                                      <p:cBhvr>
                                        <p:cTn id="128" dur="1" fill="hold">
                                          <p:stCondLst>
                                            <p:cond delay="0"/>
                                          </p:stCondLst>
                                        </p:cTn>
                                        <p:tgtEl>
                                          <p:spTgt spid="51"/>
                                        </p:tgtEl>
                                        <p:attrNameLst>
                                          <p:attrName>style.visibility</p:attrName>
                                        </p:attrNameLst>
                                      </p:cBhvr>
                                      <p:to>
                                        <p:strVal val="visible"/>
                                      </p:to>
                                    </p:set>
                                    <p:animEffect transition="in" filter="fade">
                                      <p:cBhvr>
                                        <p:cTn id="129" dur="500"/>
                                        <p:tgtEl>
                                          <p:spTgt spid="51"/>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0"/>
                                        </p:tgtEl>
                                        <p:attrNameLst>
                                          <p:attrName>style.visibility</p:attrName>
                                        </p:attrNameLst>
                                      </p:cBhvr>
                                      <p:to>
                                        <p:strVal val="visible"/>
                                      </p:to>
                                    </p:set>
                                    <p:animEffect transition="in" filter="fade">
                                      <p:cBhvr>
                                        <p:cTn id="132" dur="500"/>
                                        <p:tgtEl>
                                          <p:spTgt spid="50"/>
                                        </p:tgtEl>
                                      </p:cBhvr>
                                    </p:animEffect>
                                  </p:childTnLst>
                                </p:cTn>
                              </p:par>
                              <p:par>
                                <p:cTn id="133" presetID="0" presetClass="path" presetSubtype="0" accel="50000" decel="50000" fill="hold" grpId="3" nodeType="withEffect">
                                  <p:stCondLst>
                                    <p:cond delay="0"/>
                                  </p:stCondLst>
                                  <p:childTnLst>
                                    <p:animMotion origin="layout" path="M -0.03991 0.08037 L -0.00018 -4.04817E-6 " pathEditMode="relative" rAng="0" ptsTypes="AA">
                                      <p:cBhvr>
                                        <p:cTn id="134" dur="500" fill="hold"/>
                                        <p:tgtEl>
                                          <p:spTgt spid="51"/>
                                        </p:tgtEl>
                                        <p:attrNameLst>
                                          <p:attrName>ppt_x</p:attrName>
                                          <p:attrName>ppt_y</p:attrName>
                                        </p:attrNameLst>
                                      </p:cBhvr>
                                      <p:rCtr x="1978" y="-4030"/>
                                    </p:animMotion>
                                  </p:childTnLst>
                                </p:cTn>
                              </p:par>
                              <p:par>
                                <p:cTn id="135" presetID="0" presetClass="path" presetSubtype="0" accel="50000" decel="50000" fill="hold" grpId="3" nodeType="withEffect">
                                  <p:stCondLst>
                                    <p:cond delay="0"/>
                                  </p:stCondLst>
                                  <p:childTnLst>
                                    <p:animMotion origin="layout" path="M -0.03991 -0.0792 L -0.00017 -1.83881E-6 " pathEditMode="relative" rAng="0" ptsTypes="AA">
                                      <p:cBhvr>
                                        <p:cTn id="136" dur="500" fill="hold"/>
                                        <p:tgtEl>
                                          <p:spTgt spid="50"/>
                                        </p:tgtEl>
                                        <p:attrNameLst>
                                          <p:attrName>ppt_x</p:attrName>
                                          <p:attrName>ppt_y</p:attrName>
                                        </p:attrNameLst>
                                      </p:cBhvr>
                                      <p:rCtr x="1978" y="3960"/>
                                    </p:animMotion>
                                  </p:childTnLst>
                                </p:cTn>
                              </p:par>
                            </p:childTnLst>
                          </p:cTn>
                        </p:par>
                        <p:par>
                          <p:cTn id="137" fill="hold">
                            <p:stCondLst>
                              <p:cond delay="3000"/>
                            </p:stCondLst>
                            <p:childTnLst>
                              <p:par>
                                <p:cTn id="138" presetID="0" presetClass="path" presetSubtype="0" accel="50000" decel="50000" fill="hold" grpId="4" nodeType="afterEffect">
                                  <p:stCondLst>
                                    <p:cond delay="0"/>
                                  </p:stCondLst>
                                  <p:childTnLst>
                                    <p:animMotion origin="layout" path="M 0.25091 -4.04817E-6 L 0.44196 -4.04817E-6 " pathEditMode="relative" rAng="0" ptsTypes="AA">
                                      <p:cBhvr>
                                        <p:cTn id="139" dur="500" fill="hold"/>
                                        <p:tgtEl>
                                          <p:spTgt spid="43"/>
                                        </p:tgtEl>
                                        <p:attrNameLst>
                                          <p:attrName>ppt_x</p:attrName>
                                          <p:attrName>ppt_y</p:attrName>
                                        </p:attrNameLst>
                                      </p:cBhvr>
                                      <p:rCtr x="9544" y="0"/>
                                    </p:animMotion>
                                  </p:childTnLst>
                                </p:cTn>
                              </p:par>
                              <p:par>
                                <p:cTn id="140" presetID="0" presetClass="path" presetSubtype="0" accel="50000" decel="50000" fill="hold" grpId="4" nodeType="withEffect">
                                  <p:stCondLst>
                                    <p:cond delay="0"/>
                                  </p:stCondLst>
                                  <p:childTnLst>
                                    <p:animMotion origin="layout" path="M 0.25091 1.33858E-6 L 0.44196 1.33858E-6 " pathEditMode="relative" rAng="0" ptsTypes="AA">
                                      <p:cBhvr>
                                        <p:cTn id="141" dur="500" fill="hold"/>
                                        <p:tgtEl>
                                          <p:spTgt spid="42"/>
                                        </p:tgtEl>
                                        <p:attrNameLst>
                                          <p:attrName>ppt_x</p:attrName>
                                          <p:attrName>ppt_y</p:attrName>
                                        </p:attrNameLst>
                                      </p:cBhvr>
                                      <p:rCtr x="9544" y="0"/>
                                    </p:animMotion>
                                  </p:childTnLst>
                                </p:cTn>
                              </p:par>
                              <p:par>
                                <p:cTn id="142" presetID="0" presetClass="path" presetSubtype="0" accel="50000" decel="50000" fill="hold" grpId="2" nodeType="withEffect">
                                  <p:stCondLst>
                                    <p:cond delay="0"/>
                                  </p:stCondLst>
                                  <p:childTnLst>
                                    <p:animMotion origin="layout" path="M 0.09561 2.77443E-6 L 0.25091 2.77443E-6 " pathEditMode="relative" rAng="0" ptsTypes="AA">
                                      <p:cBhvr>
                                        <p:cTn id="143" dur="500" fill="hold"/>
                                        <p:tgtEl>
                                          <p:spTgt spid="47"/>
                                        </p:tgtEl>
                                        <p:attrNameLst>
                                          <p:attrName>ppt_x</p:attrName>
                                          <p:attrName>ppt_y</p:attrName>
                                        </p:attrNameLst>
                                      </p:cBhvr>
                                      <p:rCtr x="7756" y="0"/>
                                    </p:animMotion>
                                  </p:childTnLst>
                                </p:cTn>
                              </p:par>
                              <p:par>
                                <p:cTn id="144" presetID="0" presetClass="path" presetSubtype="0" accel="50000" decel="50000" fill="hold" grpId="2" nodeType="withEffect">
                                  <p:stCondLst>
                                    <p:cond delay="0"/>
                                  </p:stCondLst>
                                  <p:childTnLst>
                                    <p:animMotion origin="layout" path="M 0.09561 -1.83881E-6 L 0.25091 -1.83881E-6 " pathEditMode="relative" rAng="0" ptsTypes="AA">
                                      <p:cBhvr>
                                        <p:cTn id="145" dur="500" fill="hold"/>
                                        <p:tgtEl>
                                          <p:spTgt spid="46"/>
                                        </p:tgtEl>
                                        <p:attrNameLst>
                                          <p:attrName>ppt_x</p:attrName>
                                          <p:attrName>ppt_y</p:attrName>
                                        </p:attrNameLst>
                                      </p:cBhvr>
                                      <p:rCtr x="7756" y="0"/>
                                    </p:animMotion>
                                  </p:childTnLst>
                                </p:cTn>
                              </p:par>
                              <p:par>
                                <p:cTn id="146" presetID="0" presetClass="path" presetSubtype="0" accel="50000" decel="50000" fill="hold" grpId="1" nodeType="withEffect">
                                  <p:stCondLst>
                                    <p:cond delay="0"/>
                                  </p:stCondLst>
                                  <p:childTnLst>
                                    <p:animMotion origin="layout" path="M 0 0 L 0.0956 0 " pathEditMode="relative" ptsTypes="AA">
                                      <p:cBhvr>
                                        <p:cTn id="147" dur="500" fill="hold"/>
                                        <p:tgtEl>
                                          <p:spTgt spid="51"/>
                                        </p:tgtEl>
                                        <p:attrNameLst>
                                          <p:attrName>ppt_x</p:attrName>
                                          <p:attrName>ppt_y</p:attrName>
                                        </p:attrNameLst>
                                      </p:cBhvr>
                                    </p:animMotion>
                                  </p:childTnLst>
                                </p:cTn>
                              </p:par>
                              <p:par>
                                <p:cTn id="148" presetID="0" presetClass="path" presetSubtype="0" accel="50000" decel="50000" fill="hold" grpId="1" nodeType="withEffect">
                                  <p:stCondLst>
                                    <p:cond delay="0"/>
                                  </p:stCondLst>
                                  <p:childTnLst>
                                    <p:animMotion origin="layout" path="M 0 0 L 0.0956 0 " pathEditMode="relative" ptsTypes="AA">
                                      <p:cBhvr>
                                        <p:cTn id="149" dur="500" fill="hold"/>
                                        <p:tgtEl>
                                          <p:spTgt spid="50"/>
                                        </p:tgtEl>
                                        <p:attrNameLst>
                                          <p:attrName>ppt_x</p:attrName>
                                          <p:attrName>ppt_y</p:attrName>
                                        </p:attrNameLst>
                                      </p:cBhvr>
                                    </p:animMotion>
                                  </p:childTnLst>
                                </p:cTn>
                              </p:par>
                              <p:par>
                                <p:cTn id="150" presetID="10" presetClass="entr" presetSubtype="0" fill="hold" grpId="1" nodeType="withEffect">
                                  <p:stCondLst>
                                    <p:cond delay="0"/>
                                  </p:stCondLst>
                                  <p:childTnLst>
                                    <p:set>
                                      <p:cBhvr>
                                        <p:cTn id="151" dur="1" fill="hold">
                                          <p:stCondLst>
                                            <p:cond delay="0"/>
                                          </p:stCondLst>
                                        </p:cTn>
                                        <p:tgtEl>
                                          <p:spTgt spid="53"/>
                                        </p:tgtEl>
                                        <p:attrNameLst>
                                          <p:attrName>style.visibility</p:attrName>
                                        </p:attrNameLst>
                                      </p:cBhvr>
                                      <p:to>
                                        <p:strVal val="visible"/>
                                      </p:to>
                                    </p:set>
                                    <p:animEffect transition="in" filter="fade">
                                      <p:cBhvr>
                                        <p:cTn id="152" dur="500"/>
                                        <p:tgtEl>
                                          <p:spTgt spid="53"/>
                                        </p:tgtEl>
                                      </p:cBhvr>
                                    </p:animEffect>
                                  </p:childTnLst>
                                </p:cTn>
                              </p:par>
                              <p:par>
                                <p:cTn id="153" presetID="0" presetClass="path" presetSubtype="0" accel="50000" decel="50000" fill="hold" grpId="0" nodeType="withEffect">
                                  <p:stCondLst>
                                    <p:cond delay="0"/>
                                  </p:stCondLst>
                                  <p:childTnLst>
                                    <p:animMotion origin="layout" path="M -3.77061E-6 -9.26355E-8 L 0.08399 -9.26355E-8 " pathEditMode="relative" rAng="0" ptsTypes="AA">
                                      <p:cBhvr>
                                        <p:cTn id="154" dur="500" fill="hold"/>
                                        <p:tgtEl>
                                          <p:spTgt spid="53"/>
                                        </p:tgtEl>
                                        <p:attrNameLst>
                                          <p:attrName>ppt_x</p:attrName>
                                          <p:attrName>ppt_y</p:attrName>
                                        </p:attrNameLst>
                                      </p:cBhvr>
                                      <p:rCtr x="4199" y="0"/>
                                    </p:animMotion>
                                  </p:childTnLst>
                                </p:cTn>
                              </p:par>
                              <p:par>
                                <p:cTn id="155" presetID="10" presetClass="exit" presetSubtype="0" fill="hold" grpId="2" nodeType="withEffect">
                                  <p:stCondLst>
                                    <p:cond delay="0"/>
                                  </p:stCondLst>
                                  <p:childTnLst>
                                    <p:animEffect transition="out" filter="fade">
                                      <p:cBhvr>
                                        <p:cTn id="156" dur="500"/>
                                        <p:tgtEl>
                                          <p:spTgt spid="53"/>
                                        </p:tgtEl>
                                      </p:cBhvr>
                                    </p:animEffect>
                                    <p:set>
                                      <p:cBhvr>
                                        <p:cTn id="157" dur="1" fill="hold">
                                          <p:stCondLst>
                                            <p:cond delay="499"/>
                                          </p:stCondLst>
                                        </p:cTn>
                                        <p:tgtEl>
                                          <p:spTgt spid="53"/>
                                        </p:tgtEl>
                                        <p:attrNameLst>
                                          <p:attrName>style.visibility</p:attrName>
                                        </p:attrNameLst>
                                      </p:cBhvr>
                                      <p:to>
                                        <p:strVal val="hidden"/>
                                      </p:to>
                                    </p:set>
                                  </p:childTnLst>
                                </p:cTn>
                              </p:par>
                              <p:par>
                                <p:cTn id="158" presetID="10" presetClass="entr" presetSubtype="0" fill="hold" grpId="2" nodeType="withEffect">
                                  <p:stCondLst>
                                    <p:cond delay="0"/>
                                  </p:stCondLst>
                                  <p:childTnLst>
                                    <p:set>
                                      <p:cBhvr>
                                        <p:cTn id="159" dur="1" fill="hold">
                                          <p:stCondLst>
                                            <p:cond delay="0"/>
                                          </p:stCondLst>
                                        </p:cTn>
                                        <p:tgtEl>
                                          <p:spTgt spid="56"/>
                                        </p:tgtEl>
                                        <p:attrNameLst>
                                          <p:attrName>style.visibility</p:attrName>
                                        </p:attrNameLst>
                                      </p:cBhvr>
                                      <p:to>
                                        <p:strVal val="visible"/>
                                      </p:to>
                                    </p:set>
                                    <p:animEffect transition="in" filter="fade">
                                      <p:cBhvr>
                                        <p:cTn id="160" dur="500"/>
                                        <p:tgtEl>
                                          <p:spTgt spid="56"/>
                                        </p:tgtEl>
                                      </p:cBhvr>
                                    </p:animEffect>
                                  </p:childTnLst>
                                </p:cTn>
                              </p:par>
                              <p:par>
                                <p:cTn id="161" presetID="0" presetClass="path" presetSubtype="0" accel="50000" decel="50000" fill="hold" grpId="0" nodeType="withEffect">
                                  <p:stCondLst>
                                    <p:cond delay="0"/>
                                  </p:stCondLst>
                                  <p:childTnLst>
                                    <p:animMotion origin="layout" path="M 4.72844E-6 -3.92774E-6 L 0.0583 -3.92774E-6 " pathEditMode="relative" ptsTypes="AA">
                                      <p:cBhvr>
                                        <p:cTn id="162" dur="500" fill="hold"/>
                                        <p:tgtEl>
                                          <p:spTgt spid="56"/>
                                        </p:tgtEl>
                                        <p:attrNameLst>
                                          <p:attrName>ppt_x</p:attrName>
                                          <p:attrName>ppt_y</p:attrName>
                                        </p:attrNameLst>
                                      </p:cBhvr>
                                    </p:animMotion>
                                  </p:childTnLst>
                                </p:cTn>
                              </p:par>
                            </p:childTnLst>
                          </p:cTn>
                        </p:par>
                        <p:par>
                          <p:cTn id="163" fill="hold">
                            <p:stCondLst>
                              <p:cond delay="3500"/>
                            </p:stCondLst>
                            <p:childTnLst>
                              <p:par>
                                <p:cTn id="164" presetID="10" presetClass="exit" presetSubtype="0" fill="hold" grpId="1" nodeType="afterEffect">
                                  <p:stCondLst>
                                    <p:cond delay="0"/>
                                  </p:stCondLst>
                                  <p:childTnLst>
                                    <p:animEffect transition="out" filter="fade">
                                      <p:cBhvr>
                                        <p:cTn id="165" dur="500"/>
                                        <p:tgtEl>
                                          <p:spTgt spid="56"/>
                                        </p:tgtEl>
                                      </p:cBhvr>
                                    </p:animEffect>
                                    <p:set>
                                      <p:cBhvr>
                                        <p:cTn id="166" dur="1" fill="hold">
                                          <p:stCondLst>
                                            <p:cond delay="499"/>
                                          </p:stCondLst>
                                        </p:cTn>
                                        <p:tgtEl>
                                          <p:spTgt spid="56"/>
                                        </p:tgtEl>
                                        <p:attrNameLst>
                                          <p:attrName>style.visibility</p:attrName>
                                        </p:attrNameLst>
                                      </p:cBhvr>
                                      <p:to>
                                        <p:strVal val="hidden"/>
                                      </p:to>
                                    </p:set>
                                  </p:childTnLst>
                                </p:cTn>
                              </p:par>
                              <p:par>
                                <p:cTn id="167" presetID="10" presetClass="entr" presetSubtype="0" fill="hold" grpId="0" nodeType="withEffect">
                                  <p:stCondLst>
                                    <p:cond delay="0"/>
                                  </p:stCondLst>
                                  <p:childTnLst>
                                    <p:set>
                                      <p:cBhvr>
                                        <p:cTn id="168" dur="1" fill="hold">
                                          <p:stCondLst>
                                            <p:cond delay="0"/>
                                          </p:stCondLst>
                                        </p:cTn>
                                        <p:tgtEl>
                                          <p:spTgt spid="55"/>
                                        </p:tgtEl>
                                        <p:attrNameLst>
                                          <p:attrName>style.visibility</p:attrName>
                                        </p:attrNameLst>
                                      </p:cBhvr>
                                      <p:to>
                                        <p:strVal val="visible"/>
                                      </p:to>
                                    </p:set>
                                    <p:animEffect transition="in" filter="fade">
                                      <p:cBhvr>
                                        <p:cTn id="169" dur="500"/>
                                        <p:tgtEl>
                                          <p:spTgt spid="55"/>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54"/>
                                        </p:tgtEl>
                                        <p:attrNameLst>
                                          <p:attrName>style.visibility</p:attrName>
                                        </p:attrNameLst>
                                      </p:cBhvr>
                                      <p:to>
                                        <p:strVal val="visible"/>
                                      </p:to>
                                    </p:set>
                                    <p:animEffect transition="in" filter="fade">
                                      <p:cBhvr>
                                        <p:cTn id="172" dur="500"/>
                                        <p:tgtEl>
                                          <p:spTgt spid="54"/>
                                        </p:tgtEl>
                                      </p:cBhvr>
                                    </p:animEffect>
                                  </p:childTnLst>
                                </p:cTn>
                              </p:par>
                              <p:par>
                                <p:cTn id="173" presetID="0" presetClass="path" presetSubtype="0" accel="50000" decel="50000" fill="hold" grpId="3" nodeType="withEffect">
                                  <p:stCondLst>
                                    <p:cond delay="0"/>
                                  </p:stCondLst>
                                  <p:childTnLst>
                                    <p:animMotion origin="layout" path="M -0.03991 0.08037 L -0.00018 -4.04817E-6 " pathEditMode="relative" rAng="0" ptsTypes="AA">
                                      <p:cBhvr>
                                        <p:cTn id="174" dur="500" fill="hold"/>
                                        <p:tgtEl>
                                          <p:spTgt spid="55"/>
                                        </p:tgtEl>
                                        <p:attrNameLst>
                                          <p:attrName>ppt_x</p:attrName>
                                          <p:attrName>ppt_y</p:attrName>
                                        </p:attrNameLst>
                                      </p:cBhvr>
                                      <p:rCtr x="1978" y="-4030"/>
                                    </p:animMotion>
                                  </p:childTnLst>
                                </p:cTn>
                              </p:par>
                              <p:par>
                                <p:cTn id="175" presetID="0" presetClass="path" presetSubtype="0" accel="50000" decel="50000" fill="hold" grpId="3" nodeType="withEffect">
                                  <p:stCondLst>
                                    <p:cond delay="0"/>
                                  </p:stCondLst>
                                  <p:childTnLst>
                                    <p:animMotion origin="layout" path="M -0.03991 -0.0792 L -0.00017 -1.83881E-6 " pathEditMode="relative" rAng="0" ptsTypes="AA">
                                      <p:cBhvr>
                                        <p:cTn id="176" dur="500" fill="hold"/>
                                        <p:tgtEl>
                                          <p:spTgt spid="54"/>
                                        </p:tgtEl>
                                        <p:attrNameLst>
                                          <p:attrName>ppt_x</p:attrName>
                                          <p:attrName>ppt_y</p:attrName>
                                        </p:attrNameLst>
                                      </p:cBhvr>
                                      <p:rCtr x="1978" y="3960"/>
                                    </p:animMotion>
                                  </p:childTnLst>
                                </p:cTn>
                              </p:par>
                            </p:childTnLst>
                          </p:cTn>
                        </p:par>
                        <p:par>
                          <p:cTn id="177" fill="hold">
                            <p:stCondLst>
                              <p:cond delay="4000"/>
                            </p:stCondLst>
                            <p:childTnLst>
                              <p:par>
                                <p:cTn id="178" presetID="0" presetClass="path" presetSubtype="0" accel="50000" decel="50000" fill="hold" grpId="5" nodeType="afterEffect">
                                  <p:stCondLst>
                                    <p:cond delay="0"/>
                                  </p:stCondLst>
                                  <p:childTnLst>
                                    <p:animMotion origin="layout" path="M 0.44196 1.18573E-6 L 0.61218 0.00023 " pathEditMode="relative" rAng="0" ptsTypes="AA">
                                      <p:cBhvr>
                                        <p:cTn id="179" dur="500" fill="hold"/>
                                        <p:tgtEl>
                                          <p:spTgt spid="43"/>
                                        </p:tgtEl>
                                        <p:attrNameLst>
                                          <p:attrName>ppt_x</p:attrName>
                                          <p:attrName>ppt_y</p:attrName>
                                        </p:attrNameLst>
                                      </p:cBhvr>
                                      <p:rCtr x="8503" y="0"/>
                                    </p:animMotion>
                                  </p:childTnLst>
                                </p:cTn>
                              </p:par>
                              <p:par>
                                <p:cTn id="180" presetID="0" presetClass="path" presetSubtype="0" accel="50000" decel="50000" fill="hold" grpId="5" nodeType="withEffect">
                                  <p:stCondLst>
                                    <p:cond delay="0"/>
                                  </p:stCondLst>
                                  <p:childTnLst>
                                    <p:animMotion origin="layout" path="M 0.44196 -3.42751E-6 L 0.61218 0.00024 " pathEditMode="relative" rAng="0" ptsTypes="AA">
                                      <p:cBhvr>
                                        <p:cTn id="181" dur="500" fill="hold"/>
                                        <p:tgtEl>
                                          <p:spTgt spid="42"/>
                                        </p:tgtEl>
                                        <p:attrNameLst>
                                          <p:attrName>ppt_x</p:attrName>
                                          <p:attrName>ppt_y</p:attrName>
                                        </p:attrNameLst>
                                      </p:cBhvr>
                                      <p:rCtr x="8503" y="0"/>
                                    </p:animMotion>
                                  </p:childTnLst>
                                </p:cTn>
                              </p:par>
                              <p:par>
                                <p:cTn id="182" presetID="0" presetClass="path" presetSubtype="0" accel="50000" decel="50000" fill="hold" grpId="4" nodeType="withEffect">
                                  <p:stCondLst>
                                    <p:cond delay="0"/>
                                  </p:stCondLst>
                                  <p:childTnLst>
                                    <p:animMotion origin="layout" path="M 0.25091 -4.04817E-6 L 0.44196 -4.04817E-6 " pathEditMode="relative" rAng="0" ptsTypes="AA">
                                      <p:cBhvr>
                                        <p:cTn id="183" dur="500" fill="hold"/>
                                        <p:tgtEl>
                                          <p:spTgt spid="47"/>
                                        </p:tgtEl>
                                        <p:attrNameLst>
                                          <p:attrName>ppt_x</p:attrName>
                                          <p:attrName>ppt_y</p:attrName>
                                        </p:attrNameLst>
                                      </p:cBhvr>
                                      <p:rCtr x="9544" y="0"/>
                                    </p:animMotion>
                                  </p:childTnLst>
                                </p:cTn>
                              </p:par>
                              <p:par>
                                <p:cTn id="184" presetID="0" presetClass="path" presetSubtype="0" accel="50000" decel="50000" fill="hold" grpId="4" nodeType="withEffect">
                                  <p:stCondLst>
                                    <p:cond delay="0"/>
                                  </p:stCondLst>
                                  <p:childTnLst>
                                    <p:animMotion origin="layout" path="M 0.25091 1.33858E-6 L 0.44196 1.33858E-6 " pathEditMode="relative" rAng="0" ptsTypes="AA">
                                      <p:cBhvr>
                                        <p:cTn id="185" dur="500" fill="hold"/>
                                        <p:tgtEl>
                                          <p:spTgt spid="46"/>
                                        </p:tgtEl>
                                        <p:attrNameLst>
                                          <p:attrName>ppt_x</p:attrName>
                                          <p:attrName>ppt_y</p:attrName>
                                        </p:attrNameLst>
                                      </p:cBhvr>
                                      <p:rCtr x="9544" y="0"/>
                                    </p:animMotion>
                                  </p:childTnLst>
                                </p:cTn>
                              </p:par>
                              <p:par>
                                <p:cTn id="186" presetID="0" presetClass="path" presetSubtype="0" accel="50000" decel="50000" fill="hold" grpId="2" nodeType="withEffect">
                                  <p:stCondLst>
                                    <p:cond delay="0"/>
                                  </p:stCondLst>
                                  <p:childTnLst>
                                    <p:animMotion origin="layout" path="M 0.09561 2.77443E-6 L 0.25091 2.77443E-6 " pathEditMode="relative" rAng="0" ptsTypes="AA">
                                      <p:cBhvr>
                                        <p:cTn id="187" dur="500" fill="hold"/>
                                        <p:tgtEl>
                                          <p:spTgt spid="51"/>
                                        </p:tgtEl>
                                        <p:attrNameLst>
                                          <p:attrName>ppt_x</p:attrName>
                                          <p:attrName>ppt_y</p:attrName>
                                        </p:attrNameLst>
                                      </p:cBhvr>
                                      <p:rCtr x="7756" y="0"/>
                                    </p:animMotion>
                                  </p:childTnLst>
                                </p:cTn>
                              </p:par>
                              <p:par>
                                <p:cTn id="188" presetID="0" presetClass="path" presetSubtype="0" accel="50000" decel="50000" fill="hold" grpId="2" nodeType="withEffect">
                                  <p:stCondLst>
                                    <p:cond delay="0"/>
                                  </p:stCondLst>
                                  <p:childTnLst>
                                    <p:animMotion origin="layout" path="M 0.09561 -1.83881E-6 L 0.25091 -1.83881E-6 " pathEditMode="relative" rAng="0" ptsTypes="AA">
                                      <p:cBhvr>
                                        <p:cTn id="189" dur="500" fill="hold"/>
                                        <p:tgtEl>
                                          <p:spTgt spid="50"/>
                                        </p:tgtEl>
                                        <p:attrNameLst>
                                          <p:attrName>ppt_x</p:attrName>
                                          <p:attrName>ppt_y</p:attrName>
                                        </p:attrNameLst>
                                      </p:cBhvr>
                                      <p:rCtr x="7756" y="0"/>
                                    </p:animMotion>
                                  </p:childTnLst>
                                </p:cTn>
                              </p:par>
                              <p:par>
                                <p:cTn id="190" presetID="0" presetClass="path" presetSubtype="0" accel="50000" decel="50000" fill="hold" grpId="1" nodeType="withEffect">
                                  <p:stCondLst>
                                    <p:cond delay="0"/>
                                  </p:stCondLst>
                                  <p:childTnLst>
                                    <p:animMotion origin="layout" path="M 0 0 L 0.0956 0 " pathEditMode="relative" ptsTypes="AA">
                                      <p:cBhvr>
                                        <p:cTn id="191" dur="500" fill="hold"/>
                                        <p:tgtEl>
                                          <p:spTgt spid="55"/>
                                        </p:tgtEl>
                                        <p:attrNameLst>
                                          <p:attrName>ppt_x</p:attrName>
                                          <p:attrName>ppt_y</p:attrName>
                                        </p:attrNameLst>
                                      </p:cBhvr>
                                    </p:animMotion>
                                  </p:childTnLst>
                                </p:cTn>
                              </p:par>
                              <p:par>
                                <p:cTn id="192" presetID="0" presetClass="path" presetSubtype="0" accel="50000" decel="50000" fill="hold" grpId="1" nodeType="withEffect">
                                  <p:stCondLst>
                                    <p:cond delay="0"/>
                                  </p:stCondLst>
                                  <p:childTnLst>
                                    <p:animMotion origin="layout" path="M 0 0 L 0.0956 0 " pathEditMode="relative" ptsTypes="AA">
                                      <p:cBhvr>
                                        <p:cTn id="193" dur="500" fill="hold"/>
                                        <p:tgtEl>
                                          <p:spTgt spid="54"/>
                                        </p:tgtEl>
                                        <p:attrNameLst>
                                          <p:attrName>ppt_x</p:attrName>
                                          <p:attrName>ppt_y</p:attrName>
                                        </p:attrNameLst>
                                      </p:cBhvr>
                                    </p:animMotion>
                                  </p:childTnLst>
                                </p:cTn>
                              </p:par>
                            </p:childTnLst>
                          </p:cTn>
                        </p:par>
                        <p:par>
                          <p:cTn id="194" fill="hold">
                            <p:stCondLst>
                              <p:cond delay="4500"/>
                            </p:stCondLst>
                            <p:childTnLst>
                              <p:par>
                                <p:cTn id="195" presetID="0" presetClass="path" presetSubtype="0" accel="50000" decel="50000" fill="hold" grpId="7" nodeType="afterEffect">
                                  <p:stCondLst>
                                    <p:cond delay="0"/>
                                  </p:stCondLst>
                                  <p:childTnLst>
                                    <p:animMotion origin="layout" path="M 0.61218 0.00023 L 0.73173 -0.07897 " pathEditMode="relative" rAng="0" ptsTypes="AA">
                                      <p:cBhvr>
                                        <p:cTn id="196" dur="500" fill="hold"/>
                                        <p:tgtEl>
                                          <p:spTgt spid="42"/>
                                        </p:tgtEl>
                                        <p:attrNameLst>
                                          <p:attrName>ppt_x</p:attrName>
                                          <p:attrName>ppt_y</p:attrName>
                                        </p:attrNameLst>
                                      </p:cBhvr>
                                      <p:rCtr x="5969" y="-3960"/>
                                    </p:animMotion>
                                  </p:childTnLst>
                                </p:cTn>
                              </p:par>
                              <p:par>
                                <p:cTn id="197" presetID="0" presetClass="path" presetSubtype="0" accel="50000" decel="50000" fill="hold" grpId="7" nodeType="withEffect">
                                  <p:stCondLst>
                                    <p:cond delay="0"/>
                                  </p:stCondLst>
                                  <p:childTnLst>
                                    <p:animMotion origin="layout" path="M 0.61218 0.00023 L 0.73173 0.08059 " pathEditMode="relative" rAng="0" ptsTypes="AA">
                                      <p:cBhvr>
                                        <p:cTn id="198" dur="500" fill="hold"/>
                                        <p:tgtEl>
                                          <p:spTgt spid="43"/>
                                        </p:tgtEl>
                                        <p:attrNameLst>
                                          <p:attrName>ppt_x</p:attrName>
                                          <p:attrName>ppt_y</p:attrName>
                                        </p:attrNameLst>
                                      </p:cBhvr>
                                      <p:rCtr x="5969" y="4006"/>
                                    </p:animMotion>
                                  </p:childTnLst>
                                </p:cTn>
                              </p:par>
                              <p:par>
                                <p:cTn id="199" presetID="0" presetClass="path" presetSubtype="0" accel="50000" decel="50000" fill="hold" grpId="5" nodeType="withEffect">
                                  <p:stCondLst>
                                    <p:cond delay="0"/>
                                  </p:stCondLst>
                                  <p:childTnLst>
                                    <p:animMotion origin="layout" path="M 0.44196 1.18573E-6 L 0.61218 0.00023 " pathEditMode="relative" rAng="0" ptsTypes="AA">
                                      <p:cBhvr>
                                        <p:cTn id="200" dur="500" fill="hold"/>
                                        <p:tgtEl>
                                          <p:spTgt spid="47"/>
                                        </p:tgtEl>
                                        <p:attrNameLst>
                                          <p:attrName>ppt_x</p:attrName>
                                          <p:attrName>ppt_y</p:attrName>
                                        </p:attrNameLst>
                                      </p:cBhvr>
                                      <p:rCtr x="8503" y="0"/>
                                    </p:animMotion>
                                  </p:childTnLst>
                                </p:cTn>
                              </p:par>
                              <p:par>
                                <p:cTn id="201" presetID="0" presetClass="path" presetSubtype="0" accel="50000" decel="50000" fill="hold" grpId="5" nodeType="withEffect">
                                  <p:stCondLst>
                                    <p:cond delay="0"/>
                                  </p:stCondLst>
                                  <p:childTnLst>
                                    <p:animMotion origin="layout" path="M 0.44196 -3.42751E-6 L 0.61218 0.00024 " pathEditMode="relative" rAng="0" ptsTypes="AA">
                                      <p:cBhvr>
                                        <p:cTn id="202" dur="500" fill="hold"/>
                                        <p:tgtEl>
                                          <p:spTgt spid="46"/>
                                        </p:tgtEl>
                                        <p:attrNameLst>
                                          <p:attrName>ppt_x</p:attrName>
                                          <p:attrName>ppt_y</p:attrName>
                                        </p:attrNameLst>
                                      </p:cBhvr>
                                      <p:rCtr x="8503" y="0"/>
                                    </p:animMotion>
                                  </p:childTnLst>
                                </p:cTn>
                              </p:par>
                              <p:par>
                                <p:cTn id="203" presetID="0" presetClass="path" presetSubtype="0" accel="50000" decel="50000" fill="hold" grpId="4" nodeType="withEffect">
                                  <p:stCondLst>
                                    <p:cond delay="0"/>
                                  </p:stCondLst>
                                  <p:childTnLst>
                                    <p:animMotion origin="layout" path="M 0.25091 -4.04817E-6 L 0.44196 -4.04817E-6 " pathEditMode="relative" rAng="0" ptsTypes="AA">
                                      <p:cBhvr>
                                        <p:cTn id="204" dur="500" fill="hold"/>
                                        <p:tgtEl>
                                          <p:spTgt spid="51"/>
                                        </p:tgtEl>
                                        <p:attrNameLst>
                                          <p:attrName>ppt_x</p:attrName>
                                          <p:attrName>ppt_y</p:attrName>
                                        </p:attrNameLst>
                                      </p:cBhvr>
                                      <p:rCtr x="9544" y="0"/>
                                    </p:animMotion>
                                  </p:childTnLst>
                                </p:cTn>
                              </p:par>
                              <p:par>
                                <p:cTn id="205" presetID="0" presetClass="path" presetSubtype="0" accel="50000" decel="50000" fill="hold" grpId="4" nodeType="withEffect">
                                  <p:stCondLst>
                                    <p:cond delay="0"/>
                                  </p:stCondLst>
                                  <p:childTnLst>
                                    <p:animMotion origin="layout" path="M 0.25091 1.33858E-6 L 0.44196 1.33858E-6 " pathEditMode="relative" rAng="0" ptsTypes="AA">
                                      <p:cBhvr>
                                        <p:cTn id="206" dur="500" fill="hold"/>
                                        <p:tgtEl>
                                          <p:spTgt spid="50"/>
                                        </p:tgtEl>
                                        <p:attrNameLst>
                                          <p:attrName>ppt_x</p:attrName>
                                          <p:attrName>ppt_y</p:attrName>
                                        </p:attrNameLst>
                                      </p:cBhvr>
                                      <p:rCtr x="9544" y="0"/>
                                    </p:animMotion>
                                  </p:childTnLst>
                                </p:cTn>
                              </p:par>
                              <p:par>
                                <p:cTn id="207" presetID="0" presetClass="path" presetSubtype="0" accel="50000" decel="50000" fill="hold" grpId="2" nodeType="withEffect">
                                  <p:stCondLst>
                                    <p:cond delay="0"/>
                                  </p:stCondLst>
                                  <p:childTnLst>
                                    <p:animMotion origin="layout" path="M 0.09561 2.77443E-6 L 0.25091 2.77443E-6 " pathEditMode="relative" rAng="0" ptsTypes="AA">
                                      <p:cBhvr>
                                        <p:cTn id="208" dur="500" fill="hold"/>
                                        <p:tgtEl>
                                          <p:spTgt spid="55"/>
                                        </p:tgtEl>
                                        <p:attrNameLst>
                                          <p:attrName>ppt_x</p:attrName>
                                          <p:attrName>ppt_y</p:attrName>
                                        </p:attrNameLst>
                                      </p:cBhvr>
                                      <p:rCtr x="7756" y="0"/>
                                    </p:animMotion>
                                  </p:childTnLst>
                                </p:cTn>
                              </p:par>
                              <p:par>
                                <p:cTn id="209" presetID="0" presetClass="path" presetSubtype="0" accel="50000" decel="50000" fill="hold" grpId="2" nodeType="withEffect">
                                  <p:stCondLst>
                                    <p:cond delay="0"/>
                                  </p:stCondLst>
                                  <p:childTnLst>
                                    <p:animMotion origin="layout" path="M 0.09561 -1.83881E-6 L 0.25091 -1.83881E-6 " pathEditMode="relative" rAng="0" ptsTypes="AA">
                                      <p:cBhvr>
                                        <p:cTn id="210" dur="500" fill="hold"/>
                                        <p:tgtEl>
                                          <p:spTgt spid="54"/>
                                        </p:tgtEl>
                                        <p:attrNameLst>
                                          <p:attrName>ppt_x</p:attrName>
                                          <p:attrName>ppt_y</p:attrName>
                                        </p:attrNameLst>
                                      </p:cBhvr>
                                      <p:rCtr x="7756" y="0"/>
                                    </p:animMotion>
                                  </p:childTnLst>
                                </p:cTn>
                              </p:par>
                              <p:par>
                                <p:cTn id="211" presetID="10" presetClass="exit" presetSubtype="0" fill="hold" grpId="6" nodeType="withEffect">
                                  <p:stCondLst>
                                    <p:cond delay="0"/>
                                  </p:stCondLst>
                                  <p:childTnLst>
                                    <p:animEffect transition="out" filter="fade">
                                      <p:cBhvr>
                                        <p:cTn id="212" dur="500"/>
                                        <p:tgtEl>
                                          <p:spTgt spid="43"/>
                                        </p:tgtEl>
                                      </p:cBhvr>
                                    </p:animEffect>
                                    <p:set>
                                      <p:cBhvr>
                                        <p:cTn id="213" dur="1" fill="hold">
                                          <p:stCondLst>
                                            <p:cond delay="499"/>
                                          </p:stCondLst>
                                        </p:cTn>
                                        <p:tgtEl>
                                          <p:spTgt spid="43"/>
                                        </p:tgtEl>
                                        <p:attrNameLst>
                                          <p:attrName>style.visibility</p:attrName>
                                        </p:attrNameLst>
                                      </p:cBhvr>
                                      <p:to>
                                        <p:strVal val="hidden"/>
                                      </p:to>
                                    </p:set>
                                  </p:childTnLst>
                                </p:cTn>
                              </p:par>
                              <p:par>
                                <p:cTn id="214" presetID="10" presetClass="exit" presetSubtype="0" fill="hold" grpId="6" nodeType="withEffect">
                                  <p:stCondLst>
                                    <p:cond delay="0"/>
                                  </p:stCondLst>
                                  <p:childTnLst>
                                    <p:animEffect transition="out" filter="fade">
                                      <p:cBhvr>
                                        <p:cTn id="215" dur="500"/>
                                        <p:tgtEl>
                                          <p:spTgt spid="42"/>
                                        </p:tgtEl>
                                      </p:cBhvr>
                                    </p:animEffect>
                                    <p:set>
                                      <p:cBhvr>
                                        <p:cTn id="216" dur="1" fill="hold">
                                          <p:stCondLst>
                                            <p:cond delay="499"/>
                                          </p:stCondLst>
                                        </p:cTn>
                                        <p:tgtEl>
                                          <p:spTgt spid="42"/>
                                        </p:tgtEl>
                                        <p:attrNameLst>
                                          <p:attrName>style.visibility</p:attrName>
                                        </p:attrNameLst>
                                      </p:cBhvr>
                                      <p:to>
                                        <p:strVal val="hidden"/>
                                      </p:to>
                                    </p:set>
                                  </p:childTnLst>
                                </p:cTn>
                              </p:par>
                              <p:par>
                                <p:cTn id="217" presetID="10" presetClass="entr" presetSubtype="0" fill="hold" grpId="1" nodeType="withEffect">
                                  <p:stCondLst>
                                    <p:cond delay="0"/>
                                  </p:stCondLst>
                                  <p:childTnLst>
                                    <p:set>
                                      <p:cBhvr>
                                        <p:cTn id="218" dur="1" fill="hold">
                                          <p:stCondLst>
                                            <p:cond delay="0"/>
                                          </p:stCondLst>
                                        </p:cTn>
                                        <p:tgtEl>
                                          <p:spTgt spid="45"/>
                                        </p:tgtEl>
                                        <p:attrNameLst>
                                          <p:attrName>style.visibility</p:attrName>
                                        </p:attrNameLst>
                                      </p:cBhvr>
                                      <p:to>
                                        <p:strVal val="visible"/>
                                      </p:to>
                                    </p:set>
                                    <p:animEffect transition="in" filter="fade">
                                      <p:cBhvr>
                                        <p:cTn id="219" dur="500"/>
                                        <p:tgtEl>
                                          <p:spTgt spid="45"/>
                                        </p:tgtEl>
                                      </p:cBhvr>
                                    </p:animEffect>
                                  </p:childTnLst>
                                </p:cTn>
                              </p:par>
                              <p:par>
                                <p:cTn id="220" presetID="0" presetClass="path" presetSubtype="0" accel="50000" decel="50000" fill="hold" grpId="0" nodeType="withEffect">
                                  <p:stCondLst>
                                    <p:cond delay="0"/>
                                  </p:stCondLst>
                                  <p:childTnLst>
                                    <p:animMotion origin="layout" path="M -3.77061E-6 -9.26355E-8 L 0.08399 -9.26355E-8 " pathEditMode="relative" rAng="0" ptsTypes="AA">
                                      <p:cBhvr>
                                        <p:cTn id="221" dur="500" fill="hold"/>
                                        <p:tgtEl>
                                          <p:spTgt spid="45"/>
                                        </p:tgtEl>
                                        <p:attrNameLst>
                                          <p:attrName>ppt_x</p:attrName>
                                          <p:attrName>ppt_y</p:attrName>
                                        </p:attrNameLst>
                                      </p:cBhvr>
                                      <p:rCtr x="4199" y="0"/>
                                    </p:animMotion>
                                  </p:childTnLst>
                                </p:cTn>
                              </p:par>
                              <p:par>
                                <p:cTn id="222" presetID="10" presetClass="exit" presetSubtype="0" fill="hold" grpId="2" nodeType="withEffect">
                                  <p:stCondLst>
                                    <p:cond delay="0"/>
                                  </p:stCondLst>
                                  <p:childTnLst>
                                    <p:animEffect transition="out" filter="fade">
                                      <p:cBhvr>
                                        <p:cTn id="223" dur="500"/>
                                        <p:tgtEl>
                                          <p:spTgt spid="45"/>
                                        </p:tgtEl>
                                      </p:cBhvr>
                                    </p:animEffect>
                                    <p:set>
                                      <p:cBhvr>
                                        <p:cTn id="224" dur="1" fill="hold">
                                          <p:stCondLst>
                                            <p:cond delay="499"/>
                                          </p:stCondLst>
                                        </p:cTn>
                                        <p:tgtEl>
                                          <p:spTgt spid="45"/>
                                        </p:tgtEl>
                                        <p:attrNameLst>
                                          <p:attrName>style.visibility</p:attrName>
                                        </p:attrNameLst>
                                      </p:cBhvr>
                                      <p:to>
                                        <p:strVal val="hidden"/>
                                      </p:to>
                                    </p:set>
                                  </p:childTnLst>
                                </p:cTn>
                              </p:par>
                            </p:childTnLst>
                          </p:cTn>
                        </p:par>
                        <p:par>
                          <p:cTn id="225" fill="hold">
                            <p:stCondLst>
                              <p:cond delay="5000"/>
                            </p:stCondLst>
                            <p:childTnLst>
                              <p:par>
                                <p:cTn id="226" presetID="0" presetClass="path" presetSubtype="0" accel="50000" decel="50000" fill="hold" grpId="7" nodeType="afterEffect">
                                  <p:stCondLst>
                                    <p:cond delay="0"/>
                                  </p:stCondLst>
                                  <p:childTnLst>
                                    <p:animMotion origin="layout" path="M 0.61218 0.00023 L 0.73173 -0.07897 " pathEditMode="relative" rAng="0" ptsTypes="AA">
                                      <p:cBhvr>
                                        <p:cTn id="227" dur="500" fill="hold"/>
                                        <p:tgtEl>
                                          <p:spTgt spid="46"/>
                                        </p:tgtEl>
                                        <p:attrNameLst>
                                          <p:attrName>ppt_x</p:attrName>
                                          <p:attrName>ppt_y</p:attrName>
                                        </p:attrNameLst>
                                      </p:cBhvr>
                                      <p:rCtr x="5969" y="-3960"/>
                                    </p:animMotion>
                                  </p:childTnLst>
                                </p:cTn>
                              </p:par>
                              <p:par>
                                <p:cTn id="228" presetID="0" presetClass="path" presetSubtype="0" accel="50000" decel="50000" fill="hold" grpId="7" nodeType="withEffect">
                                  <p:stCondLst>
                                    <p:cond delay="0"/>
                                  </p:stCondLst>
                                  <p:childTnLst>
                                    <p:animMotion origin="layout" path="M 0.61218 0.00023 L 0.73173 0.08059 " pathEditMode="relative" rAng="0" ptsTypes="AA">
                                      <p:cBhvr>
                                        <p:cTn id="229" dur="500" fill="hold"/>
                                        <p:tgtEl>
                                          <p:spTgt spid="47"/>
                                        </p:tgtEl>
                                        <p:attrNameLst>
                                          <p:attrName>ppt_x</p:attrName>
                                          <p:attrName>ppt_y</p:attrName>
                                        </p:attrNameLst>
                                      </p:cBhvr>
                                      <p:rCtr x="5969" y="4006"/>
                                    </p:animMotion>
                                  </p:childTnLst>
                                </p:cTn>
                              </p:par>
                              <p:par>
                                <p:cTn id="230" presetID="10" presetClass="exit" presetSubtype="0" fill="hold" grpId="6" nodeType="withEffect">
                                  <p:stCondLst>
                                    <p:cond delay="0"/>
                                  </p:stCondLst>
                                  <p:childTnLst>
                                    <p:animEffect transition="out" filter="fade">
                                      <p:cBhvr>
                                        <p:cTn id="231" dur="500"/>
                                        <p:tgtEl>
                                          <p:spTgt spid="47"/>
                                        </p:tgtEl>
                                      </p:cBhvr>
                                    </p:animEffect>
                                    <p:set>
                                      <p:cBhvr>
                                        <p:cTn id="232" dur="1" fill="hold">
                                          <p:stCondLst>
                                            <p:cond delay="499"/>
                                          </p:stCondLst>
                                        </p:cTn>
                                        <p:tgtEl>
                                          <p:spTgt spid="47"/>
                                        </p:tgtEl>
                                        <p:attrNameLst>
                                          <p:attrName>style.visibility</p:attrName>
                                        </p:attrNameLst>
                                      </p:cBhvr>
                                      <p:to>
                                        <p:strVal val="hidden"/>
                                      </p:to>
                                    </p:set>
                                  </p:childTnLst>
                                </p:cTn>
                              </p:par>
                              <p:par>
                                <p:cTn id="233" presetID="10" presetClass="exit" presetSubtype="0" fill="hold" grpId="6" nodeType="withEffect">
                                  <p:stCondLst>
                                    <p:cond delay="0"/>
                                  </p:stCondLst>
                                  <p:childTnLst>
                                    <p:animEffect transition="out" filter="fade">
                                      <p:cBhvr>
                                        <p:cTn id="234" dur="500"/>
                                        <p:tgtEl>
                                          <p:spTgt spid="46"/>
                                        </p:tgtEl>
                                      </p:cBhvr>
                                    </p:animEffect>
                                    <p:set>
                                      <p:cBhvr>
                                        <p:cTn id="235" dur="1" fill="hold">
                                          <p:stCondLst>
                                            <p:cond delay="499"/>
                                          </p:stCondLst>
                                        </p:cTn>
                                        <p:tgtEl>
                                          <p:spTgt spid="46"/>
                                        </p:tgtEl>
                                        <p:attrNameLst>
                                          <p:attrName>style.visibility</p:attrName>
                                        </p:attrNameLst>
                                      </p:cBhvr>
                                      <p:to>
                                        <p:strVal val="hidden"/>
                                      </p:to>
                                    </p:set>
                                  </p:childTnLst>
                                </p:cTn>
                              </p:par>
                              <p:par>
                                <p:cTn id="236" presetID="10" presetClass="entr" presetSubtype="0" fill="hold" grpId="1" nodeType="withEffect">
                                  <p:stCondLst>
                                    <p:cond delay="0"/>
                                  </p:stCondLst>
                                  <p:childTnLst>
                                    <p:set>
                                      <p:cBhvr>
                                        <p:cTn id="237" dur="1" fill="hold">
                                          <p:stCondLst>
                                            <p:cond delay="0"/>
                                          </p:stCondLst>
                                        </p:cTn>
                                        <p:tgtEl>
                                          <p:spTgt spid="49"/>
                                        </p:tgtEl>
                                        <p:attrNameLst>
                                          <p:attrName>style.visibility</p:attrName>
                                        </p:attrNameLst>
                                      </p:cBhvr>
                                      <p:to>
                                        <p:strVal val="visible"/>
                                      </p:to>
                                    </p:set>
                                    <p:animEffect transition="in" filter="fade">
                                      <p:cBhvr>
                                        <p:cTn id="238" dur="500"/>
                                        <p:tgtEl>
                                          <p:spTgt spid="49"/>
                                        </p:tgtEl>
                                      </p:cBhvr>
                                    </p:animEffect>
                                  </p:childTnLst>
                                </p:cTn>
                              </p:par>
                              <p:par>
                                <p:cTn id="239" presetID="0" presetClass="path" presetSubtype="0" accel="50000" decel="50000" fill="hold" grpId="0" nodeType="withEffect">
                                  <p:stCondLst>
                                    <p:cond delay="0"/>
                                  </p:stCondLst>
                                  <p:childTnLst>
                                    <p:animMotion origin="layout" path="M -3.77061E-6 -9.26355E-8 L 0.08399 -9.26355E-8 " pathEditMode="relative" rAng="0" ptsTypes="AA">
                                      <p:cBhvr>
                                        <p:cTn id="240" dur="500" fill="hold"/>
                                        <p:tgtEl>
                                          <p:spTgt spid="49"/>
                                        </p:tgtEl>
                                        <p:attrNameLst>
                                          <p:attrName>ppt_x</p:attrName>
                                          <p:attrName>ppt_y</p:attrName>
                                        </p:attrNameLst>
                                      </p:cBhvr>
                                      <p:rCtr x="4199" y="0"/>
                                    </p:animMotion>
                                  </p:childTnLst>
                                </p:cTn>
                              </p:par>
                              <p:par>
                                <p:cTn id="241" presetID="10" presetClass="exit" presetSubtype="0" fill="hold" grpId="2" nodeType="withEffect">
                                  <p:stCondLst>
                                    <p:cond delay="0"/>
                                  </p:stCondLst>
                                  <p:childTnLst>
                                    <p:animEffect transition="out" filter="fade">
                                      <p:cBhvr>
                                        <p:cTn id="242" dur="500"/>
                                        <p:tgtEl>
                                          <p:spTgt spid="49"/>
                                        </p:tgtEl>
                                      </p:cBhvr>
                                    </p:animEffect>
                                    <p:set>
                                      <p:cBhvr>
                                        <p:cTn id="243" dur="1" fill="hold">
                                          <p:stCondLst>
                                            <p:cond delay="499"/>
                                          </p:stCondLst>
                                        </p:cTn>
                                        <p:tgtEl>
                                          <p:spTgt spid="49"/>
                                        </p:tgtEl>
                                        <p:attrNameLst>
                                          <p:attrName>style.visibility</p:attrName>
                                        </p:attrNameLst>
                                      </p:cBhvr>
                                      <p:to>
                                        <p:strVal val="hidden"/>
                                      </p:to>
                                    </p:set>
                                  </p:childTnLst>
                                </p:cTn>
                              </p:par>
                              <p:par>
                                <p:cTn id="244" presetID="0" presetClass="path" presetSubtype="0" accel="50000" decel="50000" fill="hold" grpId="5" nodeType="withEffect">
                                  <p:stCondLst>
                                    <p:cond delay="0"/>
                                  </p:stCondLst>
                                  <p:childTnLst>
                                    <p:animMotion origin="layout" path="M 0.44196 1.18573E-6 L 0.61218 0.00023 " pathEditMode="relative" rAng="0" ptsTypes="AA">
                                      <p:cBhvr>
                                        <p:cTn id="245" dur="500" fill="hold"/>
                                        <p:tgtEl>
                                          <p:spTgt spid="51"/>
                                        </p:tgtEl>
                                        <p:attrNameLst>
                                          <p:attrName>ppt_x</p:attrName>
                                          <p:attrName>ppt_y</p:attrName>
                                        </p:attrNameLst>
                                      </p:cBhvr>
                                      <p:rCtr x="8503" y="0"/>
                                    </p:animMotion>
                                  </p:childTnLst>
                                </p:cTn>
                              </p:par>
                              <p:par>
                                <p:cTn id="246" presetID="0" presetClass="path" presetSubtype="0" accel="50000" decel="50000" fill="hold" grpId="5" nodeType="withEffect">
                                  <p:stCondLst>
                                    <p:cond delay="0"/>
                                  </p:stCondLst>
                                  <p:childTnLst>
                                    <p:animMotion origin="layout" path="M 0.44196 -3.42751E-6 L 0.61218 0.00024 " pathEditMode="relative" rAng="0" ptsTypes="AA">
                                      <p:cBhvr>
                                        <p:cTn id="247" dur="500" fill="hold"/>
                                        <p:tgtEl>
                                          <p:spTgt spid="50"/>
                                        </p:tgtEl>
                                        <p:attrNameLst>
                                          <p:attrName>ppt_x</p:attrName>
                                          <p:attrName>ppt_y</p:attrName>
                                        </p:attrNameLst>
                                      </p:cBhvr>
                                      <p:rCtr x="8503" y="0"/>
                                    </p:animMotion>
                                  </p:childTnLst>
                                </p:cTn>
                              </p:par>
                              <p:par>
                                <p:cTn id="248" presetID="0" presetClass="path" presetSubtype="0" accel="50000" decel="50000" fill="hold" grpId="4" nodeType="withEffect">
                                  <p:stCondLst>
                                    <p:cond delay="0"/>
                                  </p:stCondLst>
                                  <p:childTnLst>
                                    <p:animMotion origin="layout" path="M 0.25091 -4.04817E-6 L 0.44196 -4.04817E-6 " pathEditMode="relative" rAng="0" ptsTypes="AA">
                                      <p:cBhvr>
                                        <p:cTn id="249" dur="500" fill="hold"/>
                                        <p:tgtEl>
                                          <p:spTgt spid="55"/>
                                        </p:tgtEl>
                                        <p:attrNameLst>
                                          <p:attrName>ppt_x</p:attrName>
                                          <p:attrName>ppt_y</p:attrName>
                                        </p:attrNameLst>
                                      </p:cBhvr>
                                      <p:rCtr x="9544" y="0"/>
                                    </p:animMotion>
                                  </p:childTnLst>
                                </p:cTn>
                              </p:par>
                              <p:par>
                                <p:cTn id="250" presetID="0" presetClass="path" presetSubtype="0" accel="50000" decel="50000" fill="hold" grpId="4" nodeType="withEffect">
                                  <p:stCondLst>
                                    <p:cond delay="0"/>
                                  </p:stCondLst>
                                  <p:childTnLst>
                                    <p:animMotion origin="layout" path="M 0.25091 1.33858E-6 L 0.44196 1.33858E-6 " pathEditMode="relative" rAng="0" ptsTypes="AA">
                                      <p:cBhvr>
                                        <p:cTn id="251" dur="500" fill="hold"/>
                                        <p:tgtEl>
                                          <p:spTgt spid="54"/>
                                        </p:tgtEl>
                                        <p:attrNameLst>
                                          <p:attrName>ppt_x</p:attrName>
                                          <p:attrName>ppt_y</p:attrName>
                                        </p:attrNameLst>
                                      </p:cBhvr>
                                      <p:rCtr x="9544" y="0"/>
                                    </p:animMotion>
                                  </p:childTnLst>
                                </p:cTn>
                              </p:par>
                            </p:childTnLst>
                          </p:cTn>
                        </p:par>
                        <p:par>
                          <p:cTn id="252" fill="hold">
                            <p:stCondLst>
                              <p:cond delay="5500"/>
                            </p:stCondLst>
                            <p:childTnLst>
                              <p:par>
                                <p:cTn id="253" presetID="0" presetClass="path" presetSubtype="0" accel="50000" decel="50000" fill="hold" grpId="7" nodeType="afterEffect">
                                  <p:stCondLst>
                                    <p:cond delay="0"/>
                                  </p:stCondLst>
                                  <p:childTnLst>
                                    <p:animMotion origin="layout" path="M 0.61218 0.00023 L 0.73173 -0.07897 " pathEditMode="relative" rAng="0" ptsTypes="AA">
                                      <p:cBhvr>
                                        <p:cTn id="254" dur="500" fill="hold"/>
                                        <p:tgtEl>
                                          <p:spTgt spid="50"/>
                                        </p:tgtEl>
                                        <p:attrNameLst>
                                          <p:attrName>ppt_x</p:attrName>
                                          <p:attrName>ppt_y</p:attrName>
                                        </p:attrNameLst>
                                      </p:cBhvr>
                                      <p:rCtr x="5969" y="-3960"/>
                                    </p:animMotion>
                                  </p:childTnLst>
                                </p:cTn>
                              </p:par>
                              <p:par>
                                <p:cTn id="255" presetID="0" presetClass="path" presetSubtype="0" accel="50000" decel="50000" fill="hold" grpId="7" nodeType="withEffect">
                                  <p:stCondLst>
                                    <p:cond delay="0"/>
                                  </p:stCondLst>
                                  <p:childTnLst>
                                    <p:animMotion origin="layout" path="M 0.61218 0.00023 L 0.73173 0.08059 " pathEditMode="relative" rAng="0" ptsTypes="AA">
                                      <p:cBhvr>
                                        <p:cTn id="256" dur="500" fill="hold"/>
                                        <p:tgtEl>
                                          <p:spTgt spid="51"/>
                                        </p:tgtEl>
                                        <p:attrNameLst>
                                          <p:attrName>ppt_x</p:attrName>
                                          <p:attrName>ppt_y</p:attrName>
                                        </p:attrNameLst>
                                      </p:cBhvr>
                                      <p:rCtr x="5969" y="4006"/>
                                    </p:animMotion>
                                  </p:childTnLst>
                                </p:cTn>
                              </p:par>
                              <p:par>
                                <p:cTn id="257" presetID="10" presetClass="exit" presetSubtype="0" fill="hold" grpId="6" nodeType="withEffect">
                                  <p:stCondLst>
                                    <p:cond delay="0"/>
                                  </p:stCondLst>
                                  <p:childTnLst>
                                    <p:animEffect transition="out" filter="fade">
                                      <p:cBhvr>
                                        <p:cTn id="258" dur="500"/>
                                        <p:tgtEl>
                                          <p:spTgt spid="51"/>
                                        </p:tgtEl>
                                      </p:cBhvr>
                                    </p:animEffect>
                                    <p:set>
                                      <p:cBhvr>
                                        <p:cTn id="259" dur="1" fill="hold">
                                          <p:stCondLst>
                                            <p:cond delay="499"/>
                                          </p:stCondLst>
                                        </p:cTn>
                                        <p:tgtEl>
                                          <p:spTgt spid="51"/>
                                        </p:tgtEl>
                                        <p:attrNameLst>
                                          <p:attrName>style.visibility</p:attrName>
                                        </p:attrNameLst>
                                      </p:cBhvr>
                                      <p:to>
                                        <p:strVal val="hidden"/>
                                      </p:to>
                                    </p:set>
                                  </p:childTnLst>
                                </p:cTn>
                              </p:par>
                              <p:par>
                                <p:cTn id="260" presetID="10" presetClass="exit" presetSubtype="0" fill="hold" grpId="6" nodeType="withEffect">
                                  <p:stCondLst>
                                    <p:cond delay="0"/>
                                  </p:stCondLst>
                                  <p:childTnLst>
                                    <p:animEffect transition="out" filter="fade">
                                      <p:cBhvr>
                                        <p:cTn id="261" dur="500"/>
                                        <p:tgtEl>
                                          <p:spTgt spid="50"/>
                                        </p:tgtEl>
                                      </p:cBhvr>
                                    </p:animEffect>
                                    <p:set>
                                      <p:cBhvr>
                                        <p:cTn id="262" dur="1" fill="hold">
                                          <p:stCondLst>
                                            <p:cond delay="499"/>
                                          </p:stCondLst>
                                        </p:cTn>
                                        <p:tgtEl>
                                          <p:spTgt spid="50"/>
                                        </p:tgtEl>
                                        <p:attrNameLst>
                                          <p:attrName>style.visibility</p:attrName>
                                        </p:attrNameLst>
                                      </p:cBhvr>
                                      <p:to>
                                        <p:strVal val="hidden"/>
                                      </p:to>
                                    </p:set>
                                  </p:childTnLst>
                                </p:cTn>
                              </p:par>
                              <p:par>
                                <p:cTn id="263" presetID="0" presetClass="path" presetSubtype="0" accel="50000" decel="50000" fill="hold" grpId="5" nodeType="withEffect">
                                  <p:stCondLst>
                                    <p:cond delay="0"/>
                                  </p:stCondLst>
                                  <p:childTnLst>
                                    <p:animMotion origin="layout" path="M 0.44196 1.18573E-6 L 0.61218 0.00023 " pathEditMode="relative" rAng="0" ptsTypes="AA">
                                      <p:cBhvr>
                                        <p:cTn id="264" dur="500" fill="hold"/>
                                        <p:tgtEl>
                                          <p:spTgt spid="55"/>
                                        </p:tgtEl>
                                        <p:attrNameLst>
                                          <p:attrName>ppt_x</p:attrName>
                                          <p:attrName>ppt_y</p:attrName>
                                        </p:attrNameLst>
                                      </p:cBhvr>
                                      <p:rCtr x="8503" y="0"/>
                                    </p:animMotion>
                                  </p:childTnLst>
                                </p:cTn>
                              </p:par>
                              <p:par>
                                <p:cTn id="265" presetID="0" presetClass="path" presetSubtype="0" accel="50000" decel="50000" fill="hold" grpId="5" nodeType="withEffect">
                                  <p:stCondLst>
                                    <p:cond delay="0"/>
                                  </p:stCondLst>
                                  <p:childTnLst>
                                    <p:animMotion origin="layout" path="M 0.44196 -3.42751E-6 L 0.61218 0.00024 " pathEditMode="relative" rAng="0" ptsTypes="AA">
                                      <p:cBhvr>
                                        <p:cTn id="266" dur="500" fill="hold"/>
                                        <p:tgtEl>
                                          <p:spTgt spid="54"/>
                                        </p:tgtEl>
                                        <p:attrNameLst>
                                          <p:attrName>ppt_x</p:attrName>
                                          <p:attrName>ppt_y</p:attrName>
                                        </p:attrNameLst>
                                      </p:cBhvr>
                                      <p:rCtr x="8503" y="0"/>
                                    </p:animMotion>
                                  </p:childTnLst>
                                </p:cTn>
                              </p:par>
                            </p:childTnLst>
                          </p:cTn>
                        </p:par>
                        <p:par>
                          <p:cTn id="267" fill="hold">
                            <p:stCondLst>
                              <p:cond delay="6000"/>
                            </p:stCondLst>
                            <p:childTnLst>
                              <p:par>
                                <p:cTn id="268" presetID="0" presetClass="path" presetSubtype="0" accel="50000" decel="50000" fill="hold" grpId="7" nodeType="afterEffect">
                                  <p:stCondLst>
                                    <p:cond delay="0"/>
                                  </p:stCondLst>
                                  <p:childTnLst>
                                    <p:animMotion origin="layout" path="M 0.61218 0.00023 L 0.73173 -0.07897 " pathEditMode="relative" rAng="0" ptsTypes="AA">
                                      <p:cBhvr>
                                        <p:cTn id="269" dur="500" fill="hold"/>
                                        <p:tgtEl>
                                          <p:spTgt spid="54"/>
                                        </p:tgtEl>
                                        <p:attrNameLst>
                                          <p:attrName>ppt_x</p:attrName>
                                          <p:attrName>ppt_y</p:attrName>
                                        </p:attrNameLst>
                                      </p:cBhvr>
                                      <p:rCtr x="5969" y="-3960"/>
                                    </p:animMotion>
                                  </p:childTnLst>
                                </p:cTn>
                              </p:par>
                              <p:par>
                                <p:cTn id="270" presetID="0" presetClass="path" presetSubtype="0" accel="50000" decel="50000" fill="hold" grpId="7" nodeType="withEffect">
                                  <p:stCondLst>
                                    <p:cond delay="0"/>
                                  </p:stCondLst>
                                  <p:childTnLst>
                                    <p:animMotion origin="layout" path="M 0.61218 0.00023 L 0.73173 0.08059 " pathEditMode="relative" rAng="0" ptsTypes="AA">
                                      <p:cBhvr>
                                        <p:cTn id="271" dur="500" fill="hold"/>
                                        <p:tgtEl>
                                          <p:spTgt spid="55"/>
                                        </p:tgtEl>
                                        <p:attrNameLst>
                                          <p:attrName>ppt_x</p:attrName>
                                          <p:attrName>ppt_y</p:attrName>
                                        </p:attrNameLst>
                                      </p:cBhvr>
                                      <p:rCtr x="5969" y="4006"/>
                                    </p:animMotion>
                                  </p:childTnLst>
                                </p:cTn>
                              </p:par>
                              <p:par>
                                <p:cTn id="272" presetID="10" presetClass="exit" presetSubtype="0" fill="hold" grpId="6" nodeType="withEffect">
                                  <p:stCondLst>
                                    <p:cond delay="0"/>
                                  </p:stCondLst>
                                  <p:childTnLst>
                                    <p:animEffect transition="out" filter="fade">
                                      <p:cBhvr>
                                        <p:cTn id="273" dur="500"/>
                                        <p:tgtEl>
                                          <p:spTgt spid="55"/>
                                        </p:tgtEl>
                                      </p:cBhvr>
                                    </p:animEffect>
                                    <p:set>
                                      <p:cBhvr>
                                        <p:cTn id="274" dur="1" fill="hold">
                                          <p:stCondLst>
                                            <p:cond delay="499"/>
                                          </p:stCondLst>
                                        </p:cTn>
                                        <p:tgtEl>
                                          <p:spTgt spid="55"/>
                                        </p:tgtEl>
                                        <p:attrNameLst>
                                          <p:attrName>style.visibility</p:attrName>
                                        </p:attrNameLst>
                                      </p:cBhvr>
                                      <p:to>
                                        <p:strVal val="hidden"/>
                                      </p:to>
                                    </p:set>
                                  </p:childTnLst>
                                </p:cTn>
                              </p:par>
                              <p:par>
                                <p:cTn id="275" presetID="10" presetClass="exit" presetSubtype="0" fill="hold" grpId="6" nodeType="withEffect">
                                  <p:stCondLst>
                                    <p:cond delay="0"/>
                                  </p:stCondLst>
                                  <p:childTnLst>
                                    <p:animEffect transition="out" filter="fade">
                                      <p:cBhvr>
                                        <p:cTn id="276" dur="500"/>
                                        <p:tgtEl>
                                          <p:spTgt spid="54"/>
                                        </p:tgtEl>
                                      </p:cBhvr>
                                    </p:animEffect>
                                    <p:set>
                                      <p:cBhvr>
                                        <p:cTn id="277" dur="1" fill="hold">
                                          <p:stCondLst>
                                            <p:cond delay="499"/>
                                          </p:stCondLst>
                                        </p:cTn>
                                        <p:tgtEl>
                                          <p:spTgt spid="54"/>
                                        </p:tgtEl>
                                        <p:attrNameLst>
                                          <p:attrName>style.visibility</p:attrName>
                                        </p:attrNameLst>
                                      </p:cBhvr>
                                      <p:to>
                                        <p:strVal val="hidden"/>
                                      </p:to>
                                    </p:set>
                                  </p:childTnLst>
                                </p:cTn>
                              </p:par>
                              <p:par>
                                <p:cTn id="278" presetID="10" presetClass="entr" presetSubtype="0" fill="hold" grpId="1" nodeType="withEffect">
                                  <p:stCondLst>
                                    <p:cond delay="0"/>
                                  </p:stCondLst>
                                  <p:childTnLst>
                                    <p:set>
                                      <p:cBhvr>
                                        <p:cTn id="279" dur="1" fill="hold">
                                          <p:stCondLst>
                                            <p:cond delay="0"/>
                                          </p:stCondLst>
                                        </p:cTn>
                                        <p:tgtEl>
                                          <p:spTgt spid="57"/>
                                        </p:tgtEl>
                                        <p:attrNameLst>
                                          <p:attrName>style.visibility</p:attrName>
                                        </p:attrNameLst>
                                      </p:cBhvr>
                                      <p:to>
                                        <p:strVal val="visible"/>
                                      </p:to>
                                    </p:set>
                                    <p:animEffect transition="in" filter="fade">
                                      <p:cBhvr>
                                        <p:cTn id="280" dur="500"/>
                                        <p:tgtEl>
                                          <p:spTgt spid="57"/>
                                        </p:tgtEl>
                                      </p:cBhvr>
                                    </p:animEffect>
                                  </p:childTnLst>
                                </p:cTn>
                              </p:par>
                              <p:par>
                                <p:cTn id="281" presetID="0" presetClass="path" presetSubtype="0" accel="50000" decel="50000" fill="hold" grpId="0" nodeType="withEffect">
                                  <p:stCondLst>
                                    <p:cond delay="0"/>
                                  </p:stCondLst>
                                  <p:childTnLst>
                                    <p:animMotion origin="layout" path="M -3.77061E-6 -9.26355E-8 L 0.08399 -9.26355E-8 " pathEditMode="relative" rAng="0" ptsTypes="AA">
                                      <p:cBhvr>
                                        <p:cTn id="282" dur="500" fill="hold"/>
                                        <p:tgtEl>
                                          <p:spTgt spid="57"/>
                                        </p:tgtEl>
                                        <p:attrNameLst>
                                          <p:attrName>ppt_x</p:attrName>
                                          <p:attrName>ppt_y</p:attrName>
                                        </p:attrNameLst>
                                      </p:cBhvr>
                                      <p:rCtr x="4199" y="0"/>
                                    </p:animMotion>
                                  </p:childTnLst>
                                </p:cTn>
                              </p:par>
                              <p:par>
                                <p:cTn id="283" presetID="10" presetClass="exit" presetSubtype="0" fill="hold" grpId="2" nodeType="withEffect">
                                  <p:stCondLst>
                                    <p:cond delay="0"/>
                                  </p:stCondLst>
                                  <p:childTnLst>
                                    <p:animEffect transition="out" filter="fade">
                                      <p:cBhvr>
                                        <p:cTn id="284" dur="500"/>
                                        <p:tgtEl>
                                          <p:spTgt spid="57"/>
                                        </p:tgtEl>
                                      </p:cBhvr>
                                    </p:animEffect>
                                    <p:set>
                                      <p:cBhvr>
                                        <p:cTn id="285" dur="1" fill="hold">
                                          <p:stCondLst>
                                            <p:cond delay="499"/>
                                          </p:stCondLst>
                                        </p:cTn>
                                        <p:tgtEl>
                                          <p:spTgt spid="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7" grpId="2" animBg="1"/>
      <p:bldP spid="37" grpId="3" animBg="1"/>
      <p:bldP spid="37" grpId="4" animBg="1"/>
      <p:bldP spid="37" grpId="5" animBg="1"/>
      <p:bldP spid="37" grpId="6" animBg="1"/>
      <p:bldP spid="37" grpId="7" animBg="1"/>
      <p:bldP spid="38" grpId="0" animBg="1"/>
      <p:bldP spid="38" grpId="1" animBg="1"/>
      <p:bldP spid="38" grpId="2" animBg="1"/>
      <p:bldP spid="38" grpId="3" animBg="1"/>
      <p:bldP spid="38" grpId="4" animBg="1"/>
      <p:bldP spid="38" grpId="5" animBg="1"/>
      <p:bldP spid="38" grpId="6" animBg="1"/>
      <p:bldP spid="38" grpId="7" animBg="1"/>
      <p:bldP spid="39" grpId="0" animBg="1"/>
      <p:bldP spid="39" grpId="1" animBg="1"/>
      <p:bldP spid="39" grpId="2" animBg="1"/>
      <p:bldP spid="40" grpId="2" animBg="1"/>
      <p:bldP spid="40" grpId="3" animBg="1"/>
      <p:bldP spid="40" grpId="4" animBg="1"/>
      <p:bldP spid="42" grpId="0" animBg="1"/>
      <p:bldP spid="42" grpId="1" animBg="1"/>
      <p:bldP spid="42" grpId="2" animBg="1"/>
      <p:bldP spid="42" grpId="3" animBg="1"/>
      <p:bldP spid="42" grpId="4" animBg="1"/>
      <p:bldP spid="42" grpId="5" animBg="1"/>
      <p:bldP spid="42" grpId="6" animBg="1"/>
      <p:bldP spid="42" grpId="7" animBg="1"/>
      <p:bldP spid="43" grpId="0" animBg="1"/>
      <p:bldP spid="43" grpId="1" animBg="1"/>
      <p:bldP spid="43" grpId="2" animBg="1"/>
      <p:bldP spid="43" grpId="3" animBg="1"/>
      <p:bldP spid="43" grpId="4" animBg="1"/>
      <p:bldP spid="43" grpId="5" animBg="1"/>
      <p:bldP spid="43" grpId="6" animBg="1"/>
      <p:bldP spid="43" grpId="7" animBg="1"/>
      <p:bldP spid="44" grpId="0" animBg="1"/>
      <p:bldP spid="44" grpId="1" animBg="1"/>
      <p:bldP spid="44" grpId="2" animBg="1"/>
      <p:bldP spid="45" grpId="0" animBg="1"/>
      <p:bldP spid="45" grpId="1" animBg="1"/>
      <p:bldP spid="45" grpId="2" animBg="1"/>
      <p:bldP spid="46" grpId="0" animBg="1"/>
      <p:bldP spid="46" grpId="1" animBg="1"/>
      <p:bldP spid="46" grpId="2" animBg="1"/>
      <p:bldP spid="46" grpId="3" animBg="1"/>
      <p:bldP spid="46" grpId="4" animBg="1"/>
      <p:bldP spid="46" grpId="5" animBg="1"/>
      <p:bldP spid="46" grpId="6" animBg="1"/>
      <p:bldP spid="46" grpId="7" animBg="1"/>
      <p:bldP spid="47" grpId="0" animBg="1"/>
      <p:bldP spid="47" grpId="1" animBg="1"/>
      <p:bldP spid="47" grpId="2" animBg="1"/>
      <p:bldP spid="47" grpId="3" animBg="1"/>
      <p:bldP spid="47" grpId="4" animBg="1"/>
      <p:bldP spid="47" grpId="5" animBg="1"/>
      <p:bldP spid="47" grpId="6" animBg="1"/>
      <p:bldP spid="47" grpId="7" animBg="1"/>
      <p:bldP spid="48" grpId="0" animBg="1"/>
      <p:bldP spid="48" grpId="1" animBg="1"/>
      <p:bldP spid="48" grpId="2" animBg="1"/>
      <p:bldP spid="49" grpId="0" animBg="1"/>
      <p:bldP spid="49" grpId="1" animBg="1"/>
      <p:bldP spid="49" grpId="2" animBg="1"/>
      <p:bldP spid="50" grpId="0" animBg="1"/>
      <p:bldP spid="50" grpId="1" animBg="1"/>
      <p:bldP spid="50" grpId="2" animBg="1"/>
      <p:bldP spid="50" grpId="3" animBg="1"/>
      <p:bldP spid="50" grpId="4" animBg="1"/>
      <p:bldP spid="50" grpId="5" animBg="1"/>
      <p:bldP spid="50" grpId="6" animBg="1"/>
      <p:bldP spid="50" grpId="7" animBg="1"/>
      <p:bldP spid="51" grpId="0" animBg="1"/>
      <p:bldP spid="51" grpId="1" animBg="1"/>
      <p:bldP spid="51" grpId="2" animBg="1"/>
      <p:bldP spid="51" grpId="3" animBg="1"/>
      <p:bldP spid="51" grpId="4" animBg="1"/>
      <p:bldP spid="51" grpId="5" animBg="1"/>
      <p:bldP spid="51" grpId="6" animBg="1"/>
      <p:bldP spid="51" grpId="7" animBg="1"/>
      <p:bldP spid="52" grpId="0" animBg="1"/>
      <p:bldP spid="52" grpId="1" animBg="1"/>
      <p:bldP spid="52" grpId="2" animBg="1"/>
      <p:bldP spid="53" grpId="0" animBg="1"/>
      <p:bldP spid="53" grpId="1" animBg="1"/>
      <p:bldP spid="53" grpId="2" animBg="1"/>
      <p:bldP spid="54" grpId="0" animBg="1"/>
      <p:bldP spid="54" grpId="1" animBg="1"/>
      <p:bldP spid="54" grpId="2" animBg="1"/>
      <p:bldP spid="54" grpId="3" animBg="1"/>
      <p:bldP spid="54" grpId="4" animBg="1"/>
      <p:bldP spid="54" grpId="5" animBg="1"/>
      <p:bldP spid="54" grpId="6" animBg="1"/>
      <p:bldP spid="54" grpId="7" animBg="1"/>
      <p:bldP spid="55" grpId="0" animBg="1"/>
      <p:bldP spid="55" grpId="1" animBg="1"/>
      <p:bldP spid="55" grpId="2" animBg="1"/>
      <p:bldP spid="55" grpId="3" animBg="1"/>
      <p:bldP spid="55" grpId="4" animBg="1"/>
      <p:bldP spid="55" grpId="5" animBg="1"/>
      <p:bldP spid="55" grpId="6" animBg="1"/>
      <p:bldP spid="55" grpId="7" animBg="1"/>
      <p:bldP spid="56" grpId="0" animBg="1"/>
      <p:bldP spid="56" grpId="1" animBg="1"/>
      <p:bldP spid="56" grpId="2" animBg="1"/>
      <p:bldP spid="57" grpId="0" animBg="1"/>
      <p:bldP spid="57" grpId="1" animBg="1"/>
      <p:bldP spid="57" grpId="2"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switch features</a:t>
            </a:r>
            <a:endParaRPr lang="en-US" dirty="0"/>
          </a:p>
        </p:txBody>
      </p:sp>
      <p:grpSp>
        <p:nvGrpSpPr>
          <p:cNvPr id="103" name="Group 102"/>
          <p:cNvGrpSpPr/>
          <p:nvPr/>
        </p:nvGrpSpPr>
        <p:grpSpPr>
          <a:xfrm>
            <a:off x="1586984" y="1230658"/>
            <a:ext cx="5629269" cy="1532027"/>
            <a:chOff x="1503243" y="1230658"/>
            <a:chExt cx="5629269" cy="1532027"/>
          </a:xfrm>
        </p:grpSpPr>
        <p:sp>
          <p:nvSpPr>
            <p:cNvPr id="104" name="Rectangle 103"/>
            <p:cNvSpPr/>
            <p:nvPr/>
          </p:nvSpPr>
          <p:spPr>
            <a:xfrm>
              <a:off x="1503243" y="1764114"/>
              <a:ext cx="1179623" cy="49472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L2</a:t>
              </a:r>
              <a:endParaRPr lang="en-US" dirty="0"/>
            </a:p>
          </p:txBody>
        </p:sp>
        <p:sp>
          <p:nvSpPr>
            <p:cNvPr id="105" name="Rectangle 104"/>
            <p:cNvSpPr/>
            <p:nvPr/>
          </p:nvSpPr>
          <p:spPr>
            <a:xfrm>
              <a:off x="3577994" y="1230658"/>
              <a:ext cx="1748041" cy="69345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v4</a:t>
              </a:r>
              <a:endParaRPr lang="en-US" dirty="0"/>
            </a:p>
          </p:txBody>
        </p:sp>
        <p:sp>
          <p:nvSpPr>
            <p:cNvPr id="106" name="Rectangle 105"/>
            <p:cNvSpPr/>
            <p:nvPr/>
          </p:nvSpPr>
          <p:spPr>
            <a:xfrm>
              <a:off x="3577994" y="2075976"/>
              <a:ext cx="1730971" cy="68670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v6</a:t>
              </a:r>
              <a:endParaRPr lang="en-US" dirty="0"/>
            </a:p>
          </p:txBody>
        </p:sp>
        <p:cxnSp>
          <p:nvCxnSpPr>
            <p:cNvPr id="107" name="Straight Arrow Connector 106"/>
            <p:cNvCxnSpPr>
              <a:stCxn id="104" idx="3"/>
              <a:endCxn id="105" idx="1"/>
            </p:cNvCxnSpPr>
            <p:nvPr/>
          </p:nvCxnSpPr>
          <p:spPr>
            <a:xfrm flipV="1">
              <a:off x="2682866" y="1577384"/>
              <a:ext cx="895128" cy="43409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9" name="Rectangle 108"/>
            <p:cNvSpPr/>
            <p:nvPr/>
          </p:nvSpPr>
          <p:spPr>
            <a:xfrm>
              <a:off x="5950983" y="1316694"/>
              <a:ext cx="1181529" cy="138956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ACL</a:t>
              </a:r>
              <a:endParaRPr lang="en-US" dirty="0"/>
            </a:p>
          </p:txBody>
        </p:sp>
        <p:cxnSp>
          <p:nvCxnSpPr>
            <p:cNvPr id="111" name="Straight Arrow Connector 110"/>
            <p:cNvCxnSpPr>
              <a:stCxn id="104" idx="3"/>
              <a:endCxn id="106" idx="1"/>
            </p:cNvCxnSpPr>
            <p:nvPr/>
          </p:nvCxnSpPr>
          <p:spPr>
            <a:xfrm>
              <a:off x="2682866" y="2011475"/>
              <a:ext cx="895128" cy="4078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92" name="Rectangle 91"/>
          <p:cNvSpPr/>
          <p:nvPr/>
        </p:nvSpPr>
        <p:spPr>
          <a:xfrm>
            <a:off x="912519" y="3215142"/>
            <a:ext cx="2938725" cy="24647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3" name="Rectangle 92"/>
          <p:cNvSpPr/>
          <p:nvPr/>
        </p:nvSpPr>
        <p:spPr>
          <a:xfrm>
            <a:off x="1118496" y="3466544"/>
            <a:ext cx="2616245" cy="110829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L2</a:t>
            </a:r>
            <a:endParaRPr lang="en-US" dirty="0"/>
          </a:p>
        </p:txBody>
      </p:sp>
      <p:sp>
        <p:nvSpPr>
          <p:cNvPr id="94" name="Rectangle 93"/>
          <p:cNvSpPr/>
          <p:nvPr/>
        </p:nvSpPr>
        <p:spPr>
          <a:xfrm>
            <a:off x="1118496" y="3466544"/>
            <a:ext cx="1401368" cy="197815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L2</a:t>
            </a:r>
            <a:endParaRPr lang="en-US" dirty="0"/>
          </a:p>
        </p:txBody>
      </p:sp>
      <p:sp>
        <p:nvSpPr>
          <p:cNvPr id="95" name="Rectangle 94"/>
          <p:cNvSpPr/>
          <p:nvPr/>
        </p:nvSpPr>
        <p:spPr>
          <a:xfrm>
            <a:off x="4959585" y="3215142"/>
            <a:ext cx="2938725" cy="24647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5" name="Rectangle 114"/>
          <p:cNvSpPr/>
          <p:nvPr/>
        </p:nvSpPr>
        <p:spPr>
          <a:xfrm>
            <a:off x="5094851" y="3297211"/>
            <a:ext cx="1748041" cy="112207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v4</a:t>
            </a:r>
            <a:endParaRPr lang="en-US" dirty="0"/>
          </a:p>
        </p:txBody>
      </p:sp>
      <p:sp>
        <p:nvSpPr>
          <p:cNvPr id="116" name="Rectangle 115"/>
          <p:cNvSpPr/>
          <p:nvPr/>
        </p:nvSpPr>
        <p:spPr>
          <a:xfrm>
            <a:off x="5094851" y="4470305"/>
            <a:ext cx="1730971" cy="97439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v6</a:t>
            </a:r>
            <a:endParaRPr lang="en-US" dirty="0"/>
          </a:p>
        </p:txBody>
      </p:sp>
      <p:sp>
        <p:nvSpPr>
          <p:cNvPr id="117" name="Rectangle 116"/>
          <p:cNvSpPr/>
          <p:nvPr/>
        </p:nvSpPr>
        <p:spPr>
          <a:xfrm>
            <a:off x="5094851" y="3311407"/>
            <a:ext cx="1748041" cy="2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119" name="Rectangle 118"/>
          <p:cNvSpPr/>
          <p:nvPr/>
        </p:nvSpPr>
        <p:spPr>
          <a:xfrm>
            <a:off x="5094851" y="3528494"/>
            <a:ext cx="1748041" cy="20405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 name="TextBox 2"/>
          <p:cNvSpPr txBox="1"/>
          <p:nvPr/>
        </p:nvSpPr>
        <p:spPr>
          <a:xfrm>
            <a:off x="912518" y="5724754"/>
            <a:ext cx="2938725" cy="369332"/>
          </a:xfrm>
          <a:prstGeom prst="rect">
            <a:avLst/>
          </a:prstGeom>
          <a:noFill/>
        </p:spPr>
        <p:txBody>
          <a:bodyPr wrap="square" rtlCol="0">
            <a:spAutoFit/>
          </a:bodyPr>
          <a:lstStyle/>
          <a:p>
            <a:pPr algn="ctr"/>
            <a:r>
              <a:rPr lang="en-US" dirty="0" smtClean="0"/>
              <a:t>Table shaping in RMT</a:t>
            </a:r>
            <a:endParaRPr lang="en-US" dirty="0"/>
          </a:p>
        </p:txBody>
      </p:sp>
      <p:sp>
        <p:nvSpPr>
          <p:cNvPr id="132" name="TextBox 131"/>
          <p:cNvSpPr txBox="1"/>
          <p:nvPr/>
        </p:nvSpPr>
        <p:spPr>
          <a:xfrm>
            <a:off x="4959585" y="5724754"/>
            <a:ext cx="2938725" cy="369332"/>
          </a:xfrm>
          <a:prstGeom prst="rect">
            <a:avLst/>
          </a:prstGeom>
          <a:noFill/>
        </p:spPr>
        <p:txBody>
          <a:bodyPr wrap="square" rtlCol="0">
            <a:spAutoFit/>
          </a:bodyPr>
          <a:lstStyle/>
          <a:p>
            <a:pPr algn="ctr"/>
            <a:r>
              <a:rPr lang="en-US" dirty="0" smtClean="0"/>
              <a:t>Table sharing in </a:t>
            </a:r>
            <a:r>
              <a:rPr lang="en-US" dirty="0" err="1" smtClean="0"/>
              <a:t>FlexPipe</a:t>
            </a:r>
            <a:endParaRPr lang="en-US" dirty="0"/>
          </a:p>
        </p:txBody>
      </p:sp>
      <p:sp>
        <p:nvSpPr>
          <p:cNvPr id="31" name="Rectangle 30"/>
          <p:cNvSpPr/>
          <p:nvPr/>
        </p:nvSpPr>
        <p:spPr>
          <a:xfrm>
            <a:off x="5094851" y="3732550"/>
            <a:ext cx="1748041" cy="2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32" name="Rectangle 31"/>
          <p:cNvSpPr/>
          <p:nvPr/>
        </p:nvSpPr>
        <p:spPr>
          <a:xfrm>
            <a:off x="5094851" y="3949637"/>
            <a:ext cx="1748041" cy="20405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3" name="Rectangle 32"/>
          <p:cNvSpPr/>
          <p:nvPr/>
        </p:nvSpPr>
        <p:spPr>
          <a:xfrm>
            <a:off x="5094851" y="4153693"/>
            <a:ext cx="1748041" cy="2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34" name="Rectangle 33"/>
          <p:cNvSpPr/>
          <p:nvPr/>
        </p:nvSpPr>
        <p:spPr>
          <a:xfrm>
            <a:off x="5094851" y="4370780"/>
            <a:ext cx="1748041" cy="20405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5" name="Rectangle 34"/>
          <p:cNvSpPr/>
          <p:nvPr/>
        </p:nvSpPr>
        <p:spPr>
          <a:xfrm>
            <a:off x="5094851" y="4574836"/>
            <a:ext cx="1748041" cy="2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36" name="Rectangle 35"/>
          <p:cNvSpPr/>
          <p:nvPr/>
        </p:nvSpPr>
        <p:spPr>
          <a:xfrm>
            <a:off x="5094851" y="4791923"/>
            <a:ext cx="1748041" cy="20405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7" name="Rectangle 36"/>
          <p:cNvSpPr/>
          <p:nvPr/>
        </p:nvSpPr>
        <p:spPr>
          <a:xfrm>
            <a:off x="5094851" y="5023554"/>
            <a:ext cx="1748041" cy="2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38" name="Rectangle 37"/>
          <p:cNvSpPr/>
          <p:nvPr/>
        </p:nvSpPr>
        <p:spPr>
          <a:xfrm>
            <a:off x="5094851" y="5240641"/>
            <a:ext cx="1748041" cy="20405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p>
            <a:fld id="{3DE0F19B-68EA-B340-A4BB-C1F18F625CEA}" type="slidenum">
              <a:rPr lang="en-US" smtClean="0"/>
              <a:t>30</a:t>
            </a:fld>
            <a:endParaRPr lang="en-US"/>
          </a:p>
        </p:txBody>
      </p:sp>
    </p:spTree>
    <p:custDataLst>
      <p:tags r:id="rId1"/>
    </p:custDataLst>
    <p:extLst>
      <p:ext uri="{BB962C8B-B14F-4D97-AF65-F5344CB8AC3E}">
        <p14:creationId xmlns:p14="http://schemas.microsoft.com/office/powerpoint/2010/main" val="196154348"/>
      </p:ext>
    </p:extLst>
  </p:cSld>
  <p:clrMapOvr>
    <a:masterClrMapping/>
  </p:clrMapOvr>
  <mc:AlternateContent xmlns:mc="http://schemas.openxmlformats.org/markup-compatibility/2006" xmlns:p14="http://schemas.microsoft.com/office/powerpoint/2010/main">
    <mc:Choice Requires="p14">
      <p:transition spd="slow" p14:dur="2000" advTm="29619"/>
    </mc:Choice>
    <mc:Fallback xmlns="">
      <p:transition xmlns:p14="http://schemas.microsoft.com/office/powerpoint/2010/main" spd="slow" advTm="2961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4"/>
                                        </p:tgtEl>
                                      </p:cBhvr>
                                    </p:animEffect>
                                    <p:set>
                                      <p:cBhvr>
                                        <p:cTn id="7" dur="1" fill="hold">
                                          <p:stCondLst>
                                            <p:cond delay="499"/>
                                          </p:stCondLst>
                                        </p:cTn>
                                        <p:tgtEl>
                                          <p:spTgt spid="9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fade">
                                      <p:cBhvr>
                                        <p:cTn id="10" dur="500"/>
                                        <p:tgtEl>
                                          <p:spTgt spid="9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116"/>
                                        </p:tgtEl>
                                      </p:cBhvr>
                                    </p:animEffect>
                                    <p:set>
                                      <p:cBhvr>
                                        <p:cTn id="15" dur="1" fill="hold">
                                          <p:stCondLst>
                                            <p:cond delay="499"/>
                                          </p:stCondLst>
                                        </p:cTn>
                                        <p:tgtEl>
                                          <p:spTgt spid="116"/>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115"/>
                                        </p:tgtEl>
                                      </p:cBhvr>
                                    </p:animEffect>
                                    <p:set>
                                      <p:cBhvr>
                                        <p:cTn id="18" dur="1" fill="hold">
                                          <p:stCondLst>
                                            <p:cond delay="499"/>
                                          </p:stCondLst>
                                        </p:cTn>
                                        <p:tgtEl>
                                          <p:spTgt spid="115"/>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117"/>
                                        </p:tgtEl>
                                        <p:attrNameLst>
                                          <p:attrName>style.visibility</p:attrName>
                                        </p:attrNameLst>
                                      </p:cBhvr>
                                      <p:to>
                                        <p:strVal val="visible"/>
                                      </p:to>
                                    </p:set>
                                    <p:animEffect transition="in" filter="fade">
                                      <p:cBhvr>
                                        <p:cTn id="21" dur="500"/>
                                        <p:tgtEl>
                                          <p:spTgt spid="1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9"/>
                                        </p:tgtEl>
                                        <p:attrNameLst>
                                          <p:attrName>style.visibility</p:attrName>
                                        </p:attrNameLst>
                                      </p:cBhvr>
                                      <p:to>
                                        <p:strVal val="visible"/>
                                      </p:to>
                                    </p:set>
                                    <p:animEffect transition="in" filter="fade">
                                      <p:cBhvr>
                                        <p:cTn id="24" dur="500"/>
                                        <p:tgtEl>
                                          <p:spTgt spid="1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115" grpId="0" animBg="1"/>
      <p:bldP spid="116" grpId="0" animBg="1"/>
      <p:bldP spid="117" grpId="0" animBg="1"/>
      <p:bldP spid="119" grpId="0" animBg="1"/>
      <p:bldP spid="31" grpId="0" animBg="1"/>
      <p:bldP spid="32" grpId="0" animBg="1"/>
      <p:bldP spid="33" grpId="0" animBg="1"/>
      <p:bldP spid="34" grpId="0" animBg="1"/>
      <p:bldP spid="35" grpId="0" animBg="1"/>
      <p:bldP spid="36" grpId="0" animBg="1"/>
      <p:bldP spid="37" grpId="0" animBg="1"/>
      <p:bldP spid="3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DE0F19B-68EA-B340-A4BB-C1F18F625CEA}" type="slidenum">
              <a:rPr lang="en-US" smtClean="0"/>
              <a:t>31</a:t>
            </a:fld>
            <a:endParaRPr lang="en-US"/>
          </a:p>
        </p:txBody>
      </p:sp>
      <p:sp>
        <p:nvSpPr>
          <p:cNvPr id="12" name="Title 3"/>
          <p:cNvSpPr txBox="1">
            <a:spLocks/>
          </p:cNvSpPr>
          <p:nvPr/>
        </p:nvSpPr>
        <p:spPr>
          <a:xfrm>
            <a:off x="1158051" y="3078296"/>
            <a:ext cx="6678319" cy="2424051"/>
          </a:xfrm>
          <a:prstGeom prst="rect">
            <a:avLst/>
          </a:prstGeom>
        </p:spPr>
        <p:txBody>
          <a:bodyPr vert="horz" lIns="91440" tIns="45720" rIns="91440" bIns="45720" rtlCol="0" anchor="ctr">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Map match action tables in a TDG to a switch pipeline while respecting dependency and resource constraints.</a:t>
            </a:r>
            <a:endParaRPr lang="en-US" dirty="0"/>
          </a:p>
        </p:txBody>
      </p:sp>
      <p:sp>
        <p:nvSpPr>
          <p:cNvPr id="13" name="Title 1"/>
          <p:cNvSpPr>
            <a:spLocks noGrp="1"/>
          </p:cNvSpPr>
          <p:nvPr>
            <p:ph type="title"/>
          </p:nvPr>
        </p:nvSpPr>
        <p:spPr>
          <a:xfrm>
            <a:off x="457200" y="1273682"/>
            <a:ext cx="8229600" cy="1143000"/>
          </a:xfrm>
        </p:spPr>
        <p:txBody>
          <a:bodyPr/>
          <a:lstStyle/>
          <a:p>
            <a:r>
              <a:rPr lang="en-US" dirty="0" smtClean="0"/>
              <a:t>The Compiler Problem</a:t>
            </a:r>
            <a:endParaRPr lang="en-US" dirty="0"/>
          </a:p>
        </p:txBody>
      </p:sp>
      <p:sp>
        <p:nvSpPr>
          <p:cNvPr id="14" name="TextBox 13"/>
          <p:cNvSpPr txBox="1"/>
          <p:nvPr/>
        </p:nvSpPr>
        <p:spPr>
          <a:xfrm rot="835685">
            <a:off x="650629" y="5655230"/>
            <a:ext cx="2571630" cy="523220"/>
          </a:xfrm>
          <a:prstGeom prst="rect">
            <a:avLst/>
          </a:prstGeom>
          <a:noFill/>
        </p:spPr>
        <p:txBody>
          <a:bodyPr wrap="square" rtlCol="0">
            <a:spAutoFit/>
          </a:bodyPr>
          <a:lstStyle/>
          <a:p>
            <a:pPr algn="ctr"/>
            <a:r>
              <a:rPr lang="en-US" sz="2800" b="1" dirty="0" smtClean="0">
                <a:solidFill>
                  <a:srgbClr val="FFFF00"/>
                </a:solidFill>
              </a:rPr>
              <a:t>Table shaping</a:t>
            </a:r>
            <a:endParaRPr lang="en-US" sz="2800" b="1" dirty="0">
              <a:solidFill>
                <a:srgbClr val="FFFF00"/>
              </a:solidFill>
            </a:endParaRPr>
          </a:p>
        </p:txBody>
      </p:sp>
      <p:sp>
        <p:nvSpPr>
          <p:cNvPr id="15" name="TextBox 14"/>
          <p:cNvSpPr txBox="1"/>
          <p:nvPr/>
        </p:nvSpPr>
        <p:spPr>
          <a:xfrm rot="21438539">
            <a:off x="5539368" y="5714813"/>
            <a:ext cx="2813913" cy="523220"/>
          </a:xfrm>
          <a:prstGeom prst="rect">
            <a:avLst/>
          </a:prstGeom>
          <a:noFill/>
        </p:spPr>
        <p:txBody>
          <a:bodyPr wrap="square" rtlCol="0">
            <a:spAutoFit/>
          </a:bodyPr>
          <a:lstStyle/>
          <a:p>
            <a:pPr algn="ctr"/>
            <a:r>
              <a:rPr lang="en-US" sz="2800" b="1" dirty="0" smtClean="0">
                <a:solidFill>
                  <a:srgbClr val="FFFF00"/>
                </a:solidFill>
              </a:rPr>
              <a:t>Table sharing</a:t>
            </a:r>
            <a:endParaRPr lang="en-US" sz="2800" b="1" dirty="0">
              <a:solidFill>
                <a:srgbClr val="FFFF00"/>
              </a:solidFill>
            </a:endParaRPr>
          </a:p>
        </p:txBody>
      </p:sp>
      <p:sp>
        <p:nvSpPr>
          <p:cNvPr id="16" name="TextBox 15"/>
          <p:cNvSpPr txBox="1"/>
          <p:nvPr/>
        </p:nvSpPr>
        <p:spPr>
          <a:xfrm rot="464924">
            <a:off x="478246" y="2254845"/>
            <a:ext cx="3116071" cy="523220"/>
          </a:xfrm>
          <a:prstGeom prst="rect">
            <a:avLst/>
          </a:prstGeom>
          <a:noFill/>
        </p:spPr>
        <p:txBody>
          <a:bodyPr wrap="square" rtlCol="0">
            <a:spAutoFit/>
          </a:bodyPr>
          <a:lstStyle/>
          <a:p>
            <a:pPr algn="ctr"/>
            <a:r>
              <a:rPr lang="en-US" sz="2800" dirty="0" smtClean="0"/>
              <a:t>Header widths</a:t>
            </a:r>
            <a:endParaRPr lang="en-US" sz="2800" dirty="0"/>
          </a:p>
        </p:txBody>
      </p:sp>
      <p:sp>
        <p:nvSpPr>
          <p:cNvPr id="17" name="TextBox 16"/>
          <p:cNvSpPr txBox="1"/>
          <p:nvPr/>
        </p:nvSpPr>
        <p:spPr>
          <a:xfrm rot="21168999">
            <a:off x="5985389" y="2155071"/>
            <a:ext cx="3116071" cy="523220"/>
          </a:xfrm>
          <a:prstGeom prst="rect">
            <a:avLst/>
          </a:prstGeom>
          <a:noFill/>
        </p:spPr>
        <p:txBody>
          <a:bodyPr wrap="square" rtlCol="0">
            <a:spAutoFit/>
          </a:bodyPr>
          <a:lstStyle/>
          <a:p>
            <a:pPr algn="ctr"/>
            <a:r>
              <a:rPr lang="en-US" sz="2800" dirty="0" smtClean="0"/>
              <a:t>Action ALU input</a:t>
            </a:r>
            <a:endParaRPr lang="en-US" sz="2800" dirty="0"/>
          </a:p>
        </p:txBody>
      </p:sp>
      <p:sp>
        <p:nvSpPr>
          <p:cNvPr id="18" name="TextBox 17"/>
          <p:cNvSpPr txBox="1"/>
          <p:nvPr/>
        </p:nvSpPr>
        <p:spPr>
          <a:xfrm rot="156718">
            <a:off x="646340" y="1012072"/>
            <a:ext cx="3116071" cy="523220"/>
          </a:xfrm>
          <a:prstGeom prst="rect">
            <a:avLst/>
          </a:prstGeom>
          <a:noFill/>
        </p:spPr>
        <p:txBody>
          <a:bodyPr wrap="square" rtlCol="0">
            <a:spAutoFit/>
          </a:bodyPr>
          <a:lstStyle/>
          <a:p>
            <a:pPr algn="ctr"/>
            <a:r>
              <a:rPr lang="en-US" sz="2800" dirty="0" smtClean="0"/>
              <a:t>Memory Type</a:t>
            </a:r>
            <a:endParaRPr lang="en-US" sz="2800" dirty="0"/>
          </a:p>
        </p:txBody>
      </p:sp>
      <p:sp>
        <p:nvSpPr>
          <p:cNvPr id="19" name="TextBox 18"/>
          <p:cNvSpPr txBox="1"/>
          <p:nvPr/>
        </p:nvSpPr>
        <p:spPr>
          <a:xfrm rot="436669">
            <a:off x="5550140" y="407072"/>
            <a:ext cx="3116071" cy="523220"/>
          </a:xfrm>
          <a:prstGeom prst="rect">
            <a:avLst/>
          </a:prstGeom>
          <a:noFill/>
        </p:spPr>
        <p:txBody>
          <a:bodyPr wrap="square" rtlCol="0">
            <a:spAutoFit/>
          </a:bodyPr>
          <a:lstStyle/>
          <a:p>
            <a:pPr algn="ctr"/>
            <a:r>
              <a:rPr lang="en-US" sz="2800" dirty="0" smtClean="0"/>
              <a:t>Table parallelism</a:t>
            </a:r>
            <a:endParaRPr lang="en-US" sz="2800" dirty="0"/>
          </a:p>
        </p:txBody>
      </p:sp>
      <p:sp>
        <p:nvSpPr>
          <p:cNvPr id="20" name="TextBox 19"/>
          <p:cNvSpPr txBox="1"/>
          <p:nvPr/>
        </p:nvSpPr>
        <p:spPr>
          <a:xfrm rot="21168999">
            <a:off x="20483" y="326557"/>
            <a:ext cx="3116071" cy="523220"/>
          </a:xfrm>
          <a:prstGeom prst="rect">
            <a:avLst/>
          </a:prstGeom>
          <a:noFill/>
        </p:spPr>
        <p:txBody>
          <a:bodyPr wrap="square" rtlCol="0">
            <a:spAutoFit/>
          </a:bodyPr>
          <a:lstStyle/>
          <a:p>
            <a:pPr algn="ctr"/>
            <a:r>
              <a:rPr lang="en-US" sz="2800" dirty="0" smtClean="0"/>
              <a:t>Action Memory</a:t>
            </a:r>
            <a:endParaRPr lang="en-US" sz="2800" dirty="0"/>
          </a:p>
        </p:txBody>
      </p:sp>
    </p:spTree>
    <p:custDataLst>
      <p:tags r:id="rId1"/>
    </p:custDataLst>
    <p:extLst>
      <p:ext uri="{BB962C8B-B14F-4D97-AF65-F5344CB8AC3E}">
        <p14:creationId xmlns:p14="http://schemas.microsoft.com/office/powerpoint/2010/main" val="3754445899"/>
      </p:ext>
    </p:extLst>
  </p:cSld>
  <p:clrMapOvr>
    <a:masterClrMapping/>
  </p:clrMapOvr>
  <mc:AlternateContent xmlns:mc="http://schemas.openxmlformats.org/markup-compatibility/2006" xmlns:p14="http://schemas.microsoft.com/office/powerpoint/2010/main">
    <mc:Choice Requires="p14">
      <p:transition spd="slow" p14:dur="2000" advTm="21431"/>
    </mc:Choice>
    <mc:Fallback xmlns="">
      <p:transition xmlns:p14="http://schemas.microsoft.com/office/powerpoint/2010/main" spd="slow" advTm="2143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4893360" y="1614400"/>
            <a:ext cx="681734" cy="69166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83" name="Rectangle 82"/>
          <p:cNvSpPr/>
          <p:nvPr/>
        </p:nvSpPr>
        <p:spPr>
          <a:xfrm>
            <a:off x="6091660" y="1919192"/>
            <a:ext cx="657705" cy="4648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6" name="Rectangle 85"/>
          <p:cNvSpPr/>
          <p:nvPr/>
        </p:nvSpPr>
        <p:spPr>
          <a:xfrm>
            <a:off x="7387464" y="1420319"/>
            <a:ext cx="657705" cy="124183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89" name="Rectangle 88"/>
          <p:cNvSpPr/>
          <p:nvPr/>
        </p:nvSpPr>
        <p:spPr>
          <a:xfrm>
            <a:off x="4746291" y="2655926"/>
            <a:ext cx="945326" cy="92186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First approach: Greedy</a:t>
            </a:r>
            <a:endParaRPr lang="en-US" dirty="0"/>
          </a:p>
        </p:txBody>
      </p:sp>
      <p:sp>
        <p:nvSpPr>
          <p:cNvPr id="3" name="Content Placeholder 2"/>
          <p:cNvSpPr>
            <a:spLocks noGrp="1"/>
          </p:cNvSpPr>
          <p:nvPr>
            <p:ph idx="1"/>
          </p:nvPr>
        </p:nvSpPr>
        <p:spPr>
          <a:xfrm>
            <a:off x="306995" y="1751625"/>
            <a:ext cx="4623179" cy="1657188"/>
          </a:xfrm>
        </p:spPr>
        <p:txBody>
          <a:bodyPr>
            <a:normAutofit fontScale="92500"/>
          </a:bodyPr>
          <a:lstStyle/>
          <a:p>
            <a:r>
              <a:rPr lang="en-US" dirty="0" smtClean="0"/>
              <a:t>Prioritize one constraint</a:t>
            </a:r>
          </a:p>
          <a:p>
            <a:r>
              <a:rPr lang="en-US" dirty="0" smtClean="0"/>
              <a:t>Sort tables</a:t>
            </a:r>
            <a:endParaRPr lang="en-US" dirty="0"/>
          </a:p>
          <a:p>
            <a:r>
              <a:rPr lang="en-US" dirty="0" smtClean="0"/>
              <a:t>Map tables one at a time</a:t>
            </a:r>
            <a:endParaRPr lang="en-US" dirty="0"/>
          </a:p>
        </p:txBody>
      </p:sp>
      <p:grpSp>
        <p:nvGrpSpPr>
          <p:cNvPr id="19" name="Group 18"/>
          <p:cNvGrpSpPr/>
          <p:nvPr/>
        </p:nvGrpSpPr>
        <p:grpSpPr>
          <a:xfrm>
            <a:off x="1496642" y="4090055"/>
            <a:ext cx="1124341" cy="2169168"/>
            <a:chOff x="1485649" y="3204985"/>
            <a:chExt cx="1124341" cy="2169168"/>
          </a:xfrm>
        </p:grpSpPr>
        <p:sp>
          <p:nvSpPr>
            <p:cNvPr id="20" name="Rectangle 19"/>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21" name="Rectangle 20"/>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22" name="Group 21"/>
          <p:cNvGrpSpPr/>
          <p:nvPr/>
        </p:nvGrpSpPr>
        <p:grpSpPr>
          <a:xfrm>
            <a:off x="3027646" y="4102685"/>
            <a:ext cx="1124341" cy="2169168"/>
            <a:chOff x="1485649" y="3204985"/>
            <a:chExt cx="1124341" cy="2169168"/>
          </a:xfrm>
        </p:grpSpPr>
        <p:sp>
          <p:nvSpPr>
            <p:cNvPr id="23" name="Rectangle 22"/>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24" name="Rectangle 23"/>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25" name="Group 24"/>
          <p:cNvGrpSpPr/>
          <p:nvPr/>
        </p:nvGrpSpPr>
        <p:grpSpPr>
          <a:xfrm>
            <a:off x="4732466" y="4095691"/>
            <a:ext cx="1124341" cy="2169168"/>
            <a:chOff x="1485649" y="3204985"/>
            <a:chExt cx="1124341" cy="2169168"/>
          </a:xfrm>
        </p:grpSpPr>
        <p:sp>
          <p:nvSpPr>
            <p:cNvPr id="26" name="Rectangle 25"/>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27" name="Rectangle 26"/>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28" name="Group 27"/>
          <p:cNvGrpSpPr/>
          <p:nvPr/>
        </p:nvGrpSpPr>
        <p:grpSpPr>
          <a:xfrm>
            <a:off x="6321214" y="4095691"/>
            <a:ext cx="1124341" cy="2169168"/>
            <a:chOff x="1485649" y="3204985"/>
            <a:chExt cx="1124341" cy="2169168"/>
          </a:xfrm>
        </p:grpSpPr>
        <p:sp>
          <p:nvSpPr>
            <p:cNvPr id="29" name="Rectangle 28"/>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30" name="Rectangle 29"/>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1" name="Rectangle 30"/>
          <p:cNvSpPr/>
          <p:nvPr/>
        </p:nvSpPr>
        <p:spPr>
          <a:xfrm rot="16200000">
            <a:off x="6791613" y="5138353"/>
            <a:ext cx="2326465" cy="25969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endParaRPr lang="en-US" dirty="0"/>
          </a:p>
        </p:txBody>
      </p:sp>
      <p:grpSp>
        <p:nvGrpSpPr>
          <p:cNvPr id="32" name="Group 31"/>
          <p:cNvGrpSpPr/>
          <p:nvPr/>
        </p:nvGrpSpPr>
        <p:grpSpPr>
          <a:xfrm>
            <a:off x="8214543" y="4464248"/>
            <a:ext cx="736006" cy="1118949"/>
            <a:chOff x="8031408" y="3582602"/>
            <a:chExt cx="736006" cy="1118949"/>
          </a:xfrm>
        </p:grpSpPr>
        <p:grpSp>
          <p:nvGrpSpPr>
            <p:cNvPr id="33" name="Group 65"/>
            <p:cNvGrpSpPr/>
            <p:nvPr/>
          </p:nvGrpSpPr>
          <p:grpSpPr>
            <a:xfrm>
              <a:off x="8131589" y="4009362"/>
              <a:ext cx="551591" cy="228624"/>
              <a:chOff x="7660968" y="1751777"/>
              <a:chExt cx="1040580" cy="450645"/>
            </a:xfrm>
          </p:grpSpPr>
          <p:sp>
            <p:nvSpPr>
              <p:cNvPr id="39" name="Freeform 3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0" name="Straight Connector 3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4" name="Group 70"/>
            <p:cNvGrpSpPr/>
            <p:nvPr/>
          </p:nvGrpSpPr>
          <p:grpSpPr>
            <a:xfrm>
              <a:off x="8132332" y="4472927"/>
              <a:ext cx="551591" cy="228624"/>
              <a:chOff x="7660968" y="1751777"/>
              <a:chExt cx="1040580" cy="450645"/>
            </a:xfrm>
          </p:grpSpPr>
          <p:sp>
            <p:nvSpPr>
              <p:cNvPr id="36" name="Freeform 3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7" name="Straight Connector 3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8031408" y="3582602"/>
              <a:ext cx="736006" cy="282419"/>
            </a:xfrm>
            <a:prstGeom prst="rect">
              <a:avLst/>
            </a:prstGeom>
            <a:noFill/>
          </p:spPr>
          <p:txBody>
            <a:bodyPr wrap="none" lIns="130622" tIns="65311" rIns="130622" bIns="65311" rtlCol="0">
              <a:spAutoFit/>
            </a:bodyPr>
            <a:lstStyle/>
            <a:p>
              <a:pPr algn="ctr"/>
              <a:r>
                <a:rPr lang="en-US" sz="2000" dirty="0"/>
                <a:t>Queues</a:t>
              </a:r>
            </a:p>
          </p:txBody>
        </p:sp>
      </p:grpSp>
      <p:sp>
        <p:nvSpPr>
          <p:cNvPr id="42" name="Rectangle 41"/>
          <p:cNvSpPr/>
          <p:nvPr/>
        </p:nvSpPr>
        <p:spPr>
          <a:xfrm rot="16200000">
            <a:off x="-294463" y="5137999"/>
            <a:ext cx="2327923" cy="25894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r>
              <a:rPr lang="en-US" dirty="0" smtClean="0">
                <a:solidFill>
                  <a:schemeClr val="tx1"/>
                </a:solidFill>
              </a:rPr>
              <a:t>Parser</a:t>
            </a:r>
            <a:endParaRPr lang="en-US" dirty="0">
              <a:solidFill>
                <a:schemeClr val="tx1"/>
              </a:solidFill>
            </a:endParaRPr>
          </a:p>
        </p:txBody>
      </p:sp>
      <p:grpSp>
        <p:nvGrpSpPr>
          <p:cNvPr id="43" name="Group 42"/>
          <p:cNvGrpSpPr/>
          <p:nvPr/>
        </p:nvGrpSpPr>
        <p:grpSpPr>
          <a:xfrm>
            <a:off x="1348700" y="5890495"/>
            <a:ext cx="6104332" cy="562621"/>
            <a:chOff x="1348700" y="5890495"/>
            <a:chExt cx="6104332" cy="562621"/>
          </a:xfrm>
        </p:grpSpPr>
        <p:sp>
          <p:nvSpPr>
            <p:cNvPr id="44" name="Isosceles Triangle 43"/>
            <p:cNvSpPr/>
            <p:nvPr/>
          </p:nvSpPr>
          <p:spPr>
            <a:xfrm rot="5400000">
              <a:off x="1459687" y="5907878"/>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Isosceles Triangle 44"/>
            <p:cNvSpPr/>
            <p:nvPr/>
          </p:nvSpPr>
          <p:spPr>
            <a:xfrm rot="5400000">
              <a:off x="3013132"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Isosceles Triangle 45"/>
            <p:cNvSpPr/>
            <p:nvPr/>
          </p:nvSpPr>
          <p:spPr>
            <a:xfrm rot="5400000">
              <a:off x="4728908" y="5925261"/>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Isosceles Triangle 46"/>
            <p:cNvSpPr/>
            <p:nvPr/>
          </p:nvSpPr>
          <p:spPr>
            <a:xfrm rot="5400000">
              <a:off x="6315139"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48" name="Group 47"/>
            <p:cNvGrpSpPr/>
            <p:nvPr/>
          </p:nvGrpSpPr>
          <p:grpSpPr>
            <a:xfrm>
              <a:off x="1348700" y="6030725"/>
              <a:ext cx="6104332" cy="422391"/>
              <a:chOff x="1344104" y="5149079"/>
              <a:chExt cx="6104332" cy="615145"/>
            </a:xfrm>
          </p:grpSpPr>
          <p:cxnSp>
            <p:nvCxnSpPr>
              <p:cNvPr id="49" name="Straight Arrow Connector 48"/>
              <p:cNvCxnSpPr/>
              <p:nvPr/>
            </p:nvCxnSpPr>
            <p:spPr>
              <a:xfrm>
                <a:off x="1344104" y="5732645"/>
                <a:ext cx="6104332" cy="31579"/>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50" name="Elbow Connector 49"/>
              <p:cNvCxnSpPr/>
              <p:nvPr/>
            </p:nvCxnSpPr>
            <p:spPr>
              <a:xfrm rot="10800000" flipV="1">
                <a:off x="1358390" y="5149079"/>
                <a:ext cx="128370" cy="583566"/>
              </a:xfrm>
              <a:prstGeom prst="bentConnector2">
                <a:avLst/>
              </a:prstGeom>
            </p:spPr>
            <p:style>
              <a:lnRef idx="2">
                <a:schemeClr val="dk1"/>
              </a:lnRef>
              <a:fillRef idx="0">
                <a:schemeClr val="dk1"/>
              </a:fillRef>
              <a:effectRef idx="1">
                <a:schemeClr val="dk1"/>
              </a:effectRef>
              <a:fontRef idx="minor">
                <a:schemeClr val="tx1"/>
              </a:fontRef>
            </p:style>
          </p:cxnSp>
          <p:cxnSp>
            <p:nvCxnSpPr>
              <p:cNvPr id="51" name="Elbow Connector 50"/>
              <p:cNvCxnSpPr/>
              <p:nvPr/>
            </p:nvCxnSpPr>
            <p:spPr>
              <a:xfrm rot="10800000" flipV="1">
                <a:off x="2897549"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52" name="Elbow Connector 51"/>
              <p:cNvCxnSpPr/>
              <p:nvPr/>
            </p:nvCxnSpPr>
            <p:spPr>
              <a:xfrm rot="10800000" flipV="1">
                <a:off x="4620391"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53" name="Elbow Connector 52"/>
              <p:cNvCxnSpPr/>
              <p:nvPr/>
            </p:nvCxnSpPr>
            <p:spPr>
              <a:xfrm rot="10800000" flipV="1">
                <a:off x="6189407"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grpSp>
      </p:grpSp>
      <p:sp>
        <p:nvSpPr>
          <p:cNvPr id="55" name="Rectangle 54"/>
          <p:cNvSpPr/>
          <p:nvPr/>
        </p:nvSpPr>
        <p:spPr>
          <a:xfrm rot="16200000">
            <a:off x="2980114" y="4391303"/>
            <a:ext cx="960550" cy="585308"/>
          </a:xfrm>
          <a:prstGeom prst="rect">
            <a:avLst/>
          </a:prstGeom>
          <a:solidFill>
            <a:srgbClr val="8064A2"/>
          </a:solidFill>
          <a:ln>
            <a:solidFill>
              <a:schemeClr val="accent4">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7" name="Rectangle 56"/>
          <p:cNvSpPr/>
          <p:nvPr/>
        </p:nvSpPr>
        <p:spPr>
          <a:xfrm rot="16200000">
            <a:off x="4674962" y="5412435"/>
            <a:ext cx="946736" cy="570307"/>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9" name="Rectangle 68"/>
          <p:cNvSpPr/>
          <p:nvPr/>
        </p:nvSpPr>
        <p:spPr>
          <a:xfrm rot="16200000">
            <a:off x="1139955" y="4675129"/>
            <a:ext cx="1505759" cy="570305"/>
          </a:xfrm>
          <a:prstGeom prst="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2" name="Rectangle 61"/>
          <p:cNvSpPr/>
          <p:nvPr/>
        </p:nvSpPr>
        <p:spPr>
          <a:xfrm rot="16200000">
            <a:off x="2976819" y="5415134"/>
            <a:ext cx="952140" cy="570307"/>
          </a:xfrm>
          <a:prstGeom prst="rect">
            <a:avLst/>
          </a:prstGeom>
          <a:solidFill>
            <a:schemeClr val="accent5"/>
          </a:solidFill>
          <a:ln>
            <a:solidFill>
              <a:schemeClr val="accent5">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3" name="Rectangle 72"/>
          <p:cNvSpPr/>
          <p:nvPr/>
        </p:nvSpPr>
        <p:spPr>
          <a:xfrm rot="16200000">
            <a:off x="4664138" y="4394887"/>
            <a:ext cx="968383" cy="570306"/>
          </a:xfrm>
          <a:prstGeom prst="rect">
            <a:avLst/>
          </a:prstGeom>
          <a:solidFill>
            <a:schemeClr val="accent5"/>
          </a:solidFill>
          <a:ln>
            <a:solidFill>
              <a:schemeClr val="accent5">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5" name="Rectangle 74"/>
          <p:cNvSpPr/>
          <p:nvPr/>
        </p:nvSpPr>
        <p:spPr>
          <a:xfrm rot="16200000">
            <a:off x="5751152" y="4920694"/>
            <a:ext cx="1944967" cy="527198"/>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4" name="Trapezoid 63"/>
          <p:cNvSpPr/>
          <p:nvPr/>
        </p:nvSpPr>
        <p:spPr>
          <a:xfrm rot="5400000" flipH="1">
            <a:off x="1633259" y="4791933"/>
            <a:ext cx="1509184" cy="333271"/>
          </a:xfrm>
          <a:prstGeom prst="trapezoid">
            <a:avLst>
              <a:gd name="adj" fmla="val 3080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67" name="Trapezoid 66"/>
          <p:cNvSpPr/>
          <p:nvPr/>
        </p:nvSpPr>
        <p:spPr>
          <a:xfrm rot="5400000" flipH="1">
            <a:off x="5143271" y="4513401"/>
            <a:ext cx="968383" cy="333271"/>
          </a:xfrm>
          <a:prstGeom prst="trapezoid">
            <a:avLst>
              <a:gd name="adj" fmla="val 3080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76" name="Trapezoid 75"/>
          <p:cNvSpPr/>
          <p:nvPr/>
        </p:nvSpPr>
        <p:spPr>
          <a:xfrm rot="5400000" flipH="1">
            <a:off x="3466662" y="4519182"/>
            <a:ext cx="956830" cy="333270"/>
          </a:xfrm>
          <a:prstGeom prst="trapezoid">
            <a:avLst>
              <a:gd name="adj" fmla="val 3080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82" name="Trapezoid 81"/>
          <p:cNvSpPr/>
          <p:nvPr/>
        </p:nvSpPr>
        <p:spPr>
          <a:xfrm rot="5400000" flipH="1">
            <a:off x="5154094" y="5530951"/>
            <a:ext cx="946739" cy="333271"/>
          </a:xfrm>
          <a:prstGeom prst="trapezoid">
            <a:avLst>
              <a:gd name="adj" fmla="val 3080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84" name="Trapezoid 83"/>
          <p:cNvSpPr/>
          <p:nvPr/>
        </p:nvSpPr>
        <p:spPr>
          <a:xfrm rot="5400000" flipH="1">
            <a:off x="3470718" y="5524248"/>
            <a:ext cx="931786" cy="333271"/>
          </a:xfrm>
          <a:prstGeom prst="trapezoid">
            <a:avLst>
              <a:gd name="adj" fmla="val 3080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85" name="Trapezoid 84"/>
          <p:cNvSpPr/>
          <p:nvPr/>
        </p:nvSpPr>
        <p:spPr>
          <a:xfrm rot="5400000" flipH="1">
            <a:off x="6217191" y="5013998"/>
            <a:ext cx="1953317" cy="333271"/>
          </a:xfrm>
          <a:prstGeom prst="trapezoid">
            <a:avLst>
              <a:gd name="adj" fmla="val 3080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p>
            <a:fld id="{3DE0F19B-68EA-B340-A4BB-C1F18F625CEA}" type="slidenum">
              <a:rPr lang="en-US" smtClean="0"/>
              <a:t>32</a:t>
            </a:fld>
            <a:endParaRPr lang="en-US"/>
          </a:p>
        </p:txBody>
      </p:sp>
      <p:sp>
        <p:nvSpPr>
          <p:cNvPr id="61" name="Rectangle 60"/>
          <p:cNvSpPr/>
          <p:nvPr/>
        </p:nvSpPr>
        <p:spPr>
          <a:xfrm>
            <a:off x="4894694" y="1606833"/>
            <a:ext cx="681734" cy="69166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1</a:t>
            </a:r>
            <a:endParaRPr lang="en-US" dirty="0"/>
          </a:p>
        </p:txBody>
      </p:sp>
      <p:sp>
        <p:nvSpPr>
          <p:cNvPr id="63" name="Rectangle 62"/>
          <p:cNvSpPr/>
          <p:nvPr/>
        </p:nvSpPr>
        <p:spPr>
          <a:xfrm>
            <a:off x="6092994" y="1911625"/>
            <a:ext cx="657705" cy="4648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2</a:t>
            </a:r>
            <a:endParaRPr lang="en-US" dirty="0"/>
          </a:p>
        </p:txBody>
      </p:sp>
      <p:cxnSp>
        <p:nvCxnSpPr>
          <p:cNvPr id="65" name="Straight Arrow Connector 64"/>
          <p:cNvCxnSpPr>
            <a:stCxn id="61" idx="3"/>
            <a:endCxn id="63" idx="1"/>
          </p:cNvCxnSpPr>
          <p:nvPr/>
        </p:nvCxnSpPr>
        <p:spPr>
          <a:xfrm>
            <a:off x="5576428" y="1952664"/>
            <a:ext cx="516566" cy="19137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8" name="Rectangle 67"/>
          <p:cNvSpPr/>
          <p:nvPr/>
        </p:nvSpPr>
        <p:spPr>
          <a:xfrm>
            <a:off x="7388798" y="1412752"/>
            <a:ext cx="657705" cy="124183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3</a:t>
            </a:r>
            <a:endParaRPr lang="en-US" dirty="0"/>
          </a:p>
        </p:txBody>
      </p:sp>
      <p:cxnSp>
        <p:nvCxnSpPr>
          <p:cNvPr id="70" name="Straight Arrow Connector 69"/>
          <p:cNvCxnSpPr>
            <a:stCxn id="63" idx="3"/>
            <a:endCxn id="68" idx="1"/>
          </p:cNvCxnSpPr>
          <p:nvPr/>
        </p:nvCxnSpPr>
        <p:spPr>
          <a:xfrm flipV="1">
            <a:off x="6750699" y="2033667"/>
            <a:ext cx="638099" cy="11037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8" name="Rectangle 77"/>
          <p:cNvSpPr/>
          <p:nvPr/>
        </p:nvSpPr>
        <p:spPr>
          <a:xfrm>
            <a:off x="4753357" y="2655926"/>
            <a:ext cx="945326" cy="92186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3</a:t>
            </a:r>
            <a:endParaRPr lang="en-US" dirty="0"/>
          </a:p>
        </p:txBody>
      </p:sp>
      <p:sp>
        <p:nvSpPr>
          <p:cNvPr id="80" name="Title 1"/>
          <p:cNvSpPr txBox="1">
            <a:spLocks/>
          </p:cNvSpPr>
          <p:nvPr/>
        </p:nvSpPr>
        <p:spPr>
          <a:xfrm>
            <a:off x="5895039" y="2765166"/>
            <a:ext cx="3107483" cy="1143000"/>
          </a:xfrm>
          <a:prstGeom prst="rect">
            <a:avLst/>
          </a:prstGeom>
        </p:spPr>
        <p:txBody>
          <a:bodyPr vert="horz" lIns="91440" tIns="45720" rIns="91440" bIns="45720" rtlCol="0" anchor="ctr">
            <a:normAutofit fontScale="77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dirty="0" smtClean="0"/>
              <a:t>Sort by </a:t>
            </a:r>
          </a:p>
          <a:p>
            <a:pPr algn="l"/>
            <a:r>
              <a:rPr lang="en-US" dirty="0" smtClean="0"/>
              <a:t># dependencies</a:t>
            </a:r>
            <a:endParaRPr lang="en-US" dirty="0"/>
          </a:p>
        </p:txBody>
      </p:sp>
    </p:spTree>
    <p:custDataLst>
      <p:tags r:id="rId1"/>
    </p:custDataLst>
    <p:extLst>
      <p:ext uri="{BB962C8B-B14F-4D97-AF65-F5344CB8AC3E}">
        <p14:creationId xmlns:p14="http://schemas.microsoft.com/office/powerpoint/2010/main" val="3066048262"/>
      </p:ext>
    </p:extLst>
  </p:cSld>
  <p:clrMapOvr>
    <a:masterClrMapping/>
  </p:clrMapOvr>
  <mc:AlternateContent xmlns:mc="http://schemas.openxmlformats.org/markup-compatibility/2006" xmlns:p14="http://schemas.microsoft.com/office/powerpoint/2010/main">
    <mc:Choice Requires="p14">
      <p:transition spd="slow" p14:dur="2000" advTm="39020"/>
    </mc:Choice>
    <mc:Fallback xmlns="">
      <p:transition xmlns:p14="http://schemas.microsoft.com/office/powerpoint/2010/main" spd="slow" advTm="3902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5" grpId="0" animBg="1"/>
      <p:bldP spid="57" grpId="0" animBg="1"/>
      <p:bldP spid="69" grpId="0" animBg="1"/>
      <p:bldP spid="62" grpId="0" animBg="1"/>
      <p:bldP spid="73" grpId="0" animBg="1"/>
      <p:bldP spid="75" grpId="0" animBg="1"/>
      <p:bldP spid="64" grpId="0" animBg="1"/>
      <p:bldP spid="67" grpId="0" animBg="1"/>
      <p:bldP spid="76" grpId="0" animBg="1"/>
      <p:bldP spid="82" grpId="0" animBg="1"/>
      <p:bldP spid="84" grpId="0" animBg="1"/>
      <p:bldP spid="85" grpId="0" animBg="1"/>
      <p:bldP spid="61" grpId="0" animBg="1"/>
      <p:bldP spid="63" grpId="0" animBg="1"/>
      <p:bldP spid="68" grpId="0" animBg="1"/>
      <p:bldP spid="78" grpId="0" animBg="1"/>
      <p:bldP spid="8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approach: Greedy</a:t>
            </a:r>
            <a:endParaRPr lang="en-US" dirty="0"/>
          </a:p>
        </p:txBody>
      </p:sp>
      <p:grpSp>
        <p:nvGrpSpPr>
          <p:cNvPr id="19" name="Group 18"/>
          <p:cNvGrpSpPr/>
          <p:nvPr/>
        </p:nvGrpSpPr>
        <p:grpSpPr>
          <a:xfrm>
            <a:off x="1496642" y="4090055"/>
            <a:ext cx="1124341" cy="2169168"/>
            <a:chOff x="1485649" y="3204985"/>
            <a:chExt cx="1124341" cy="2169168"/>
          </a:xfrm>
        </p:grpSpPr>
        <p:sp>
          <p:nvSpPr>
            <p:cNvPr id="20" name="Rectangle 19"/>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21" name="Rectangle 20"/>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22" name="Group 21"/>
          <p:cNvGrpSpPr/>
          <p:nvPr/>
        </p:nvGrpSpPr>
        <p:grpSpPr>
          <a:xfrm>
            <a:off x="3027646" y="4102685"/>
            <a:ext cx="1124341" cy="2169168"/>
            <a:chOff x="1485649" y="3204985"/>
            <a:chExt cx="1124341" cy="2169168"/>
          </a:xfrm>
        </p:grpSpPr>
        <p:sp>
          <p:nvSpPr>
            <p:cNvPr id="23" name="Rectangle 22"/>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24" name="Rectangle 23"/>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25" name="Group 24"/>
          <p:cNvGrpSpPr/>
          <p:nvPr/>
        </p:nvGrpSpPr>
        <p:grpSpPr>
          <a:xfrm>
            <a:off x="4732466" y="4095691"/>
            <a:ext cx="1124341" cy="2169168"/>
            <a:chOff x="1485649" y="3204985"/>
            <a:chExt cx="1124341" cy="2169168"/>
          </a:xfrm>
        </p:grpSpPr>
        <p:sp>
          <p:nvSpPr>
            <p:cNvPr id="26" name="Rectangle 25"/>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27" name="Rectangle 26"/>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28" name="Group 27"/>
          <p:cNvGrpSpPr/>
          <p:nvPr/>
        </p:nvGrpSpPr>
        <p:grpSpPr>
          <a:xfrm>
            <a:off x="6321214" y="4095691"/>
            <a:ext cx="1124341" cy="2169168"/>
            <a:chOff x="1485649" y="3204985"/>
            <a:chExt cx="1124341" cy="2169168"/>
          </a:xfrm>
        </p:grpSpPr>
        <p:sp>
          <p:nvSpPr>
            <p:cNvPr id="29" name="Rectangle 28"/>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30" name="Rectangle 29"/>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1" name="Rectangle 30"/>
          <p:cNvSpPr/>
          <p:nvPr/>
        </p:nvSpPr>
        <p:spPr>
          <a:xfrm rot="16200000">
            <a:off x="6791613" y="5138353"/>
            <a:ext cx="2326465" cy="25969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endParaRPr lang="en-US" dirty="0"/>
          </a:p>
        </p:txBody>
      </p:sp>
      <p:grpSp>
        <p:nvGrpSpPr>
          <p:cNvPr id="32" name="Group 31"/>
          <p:cNvGrpSpPr/>
          <p:nvPr/>
        </p:nvGrpSpPr>
        <p:grpSpPr>
          <a:xfrm>
            <a:off x="8214543" y="4464248"/>
            <a:ext cx="736006" cy="1118949"/>
            <a:chOff x="8031408" y="3582602"/>
            <a:chExt cx="736006" cy="1118949"/>
          </a:xfrm>
        </p:grpSpPr>
        <p:grpSp>
          <p:nvGrpSpPr>
            <p:cNvPr id="33" name="Group 65"/>
            <p:cNvGrpSpPr/>
            <p:nvPr/>
          </p:nvGrpSpPr>
          <p:grpSpPr>
            <a:xfrm>
              <a:off x="8131589" y="4009362"/>
              <a:ext cx="551591" cy="228624"/>
              <a:chOff x="7660968" y="1751777"/>
              <a:chExt cx="1040580" cy="450645"/>
            </a:xfrm>
          </p:grpSpPr>
          <p:sp>
            <p:nvSpPr>
              <p:cNvPr id="39" name="Freeform 3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0" name="Straight Connector 3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4" name="Group 70"/>
            <p:cNvGrpSpPr/>
            <p:nvPr/>
          </p:nvGrpSpPr>
          <p:grpSpPr>
            <a:xfrm>
              <a:off x="8132332" y="4472927"/>
              <a:ext cx="551591" cy="228624"/>
              <a:chOff x="7660968" y="1751777"/>
              <a:chExt cx="1040580" cy="450645"/>
            </a:xfrm>
          </p:grpSpPr>
          <p:sp>
            <p:nvSpPr>
              <p:cNvPr id="36" name="Freeform 3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7" name="Straight Connector 3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8031408" y="3582602"/>
              <a:ext cx="736006" cy="282419"/>
            </a:xfrm>
            <a:prstGeom prst="rect">
              <a:avLst/>
            </a:prstGeom>
            <a:noFill/>
          </p:spPr>
          <p:txBody>
            <a:bodyPr wrap="none" lIns="130622" tIns="65311" rIns="130622" bIns="65311" rtlCol="0">
              <a:spAutoFit/>
            </a:bodyPr>
            <a:lstStyle/>
            <a:p>
              <a:pPr algn="ctr"/>
              <a:r>
                <a:rPr lang="en-US" sz="2000" dirty="0"/>
                <a:t>Queues</a:t>
              </a:r>
            </a:p>
          </p:txBody>
        </p:sp>
      </p:grpSp>
      <p:sp>
        <p:nvSpPr>
          <p:cNvPr id="42" name="Rectangle 41"/>
          <p:cNvSpPr/>
          <p:nvPr/>
        </p:nvSpPr>
        <p:spPr>
          <a:xfrm rot="16200000">
            <a:off x="-294463" y="5137999"/>
            <a:ext cx="2327923" cy="25894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r>
              <a:rPr lang="en-US" dirty="0" smtClean="0">
                <a:solidFill>
                  <a:schemeClr val="tx1"/>
                </a:solidFill>
              </a:rPr>
              <a:t>Parser</a:t>
            </a:r>
            <a:endParaRPr lang="en-US" dirty="0">
              <a:solidFill>
                <a:schemeClr val="tx1"/>
              </a:solidFill>
            </a:endParaRPr>
          </a:p>
        </p:txBody>
      </p:sp>
      <p:grpSp>
        <p:nvGrpSpPr>
          <p:cNvPr id="43" name="Group 42"/>
          <p:cNvGrpSpPr/>
          <p:nvPr/>
        </p:nvGrpSpPr>
        <p:grpSpPr>
          <a:xfrm>
            <a:off x="1348700" y="5890495"/>
            <a:ext cx="6104332" cy="562621"/>
            <a:chOff x="1348700" y="5890495"/>
            <a:chExt cx="6104332" cy="562621"/>
          </a:xfrm>
        </p:grpSpPr>
        <p:sp>
          <p:nvSpPr>
            <p:cNvPr id="44" name="Isosceles Triangle 43"/>
            <p:cNvSpPr/>
            <p:nvPr/>
          </p:nvSpPr>
          <p:spPr>
            <a:xfrm rot="5400000">
              <a:off x="1459687" y="5907878"/>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Isosceles Triangle 44"/>
            <p:cNvSpPr/>
            <p:nvPr/>
          </p:nvSpPr>
          <p:spPr>
            <a:xfrm rot="5400000">
              <a:off x="3013132"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Isosceles Triangle 45"/>
            <p:cNvSpPr/>
            <p:nvPr/>
          </p:nvSpPr>
          <p:spPr>
            <a:xfrm rot="5400000">
              <a:off x="4728908" y="5925261"/>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Isosceles Triangle 46"/>
            <p:cNvSpPr/>
            <p:nvPr/>
          </p:nvSpPr>
          <p:spPr>
            <a:xfrm rot="5400000">
              <a:off x="6315139"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48" name="Group 47"/>
            <p:cNvGrpSpPr/>
            <p:nvPr/>
          </p:nvGrpSpPr>
          <p:grpSpPr>
            <a:xfrm>
              <a:off x="1348700" y="6030725"/>
              <a:ext cx="6104332" cy="422391"/>
              <a:chOff x="1344104" y="5149079"/>
              <a:chExt cx="6104332" cy="615145"/>
            </a:xfrm>
          </p:grpSpPr>
          <p:cxnSp>
            <p:nvCxnSpPr>
              <p:cNvPr id="49" name="Straight Arrow Connector 48"/>
              <p:cNvCxnSpPr/>
              <p:nvPr/>
            </p:nvCxnSpPr>
            <p:spPr>
              <a:xfrm>
                <a:off x="1344104" y="5732645"/>
                <a:ext cx="6104332" cy="31579"/>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50" name="Elbow Connector 49"/>
              <p:cNvCxnSpPr/>
              <p:nvPr/>
            </p:nvCxnSpPr>
            <p:spPr>
              <a:xfrm rot="10800000" flipV="1">
                <a:off x="1358390" y="5149079"/>
                <a:ext cx="128370" cy="583566"/>
              </a:xfrm>
              <a:prstGeom prst="bentConnector2">
                <a:avLst/>
              </a:prstGeom>
            </p:spPr>
            <p:style>
              <a:lnRef idx="2">
                <a:schemeClr val="dk1"/>
              </a:lnRef>
              <a:fillRef idx="0">
                <a:schemeClr val="dk1"/>
              </a:fillRef>
              <a:effectRef idx="1">
                <a:schemeClr val="dk1"/>
              </a:effectRef>
              <a:fontRef idx="minor">
                <a:schemeClr val="tx1"/>
              </a:fontRef>
            </p:style>
          </p:cxnSp>
          <p:cxnSp>
            <p:nvCxnSpPr>
              <p:cNvPr id="51" name="Elbow Connector 50"/>
              <p:cNvCxnSpPr/>
              <p:nvPr/>
            </p:nvCxnSpPr>
            <p:spPr>
              <a:xfrm rot="10800000" flipV="1">
                <a:off x="2897549"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52" name="Elbow Connector 51"/>
              <p:cNvCxnSpPr/>
              <p:nvPr/>
            </p:nvCxnSpPr>
            <p:spPr>
              <a:xfrm rot="10800000" flipV="1">
                <a:off x="4620391"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53" name="Elbow Connector 52"/>
              <p:cNvCxnSpPr/>
              <p:nvPr/>
            </p:nvCxnSpPr>
            <p:spPr>
              <a:xfrm rot="10800000" flipV="1">
                <a:off x="6189407"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grpSp>
      </p:grpSp>
      <p:sp>
        <p:nvSpPr>
          <p:cNvPr id="55" name="Rectangle 54"/>
          <p:cNvSpPr/>
          <p:nvPr/>
        </p:nvSpPr>
        <p:spPr>
          <a:xfrm rot="16200000">
            <a:off x="4622604" y="4369276"/>
            <a:ext cx="960550" cy="585308"/>
          </a:xfrm>
          <a:prstGeom prst="rect">
            <a:avLst/>
          </a:prstGeom>
          <a:solidFill>
            <a:srgbClr val="8064A2"/>
          </a:solidFill>
          <a:ln>
            <a:solidFill>
              <a:schemeClr val="accent4">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7" name="Rectangle 56"/>
          <p:cNvSpPr/>
          <p:nvPr/>
        </p:nvSpPr>
        <p:spPr>
          <a:xfrm rot="16200000">
            <a:off x="6246235" y="6373715"/>
            <a:ext cx="921910" cy="527196"/>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9" name="Rectangle 68"/>
          <p:cNvSpPr/>
          <p:nvPr/>
        </p:nvSpPr>
        <p:spPr>
          <a:xfrm rot="16200000">
            <a:off x="2401904" y="4897647"/>
            <a:ext cx="2014715" cy="570307"/>
          </a:xfrm>
          <a:prstGeom prst="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2" name="Rectangle 61"/>
          <p:cNvSpPr/>
          <p:nvPr/>
        </p:nvSpPr>
        <p:spPr>
          <a:xfrm rot="16200000">
            <a:off x="863127" y="4896797"/>
            <a:ext cx="2016416" cy="570307"/>
          </a:xfrm>
          <a:prstGeom prst="rect">
            <a:avLst/>
          </a:prstGeom>
          <a:solidFill>
            <a:schemeClr val="accent5"/>
          </a:solidFill>
          <a:ln>
            <a:solidFill>
              <a:schemeClr val="accent5">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5" name="Rectangle 74"/>
          <p:cNvSpPr/>
          <p:nvPr/>
        </p:nvSpPr>
        <p:spPr>
          <a:xfrm rot="16200000">
            <a:off x="5689293" y="4922307"/>
            <a:ext cx="2008505" cy="527198"/>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7" name="Trapezoid 66"/>
          <p:cNvSpPr/>
          <p:nvPr/>
        </p:nvSpPr>
        <p:spPr>
          <a:xfrm rot="5400000" flipH="1">
            <a:off x="6184331" y="5006564"/>
            <a:ext cx="1995513" cy="333271"/>
          </a:xfrm>
          <a:prstGeom prst="trapezoid">
            <a:avLst>
              <a:gd name="adj" fmla="val 3080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0" name="Trapezoid 69"/>
          <p:cNvSpPr/>
          <p:nvPr/>
        </p:nvSpPr>
        <p:spPr>
          <a:xfrm rot="5400000" flipH="1">
            <a:off x="6727124" y="6476667"/>
            <a:ext cx="909928" cy="333273"/>
          </a:xfrm>
          <a:prstGeom prst="trapezoid">
            <a:avLst>
              <a:gd name="adj" fmla="val 3080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2" name="Trapezoid 71"/>
          <p:cNvSpPr/>
          <p:nvPr/>
        </p:nvSpPr>
        <p:spPr>
          <a:xfrm rot="5400000" flipH="1">
            <a:off x="5130678" y="4484314"/>
            <a:ext cx="968463" cy="347315"/>
          </a:xfrm>
          <a:prstGeom prst="trapezoid">
            <a:avLst>
              <a:gd name="adj" fmla="val 3080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73" name="Trapezoid 72"/>
          <p:cNvSpPr/>
          <p:nvPr/>
        </p:nvSpPr>
        <p:spPr>
          <a:xfrm rot="5400000" flipH="1">
            <a:off x="2904775" y="5005713"/>
            <a:ext cx="1997214" cy="333272"/>
          </a:xfrm>
          <a:prstGeom prst="trapezoid">
            <a:avLst>
              <a:gd name="adj" fmla="val 3080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77" name="Trapezoid 76"/>
          <p:cNvSpPr/>
          <p:nvPr/>
        </p:nvSpPr>
        <p:spPr>
          <a:xfrm rot="5400000" flipH="1">
            <a:off x="1361121" y="5015256"/>
            <a:ext cx="2012895" cy="333272"/>
          </a:xfrm>
          <a:prstGeom prst="trapezoid">
            <a:avLst>
              <a:gd name="adj" fmla="val 3080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71" name="Multiply 70"/>
          <p:cNvSpPr/>
          <p:nvPr/>
        </p:nvSpPr>
        <p:spPr>
          <a:xfrm>
            <a:off x="6761259" y="5673463"/>
            <a:ext cx="1201844" cy="1196779"/>
          </a:xfrm>
          <a:prstGeom prst="mathMultiply">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68" name="Rectangle 67"/>
          <p:cNvSpPr/>
          <p:nvPr/>
        </p:nvSpPr>
        <p:spPr>
          <a:xfrm>
            <a:off x="4893360" y="1682675"/>
            <a:ext cx="681734" cy="69166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74" name="Rectangle 73"/>
          <p:cNvSpPr/>
          <p:nvPr/>
        </p:nvSpPr>
        <p:spPr>
          <a:xfrm>
            <a:off x="6113405" y="1795808"/>
            <a:ext cx="657705" cy="46483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78" name="Rectangle 77"/>
          <p:cNvSpPr/>
          <p:nvPr/>
        </p:nvSpPr>
        <p:spPr>
          <a:xfrm>
            <a:off x="7387464" y="1420319"/>
            <a:ext cx="657705" cy="124183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grpSp>
        <p:nvGrpSpPr>
          <p:cNvPr id="79" name="Group 78"/>
          <p:cNvGrpSpPr/>
          <p:nvPr/>
        </p:nvGrpSpPr>
        <p:grpSpPr>
          <a:xfrm>
            <a:off x="4905653" y="2638743"/>
            <a:ext cx="949819" cy="921862"/>
            <a:chOff x="5277242" y="1658876"/>
            <a:chExt cx="685936" cy="921862"/>
          </a:xfrm>
        </p:grpSpPr>
        <p:sp>
          <p:nvSpPr>
            <p:cNvPr id="80" name="Rectangle 79"/>
            <p:cNvSpPr/>
            <p:nvPr/>
          </p:nvSpPr>
          <p:spPr>
            <a:xfrm>
              <a:off x="5281444" y="1662328"/>
              <a:ext cx="681734" cy="69166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1</a:t>
              </a:r>
              <a:endParaRPr lang="en-US" dirty="0"/>
            </a:p>
          </p:txBody>
        </p:sp>
        <p:sp>
          <p:nvSpPr>
            <p:cNvPr id="81" name="Rectangle 80"/>
            <p:cNvSpPr/>
            <p:nvPr/>
          </p:nvSpPr>
          <p:spPr>
            <a:xfrm>
              <a:off x="5277242" y="1658876"/>
              <a:ext cx="681734" cy="92186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grpSp>
      <p:sp>
        <p:nvSpPr>
          <p:cNvPr id="82" name="Content Placeholder 2"/>
          <p:cNvSpPr txBox="1">
            <a:spLocks/>
          </p:cNvSpPr>
          <p:nvPr/>
        </p:nvSpPr>
        <p:spPr>
          <a:xfrm>
            <a:off x="306995" y="1751625"/>
            <a:ext cx="4623179" cy="1657188"/>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mtClean="0"/>
              <a:t>Prioritize one constraint</a:t>
            </a:r>
          </a:p>
          <a:p>
            <a:r>
              <a:rPr lang="en-US" smtClean="0"/>
              <a:t>Sort tables</a:t>
            </a:r>
          </a:p>
          <a:p>
            <a:r>
              <a:rPr lang="en-US" smtClean="0"/>
              <a:t>Map tables one at a time</a:t>
            </a:r>
            <a:endParaRPr lang="en-US" dirty="0"/>
          </a:p>
        </p:txBody>
      </p:sp>
      <p:sp>
        <p:nvSpPr>
          <p:cNvPr id="83" name="Rectangle 82"/>
          <p:cNvSpPr/>
          <p:nvPr/>
        </p:nvSpPr>
        <p:spPr>
          <a:xfrm>
            <a:off x="4894694" y="1675108"/>
            <a:ext cx="681734" cy="69166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84" name="Rectangle 83"/>
          <p:cNvSpPr/>
          <p:nvPr/>
        </p:nvSpPr>
        <p:spPr>
          <a:xfrm>
            <a:off x="6114739" y="1794050"/>
            <a:ext cx="657705" cy="46483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3</a:t>
            </a:r>
          </a:p>
        </p:txBody>
      </p:sp>
      <p:cxnSp>
        <p:nvCxnSpPr>
          <p:cNvPr id="85" name="Straight Arrow Connector 84"/>
          <p:cNvCxnSpPr>
            <a:stCxn id="83" idx="3"/>
            <a:endCxn id="84" idx="1"/>
          </p:cNvCxnSpPr>
          <p:nvPr/>
        </p:nvCxnSpPr>
        <p:spPr>
          <a:xfrm>
            <a:off x="5576428" y="2020939"/>
            <a:ext cx="538311" cy="552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6" name="Rectangle 85"/>
          <p:cNvSpPr/>
          <p:nvPr/>
        </p:nvSpPr>
        <p:spPr>
          <a:xfrm>
            <a:off x="7388798" y="1412752"/>
            <a:ext cx="657705" cy="124183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4</a:t>
            </a:r>
          </a:p>
        </p:txBody>
      </p:sp>
      <p:cxnSp>
        <p:nvCxnSpPr>
          <p:cNvPr id="87" name="Straight Arrow Connector 86"/>
          <p:cNvCxnSpPr>
            <a:stCxn id="84" idx="3"/>
            <a:endCxn id="86" idx="1"/>
          </p:cNvCxnSpPr>
          <p:nvPr/>
        </p:nvCxnSpPr>
        <p:spPr>
          <a:xfrm>
            <a:off x="6772444" y="2026468"/>
            <a:ext cx="616354" cy="719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88" name="Group 87"/>
          <p:cNvGrpSpPr/>
          <p:nvPr/>
        </p:nvGrpSpPr>
        <p:grpSpPr>
          <a:xfrm>
            <a:off x="4906987" y="2647644"/>
            <a:ext cx="949819" cy="921862"/>
            <a:chOff x="5277242" y="1658876"/>
            <a:chExt cx="685936" cy="921862"/>
          </a:xfrm>
        </p:grpSpPr>
        <p:sp>
          <p:nvSpPr>
            <p:cNvPr id="89" name="Rectangle 88"/>
            <p:cNvSpPr/>
            <p:nvPr/>
          </p:nvSpPr>
          <p:spPr>
            <a:xfrm>
              <a:off x="5281444" y="1662328"/>
              <a:ext cx="681734" cy="69166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1</a:t>
              </a:r>
              <a:endParaRPr lang="en-US" dirty="0"/>
            </a:p>
          </p:txBody>
        </p:sp>
        <p:sp>
          <p:nvSpPr>
            <p:cNvPr id="90" name="Rectangle 89"/>
            <p:cNvSpPr/>
            <p:nvPr/>
          </p:nvSpPr>
          <p:spPr>
            <a:xfrm>
              <a:off x="5277242" y="1658876"/>
              <a:ext cx="681734" cy="92186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1</a:t>
              </a:r>
            </a:p>
          </p:txBody>
        </p:sp>
      </p:grpSp>
      <p:sp>
        <p:nvSpPr>
          <p:cNvPr id="91" name="Title 1"/>
          <p:cNvSpPr txBox="1">
            <a:spLocks/>
          </p:cNvSpPr>
          <p:nvPr/>
        </p:nvSpPr>
        <p:spPr>
          <a:xfrm>
            <a:off x="5891813" y="2765166"/>
            <a:ext cx="3107483"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dirty="0" smtClean="0"/>
              <a:t>Sort by </a:t>
            </a:r>
          </a:p>
          <a:p>
            <a:pPr algn="l"/>
            <a:r>
              <a:rPr lang="en-US" dirty="0"/>
              <a:t>m</a:t>
            </a:r>
            <a:r>
              <a:rPr lang="en-US" dirty="0" smtClean="0"/>
              <a:t>atch width</a:t>
            </a:r>
            <a:endParaRPr lang="en-US" dirty="0"/>
          </a:p>
        </p:txBody>
      </p:sp>
      <p:sp>
        <p:nvSpPr>
          <p:cNvPr id="92" name="Slide Number Placeholder 3"/>
          <p:cNvSpPr>
            <a:spLocks noGrp="1"/>
          </p:cNvSpPr>
          <p:nvPr>
            <p:ph type="sldNum" sz="quarter" idx="12"/>
          </p:nvPr>
        </p:nvSpPr>
        <p:spPr>
          <a:xfrm>
            <a:off x="6553200" y="6356350"/>
            <a:ext cx="2133600" cy="365125"/>
          </a:xfrm>
        </p:spPr>
        <p:txBody>
          <a:bodyPr/>
          <a:lstStyle/>
          <a:p>
            <a:fld id="{3DE0F19B-68EA-B340-A4BB-C1F18F625CEA}" type="slidenum">
              <a:rPr lang="en-US" smtClean="0"/>
              <a:t>33</a:t>
            </a:fld>
            <a:endParaRPr lang="en-US"/>
          </a:p>
        </p:txBody>
      </p:sp>
    </p:spTree>
    <p:custDataLst>
      <p:tags r:id="rId1"/>
    </p:custDataLst>
    <p:extLst>
      <p:ext uri="{BB962C8B-B14F-4D97-AF65-F5344CB8AC3E}">
        <p14:creationId xmlns:p14="http://schemas.microsoft.com/office/powerpoint/2010/main" val="3995195704"/>
      </p:ext>
    </p:extLst>
  </p:cSld>
  <p:clrMapOvr>
    <a:masterClrMapping/>
  </p:clrMapOvr>
  <mc:AlternateContent xmlns:mc="http://schemas.openxmlformats.org/markup-compatibility/2006" xmlns:p14="http://schemas.microsoft.com/office/powerpoint/2010/main">
    <mc:Choice Requires="p14">
      <p:transition spd="slow" p14:dur="2000" advTm="31623"/>
    </mc:Choice>
    <mc:Fallback xmlns="">
      <p:transition xmlns:p14="http://schemas.microsoft.com/office/powerpoint/2010/main" spd="slow" advTm="3162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100"/>
                                  </p:stCondLst>
                                  <p:childTnLst>
                                    <p:set>
                                      <p:cBhvr>
                                        <p:cTn id="25" dur="1" fill="hold">
                                          <p:stCondLst>
                                            <p:cond delay="0"/>
                                          </p:stCondLst>
                                        </p:cTn>
                                        <p:tgtEl>
                                          <p:spTgt spid="6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3"/>
                                        </p:tgtEl>
                                        <p:attrNameLst>
                                          <p:attrName>style.visibility</p:attrName>
                                        </p:attrNameLst>
                                      </p:cBhvr>
                                      <p:to>
                                        <p:strVal val="visible"/>
                                      </p:to>
                                    </p:set>
                                  </p:childTnLst>
                                </p:cTn>
                              </p:par>
                            </p:childTnLst>
                          </p:cTn>
                        </p:par>
                        <p:par>
                          <p:cTn id="28" fill="hold">
                            <p:stCondLst>
                              <p:cond delay="100"/>
                            </p:stCondLst>
                            <p:childTnLst>
                              <p:par>
                                <p:cTn id="29" presetID="1" presetClass="entr" presetSubtype="0" fill="hold" grpId="0" nodeType="afterEffect">
                                  <p:stCondLst>
                                    <p:cond delay="10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childTnLst>
                          </p:cTn>
                        </p:par>
                        <p:par>
                          <p:cTn id="33" fill="hold">
                            <p:stCondLst>
                              <p:cond delay="200"/>
                            </p:stCondLst>
                            <p:childTnLst>
                              <p:par>
                                <p:cTn id="34" presetID="1" presetClass="entr" presetSubtype="0" fill="hold" grpId="0" nodeType="afterEffect">
                                  <p:stCondLst>
                                    <p:cond delay="100"/>
                                  </p:stCondLst>
                                  <p:childTnLst>
                                    <p:set>
                                      <p:cBhvr>
                                        <p:cTn id="35" dur="1" fill="hold">
                                          <p:stCondLst>
                                            <p:cond delay="0"/>
                                          </p:stCondLst>
                                        </p:cTn>
                                        <p:tgtEl>
                                          <p:spTgt spid="7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5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70"/>
                                        </p:tgtEl>
                                        <p:attrNameLst>
                                          <p:attrName>style.visibility</p:attrName>
                                        </p:attrNameLst>
                                      </p:cBhvr>
                                      <p:to>
                                        <p:strVal val="visible"/>
                                      </p:to>
                                    </p:set>
                                  </p:childTnLst>
                                </p:cTn>
                              </p:par>
                            </p:childTnLst>
                          </p:cTn>
                        </p:par>
                        <p:par>
                          <p:cTn id="42" fill="hold">
                            <p:stCondLst>
                              <p:cond delay="300"/>
                            </p:stCondLst>
                            <p:childTnLst>
                              <p:par>
                                <p:cTn id="43" presetID="1" presetClass="entr" presetSubtype="0" fill="hold" grpId="0" nodeType="afterEffect">
                                  <p:stCondLst>
                                    <p:cond delay="100"/>
                                  </p:stCondLst>
                                  <p:childTnLst>
                                    <p:set>
                                      <p:cBhvr>
                                        <p:cTn id="4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7" grpId="0" animBg="1"/>
      <p:bldP spid="69" grpId="0" animBg="1"/>
      <p:bldP spid="62" grpId="0" animBg="1"/>
      <p:bldP spid="75" grpId="0" animBg="1"/>
      <p:bldP spid="67" grpId="0" animBg="1"/>
      <p:bldP spid="70" grpId="0" animBg="1"/>
      <p:bldP spid="72" grpId="0" animBg="1"/>
      <p:bldP spid="73" grpId="0" animBg="1"/>
      <p:bldP spid="77" grpId="0" animBg="1"/>
      <p:bldP spid="71" grpId="0" animBg="1"/>
      <p:bldP spid="83" grpId="0" animBg="1"/>
      <p:bldP spid="84" grpId="0" animBg="1"/>
      <p:bldP spid="86" grpId="0" animBg="1"/>
      <p:bldP spid="9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 many constraints for Greedy</a:t>
            </a:r>
            <a:endParaRPr lang="en-US" dirty="0"/>
          </a:p>
        </p:txBody>
      </p:sp>
      <p:sp>
        <p:nvSpPr>
          <p:cNvPr id="3" name="Content Placeholder 2"/>
          <p:cNvSpPr>
            <a:spLocks noGrp="1"/>
          </p:cNvSpPr>
          <p:nvPr>
            <p:ph idx="1"/>
          </p:nvPr>
        </p:nvSpPr>
        <p:spPr>
          <a:xfrm>
            <a:off x="457200" y="2144443"/>
            <a:ext cx="8229600" cy="4095690"/>
          </a:xfrm>
        </p:spPr>
        <p:txBody>
          <a:bodyPr/>
          <a:lstStyle/>
          <a:p>
            <a:r>
              <a:rPr lang="en-US" dirty="0" smtClean="0"/>
              <a:t>Any greedy must sort tables based on a metric that is a </a:t>
            </a:r>
            <a:r>
              <a:rPr lang="en-US" i="1" dirty="0" smtClean="0"/>
              <a:t>fixed</a:t>
            </a:r>
            <a:r>
              <a:rPr lang="en-US" dirty="0" smtClean="0"/>
              <a:t> function of constraints.</a:t>
            </a:r>
          </a:p>
          <a:p>
            <a:r>
              <a:rPr lang="en-US" dirty="0" smtClean="0"/>
              <a:t>As the number of constraints gets larger, it’s harder for a fixed function to represent the interplay between all constraints.</a:t>
            </a:r>
          </a:p>
          <a:p>
            <a:r>
              <a:rPr lang="en-US" dirty="0" smtClean="0"/>
              <a:t>Can we do better than greedy?</a:t>
            </a:r>
          </a:p>
        </p:txBody>
      </p:sp>
      <p:sp>
        <p:nvSpPr>
          <p:cNvPr id="4" name="Slide Number Placeholder 3"/>
          <p:cNvSpPr>
            <a:spLocks noGrp="1"/>
          </p:cNvSpPr>
          <p:nvPr>
            <p:ph type="sldNum" sz="quarter" idx="12"/>
          </p:nvPr>
        </p:nvSpPr>
        <p:spPr/>
        <p:txBody>
          <a:bodyPr/>
          <a:lstStyle/>
          <a:p>
            <a:fld id="{3DE0F19B-68EA-B340-A4BB-C1F18F625CEA}" type="slidenum">
              <a:rPr lang="en-US" smtClean="0"/>
              <a:t>34</a:t>
            </a:fld>
            <a:endParaRPr lang="en-US"/>
          </a:p>
        </p:txBody>
      </p:sp>
    </p:spTree>
    <p:extLst>
      <p:ext uri="{BB962C8B-B14F-4D97-AF65-F5344CB8AC3E}">
        <p14:creationId xmlns:p14="http://schemas.microsoft.com/office/powerpoint/2010/main" val="2477412683"/>
      </p:ext>
    </p:extLst>
  </p:cSld>
  <p:clrMapOvr>
    <a:masterClrMapping/>
  </p:clrMapOvr>
  <mc:AlternateContent xmlns:mc="http://schemas.openxmlformats.org/markup-compatibility/2006" xmlns:p14="http://schemas.microsoft.com/office/powerpoint/2010/main">
    <mc:Choice Requires="p14">
      <p:transition spd="slow" p14:dur="2000" advTm="25238"/>
    </mc:Choice>
    <mc:Fallback xmlns="">
      <p:transition xmlns:p14="http://schemas.microsoft.com/office/powerpoint/2010/main" spd="slow" advTm="25238"/>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Second approach:</a:t>
            </a:r>
            <a:br>
              <a:rPr lang="en-US" dirty="0" smtClean="0"/>
            </a:br>
            <a:r>
              <a:rPr lang="en-US" dirty="0" smtClean="0"/>
              <a:t>Integer Linear Programming (ILP)</a:t>
            </a:r>
            <a:endParaRPr lang="en-US" dirty="0"/>
          </a:p>
        </p:txBody>
      </p:sp>
      <p:sp>
        <p:nvSpPr>
          <p:cNvPr id="3" name="Content Placeholder 2"/>
          <p:cNvSpPr>
            <a:spLocks noGrp="1"/>
          </p:cNvSpPr>
          <p:nvPr>
            <p:ph sz="half" idx="1"/>
          </p:nvPr>
        </p:nvSpPr>
        <p:spPr>
          <a:xfrm>
            <a:off x="457200" y="2392164"/>
            <a:ext cx="8573176" cy="843965"/>
          </a:xfrm>
        </p:spPr>
        <p:txBody>
          <a:bodyPr>
            <a:noAutofit/>
          </a:bodyPr>
          <a:lstStyle/>
          <a:p>
            <a:pPr marL="0" indent="0">
              <a:buNone/>
            </a:pPr>
            <a:r>
              <a:rPr lang="en-US" dirty="0" smtClean="0"/>
              <a:t>Find an optimal mapping.</a:t>
            </a:r>
          </a:p>
        </p:txBody>
      </p:sp>
      <p:sp>
        <p:nvSpPr>
          <p:cNvPr id="5" name="Content Placeholder 3"/>
          <p:cNvSpPr txBox="1">
            <a:spLocks/>
          </p:cNvSpPr>
          <p:nvPr/>
        </p:nvSpPr>
        <p:spPr>
          <a:xfrm>
            <a:off x="457200" y="3440948"/>
            <a:ext cx="4038600" cy="268521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u="sng" dirty="0" smtClean="0">
                <a:solidFill>
                  <a:srgbClr val="008000"/>
                </a:solidFill>
              </a:rPr>
              <a:t>Pros</a:t>
            </a:r>
            <a:r>
              <a:rPr lang="en-US" dirty="0" smtClean="0">
                <a:solidFill>
                  <a:srgbClr val="008000"/>
                </a:solidFill>
              </a:rPr>
              <a:t>:</a:t>
            </a:r>
          </a:p>
          <a:p>
            <a:r>
              <a:rPr lang="en-US" dirty="0"/>
              <a:t>Takes in all constraints</a:t>
            </a:r>
          </a:p>
          <a:p>
            <a:r>
              <a:rPr lang="en-US" dirty="0" smtClean="0"/>
              <a:t>Different objectives</a:t>
            </a:r>
          </a:p>
          <a:p>
            <a:r>
              <a:rPr lang="en-US" dirty="0" smtClean="0"/>
              <a:t>Solvers exist (CPLEX)</a:t>
            </a:r>
            <a:endParaRPr lang="en-US" dirty="0"/>
          </a:p>
        </p:txBody>
      </p:sp>
      <p:sp>
        <p:nvSpPr>
          <p:cNvPr id="6" name="Slide Number Placeholder 5"/>
          <p:cNvSpPr>
            <a:spLocks noGrp="1"/>
          </p:cNvSpPr>
          <p:nvPr>
            <p:ph type="sldNum" sz="quarter" idx="12"/>
          </p:nvPr>
        </p:nvSpPr>
        <p:spPr/>
        <p:txBody>
          <a:bodyPr/>
          <a:lstStyle/>
          <a:p>
            <a:fld id="{3DE0F19B-68EA-B340-A4BB-C1F18F625CEA}" type="slidenum">
              <a:rPr lang="en-US" smtClean="0"/>
              <a:t>35</a:t>
            </a:fld>
            <a:endParaRPr lang="en-US"/>
          </a:p>
        </p:txBody>
      </p:sp>
      <p:sp>
        <p:nvSpPr>
          <p:cNvPr id="7" name="Content Placeholder 3"/>
          <p:cNvSpPr txBox="1">
            <a:spLocks/>
          </p:cNvSpPr>
          <p:nvPr/>
        </p:nvSpPr>
        <p:spPr>
          <a:xfrm>
            <a:off x="4648200" y="3461905"/>
            <a:ext cx="4038600" cy="268521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u="sng" dirty="0" smtClean="0">
                <a:solidFill>
                  <a:schemeClr val="accent2"/>
                </a:solidFill>
              </a:rPr>
              <a:t>Cons</a:t>
            </a:r>
            <a:r>
              <a:rPr lang="en-US" dirty="0" smtClean="0">
                <a:solidFill>
                  <a:schemeClr val="accent2"/>
                </a:solidFill>
              </a:rPr>
              <a:t>:</a:t>
            </a:r>
          </a:p>
          <a:p>
            <a:r>
              <a:rPr lang="en-US" dirty="0" err="1" smtClean="0"/>
              <a:t>Blackbox</a:t>
            </a:r>
            <a:r>
              <a:rPr lang="en-US" dirty="0" smtClean="0"/>
              <a:t> solver</a:t>
            </a:r>
            <a:endParaRPr lang="en-US" dirty="0"/>
          </a:p>
          <a:p>
            <a:r>
              <a:rPr lang="en-US" dirty="0" smtClean="0"/>
              <a:t>Encoding is an art </a:t>
            </a:r>
            <a:endParaRPr lang="en-US" dirty="0"/>
          </a:p>
          <a:p>
            <a:r>
              <a:rPr lang="en-US" dirty="0" smtClean="0"/>
              <a:t>Slow</a:t>
            </a:r>
            <a:endParaRPr lang="en-US" dirty="0"/>
          </a:p>
        </p:txBody>
      </p:sp>
    </p:spTree>
    <p:custDataLst>
      <p:tags r:id="rId1"/>
    </p:custDataLst>
    <p:extLst>
      <p:ext uri="{BB962C8B-B14F-4D97-AF65-F5344CB8AC3E}">
        <p14:creationId xmlns:p14="http://schemas.microsoft.com/office/powerpoint/2010/main" val="355838121"/>
      </p:ext>
    </p:extLst>
  </p:cSld>
  <p:clrMapOvr>
    <a:masterClrMapping/>
  </p:clrMapOvr>
  <mc:AlternateContent xmlns:mc="http://schemas.openxmlformats.org/markup-compatibility/2006" xmlns:p14="http://schemas.microsoft.com/office/powerpoint/2010/main">
    <mc:Choice Requires="p14">
      <p:transition spd="slow" p14:dur="2000" advTm="63137"/>
    </mc:Choice>
    <mc:Fallback xmlns="">
      <p:transition xmlns:p14="http://schemas.microsoft.com/office/powerpoint/2010/main" spd="slow" advTm="6313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ILP Setup</a:t>
            </a:r>
            <a:endParaRPr lang="en-US" dirty="0"/>
          </a:p>
        </p:txBody>
      </p:sp>
      <p:sp>
        <p:nvSpPr>
          <p:cNvPr id="3" name="Content Placeholder 2"/>
          <p:cNvSpPr>
            <a:spLocks noGrp="1"/>
          </p:cNvSpPr>
          <p:nvPr>
            <p:ph idx="1"/>
          </p:nvPr>
        </p:nvSpPr>
        <p:spPr>
          <a:xfrm>
            <a:off x="457200" y="2023491"/>
            <a:ext cx="8555368" cy="3943549"/>
          </a:xfrm>
        </p:spPr>
        <p:txBody>
          <a:bodyPr>
            <a:normAutofit fontScale="92500" lnSpcReduction="10000"/>
          </a:bodyPr>
          <a:lstStyle/>
          <a:p>
            <a:pPr marL="0" indent="0">
              <a:buNone/>
            </a:pPr>
            <a:r>
              <a:rPr lang="en-US" dirty="0" smtClean="0"/>
              <a:t>					</a:t>
            </a:r>
            <a:r>
              <a:rPr lang="en-US" sz="5200" dirty="0" smtClean="0"/>
              <a:t>min   # stages</a:t>
            </a:r>
          </a:p>
          <a:p>
            <a:pPr marL="0" indent="0">
              <a:lnSpc>
                <a:spcPct val="150000"/>
              </a:lnSpc>
              <a:buNone/>
            </a:pPr>
            <a:r>
              <a:rPr lang="en-US" sz="2800" dirty="0" smtClean="0"/>
              <a:t>	subject to: </a:t>
            </a:r>
            <a:r>
              <a:rPr lang="en-US" dirty="0" smtClean="0"/>
              <a:t>	</a:t>
            </a:r>
          </a:p>
          <a:p>
            <a:pPr marL="0" indent="0">
              <a:buNone/>
              <a:tabLst>
                <a:tab pos="1311275" algn="l"/>
              </a:tabLst>
            </a:pPr>
            <a:r>
              <a:rPr lang="en-US" sz="2400" dirty="0" smtClean="0">
                <a:solidFill>
                  <a:srgbClr val="4F81BD"/>
                </a:solidFill>
              </a:rPr>
              <a:t>							</a:t>
            </a:r>
            <a:r>
              <a:rPr lang="en-US" sz="4800" dirty="0" smtClean="0"/>
              <a:t>≥</a:t>
            </a:r>
            <a:r>
              <a:rPr lang="en-US" sz="2400" dirty="0" smtClean="0"/>
              <a:t> </a:t>
            </a:r>
            <a:r>
              <a:rPr lang="en-US" sz="2400" dirty="0" smtClean="0">
                <a:solidFill>
                  <a:schemeClr val="accent1"/>
                </a:solidFill>
              </a:rPr>
              <a:t>				</a:t>
            </a:r>
          </a:p>
          <a:p>
            <a:pPr marL="0" indent="0">
              <a:buNone/>
              <a:tabLst>
                <a:tab pos="1311275" algn="l"/>
              </a:tabLst>
            </a:pPr>
            <a:r>
              <a:rPr lang="en-US" sz="2400" dirty="0">
                <a:solidFill>
                  <a:schemeClr val="accent1"/>
                </a:solidFill>
              </a:rPr>
              <a:t>	</a:t>
            </a:r>
            <a:r>
              <a:rPr lang="en-US" sz="2400" dirty="0" smtClean="0">
                <a:solidFill>
                  <a:schemeClr val="accent1"/>
                </a:solidFill>
              </a:rPr>
              <a:t>						</a:t>
            </a:r>
            <a:r>
              <a:rPr lang="en-US" sz="4800" dirty="0" smtClean="0"/>
              <a:t>≤</a:t>
            </a:r>
          </a:p>
          <a:p>
            <a:pPr marL="0" indent="0">
              <a:buNone/>
              <a:tabLst>
                <a:tab pos="1311275" algn="l"/>
              </a:tabLst>
            </a:pPr>
            <a:endParaRPr lang="en-US" sz="2400" dirty="0" smtClean="0">
              <a:solidFill>
                <a:srgbClr val="4F81BD"/>
              </a:solidFill>
            </a:endParaRPr>
          </a:p>
          <a:p>
            <a:pPr marL="0" indent="0">
              <a:buNone/>
              <a:tabLst>
                <a:tab pos="1311275" algn="l"/>
              </a:tabLst>
            </a:pPr>
            <a:r>
              <a:rPr lang="en-US" sz="2400" dirty="0">
                <a:solidFill>
                  <a:srgbClr val="4F81BD"/>
                </a:solidFill>
              </a:rPr>
              <a:t>	</a:t>
            </a:r>
            <a:r>
              <a:rPr lang="en-US" sz="2400" dirty="0" smtClean="0">
                <a:solidFill>
                  <a:srgbClr val="4F81BD"/>
                </a:solidFill>
              </a:rPr>
              <a:t>			</a:t>
            </a:r>
            <a:r>
              <a:rPr lang="en-US" sz="2600" dirty="0" smtClean="0">
                <a:solidFill>
                  <a:srgbClr val="4F81BD"/>
                </a:solidFill>
              </a:rPr>
              <a:t>dependency</a:t>
            </a:r>
            <a:r>
              <a:rPr lang="en-US" sz="2600" dirty="0" smtClean="0"/>
              <a:t> constraints</a:t>
            </a:r>
            <a:endParaRPr lang="en-US" sz="2600" dirty="0"/>
          </a:p>
        </p:txBody>
      </p:sp>
      <p:sp>
        <p:nvSpPr>
          <p:cNvPr id="4" name="Slide Number Placeholder 3"/>
          <p:cNvSpPr>
            <a:spLocks noGrp="1"/>
          </p:cNvSpPr>
          <p:nvPr>
            <p:ph type="sldNum" sz="quarter" idx="12"/>
          </p:nvPr>
        </p:nvSpPr>
        <p:spPr/>
        <p:txBody>
          <a:bodyPr/>
          <a:lstStyle/>
          <a:p>
            <a:fld id="{3DE0F19B-68EA-B340-A4BB-C1F18F625CEA}" type="slidenum">
              <a:rPr lang="en-US" smtClean="0"/>
              <a:t>36</a:t>
            </a:fld>
            <a:endParaRPr lang="en-US"/>
          </a:p>
        </p:txBody>
      </p:sp>
      <p:sp>
        <p:nvSpPr>
          <p:cNvPr id="5" name="TextBox 4"/>
          <p:cNvSpPr txBox="1"/>
          <p:nvPr/>
        </p:nvSpPr>
        <p:spPr>
          <a:xfrm>
            <a:off x="2410847" y="3427285"/>
            <a:ext cx="1476336" cy="830997"/>
          </a:xfrm>
          <a:prstGeom prst="rect">
            <a:avLst/>
          </a:prstGeom>
          <a:noFill/>
        </p:spPr>
        <p:txBody>
          <a:bodyPr wrap="none" rtlCol="0">
            <a:spAutoFit/>
          </a:bodyPr>
          <a:lstStyle/>
          <a:p>
            <a:pPr algn="ctr"/>
            <a:r>
              <a:rPr lang="en-US" sz="2400" dirty="0">
                <a:solidFill>
                  <a:srgbClr val="4F81BD"/>
                </a:solidFill>
              </a:rPr>
              <a:t>table sizes </a:t>
            </a:r>
            <a:endParaRPr lang="en-US" sz="2400" dirty="0" smtClean="0">
              <a:solidFill>
                <a:srgbClr val="4F81BD"/>
              </a:solidFill>
            </a:endParaRPr>
          </a:p>
          <a:p>
            <a:pPr algn="ctr"/>
            <a:r>
              <a:rPr lang="en-US" sz="2400" dirty="0" smtClean="0">
                <a:solidFill>
                  <a:srgbClr val="4F81BD"/>
                </a:solidFill>
              </a:rPr>
              <a:t>assigned</a:t>
            </a:r>
            <a:r>
              <a:rPr lang="en-US" sz="2400" dirty="0" smtClean="0"/>
              <a:t> </a:t>
            </a:r>
            <a:endParaRPr lang="en-US" sz="2400" dirty="0"/>
          </a:p>
        </p:txBody>
      </p:sp>
      <p:sp>
        <p:nvSpPr>
          <p:cNvPr id="6" name="TextBox 5"/>
          <p:cNvSpPr txBox="1"/>
          <p:nvPr/>
        </p:nvSpPr>
        <p:spPr>
          <a:xfrm>
            <a:off x="2443909" y="4258282"/>
            <a:ext cx="1443274" cy="830997"/>
          </a:xfrm>
          <a:prstGeom prst="rect">
            <a:avLst/>
          </a:prstGeom>
          <a:noFill/>
        </p:spPr>
        <p:txBody>
          <a:bodyPr wrap="none" rtlCol="0">
            <a:spAutoFit/>
          </a:bodyPr>
          <a:lstStyle/>
          <a:p>
            <a:pPr algn="ctr"/>
            <a:r>
              <a:rPr lang="en-US" sz="2400" dirty="0" smtClean="0">
                <a:solidFill>
                  <a:srgbClr val="4F81BD"/>
                </a:solidFill>
              </a:rPr>
              <a:t>memories</a:t>
            </a:r>
          </a:p>
          <a:p>
            <a:pPr algn="ctr"/>
            <a:r>
              <a:rPr lang="en-US" sz="2400" dirty="0" smtClean="0">
                <a:solidFill>
                  <a:srgbClr val="4F81BD"/>
                </a:solidFill>
              </a:rPr>
              <a:t>assigned</a:t>
            </a:r>
            <a:endParaRPr lang="en-US" sz="2400" dirty="0"/>
          </a:p>
        </p:txBody>
      </p:sp>
      <p:sp>
        <p:nvSpPr>
          <p:cNvPr id="7" name="TextBox 6"/>
          <p:cNvSpPr txBox="1"/>
          <p:nvPr/>
        </p:nvSpPr>
        <p:spPr>
          <a:xfrm>
            <a:off x="4868857" y="3427285"/>
            <a:ext cx="1476336" cy="830997"/>
          </a:xfrm>
          <a:prstGeom prst="rect">
            <a:avLst/>
          </a:prstGeom>
          <a:noFill/>
        </p:spPr>
        <p:txBody>
          <a:bodyPr wrap="none" rtlCol="0">
            <a:spAutoFit/>
          </a:bodyPr>
          <a:lstStyle/>
          <a:p>
            <a:pPr algn="ctr"/>
            <a:r>
              <a:rPr lang="en-US" sz="2400" dirty="0">
                <a:solidFill>
                  <a:srgbClr val="000000"/>
                </a:solidFill>
              </a:rPr>
              <a:t>table sizes </a:t>
            </a:r>
            <a:endParaRPr lang="en-US" sz="2400" dirty="0" smtClean="0">
              <a:solidFill>
                <a:srgbClr val="000000"/>
              </a:solidFill>
            </a:endParaRPr>
          </a:p>
          <a:p>
            <a:pPr algn="ctr"/>
            <a:r>
              <a:rPr lang="en-US" sz="2400" dirty="0" smtClean="0">
                <a:solidFill>
                  <a:srgbClr val="000000"/>
                </a:solidFill>
              </a:rPr>
              <a:t>specified </a:t>
            </a:r>
            <a:endParaRPr lang="en-US" sz="2400" dirty="0">
              <a:solidFill>
                <a:srgbClr val="000000"/>
              </a:solidFill>
            </a:endParaRPr>
          </a:p>
        </p:txBody>
      </p:sp>
      <p:sp>
        <p:nvSpPr>
          <p:cNvPr id="8" name="TextBox 7"/>
          <p:cNvSpPr txBox="1"/>
          <p:nvPr/>
        </p:nvSpPr>
        <p:spPr>
          <a:xfrm>
            <a:off x="4759614" y="4241033"/>
            <a:ext cx="1925076" cy="830997"/>
          </a:xfrm>
          <a:prstGeom prst="rect">
            <a:avLst/>
          </a:prstGeom>
          <a:noFill/>
        </p:spPr>
        <p:txBody>
          <a:bodyPr wrap="none" rtlCol="0">
            <a:spAutoFit/>
          </a:bodyPr>
          <a:lstStyle/>
          <a:p>
            <a:pPr algn="ctr"/>
            <a:r>
              <a:rPr lang="en-US" sz="2400" dirty="0">
                <a:solidFill>
                  <a:srgbClr val="000000"/>
                </a:solidFill>
              </a:rPr>
              <a:t>m</a:t>
            </a:r>
            <a:r>
              <a:rPr lang="en-US" sz="2400" dirty="0" smtClean="0">
                <a:solidFill>
                  <a:srgbClr val="000000"/>
                </a:solidFill>
              </a:rPr>
              <a:t>emories in</a:t>
            </a:r>
          </a:p>
          <a:p>
            <a:pPr algn="ctr"/>
            <a:r>
              <a:rPr lang="en-US" sz="2400" dirty="0">
                <a:solidFill>
                  <a:srgbClr val="000000"/>
                </a:solidFill>
              </a:rPr>
              <a:t>p</a:t>
            </a:r>
            <a:r>
              <a:rPr lang="en-US" sz="2400" dirty="0" smtClean="0">
                <a:solidFill>
                  <a:srgbClr val="000000"/>
                </a:solidFill>
              </a:rPr>
              <a:t>hysical stage</a:t>
            </a:r>
            <a:endParaRPr lang="en-US" sz="2400" dirty="0">
              <a:solidFill>
                <a:srgbClr val="000000"/>
              </a:solidFill>
            </a:endParaRPr>
          </a:p>
        </p:txBody>
      </p:sp>
    </p:spTree>
    <p:extLst>
      <p:ext uri="{BB962C8B-B14F-4D97-AF65-F5344CB8AC3E}">
        <p14:creationId xmlns:p14="http://schemas.microsoft.com/office/powerpoint/2010/main" val="2786375977"/>
      </p:ext>
    </p:extLst>
  </p:cSld>
  <p:clrMapOvr>
    <a:masterClrMapping/>
  </p:clrMapOvr>
  <mc:AlternateContent xmlns:mc="http://schemas.openxmlformats.org/markup-compatibility/2006" xmlns:p14="http://schemas.microsoft.com/office/powerpoint/2010/main">
    <mc:Choice Requires="p14">
      <p:transition spd="slow" p14:dur="2000" advTm="35322"/>
    </mc:Choice>
    <mc:Fallback xmlns="">
      <p:transition xmlns:p14="http://schemas.microsoft.com/office/powerpoint/2010/main" spd="slow" advTm="35322"/>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Setup</a:t>
            </a:r>
            <a:endParaRPr lang="en-US" dirty="0"/>
          </a:p>
        </p:txBody>
      </p:sp>
      <p:sp>
        <p:nvSpPr>
          <p:cNvPr id="49" name="Content Placeholder 2"/>
          <p:cNvSpPr>
            <a:spLocks noGrp="1"/>
          </p:cNvSpPr>
          <p:nvPr>
            <p:ph idx="1"/>
          </p:nvPr>
        </p:nvSpPr>
        <p:spPr>
          <a:xfrm>
            <a:off x="457200" y="2597524"/>
            <a:ext cx="8229600" cy="1932683"/>
          </a:xfrm>
        </p:spPr>
        <p:txBody>
          <a:bodyPr>
            <a:normAutofit/>
          </a:bodyPr>
          <a:lstStyle/>
          <a:p>
            <a:r>
              <a:rPr lang="en-US" dirty="0" smtClean="0"/>
              <a:t>4 datacenter use cases from Intel, Barefoot</a:t>
            </a:r>
          </a:p>
          <a:p>
            <a:endParaRPr lang="en-US" dirty="0"/>
          </a:p>
          <a:p>
            <a:r>
              <a:rPr lang="en-US" dirty="0" smtClean="0"/>
              <a:t>Differ in tables</a:t>
            </a:r>
            <a:r>
              <a:rPr lang="en-US" dirty="0"/>
              <a:t>, table sizes</a:t>
            </a:r>
            <a:r>
              <a:rPr lang="en-US" dirty="0" smtClean="0"/>
              <a:t>, and dependencies</a:t>
            </a:r>
            <a:endParaRPr lang="en-US" dirty="0"/>
          </a:p>
        </p:txBody>
      </p:sp>
      <p:sp>
        <p:nvSpPr>
          <p:cNvPr id="3" name="Slide Number Placeholder 2"/>
          <p:cNvSpPr>
            <a:spLocks noGrp="1"/>
          </p:cNvSpPr>
          <p:nvPr>
            <p:ph type="sldNum" sz="quarter" idx="12"/>
          </p:nvPr>
        </p:nvSpPr>
        <p:spPr/>
        <p:txBody>
          <a:bodyPr/>
          <a:lstStyle/>
          <a:p>
            <a:fld id="{3DE0F19B-68EA-B340-A4BB-C1F18F625CEA}" type="slidenum">
              <a:rPr lang="en-US" smtClean="0"/>
              <a:t>37</a:t>
            </a:fld>
            <a:endParaRPr lang="en-US"/>
          </a:p>
        </p:txBody>
      </p:sp>
    </p:spTree>
    <p:custDataLst>
      <p:tags r:id="rId1"/>
    </p:custDataLst>
    <p:extLst>
      <p:ext uri="{BB962C8B-B14F-4D97-AF65-F5344CB8AC3E}">
        <p14:creationId xmlns:p14="http://schemas.microsoft.com/office/powerpoint/2010/main" val="870202597"/>
      </p:ext>
    </p:extLst>
  </p:cSld>
  <p:clrMapOvr>
    <a:masterClrMapping/>
  </p:clrMapOvr>
  <mc:AlternateContent xmlns:mc="http://schemas.openxmlformats.org/markup-compatibility/2006" xmlns:p14="http://schemas.microsoft.com/office/powerpoint/2010/main">
    <mc:Choice Requires="p14">
      <p:transition spd="slow" p14:dur="2000" advTm="18960"/>
    </mc:Choice>
    <mc:Fallback xmlns="">
      <p:transition xmlns:p14="http://schemas.microsoft.com/office/powerpoint/2010/main" spd="slow" advTm="1896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Use Case</a:t>
            </a:r>
            <a:endParaRPr lang="en-US" dirty="0"/>
          </a:p>
        </p:txBody>
      </p:sp>
      <p:sp>
        <p:nvSpPr>
          <p:cNvPr id="48" name="TextBox 47"/>
          <p:cNvSpPr txBox="1"/>
          <p:nvPr/>
        </p:nvSpPr>
        <p:spPr>
          <a:xfrm>
            <a:off x="6134205" y="1619860"/>
            <a:ext cx="2376149" cy="461665"/>
          </a:xfrm>
          <a:prstGeom prst="rect">
            <a:avLst/>
          </a:prstGeom>
          <a:noFill/>
        </p:spPr>
        <p:txBody>
          <a:bodyPr wrap="square" rtlCol="0">
            <a:spAutoFit/>
          </a:bodyPr>
          <a:lstStyle/>
          <a:p>
            <a:r>
              <a:rPr lang="en-US" sz="2400" dirty="0" smtClean="0"/>
              <a:t>A Typical TDG</a:t>
            </a:r>
            <a:endParaRPr lang="en-US" sz="2400" dirty="0"/>
          </a:p>
        </p:txBody>
      </p:sp>
      <p:sp>
        <p:nvSpPr>
          <p:cNvPr id="3" name="Slide Number Placeholder 2"/>
          <p:cNvSpPr>
            <a:spLocks noGrp="1"/>
          </p:cNvSpPr>
          <p:nvPr>
            <p:ph type="sldNum" sz="quarter" idx="12"/>
          </p:nvPr>
        </p:nvSpPr>
        <p:spPr/>
        <p:txBody>
          <a:bodyPr/>
          <a:lstStyle/>
          <a:p>
            <a:fld id="{3DE0F19B-68EA-B340-A4BB-C1F18F625CEA}" type="slidenum">
              <a:rPr lang="en-US" smtClean="0"/>
              <a:t>38</a:t>
            </a:fld>
            <a:endParaRPr lang="en-US"/>
          </a:p>
        </p:txBody>
      </p:sp>
      <p:grpSp>
        <p:nvGrpSpPr>
          <p:cNvPr id="5" name="Group 4"/>
          <p:cNvGrpSpPr/>
          <p:nvPr/>
        </p:nvGrpSpPr>
        <p:grpSpPr>
          <a:xfrm>
            <a:off x="134547" y="1574396"/>
            <a:ext cx="8826841" cy="2647239"/>
            <a:chOff x="-1485872" y="1273258"/>
            <a:chExt cx="15466413" cy="3794721"/>
          </a:xfrm>
        </p:grpSpPr>
        <p:sp>
          <p:nvSpPr>
            <p:cNvPr id="110" name="Shape 67"/>
            <p:cNvSpPr/>
            <p:nvPr/>
          </p:nvSpPr>
          <p:spPr>
            <a:xfrm>
              <a:off x="1799200" y="4555713"/>
              <a:ext cx="1265800" cy="512266"/>
            </a:xfrm>
            <a:prstGeom prst="rect">
              <a:avLst/>
            </a:prstGeom>
            <a:solidFill>
              <a:srgbClr val="48D1CC"/>
            </a:solidFill>
            <a:ln w="19050" cap="flat">
              <a:solidFill>
                <a:srgbClr val="000000"/>
              </a:solidFill>
              <a:prstDash val="dash"/>
              <a:round/>
              <a:headEnd type="none" w="med" len="med"/>
              <a:tailEnd type="none" w="med" len="med"/>
            </a:ln>
          </p:spPr>
          <p:txBody>
            <a:bodyPr lIns="131652" tIns="131652" rIns="131652" bIns="131652" anchor="ctr" anchorCtr="0">
              <a:noAutofit/>
            </a:bodyPr>
            <a:lstStyle/>
            <a:p>
              <a:r>
                <a:rPr lang="en" sz="1000" dirty="0" smtClean="0"/>
                <a:t>IPv6</a:t>
              </a:r>
              <a:r>
                <a:rPr lang="en-US" sz="1000" dirty="0" smtClean="0"/>
                <a:t>-</a:t>
              </a:r>
              <a:r>
                <a:rPr lang="en" sz="1000" dirty="0" smtClean="0"/>
                <a:t>Mcast</a:t>
              </a:r>
              <a:endParaRPr lang="en" sz="1000" dirty="0"/>
            </a:p>
          </p:txBody>
        </p:sp>
        <p:sp>
          <p:nvSpPr>
            <p:cNvPr id="111" name="Shape 63"/>
            <p:cNvSpPr/>
            <p:nvPr/>
          </p:nvSpPr>
          <p:spPr>
            <a:xfrm>
              <a:off x="12723269" y="3095738"/>
              <a:ext cx="1257272" cy="512266"/>
            </a:xfrm>
            <a:prstGeom prst="rect">
              <a:avLst/>
            </a:prstGeom>
            <a:solidFill>
              <a:srgbClr val="4B0082"/>
            </a:solidFill>
            <a:ln w="19050" cap="flat">
              <a:solidFill>
                <a:srgbClr val="000000"/>
              </a:solidFill>
              <a:prstDash val="solid"/>
              <a:round/>
              <a:headEnd type="none" w="med" len="med"/>
              <a:tailEnd type="none" w="med" len="med"/>
            </a:ln>
          </p:spPr>
          <p:txBody>
            <a:bodyPr lIns="131652" tIns="131652" rIns="131652" bIns="131652" anchor="ctr" anchorCtr="0">
              <a:noAutofit/>
            </a:bodyPr>
            <a:lstStyle/>
            <a:p>
              <a:r>
                <a:rPr lang="en" sz="1000" dirty="0" smtClean="0">
                  <a:solidFill>
                    <a:schemeClr val="bg1"/>
                  </a:solidFill>
                </a:rPr>
                <a:t>EG</a:t>
              </a:r>
              <a:r>
                <a:rPr lang="en-US" sz="1000" dirty="0" smtClean="0">
                  <a:solidFill>
                    <a:schemeClr val="bg1"/>
                  </a:solidFill>
                </a:rPr>
                <a:t>-</a:t>
              </a:r>
              <a:r>
                <a:rPr lang="en" sz="1000" dirty="0" smtClean="0">
                  <a:solidFill>
                    <a:schemeClr val="bg1"/>
                  </a:solidFill>
                </a:rPr>
                <a:t>ACL1</a:t>
              </a:r>
              <a:endParaRPr lang="en" sz="1000" dirty="0">
                <a:solidFill>
                  <a:schemeClr val="bg1"/>
                </a:solidFill>
              </a:endParaRPr>
            </a:p>
          </p:txBody>
        </p:sp>
        <p:sp>
          <p:nvSpPr>
            <p:cNvPr id="112" name="Shape 64"/>
            <p:cNvSpPr/>
            <p:nvPr/>
          </p:nvSpPr>
          <p:spPr>
            <a:xfrm>
              <a:off x="11262797" y="3493185"/>
              <a:ext cx="1257272" cy="512266"/>
            </a:xfrm>
            <a:prstGeom prst="rect">
              <a:avLst/>
            </a:prstGeom>
            <a:solidFill>
              <a:srgbClr val="D2691E"/>
            </a:solidFill>
            <a:ln w="19050" cap="flat">
              <a:solidFill>
                <a:srgbClr val="000000"/>
              </a:solidFill>
              <a:prstDash val="solid"/>
              <a:round/>
              <a:headEnd type="none" w="med" len="med"/>
              <a:tailEnd type="none" w="med" len="med"/>
            </a:ln>
          </p:spPr>
          <p:txBody>
            <a:bodyPr lIns="131652" tIns="131652" rIns="131652" bIns="131652" anchor="ctr" anchorCtr="0">
              <a:noAutofit/>
            </a:bodyPr>
            <a:lstStyle/>
            <a:p>
              <a:r>
                <a:rPr lang="en" sz="1000" dirty="0" smtClean="0"/>
                <a:t>EG</a:t>
              </a:r>
              <a:r>
                <a:rPr lang="en-US" sz="1000" dirty="0" smtClean="0"/>
                <a:t>-</a:t>
              </a:r>
              <a:r>
                <a:rPr lang="en" sz="1000" dirty="0" smtClean="0"/>
                <a:t>Phy</a:t>
              </a:r>
              <a:r>
                <a:rPr lang="en-US" sz="1000" dirty="0" smtClean="0"/>
                <a:t>-</a:t>
              </a:r>
              <a:r>
                <a:rPr lang="en" sz="1000" dirty="0" smtClean="0"/>
                <a:t>Meta</a:t>
              </a:r>
              <a:endParaRPr lang="en" sz="1000" dirty="0"/>
            </a:p>
          </p:txBody>
        </p:sp>
        <p:sp>
          <p:nvSpPr>
            <p:cNvPr id="113" name="Shape 65"/>
            <p:cNvSpPr/>
            <p:nvPr/>
          </p:nvSpPr>
          <p:spPr>
            <a:xfrm>
              <a:off x="9751525" y="3451052"/>
              <a:ext cx="1257272" cy="512266"/>
            </a:xfrm>
            <a:prstGeom prst="rect">
              <a:avLst/>
            </a:prstGeom>
            <a:solidFill>
              <a:srgbClr val="00CED1"/>
            </a:solidFill>
            <a:ln w="19050" cap="flat">
              <a:solidFill>
                <a:srgbClr val="000000"/>
              </a:solidFill>
              <a:prstDash val="solid"/>
              <a:round/>
              <a:headEnd type="none" w="med" len="med"/>
              <a:tailEnd type="none" w="med" len="med"/>
            </a:ln>
          </p:spPr>
          <p:txBody>
            <a:bodyPr lIns="131652" tIns="131652" rIns="131652" bIns="131652" anchor="ctr" anchorCtr="0">
              <a:noAutofit/>
            </a:bodyPr>
            <a:lstStyle/>
            <a:p>
              <a:r>
                <a:rPr lang="en" sz="1000" dirty="0" smtClean="0"/>
                <a:t>IG</a:t>
              </a:r>
              <a:r>
                <a:rPr lang="en-US" sz="1000" dirty="0" smtClean="0"/>
                <a:t>-</a:t>
              </a:r>
              <a:r>
                <a:rPr lang="en" sz="1000" dirty="0" smtClean="0"/>
                <a:t>Agg</a:t>
              </a:r>
              <a:r>
                <a:rPr lang="en-US" sz="1000" dirty="0" smtClean="0"/>
                <a:t>-</a:t>
              </a:r>
              <a:r>
                <a:rPr lang="en" sz="1000" dirty="0" smtClean="0"/>
                <a:t>Intf</a:t>
              </a:r>
              <a:endParaRPr lang="en" sz="1000" dirty="0"/>
            </a:p>
          </p:txBody>
        </p:sp>
        <p:sp>
          <p:nvSpPr>
            <p:cNvPr id="114" name="Shape 66"/>
            <p:cNvSpPr/>
            <p:nvPr/>
          </p:nvSpPr>
          <p:spPr>
            <a:xfrm>
              <a:off x="8203219" y="3259758"/>
              <a:ext cx="1257272" cy="512266"/>
            </a:xfrm>
            <a:prstGeom prst="rect">
              <a:avLst/>
            </a:prstGeom>
            <a:solidFill>
              <a:srgbClr val="7FFF00"/>
            </a:solidFill>
            <a:ln w="19050" cap="flat">
              <a:solidFill>
                <a:srgbClr val="000000"/>
              </a:solidFill>
              <a:prstDash val="solid"/>
              <a:round/>
              <a:headEnd type="none" w="med" len="med"/>
              <a:tailEnd type="none" w="med" len="med"/>
            </a:ln>
          </p:spPr>
          <p:txBody>
            <a:bodyPr lIns="131652" tIns="131652" rIns="131652" bIns="131652" anchor="ctr" anchorCtr="0">
              <a:noAutofit/>
            </a:bodyPr>
            <a:lstStyle/>
            <a:p>
              <a:r>
                <a:rPr lang="en" sz="1000" dirty="0" smtClean="0"/>
                <a:t>IG</a:t>
              </a:r>
              <a:r>
                <a:rPr lang="en-US" sz="1000" dirty="0" smtClean="0"/>
                <a:t>-</a:t>
              </a:r>
              <a:r>
                <a:rPr lang="en" sz="1000" dirty="0" smtClean="0"/>
                <a:t>Dmac</a:t>
              </a:r>
              <a:endParaRPr lang="en" sz="1000" dirty="0"/>
            </a:p>
          </p:txBody>
        </p:sp>
        <p:sp>
          <p:nvSpPr>
            <p:cNvPr id="115" name="Shape 68"/>
            <p:cNvSpPr/>
            <p:nvPr/>
          </p:nvSpPr>
          <p:spPr>
            <a:xfrm>
              <a:off x="1799200" y="2530332"/>
              <a:ext cx="1257272" cy="512266"/>
            </a:xfrm>
            <a:prstGeom prst="rect">
              <a:avLst/>
            </a:prstGeom>
            <a:solidFill>
              <a:srgbClr val="C71585"/>
            </a:solidFill>
            <a:ln w="19050" cap="flat">
              <a:solidFill>
                <a:srgbClr val="000000"/>
              </a:solidFill>
              <a:prstDash val="dash"/>
              <a:round/>
              <a:headEnd type="none" w="med" len="med"/>
              <a:tailEnd type="none" w="med" len="med"/>
            </a:ln>
          </p:spPr>
          <p:txBody>
            <a:bodyPr lIns="131652" tIns="131652" rIns="131652" bIns="131652" anchor="ctr" anchorCtr="0">
              <a:noAutofit/>
            </a:bodyPr>
            <a:lstStyle/>
            <a:p>
              <a:r>
                <a:rPr lang="en" sz="1000" dirty="0" smtClean="0"/>
                <a:t>IPv4</a:t>
              </a:r>
              <a:r>
                <a:rPr lang="en-US" sz="1000" dirty="0" smtClean="0"/>
                <a:t>-</a:t>
              </a:r>
              <a:r>
                <a:rPr lang="en" sz="1000" dirty="0" smtClean="0"/>
                <a:t>Mcast</a:t>
              </a:r>
              <a:endParaRPr lang="en" sz="1000" dirty="0"/>
            </a:p>
          </p:txBody>
        </p:sp>
        <p:sp>
          <p:nvSpPr>
            <p:cNvPr id="116" name="Shape 69"/>
            <p:cNvSpPr/>
            <p:nvPr/>
          </p:nvSpPr>
          <p:spPr>
            <a:xfrm>
              <a:off x="6483090" y="2192916"/>
              <a:ext cx="1257272" cy="512266"/>
            </a:xfrm>
            <a:prstGeom prst="rect">
              <a:avLst/>
            </a:prstGeom>
            <a:solidFill>
              <a:srgbClr val="8B0000"/>
            </a:solidFill>
            <a:ln w="19050" cap="flat">
              <a:solidFill>
                <a:srgbClr val="000000"/>
              </a:solidFill>
              <a:prstDash val="solid"/>
              <a:round/>
              <a:headEnd type="none" w="med" len="med"/>
              <a:tailEnd type="none" w="med" len="med"/>
            </a:ln>
          </p:spPr>
          <p:txBody>
            <a:bodyPr lIns="131652" tIns="131652" rIns="131652" bIns="131652" anchor="ctr" anchorCtr="0">
              <a:noAutofit/>
            </a:bodyPr>
            <a:lstStyle/>
            <a:p>
              <a:r>
                <a:rPr lang="en" sz="1000" dirty="0" smtClean="0">
                  <a:solidFill>
                    <a:srgbClr val="FFFFFF"/>
                  </a:solidFill>
                </a:rPr>
                <a:t>IPv4</a:t>
              </a:r>
              <a:r>
                <a:rPr lang="en-US" sz="1000" dirty="0" smtClean="0">
                  <a:solidFill>
                    <a:srgbClr val="FFFFFF"/>
                  </a:solidFill>
                </a:rPr>
                <a:t>-</a:t>
              </a:r>
              <a:r>
                <a:rPr lang="en" sz="1000" dirty="0" smtClean="0">
                  <a:solidFill>
                    <a:srgbClr val="FFFFFF"/>
                  </a:solidFill>
                </a:rPr>
                <a:t>Nexthop</a:t>
              </a:r>
              <a:endParaRPr lang="en" sz="1000" dirty="0">
                <a:solidFill>
                  <a:srgbClr val="FFFFFF"/>
                </a:solidFill>
              </a:endParaRPr>
            </a:p>
          </p:txBody>
        </p:sp>
        <p:sp>
          <p:nvSpPr>
            <p:cNvPr id="117" name="Shape 70"/>
            <p:cNvSpPr/>
            <p:nvPr/>
          </p:nvSpPr>
          <p:spPr>
            <a:xfrm>
              <a:off x="6483090" y="2883699"/>
              <a:ext cx="1257272" cy="512266"/>
            </a:xfrm>
            <a:prstGeom prst="rect">
              <a:avLst/>
            </a:prstGeom>
            <a:solidFill>
              <a:srgbClr val="FFFF00"/>
            </a:solidFill>
            <a:ln w="19050" cap="flat">
              <a:solidFill>
                <a:srgbClr val="000000"/>
              </a:solidFill>
              <a:prstDash val="solid"/>
              <a:round/>
              <a:headEnd type="none" w="med" len="med"/>
              <a:tailEnd type="none" w="med" len="med"/>
            </a:ln>
          </p:spPr>
          <p:txBody>
            <a:bodyPr lIns="131652" tIns="131652" rIns="131652" bIns="131652" anchor="ctr" anchorCtr="0">
              <a:noAutofit/>
            </a:bodyPr>
            <a:lstStyle/>
            <a:p>
              <a:r>
                <a:rPr lang="en" sz="1000" dirty="0" smtClean="0"/>
                <a:t>IPv6</a:t>
              </a:r>
              <a:r>
                <a:rPr lang="en-US" sz="1000" dirty="0" smtClean="0"/>
                <a:t>-</a:t>
              </a:r>
              <a:r>
                <a:rPr lang="en" sz="1000" dirty="0" smtClean="0"/>
                <a:t>Nexthop</a:t>
              </a:r>
              <a:endParaRPr lang="en" sz="1000" dirty="0"/>
            </a:p>
          </p:txBody>
        </p:sp>
        <p:sp>
          <p:nvSpPr>
            <p:cNvPr id="118" name="Shape 71"/>
            <p:cNvSpPr/>
            <p:nvPr/>
          </p:nvSpPr>
          <p:spPr>
            <a:xfrm>
              <a:off x="52066" y="3244126"/>
              <a:ext cx="1257272" cy="512266"/>
            </a:xfrm>
            <a:prstGeom prst="rect">
              <a:avLst/>
            </a:prstGeom>
            <a:solidFill>
              <a:srgbClr val="FF6347"/>
            </a:solidFill>
            <a:ln w="19050" cap="flat">
              <a:solidFill>
                <a:srgbClr val="000000"/>
              </a:solidFill>
              <a:prstDash val="solid"/>
              <a:round/>
              <a:headEnd type="none" w="med" len="med"/>
              <a:tailEnd type="none" w="med" len="med"/>
            </a:ln>
          </p:spPr>
          <p:txBody>
            <a:bodyPr lIns="131652" tIns="131652" rIns="131652" bIns="131652" anchor="ctr" anchorCtr="0">
              <a:noAutofit/>
            </a:bodyPr>
            <a:lstStyle/>
            <a:p>
              <a:r>
                <a:rPr lang="en" sz="1000" dirty="0" smtClean="0"/>
                <a:t>IG</a:t>
              </a:r>
              <a:r>
                <a:rPr lang="en-US" sz="1000" dirty="0" smtClean="0"/>
                <a:t>-</a:t>
              </a:r>
              <a:r>
                <a:rPr lang="en" sz="1000" dirty="0" smtClean="0"/>
                <a:t>Props</a:t>
              </a:r>
              <a:endParaRPr lang="en" sz="1000" dirty="0"/>
            </a:p>
          </p:txBody>
        </p:sp>
        <p:sp>
          <p:nvSpPr>
            <p:cNvPr id="119" name="Shape 72"/>
            <p:cNvSpPr/>
            <p:nvPr/>
          </p:nvSpPr>
          <p:spPr>
            <a:xfrm>
              <a:off x="-24134" y="2173999"/>
              <a:ext cx="1257272" cy="512266"/>
            </a:xfrm>
            <a:prstGeom prst="rect">
              <a:avLst/>
            </a:prstGeom>
            <a:solidFill>
              <a:srgbClr val="696969"/>
            </a:solidFill>
            <a:ln w="19050" cap="flat">
              <a:solidFill>
                <a:srgbClr val="000000"/>
              </a:solidFill>
              <a:prstDash val="solid"/>
              <a:round/>
              <a:headEnd type="none" w="med" len="med"/>
              <a:tailEnd type="none" w="med" len="med"/>
            </a:ln>
          </p:spPr>
          <p:txBody>
            <a:bodyPr lIns="131652" tIns="131652" rIns="131652" bIns="131652" anchor="ctr" anchorCtr="0">
              <a:noAutofit/>
            </a:bodyPr>
            <a:lstStyle/>
            <a:p>
              <a:r>
                <a:rPr lang="en" sz="1000" dirty="0" smtClean="0">
                  <a:solidFill>
                    <a:srgbClr val="FFFFFF"/>
                  </a:solidFill>
                </a:rPr>
                <a:t>IG</a:t>
              </a:r>
              <a:r>
                <a:rPr lang="en-US" sz="1000" dirty="0" smtClean="0">
                  <a:solidFill>
                    <a:srgbClr val="FFFFFF"/>
                  </a:solidFill>
                </a:rPr>
                <a:t>-</a:t>
              </a:r>
              <a:r>
                <a:rPr lang="en" sz="1000" dirty="0" smtClean="0">
                  <a:solidFill>
                    <a:srgbClr val="FFFFFF"/>
                  </a:solidFill>
                </a:rPr>
                <a:t>Router</a:t>
              </a:r>
              <a:r>
                <a:rPr lang="en-US" sz="1000" dirty="0" smtClean="0">
                  <a:solidFill>
                    <a:srgbClr val="FFFFFF"/>
                  </a:solidFill>
                </a:rPr>
                <a:t>-</a:t>
              </a:r>
              <a:r>
                <a:rPr lang="en" sz="1000" dirty="0" smtClean="0">
                  <a:solidFill>
                    <a:srgbClr val="FFFFFF"/>
                  </a:solidFill>
                </a:rPr>
                <a:t>Mac</a:t>
              </a:r>
              <a:endParaRPr lang="en" sz="1000" dirty="0">
                <a:solidFill>
                  <a:srgbClr val="FFFFFF"/>
                </a:solidFill>
              </a:endParaRPr>
            </a:p>
          </p:txBody>
        </p:sp>
        <p:sp>
          <p:nvSpPr>
            <p:cNvPr id="120" name="Shape 73"/>
            <p:cNvSpPr/>
            <p:nvPr/>
          </p:nvSpPr>
          <p:spPr>
            <a:xfrm>
              <a:off x="4869611" y="1669320"/>
              <a:ext cx="1257272" cy="512266"/>
            </a:xfrm>
            <a:prstGeom prst="rect">
              <a:avLst/>
            </a:prstGeom>
            <a:solidFill>
              <a:srgbClr val="FF7F50"/>
            </a:solidFill>
            <a:ln w="19050" cap="flat">
              <a:solidFill>
                <a:srgbClr val="000000"/>
              </a:solidFill>
              <a:prstDash val="solid"/>
              <a:round/>
              <a:headEnd type="none" w="med" len="med"/>
              <a:tailEnd type="none" w="med" len="med"/>
            </a:ln>
          </p:spPr>
          <p:txBody>
            <a:bodyPr lIns="131652" tIns="131652" rIns="131652" bIns="131652" anchor="ctr" anchorCtr="0">
              <a:noAutofit/>
            </a:bodyPr>
            <a:lstStyle/>
            <a:p>
              <a:r>
                <a:rPr lang="en" sz="1000" dirty="0" smtClean="0"/>
                <a:t>Ipv4</a:t>
              </a:r>
              <a:r>
                <a:rPr lang="en-US" sz="1000" dirty="0" smtClean="0"/>
                <a:t>-</a:t>
              </a:r>
              <a:r>
                <a:rPr lang="en" sz="1000" dirty="0" smtClean="0"/>
                <a:t>Ecmp</a:t>
              </a:r>
              <a:endParaRPr lang="en" sz="1000" dirty="0"/>
            </a:p>
          </p:txBody>
        </p:sp>
        <p:sp>
          <p:nvSpPr>
            <p:cNvPr id="121" name="Shape 74"/>
            <p:cNvSpPr/>
            <p:nvPr/>
          </p:nvSpPr>
          <p:spPr>
            <a:xfrm>
              <a:off x="3294766" y="2504192"/>
              <a:ext cx="1257272" cy="512266"/>
            </a:xfrm>
            <a:prstGeom prst="rect">
              <a:avLst/>
            </a:prstGeom>
            <a:solidFill>
              <a:srgbClr val="006400"/>
            </a:solidFill>
            <a:ln w="19050" cap="flat">
              <a:solidFill>
                <a:srgbClr val="000000"/>
              </a:solidFill>
              <a:prstDash val="solid"/>
              <a:round/>
              <a:headEnd type="none" w="med" len="med"/>
              <a:tailEnd type="none" w="med" len="med"/>
            </a:ln>
          </p:spPr>
          <p:txBody>
            <a:bodyPr lIns="131652" tIns="131652" rIns="131652" bIns="131652" anchor="ctr" anchorCtr="0">
              <a:noAutofit/>
            </a:bodyPr>
            <a:lstStyle/>
            <a:p>
              <a:r>
                <a:rPr lang="en" sz="1000" dirty="0" smtClean="0">
                  <a:solidFill>
                    <a:schemeClr val="bg1"/>
                  </a:solidFill>
                </a:rPr>
                <a:t>IG</a:t>
              </a:r>
              <a:r>
                <a:rPr lang="en-US" sz="1000" dirty="0" smtClean="0">
                  <a:solidFill>
                    <a:schemeClr val="bg1"/>
                  </a:solidFill>
                </a:rPr>
                <a:t>-</a:t>
              </a:r>
              <a:r>
                <a:rPr lang="en" sz="1000" dirty="0" smtClean="0">
                  <a:solidFill>
                    <a:schemeClr val="bg1"/>
                  </a:solidFill>
                </a:rPr>
                <a:t>Smac</a:t>
              </a:r>
              <a:endParaRPr lang="en" sz="1000" dirty="0">
                <a:solidFill>
                  <a:schemeClr val="bg1"/>
                </a:solidFill>
              </a:endParaRPr>
            </a:p>
          </p:txBody>
        </p:sp>
        <p:sp>
          <p:nvSpPr>
            <p:cNvPr id="122" name="Shape 76"/>
            <p:cNvSpPr/>
            <p:nvPr/>
          </p:nvSpPr>
          <p:spPr>
            <a:xfrm>
              <a:off x="3284161" y="1913516"/>
              <a:ext cx="1390467" cy="512266"/>
            </a:xfrm>
            <a:prstGeom prst="rect">
              <a:avLst/>
            </a:prstGeom>
            <a:solidFill>
              <a:srgbClr val="FFD700"/>
            </a:solidFill>
            <a:ln w="19050" cap="flat">
              <a:solidFill>
                <a:srgbClr val="000000"/>
              </a:solidFill>
              <a:prstDash val="dash"/>
              <a:round/>
              <a:headEnd type="none" w="med" len="med"/>
              <a:tailEnd type="none" w="med" len="med"/>
            </a:ln>
          </p:spPr>
          <p:txBody>
            <a:bodyPr lIns="131652" tIns="131652" rIns="131652" bIns="131652" anchor="ctr" anchorCtr="0">
              <a:noAutofit/>
            </a:bodyPr>
            <a:lstStyle/>
            <a:p>
              <a:r>
                <a:rPr lang="en" sz="1000" dirty="0" smtClean="0"/>
                <a:t>Ipv4</a:t>
              </a:r>
              <a:r>
                <a:rPr lang="en-US" sz="1000" dirty="0"/>
                <a:t>-</a:t>
              </a:r>
              <a:r>
                <a:rPr lang="en" sz="1000" dirty="0" smtClean="0"/>
                <a:t>Ucast</a:t>
              </a:r>
              <a:r>
                <a:rPr lang="en-US" sz="1000" dirty="0" smtClean="0"/>
                <a:t>-</a:t>
              </a:r>
              <a:r>
                <a:rPr lang="en" sz="1000" dirty="0" smtClean="0"/>
                <a:t>LPM</a:t>
              </a:r>
              <a:endParaRPr lang="en" sz="1000" dirty="0"/>
            </a:p>
          </p:txBody>
        </p:sp>
        <p:sp>
          <p:nvSpPr>
            <p:cNvPr id="123" name="Shape 78"/>
            <p:cNvSpPr/>
            <p:nvPr/>
          </p:nvSpPr>
          <p:spPr>
            <a:xfrm>
              <a:off x="1749013" y="1913516"/>
              <a:ext cx="1341387" cy="512266"/>
            </a:xfrm>
            <a:prstGeom prst="rect">
              <a:avLst/>
            </a:prstGeom>
            <a:solidFill>
              <a:srgbClr val="DEB887"/>
            </a:solidFill>
            <a:ln w="19050" cap="flat">
              <a:solidFill>
                <a:srgbClr val="000000"/>
              </a:solidFill>
              <a:prstDash val="solid"/>
              <a:round/>
              <a:headEnd type="none" w="med" len="med"/>
              <a:tailEnd type="none" w="med" len="med"/>
            </a:ln>
          </p:spPr>
          <p:txBody>
            <a:bodyPr lIns="131652" tIns="131652" rIns="131652" bIns="131652" anchor="ctr" anchorCtr="0">
              <a:noAutofit/>
            </a:bodyPr>
            <a:lstStyle/>
            <a:p>
              <a:r>
                <a:rPr lang="en" sz="1000" dirty="0" smtClean="0"/>
                <a:t>Ipv4</a:t>
              </a:r>
              <a:r>
                <a:rPr lang="en-US" sz="1000" dirty="0" smtClean="0"/>
                <a:t>-</a:t>
              </a:r>
              <a:r>
                <a:rPr lang="en" sz="1000" dirty="0" smtClean="0"/>
                <a:t>Ucast</a:t>
              </a:r>
              <a:r>
                <a:rPr lang="en-US" sz="1000" dirty="0" smtClean="0"/>
                <a:t>-</a:t>
              </a:r>
              <a:r>
                <a:rPr lang="en" sz="1000" dirty="0" smtClean="0"/>
                <a:t>Host</a:t>
              </a:r>
              <a:endParaRPr lang="en" sz="1000" dirty="0"/>
            </a:p>
          </p:txBody>
        </p:sp>
        <p:sp>
          <p:nvSpPr>
            <p:cNvPr id="124" name="Shape 79"/>
            <p:cNvSpPr/>
            <p:nvPr/>
          </p:nvSpPr>
          <p:spPr>
            <a:xfrm>
              <a:off x="1765258" y="3963813"/>
              <a:ext cx="1341387" cy="512266"/>
            </a:xfrm>
            <a:prstGeom prst="rect">
              <a:avLst/>
            </a:prstGeom>
            <a:solidFill>
              <a:srgbClr val="D2B48C"/>
            </a:solidFill>
            <a:ln w="19050" cap="flat">
              <a:solidFill>
                <a:srgbClr val="000000"/>
              </a:solidFill>
              <a:prstDash val="solid"/>
              <a:round/>
              <a:headEnd type="none" w="med" len="med"/>
              <a:tailEnd type="none" w="med" len="med"/>
            </a:ln>
          </p:spPr>
          <p:txBody>
            <a:bodyPr lIns="131652" tIns="131652" rIns="131652" bIns="131652" anchor="ctr" anchorCtr="0">
              <a:noAutofit/>
            </a:bodyPr>
            <a:lstStyle/>
            <a:p>
              <a:r>
                <a:rPr lang="en" sz="1000" dirty="0" smtClean="0"/>
                <a:t>Ipv6</a:t>
              </a:r>
              <a:r>
                <a:rPr lang="en-US" sz="1000" dirty="0" smtClean="0"/>
                <a:t>-</a:t>
              </a:r>
              <a:r>
                <a:rPr lang="en" sz="1000" dirty="0" smtClean="0"/>
                <a:t>Ucast</a:t>
              </a:r>
              <a:r>
                <a:rPr lang="en-US" sz="1000" dirty="0" smtClean="0"/>
                <a:t>-</a:t>
              </a:r>
              <a:r>
                <a:rPr lang="en" sz="1000" dirty="0" smtClean="0"/>
                <a:t>Host</a:t>
              </a:r>
              <a:endParaRPr lang="en" sz="1000" dirty="0"/>
            </a:p>
          </p:txBody>
        </p:sp>
        <p:cxnSp>
          <p:nvCxnSpPr>
            <p:cNvPr id="125" name="Shape 80"/>
            <p:cNvCxnSpPr>
              <a:stCxn id="111" idx="1"/>
              <a:endCxn id="112" idx="3"/>
            </p:cNvCxnSpPr>
            <p:nvPr/>
          </p:nvCxnSpPr>
          <p:spPr>
            <a:xfrm flipH="1">
              <a:off x="12520069" y="3351871"/>
              <a:ext cx="203200" cy="397447"/>
            </a:xfrm>
            <a:prstGeom prst="straightConnector1">
              <a:avLst/>
            </a:prstGeom>
            <a:noFill/>
            <a:ln w="19050" cap="flat">
              <a:solidFill>
                <a:srgbClr val="000000"/>
              </a:solidFill>
              <a:prstDash val="solid"/>
              <a:round/>
              <a:headEnd type="triangle" w="med" len="lg"/>
              <a:tailEnd type="none" w="lg" len="lg"/>
            </a:ln>
          </p:spPr>
        </p:cxnSp>
        <p:cxnSp>
          <p:nvCxnSpPr>
            <p:cNvPr id="126" name="Shape 81"/>
            <p:cNvCxnSpPr>
              <a:stCxn id="112" idx="1"/>
              <a:endCxn id="113" idx="3"/>
            </p:cNvCxnSpPr>
            <p:nvPr/>
          </p:nvCxnSpPr>
          <p:spPr>
            <a:xfrm flipH="1" flipV="1">
              <a:off x="11008797" y="3707185"/>
              <a:ext cx="254000" cy="42133"/>
            </a:xfrm>
            <a:prstGeom prst="straightConnector1">
              <a:avLst/>
            </a:prstGeom>
            <a:noFill/>
            <a:ln w="19050" cap="flat">
              <a:solidFill>
                <a:srgbClr val="000000"/>
              </a:solidFill>
              <a:prstDash val="solid"/>
              <a:round/>
              <a:headEnd type="triangle" w="med" len="lg"/>
              <a:tailEnd type="none" w="lg" len="lg"/>
            </a:ln>
          </p:spPr>
        </p:cxnSp>
        <p:cxnSp>
          <p:nvCxnSpPr>
            <p:cNvPr id="127" name="Shape 82"/>
            <p:cNvCxnSpPr>
              <a:stCxn id="113" idx="1"/>
              <a:endCxn id="114" idx="3"/>
            </p:cNvCxnSpPr>
            <p:nvPr/>
          </p:nvCxnSpPr>
          <p:spPr>
            <a:xfrm flipH="1" flipV="1">
              <a:off x="9460491" y="3515891"/>
              <a:ext cx="291034" cy="191294"/>
            </a:xfrm>
            <a:prstGeom prst="straightConnector1">
              <a:avLst/>
            </a:prstGeom>
            <a:noFill/>
            <a:ln w="19050" cap="flat">
              <a:solidFill>
                <a:srgbClr val="000000"/>
              </a:solidFill>
              <a:prstDash val="solid"/>
              <a:round/>
              <a:headEnd type="triangle" w="med" len="lg"/>
              <a:tailEnd type="none" w="lg" len="lg"/>
            </a:ln>
          </p:spPr>
        </p:cxnSp>
        <p:cxnSp>
          <p:nvCxnSpPr>
            <p:cNvPr id="128" name="Shape 83"/>
            <p:cNvCxnSpPr>
              <a:stCxn id="114" idx="1"/>
              <a:endCxn id="115" idx="3"/>
            </p:cNvCxnSpPr>
            <p:nvPr/>
          </p:nvCxnSpPr>
          <p:spPr>
            <a:xfrm flipH="1" flipV="1">
              <a:off x="3056472" y="2786465"/>
              <a:ext cx="5146747" cy="729426"/>
            </a:xfrm>
            <a:prstGeom prst="straightConnector1">
              <a:avLst/>
            </a:prstGeom>
            <a:noFill/>
            <a:ln w="19050" cap="flat">
              <a:solidFill>
                <a:srgbClr val="000000"/>
              </a:solidFill>
              <a:prstDash val="solid"/>
              <a:round/>
              <a:headEnd type="triangle" w="med" len="lg"/>
              <a:tailEnd type="none" w="lg" len="lg"/>
            </a:ln>
          </p:spPr>
        </p:cxnSp>
        <p:cxnSp>
          <p:nvCxnSpPr>
            <p:cNvPr id="129" name="Shape 84"/>
            <p:cNvCxnSpPr>
              <a:stCxn id="110" idx="1"/>
              <a:endCxn id="119" idx="3"/>
            </p:cNvCxnSpPr>
            <p:nvPr/>
          </p:nvCxnSpPr>
          <p:spPr>
            <a:xfrm flipH="1" flipV="1">
              <a:off x="1233138" y="2430132"/>
              <a:ext cx="566062" cy="2381714"/>
            </a:xfrm>
            <a:prstGeom prst="straightConnector1">
              <a:avLst/>
            </a:prstGeom>
            <a:noFill/>
            <a:ln w="19050" cap="flat">
              <a:solidFill>
                <a:srgbClr val="000000"/>
              </a:solidFill>
              <a:prstDash val="dash"/>
              <a:round/>
              <a:headEnd type="triangle" w="med" len="lg"/>
              <a:tailEnd type="none" w="lg" len="lg"/>
            </a:ln>
          </p:spPr>
        </p:cxnSp>
        <p:cxnSp>
          <p:nvCxnSpPr>
            <p:cNvPr id="130" name="Shape 85"/>
            <p:cNvCxnSpPr>
              <a:stCxn id="110" idx="1"/>
              <a:endCxn id="118" idx="3"/>
            </p:cNvCxnSpPr>
            <p:nvPr/>
          </p:nvCxnSpPr>
          <p:spPr>
            <a:xfrm flipH="1" flipV="1">
              <a:off x="1309338" y="3500259"/>
              <a:ext cx="489862" cy="1311587"/>
            </a:xfrm>
            <a:prstGeom prst="straightConnector1">
              <a:avLst/>
            </a:prstGeom>
            <a:noFill/>
            <a:ln w="19050" cap="flat">
              <a:solidFill>
                <a:srgbClr val="000000"/>
              </a:solidFill>
              <a:prstDash val="dash"/>
              <a:round/>
              <a:headEnd type="triangle" w="med" len="lg"/>
              <a:tailEnd type="none" w="lg" len="lg"/>
            </a:ln>
          </p:spPr>
        </p:cxnSp>
        <p:cxnSp>
          <p:nvCxnSpPr>
            <p:cNvPr id="131" name="Shape 86"/>
            <p:cNvCxnSpPr>
              <a:stCxn id="115" idx="1"/>
              <a:endCxn id="119" idx="3"/>
            </p:cNvCxnSpPr>
            <p:nvPr/>
          </p:nvCxnSpPr>
          <p:spPr>
            <a:xfrm flipH="1" flipV="1">
              <a:off x="1233138" y="2430132"/>
              <a:ext cx="566062" cy="356333"/>
            </a:xfrm>
            <a:prstGeom prst="straightConnector1">
              <a:avLst/>
            </a:prstGeom>
            <a:noFill/>
            <a:ln w="19050" cap="flat">
              <a:solidFill>
                <a:srgbClr val="000000"/>
              </a:solidFill>
              <a:prstDash val="dash"/>
              <a:round/>
              <a:headEnd type="triangle" w="med" len="lg"/>
              <a:tailEnd type="none" w="lg" len="lg"/>
            </a:ln>
          </p:spPr>
        </p:cxnSp>
        <p:cxnSp>
          <p:nvCxnSpPr>
            <p:cNvPr id="132" name="Shape 87"/>
            <p:cNvCxnSpPr>
              <a:stCxn id="115" idx="1"/>
              <a:endCxn id="118" idx="3"/>
            </p:cNvCxnSpPr>
            <p:nvPr/>
          </p:nvCxnSpPr>
          <p:spPr>
            <a:xfrm flipH="1">
              <a:off x="1309338" y="2786465"/>
              <a:ext cx="489862" cy="713794"/>
            </a:xfrm>
            <a:prstGeom prst="straightConnector1">
              <a:avLst/>
            </a:prstGeom>
            <a:noFill/>
            <a:ln w="19050" cap="flat">
              <a:solidFill>
                <a:srgbClr val="000000"/>
              </a:solidFill>
              <a:prstDash val="dash"/>
              <a:round/>
              <a:headEnd type="triangle" w="med" len="lg"/>
              <a:tailEnd type="none" w="lg" len="lg"/>
            </a:ln>
          </p:spPr>
        </p:cxnSp>
        <p:cxnSp>
          <p:nvCxnSpPr>
            <p:cNvPr id="133" name="Shape 88"/>
            <p:cNvCxnSpPr>
              <a:stCxn id="114" idx="1"/>
              <a:endCxn id="116" idx="3"/>
            </p:cNvCxnSpPr>
            <p:nvPr/>
          </p:nvCxnSpPr>
          <p:spPr>
            <a:xfrm flipH="1" flipV="1">
              <a:off x="7740362" y="2449049"/>
              <a:ext cx="462857" cy="1066842"/>
            </a:xfrm>
            <a:prstGeom prst="straightConnector1">
              <a:avLst/>
            </a:prstGeom>
            <a:noFill/>
            <a:ln w="19050" cap="flat">
              <a:solidFill>
                <a:srgbClr val="000000"/>
              </a:solidFill>
              <a:prstDash val="solid"/>
              <a:round/>
              <a:headEnd type="triangle" w="med" len="lg"/>
              <a:tailEnd type="none" w="lg" len="lg"/>
            </a:ln>
          </p:spPr>
        </p:cxnSp>
        <p:cxnSp>
          <p:nvCxnSpPr>
            <p:cNvPr id="134" name="Shape 89"/>
            <p:cNvCxnSpPr>
              <a:stCxn id="114" idx="1"/>
              <a:endCxn id="117" idx="3"/>
            </p:cNvCxnSpPr>
            <p:nvPr/>
          </p:nvCxnSpPr>
          <p:spPr>
            <a:xfrm flipH="1" flipV="1">
              <a:off x="7740362" y="3139832"/>
              <a:ext cx="462857" cy="376059"/>
            </a:xfrm>
            <a:prstGeom prst="straightConnector1">
              <a:avLst/>
            </a:prstGeom>
            <a:noFill/>
            <a:ln w="19050" cap="flat">
              <a:solidFill>
                <a:srgbClr val="000000"/>
              </a:solidFill>
              <a:prstDash val="solid"/>
              <a:round/>
              <a:headEnd type="triangle" w="med" len="lg"/>
              <a:tailEnd type="none" w="lg" len="lg"/>
            </a:ln>
          </p:spPr>
        </p:cxnSp>
        <p:cxnSp>
          <p:nvCxnSpPr>
            <p:cNvPr id="135" name="Shape 90"/>
            <p:cNvCxnSpPr>
              <a:stCxn id="116" idx="1"/>
              <a:endCxn id="120" idx="3"/>
            </p:cNvCxnSpPr>
            <p:nvPr/>
          </p:nvCxnSpPr>
          <p:spPr>
            <a:xfrm flipH="1" flipV="1">
              <a:off x="6126883" y="1925453"/>
              <a:ext cx="356207" cy="523596"/>
            </a:xfrm>
            <a:prstGeom prst="straightConnector1">
              <a:avLst/>
            </a:prstGeom>
            <a:noFill/>
            <a:ln w="19050" cap="flat">
              <a:solidFill>
                <a:srgbClr val="000000"/>
              </a:solidFill>
              <a:prstDash val="solid"/>
              <a:round/>
              <a:headEnd type="triangle" w="med" len="lg"/>
              <a:tailEnd type="none" w="lg" len="lg"/>
            </a:ln>
          </p:spPr>
        </p:cxnSp>
        <p:cxnSp>
          <p:nvCxnSpPr>
            <p:cNvPr id="136" name="Shape 91"/>
            <p:cNvCxnSpPr>
              <a:stCxn id="116" idx="1"/>
              <a:endCxn id="121" idx="3"/>
            </p:cNvCxnSpPr>
            <p:nvPr/>
          </p:nvCxnSpPr>
          <p:spPr>
            <a:xfrm flipH="1">
              <a:off x="4552038" y="2449049"/>
              <a:ext cx="1931052" cy="311276"/>
            </a:xfrm>
            <a:prstGeom prst="straightConnector1">
              <a:avLst/>
            </a:prstGeom>
            <a:noFill/>
            <a:ln w="19050" cap="flat">
              <a:solidFill>
                <a:srgbClr val="000000"/>
              </a:solidFill>
              <a:prstDash val="solid"/>
              <a:round/>
              <a:headEnd type="triangle" w="med" len="lg"/>
              <a:tailEnd type="none" w="lg" len="lg"/>
            </a:ln>
          </p:spPr>
        </p:cxnSp>
        <p:cxnSp>
          <p:nvCxnSpPr>
            <p:cNvPr id="137" name="Shape 92"/>
            <p:cNvCxnSpPr>
              <a:stCxn id="117" idx="1"/>
              <a:endCxn id="121" idx="3"/>
            </p:cNvCxnSpPr>
            <p:nvPr/>
          </p:nvCxnSpPr>
          <p:spPr>
            <a:xfrm flipH="1" flipV="1">
              <a:off x="4552038" y="2760325"/>
              <a:ext cx="1931052" cy="379507"/>
            </a:xfrm>
            <a:prstGeom prst="straightConnector1">
              <a:avLst/>
            </a:prstGeom>
            <a:noFill/>
            <a:ln w="19050" cap="flat">
              <a:solidFill>
                <a:srgbClr val="000000"/>
              </a:solidFill>
              <a:prstDash val="solid"/>
              <a:round/>
              <a:headEnd type="triangle" w="med" len="lg"/>
              <a:tailEnd type="none" w="lg" len="lg"/>
            </a:ln>
          </p:spPr>
        </p:cxnSp>
        <p:cxnSp>
          <p:nvCxnSpPr>
            <p:cNvPr id="138" name="Shape 93"/>
            <p:cNvCxnSpPr>
              <a:stCxn id="117" idx="1"/>
              <a:endCxn id="149" idx="3"/>
            </p:cNvCxnSpPr>
            <p:nvPr/>
          </p:nvCxnSpPr>
          <p:spPr>
            <a:xfrm flipH="1">
              <a:off x="6126838" y="3139832"/>
              <a:ext cx="356252" cy="639827"/>
            </a:xfrm>
            <a:prstGeom prst="straightConnector1">
              <a:avLst/>
            </a:prstGeom>
            <a:noFill/>
            <a:ln w="19050" cap="flat">
              <a:solidFill>
                <a:srgbClr val="000000"/>
              </a:solidFill>
              <a:prstDash val="solid"/>
              <a:round/>
              <a:headEnd type="triangle" w="med" len="lg"/>
              <a:tailEnd type="none" w="lg" len="lg"/>
            </a:ln>
          </p:spPr>
        </p:cxnSp>
        <p:cxnSp>
          <p:nvCxnSpPr>
            <p:cNvPr id="139" name="Shape 94"/>
            <p:cNvCxnSpPr>
              <a:stCxn id="120" idx="1"/>
              <a:endCxn id="122" idx="3"/>
            </p:cNvCxnSpPr>
            <p:nvPr/>
          </p:nvCxnSpPr>
          <p:spPr>
            <a:xfrm flipH="1">
              <a:off x="4674628" y="1925453"/>
              <a:ext cx="194983" cy="244196"/>
            </a:xfrm>
            <a:prstGeom prst="straightConnector1">
              <a:avLst/>
            </a:prstGeom>
            <a:noFill/>
            <a:ln w="19050" cap="flat">
              <a:solidFill>
                <a:srgbClr val="000000"/>
              </a:solidFill>
              <a:prstDash val="solid"/>
              <a:round/>
              <a:headEnd type="triangle" w="med" len="lg"/>
              <a:tailEnd type="none" w="lg" len="lg"/>
            </a:ln>
          </p:spPr>
        </p:cxnSp>
        <p:cxnSp>
          <p:nvCxnSpPr>
            <p:cNvPr id="140" name="Shape 95"/>
            <p:cNvCxnSpPr>
              <a:stCxn id="122" idx="1"/>
              <a:endCxn id="123" idx="3"/>
            </p:cNvCxnSpPr>
            <p:nvPr/>
          </p:nvCxnSpPr>
          <p:spPr>
            <a:xfrm flipH="1">
              <a:off x="3090400" y="2169649"/>
              <a:ext cx="193761" cy="0"/>
            </a:xfrm>
            <a:prstGeom prst="straightConnector1">
              <a:avLst/>
            </a:prstGeom>
            <a:noFill/>
            <a:ln w="19050" cap="flat">
              <a:solidFill>
                <a:srgbClr val="000000"/>
              </a:solidFill>
              <a:prstDash val="solid"/>
              <a:round/>
              <a:headEnd type="triangle" w="med" len="lg"/>
              <a:tailEnd type="none" w="lg" len="lg"/>
            </a:ln>
          </p:spPr>
        </p:cxnSp>
        <p:cxnSp>
          <p:nvCxnSpPr>
            <p:cNvPr id="141" name="Shape 96"/>
            <p:cNvCxnSpPr>
              <a:stCxn id="148" idx="1"/>
              <a:endCxn id="124" idx="3"/>
            </p:cNvCxnSpPr>
            <p:nvPr/>
          </p:nvCxnSpPr>
          <p:spPr>
            <a:xfrm flipH="1">
              <a:off x="3106645" y="4103545"/>
              <a:ext cx="186884" cy="116401"/>
            </a:xfrm>
            <a:prstGeom prst="straightConnector1">
              <a:avLst/>
            </a:prstGeom>
            <a:noFill/>
            <a:ln w="19050" cap="flat">
              <a:solidFill>
                <a:srgbClr val="000000"/>
              </a:solidFill>
              <a:prstDash val="solid"/>
              <a:round/>
              <a:headEnd type="triangle" w="med" len="lg"/>
              <a:tailEnd type="none" w="lg" len="lg"/>
            </a:ln>
          </p:spPr>
        </p:cxnSp>
        <p:cxnSp>
          <p:nvCxnSpPr>
            <p:cNvPr id="142" name="Shape 97"/>
            <p:cNvCxnSpPr>
              <a:stCxn id="123" idx="1"/>
              <a:endCxn id="118" idx="3"/>
            </p:cNvCxnSpPr>
            <p:nvPr/>
          </p:nvCxnSpPr>
          <p:spPr>
            <a:xfrm flipH="1">
              <a:off x="1309338" y="2169649"/>
              <a:ext cx="439675" cy="1330610"/>
            </a:xfrm>
            <a:prstGeom prst="straightConnector1">
              <a:avLst/>
            </a:prstGeom>
            <a:noFill/>
            <a:ln w="19050" cap="flat">
              <a:solidFill>
                <a:srgbClr val="000000"/>
              </a:solidFill>
              <a:prstDash val="dash"/>
              <a:round/>
              <a:headEnd type="triangle" w="med" len="lg"/>
              <a:tailEnd type="none" w="lg" len="lg"/>
            </a:ln>
          </p:spPr>
        </p:cxnSp>
        <p:cxnSp>
          <p:nvCxnSpPr>
            <p:cNvPr id="143" name="Shape 98"/>
            <p:cNvCxnSpPr>
              <a:stCxn id="124" idx="1"/>
              <a:endCxn id="119" idx="3"/>
            </p:cNvCxnSpPr>
            <p:nvPr/>
          </p:nvCxnSpPr>
          <p:spPr>
            <a:xfrm flipH="1" flipV="1">
              <a:off x="1233138" y="2430132"/>
              <a:ext cx="532120" cy="1789814"/>
            </a:xfrm>
            <a:prstGeom prst="straightConnector1">
              <a:avLst/>
            </a:prstGeom>
            <a:noFill/>
            <a:ln w="19050" cap="flat">
              <a:solidFill>
                <a:srgbClr val="000000"/>
              </a:solidFill>
              <a:prstDash val="dash"/>
              <a:round/>
              <a:headEnd type="triangle" w="med" len="lg"/>
              <a:tailEnd type="none" w="lg" len="lg"/>
            </a:ln>
          </p:spPr>
        </p:cxnSp>
        <p:cxnSp>
          <p:nvCxnSpPr>
            <p:cNvPr id="144" name="Shape 99"/>
            <p:cNvCxnSpPr>
              <a:stCxn id="123" idx="1"/>
              <a:endCxn id="119" idx="3"/>
            </p:cNvCxnSpPr>
            <p:nvPr/>
          </p:nvCxnSpPr>
          <p:spPr>
            <a:xfrm flipH="1">
              <a:off x="1233138" y="2169649"/>
              <a:ext cx="515875" cy="260483"/>
            </a:xfrm>
            <a:prstGeom prst="straightConnector1">
              <a:avLst/>
            </a:prstGeom>
            <a:noFill/>
            <a:ln w="19050" cap="flat">
              <a:solidFill>
                <a:srgbClr val="000000"/>
              </a:solidFill>
              <a:prstDash val="dash"/>
              <a:round/>
              <a:headEnd type="triangle" w="med" len="lg"/>
              <a:tailEnd type="none" w="lg" len="lg"/>
            </a:ln>
          </p:spPr>
        </p:cxnSp>
        <p:cxnSp>
          <p:nvCxnSpPr>
            <p:cNvPr id="145" name="Shape 100"/>
            <p:cNvCxnSpPr>
              <a:stCxn id="124" idx="1"/>
              <a:endCxn id="118" idx="3"/>
            </p:cNvCxnSpPr>
            <p:nvPr/>
          </p:nvCxnSpPr>
          <p:spPr>
            <a:xfrm flipH="1" flipV="1">
              <a:off x="1309338" y="3500259"/>
              <a:ext cx="455920" cy="719687"/>
            </a:xfrm>
            <a:prstGeom prst="straightConnector1">
              <a:avLst/>
            </a:prstGeom>
            <a:noFill/>
            <a:ln w="19050" cap="flat">
              <a:solidFill>
                <a:srgbClr val="000000"/>
              </a:solidFill>
              <a:prstDash val="dash"/>
              <a:round/>
              <a:headEnd type="triangle" w="med" len="lg"/>
              <a:tailEnd type="none" w="lg" len="lg"/>
            </a:ln>
          </p:spPr>
        </p:cxnSp>
        <p:cxnSp>
          <p:nvCxnSpPr>
            <p:cNvPr id="146" name="Shape 101"/>
            <p:cNvCxnSpPr>
              <a:stCxn id="114" idx="1"/>
              <a:endCxn id="110" idx="3"/>
            </p:cNvCxnSpPr>
            <p:nvPr/>
          </p:nvCxnSpPr>
          <p:spPr>
            <a:xfrm flipH="1">
              <a:off x="3065000" y="3515891"/>
              <a:ext cx="5138219" cy="1295955"/>
            </a:xfrm>
            <a:prstGeom prst="straightConnector1">
              <a:avLst/>
            </a:prstGeom>
            <a:noFill/>
            <a:ln w="19050" cap="flat">
              <a:solidFill>
                <a:srgbClr val="000000"/>
              </a:solidFill>
              <a:prstDash val="solid"/>
              <a:round/>
              <a:headEnd type="triangle" w="med" len="lg"/>
              <a:tailEnd type="none" w="lg" len="lg"/>
            </a:ln>
          </p:spPr>
        </p:cxnSp>
        <p:cxnSp>
          <p:nvCxnSpPr>
            <p:cNvPr id="147" name="Shape 94"/>
            <p:cNvCxnSpPr>
              <a:stCxn id="149" idx="1"/>
              <a:endCxn id="148" idx="3"/>
            </p:cNvCxnSpPr>
            <p:nvPr/>
          </p:nvCxnSpPr>
          <p:spPr>
            <a:xfrm flipH="1">
              <a:off x="4674628" y="3779659"/>
              <a:ext cx="194938" cy="323886"/>
            </a:xfrm>
            <a:prstGeom prst="straightConnector1">
              <a:avLst/>
            </a:prstGeom>
            <a:noFill/>
            <a:ln w="19050" cap="flat">
              <a:solidFill>
                <a:srgbClr val="000000"/>
              </a:solidFill>
              <a:prstDash val="solid"/>
              <a:round/>
              <a:headEnd type="triangle" w="med" len="lg"/>
              <a:tailEnd type="none" w="lg" len="lg"/>
            </a:ln>
          </p:spPr>
        </p:cxnSp>
        <p:sp>
          <p:nvSpPr>
            <p:cNvPr id="148" name="Shape 67"/>
            <p:cNvSpPr/>
            <p:nvPr/>
          </p:nvSpPr>
          <p:spPr>
            <a:xfrm>
              <a:off x="3293529" y="3847412"/>
              <a:ext cx="1381099" cy="512266"/>
            </a:xfrm>
            <a:prstGeom prst="rect">
              <a:avLst/>
            </a:prstGeom>
            <a:pattFill prst="wdDnDiag">
              <a:fgClr>
                <a:srgbClr val="93CDDD"/>
              </a:fgClr>
              <a:bgClr>
                <a:prstClr val="white"/>
              </a:bgClr>
            </a:pattFill>
            <a:ln w="19050" cap="flat">
              <a:solidFill>
                <a:srgbClr val="000000"/>
              </a:solidFill>
              <a:prstDash val="dash"/>
              <a:round/>
              <a:headEnd type="none" w="med" len="med"/>
              <a:tailEnd type="none" w="med" len="med"/>
            </a:ln>
          </p:spPr>
          <p:txBody>
            <a:bodyPr lIns="131652" tIns="131652" rIns="131652" bIns="131652" anchor="ctr" anchorCtr="0">
              <a:noAutofit/>
            </a:bodyPr>
            <a:lstStyle/>
            <a:p>
              <a:r>
                <a:rPr lang="en" sz="1000" dirty="0" smtClean="0"/>
                <a:t>Ipv6</a:t>
              </a:r>
              <a:r>
                <a:rPr lang="en-US" sz="1000" dirty="0" smtClean="0"/>
                <a:t>-</a:t>
              </a:r>
              <a:r>
                <a:rPr lang="en" sz="1000" dirty="0" smtClean="0"/>
                <a:t>Ucast</a:t>
              </a:r>
              <a:r>
                <a:rPr lang="en-US" sz="1000" dirty="0" smtClean="0"/>
                <a:t>-</a:t>
              </a:r>
              <a:r>
                <a:rPr lang="en" sz="1000" dirty="0" smtClean="0"/>
                <a:t>LPM</a:t>
              </a:r>
              <a:endParaRPr lang="en" sz="1000" dirty="0"/>
            </a:p>
          </p:txBody>
        </p:sp>
        <p:sp>
          <p:nvSpPr>
            <p:cNvPr id="149" name="Shape 75"/>
            <p:cNvSpPr/>
            <p:nvPr/>
          </p:nvSpPr>
          <p:spPr>
            <a:xfrm>
              <a:off x="4869566" y="3523526"/>
              <a:ext cx="1257272" cy="512266"/>
            </a:xfrm>
            <a:prstGeom prst="rect">
              <a:avLst/>
            </a:prstGeom>
            <a:solidFill>
              <a:srgbClr val="808080"/>
            </a:solidFill>
            <a:ln w="19050" cap="flat">
              <a:solidFill>
                <a:srgbClr val="000000"/>
              </a:solidFill>
              <a:prstDash val="solid"/>
              <a:round/>
              <a:headEnd type="none" w="med" len="med"/>
              <a:tailEnd type="none" w="med" len="med"/>
            </a:ln>
          </p:spPr>
          <p:txBody>
            <a:bodyPr lIns="131652" tIns="131652" rIns="131652" bIns="131652" anchor="ctr" anchorCtr="0">
              <a:noAutofit/>
            </a:bodyPr>
            <a:lstStyle/>
            <a:p>
              <a:r>
                <a:rPr lang="en" sz="1000" dirty="0" smtClean="0">
                  <a:solidFill>
                    <a:srgbClr val="FFFFFF"/>
                  </a:solidFill>
                </a:rPr>
                <a:t>Ipv6</a:t>
              </a:r>
              <a:r>
                <a:rPr lang="en-US" sz="1000" dirty="0" smtClean="0">
                  <a:solidFill>
                    <a:srgbClr val="FFFFFF"/>
                  </a:solidFill>
                </a:rPr>
                <a:t>-</a:t>
              </a:r>
              <a:r>
                <a:rPr lang="en" sz="1000" dirty="0" smtClean="0">
                  <a:solidFill>
                    <a:srgbClr val="FFFFFF"/>
                  </a:solidFill>
                </a:rPr>
                <a:t>Ecmp</a:t>
              </a:r>
              <a:endParaRPr lang="en" sz="1000" dirty="0">
                <a:solidFill>
                  <a:srgbClr val="FFFFFF"/>
                </a:solidFill>
              </a:endParaRPr>
            </a:p>
          </p:txBody>
        </p:sp>
        <p:sp>
          <p:nvSpPr>
            <p:cNvPr id="150" name="Shape 64"/>
            <p:cNvSpPr/>
            <p:nvPr/>
          </p:nvSpPr>
          <p:spPr>
            <a:xfrm>
              <a:off x="11262797" y="4176882"/>
              <a:ext cx="1257272" cy="512266"/>
            </a:xfrm>
            <a:prstGeom prst="rect">
              <a:avLst/>
            </a:prstGeom>
            <a:solidFill>
              <a:srgbClr val="FF00FF"/>
            </a:solidFill>
            <a:ln w="19050" cap="flat">
              <a:solidFill>
                <a:srgbClr val="000000"/>
              </a:solidFill>
              <a:prstDash val="solid"/>
              <a:round/>
              <a:headEnd type="none" w="med" len="med"/>
              <a:tailEnd type="none" w="med" len="med"/>
            </a:ln>
          </p:spPr>
          <p:txBody>
            <a:bodyPr lIns="131652" tIns="131652" rIns="131652" bIns="131652" anchor="ctr" anchorCtr="0">
              <a:noAutofit/>
            </a:bodyPr>
            <a:lstStyle/>
            <a:p>
              <a:r>
                <a:rPr lang="en-US" sz="1000" dirty="0" smtClean="0"/>
                <a:t>IG_ACL2</a:t>
              </a:r>
              <a:endParaRPr lang="en" sz="1000" dirty="0"/>
            </a:p>
          </p:txBody>
        </p:sp>
        <p:sp>
          <p:nvSpPr>
            <p:cNvPr id="151" name="Shape 64"/>
            <p:cNvSpPr/>
            <p:nvPr/>
          </p:nvSpPr>
          <p:spPr>
            <a:xfrm>
              <a:off x="3293529" y="3095738"/>
              <a:ext cx="1257272" cy="512266"/>
            </a:xfrm>
            <a:prstGeom prst="rect">
              <a:avLst/>
            </a:prstGeom>
            <a:solidFill>
              <a:srgbClr val="F0F8FF"/>
            </a:solidFill>
            <a:ln w="19050" cap="flat">
              <a:solidFill>
                <a:srgbClr val="000000"/>
              </a:solidFill>
              <a:prstDash val="solid"/>
              <a:round/>
              <a:headEnd type="none" w="med" len="med"/>
              <a:tailEnd type="none" w="med" len="med"/>
            </a:ln>
          </p:spPr>
          <p:txBody>
            <a:bodyPr lIns="131652" tIns="131652" rIns="131652" bIns="131652" anchor="ctr" anchorCtr="0">
              <a:noAutofit/>
            </a:bodyPr>
            <a:lstStyle/>
            <a:p>
              <a:r>
                <a:rPr lang="en-US" sz="1000" dirty="0" err="1" smtClean="0"/>
                <a:t>IG_Bcast_Storm</a:t>
              </a:r>
              <a:endParaRPr lang="en" sz="1000" dirty="0"/>
            </a:p>
          </p:txBody>
        </p:sp>
        <p:sp>
          <p:nvSpPr>
            <p:cNvPr id="152" name="Shape 64"/>
            <p:cNvSpPr/>
            <p:nvPr/>
          </p:nvSpPr>
          <p:spPr>
            <a:xfrm>
              <a:off x="1774413" y="1273258"/>
              <a:ext cx="1282059" cy="512266"/>
            </a:xfrm>
            <a:prstGeom prst="rect">
              <a:avLst/>
            </a:prstGeom>
            <a:solidFill>
              <a:srgbClr val="00BFFF"/>
            </a:solidFill>
            <a:ln w="19050" cap="flat">
              <a:solidFill>
                <a:srgbClr val="000000"/>
              </a:solidFill>
              <a:prstDash val="solid"/>
              <a:round/>
              <a:headEnd type="none" w="med" len="med"/>
              <a:tailEnd type="none" w="med" len="med"/>
            </a:ln>
          </p:spPr>
          <p:txBody>
            <a:bodyPr lIns="131652" tIns="131652" rIns="131652" bIns="131652" anchor="ctr" anchorCtr="0">
              <a:noAutofit/>
            </a:bodyPr>
            <a:lstStyle/>
            <a:p>
              <a:r>
                <a:rPr lang="en-US" sz="1000" dirty="0" smtClean="0"/>
                <a:t>Ipv4_Urpf</a:t>
              </a:r>
              <a:endParaRPr lang="en" sz="1000" dirty="0"/>
            </a:p>
          </p:txBody>
        </p:sp>
        <p:sp>
          <p:nvSpPr>
            <p:cNvPr id="153" name="Shape 64"/>
            <p:cNvSpPr/>
            <p:nvPr/>
          </p:nvSpPr>
          <p:spPr>
            <a:xfrm>
              <a:off x="1807728" y="3288732"/>
              <a:ext cx="1257272" cy="512266"/>
            </a:xfrm>
            <a:prstGeom prst="rect">
              <a:avLst/>
            </a:prstGeom>
            <a:solidFill>
              <a:srgbClr val="191970"/>
            </a:solidFill>
            <a:ln w="19050" cap="flat">
              <a:solidFill>
                <a:srgbClr val="000000"/>
              </a:solidFill>
              <a:prstDash val="solid"/>
              <a:round/>
              <a:headEnd type="none" w="med" len="med"/>
              <a:tailEnd type="none" w="med" len="med"/>
            </a:ln>
          </p:spPr>
          <p:txBody>
            <a:bodyPr lIns="131652" tIns="131652" rIns="131652" bIns="131652" anchor="ctr" anchorCtr="0">
              <a:noAutofit/>
            </a:bodyPr>
            <a:lstStyle/>
            <a:p>
              <a:r>
                <a:rPr lang="en-US" sz="1000" dirty="0" smtClean="0"/>
                <a:t>Ipv6_Urpf</a:t>
              </a:r>
              <a:endParaRPr lang="en" sz="1000" dirty="0"/>
            </a:p>
          </p:txBody>
        </p:sp>
        <p:sp>
          <p:nvSpPr>
            <p:cNvPr id="154" name="Shape 64"/>
            <p:cNvSpPr/>
            <p:nvPr/>
          </p:nvSpPr>
          <p:spPr>
            <a:xfrm>
              <a:off x="6483090" y="1529391"/>
              <a:ext cx="1257272" cy="512266"/>
            </a:xfrm>
            <a:prstGeom prst="rect">
              <a:avLst/>
            </a:prstGeom>
            <a:solidFill>
              <a:srgbClr val="B8860B"/>
            </a:solidFill>
            <a:ln w="19050" cap="flat">
              <a:solidFill>
                <a:srgbClr val="000000"/>
              </a:solidFill>
              <a:prstDash val="solid"/>
              <a:round/>
              <a:headEnd type="none" w="med" len="med"/>
              <a:tailEnd type="none" w="med" len="med"/>
            </a:ln>
          </p:spPr>
          <p:txBody>
            <a:bodyPr lIns="131652" tIns="131652" rIns="131652" bIns="131652" anchor="ctr" anchorCtr="0">
              <a:noAutofit/>
            </a:bodyPr>
            <a:lstStyle/>
            <a:p>
              <a:r>
                <a:rPr lang="en-US" sz="1000" dirty="0" smtClean="0"/>
                <a:t>IG_ACL1</a:t>
              </a:r>
              <a:endParaRPr lang="en" sz="1000" dirty="0"/>
            </a:p>
          </p:txBody>
        </p:sp>
        <p:sp>
          <p:nvSpPr>
            <p:cNvPr id="155" name="Shape 64"/>
            <p:cNvSpPr/>
            <p:nvPr/>
          </p:nvSpPr>
          <p:spPr>
            <a:xfrm>
              <a:off x="9751525" y="2729338"/>
              <a:ext cx="1257272" cy="512266"/>
            </a:xfrm>
            <a:prstGeom prst="rect">
              <a:avLst/>
            </a:prstGeom>
            <a:solidFill>
              <a:srgbClr val="DAA520"/>
            </a:solidFill>
            <a:ln w="19050" cap="flat">
              <a:solidFill>
                <a:srgbClr val="000000"/>
              </a:solidFill>
              <a:prstDash val="solid"/>
              <a:round/>
              <a:headEnd type="none" w="med" len="med"/>
              <a:tailEnd type="none" w="med" len="med"/>
            </a:ln>
          </p:spPr>
          <p:txBody>
            <a:bodyPr lIns="131652" tIns="131652" rIns="131652" bIns="131652" anchor="ctr" anchorCtr="0">
              <a:noAutofit/>
            </a:bodyPr>
            <a:lstStyle/>
            <a:p>
              <a:r>
                <a:rPr lang="en-US" sz="1000" dirty="0" err="1" smtClean="0"/>
                <a:t>EG_Props</a:t>
              </a:r>
              <a:endParaRPr lang="en" sz="1000" dirty="0"/>
            </a:p>
          </p:txBody>
        </p:sp>
        <p:sp>
          <p:nvSpPr>
            <p:cNvPr id="156" name="Shape 64"/>
            <p:cNvSpPr/>
            <p:nvPr/>
          </p:nvSpPr>
          <p:spPr>
            <a:xfrm>
              <a:off x="-1485872" y="2803379"/>
              <a:ext cx="1257272" cy="512266"/>
            </a:xfrm>
            <a:prstGeom prst="rect">
              <a:avLst/>
            </a:prstGeom>
            <a:solidFill>
              <a:srgbClr val="66CDAA"/>
            </a:solidFill>
            <a:ln w="19050" cap="flat">
              <a:solidFill>
                <a:srgbClr val="000000"/>
              </a:solidFill>
              <a:prstDash val="solid"/>
              <a:round/>
              <a:headEnd type="none" w="med" len="med"/>
              <a:tailEnd type="none" w="med" len="med"/>
            </a:ln>
          </p:spPr>
          <p:txBody>
            <a:bodyPr lIns="131652" tIns="131652" rIns="131652" bIns="131652" anchor="ctr" anchorCtr="0">
              <a:noAutofit/>
            </a:bodyPr>
            <a:lstStyle/>
            <a:p>
              <a:r>
                <a:rPr lang="en-US" sz="1000" dirty="0" err="1" smtClean="0"/>
                <a:t>IG_Phy_Meta</a:t>
              </a:r>
              <a:endParaRPr lang="en" sz="1000" dirty="0"/>
            </a:p>
          </p:txBody>
        </p:sp>
        <p:cxnSp>
          <p:nvCxnSpPr>
            <p:cNvPr id="157" name="Shape 91"/>
            <p:cNvCxnSpPr>
              <a:stCxn id="116" idx="1"/>
              <a:endCxn id="151" idx="3"/>
            </p:cNvCxnSpPr>
            <p:nvPr/>
          </p:nvCxnSpPr>
          <p:spPr>
            <a:xfrm flipH="1">
              <a:off x="4550801" y="2449049"/>
              <a:ext cx="1932289" cy="902822"/>
            </a:xfrm>
            <a:prstGeom prst="straightConnector1">
              <a:avLst/>
            </a:prstGeom>
            <a:noFill/>
            <a:ln w="19050" cap="flat">
              <a:solidFill>
                <a:srgbClr val="000000"/>
              </a:solidFill>
              <a:prstDash val="dash"/>
              <a:round/>
              <a:headEnd type="triangle" w="med" len="lg"/>
              <a:tailEnd type="none" w="lg" len="lg"/>
            </a:ln>
          </p:spPr>
        </p:cxnSp>
        <p:cxnSp>
          <p:nvCxnSpPr>
            <p:cNvPr id="158" name="Shape 91"/>
            <p:cNvCxnSpPr>
              <a:stCxn id="117" idx="1"/>
              <a:endCxn id="151" idx="3"/>
            </p:cNvCxnSpPr>
            <p:nvPr/>
          </p:nvCxnSpPr>
          <p:spPr>
            <a:xfrm flipH="1">
              <a:off x="4550801" y="3139832"/>
              <a:ext cx="1932289" cy="212039"/>
            </a:xfrm>
            <a:prstGeom prst="straightConnector1">
              <a:avLst/>
            </a:prstGeom>
            <a:noFill/>
            <a:ln w="19050" cap="flat">
              <a:solidFill>
                <a:srgbClr val="000000"/>
              </a:solidFill>
              <a:prstDash val="dash"/>
              <a:round/>
              <a:headEnd type="triangle" w="med" len="lg"/>
              <a:tailEnd type="none" w="lg" len="lg"/>
            </a:ln>
          </p:spPr>
        </p:cxnSp>
        <p:cxnSp>
          <p:nvCxnSpPr>
            <p:cNvPr id="159" name="Shape 90"/>
            <p:cNvCxnSpPr>
              <a:stCxn id="154" idx="1"/>
              <a:endCxn id="121" idx="3"/>
            </p:cNvCxnSpPr>
            <p:nvPr/>
          </p:nvCxnSpPr>
          <p:spPr>
            <a:xfrm flipH="1">
              <a:off x="4552038" y="1785524"/>
              <a:ext cx="1931052" cy="974801"/>
            </a:xfrm>
            <a:prstGeom prst="straightConnector1">
              <a:avLst/>
            </a:prstGeom>
            <a:noFill/>
            <a:ln w="19050" cap="flat">
              <a:solidFill>
                <a:srgbClr val="000000"/>
              </a:solidFill>
              <a:prstDash val="solid"/>
              <a:round/>
              <a:headEnd type="triangle" w="med" len="lg"/>
              <a:tailEnd type="none" w="lg" len="lg"/>
            </a:ln>
          </p:spPr>
        </p:cxnSp>
        <p:cxnSp>
          <p:nvCxnSpPr>
            <p:cNvPr id="160" name="Shape 90"/>
            <p:cNvCxnSpPr>
              <a:stCxn id="154" idx="1"/>
              <a:endCxn id="118" idx="3"/>
            </p:cNvCxnSpPr>
            <p:nvPr/>
          </p:nvCxnSpPr>
          <p:spPr>
            <a:xfrm flipH="1">
              <a:off x="1309338" y="1785524"/>
              <a:ext cx="5173752" cy="1714735"/>
            </a:xfrm>
            <a:prstGeom prst="straightConnector1">
              <a:avLst/>
            </a:prstGeom>
            <a:noFill/>
            <a:ln w="19050" cap="flat">
              <a:solidFill>
                <a:srgbClr val="000000"/>
              </a:solidFill>
              <a:prstDash val="solid"/>
              <a:round/>
              <a:headEnd type="triangle" w="med" len="lg"/>
              <a:tailEnd type="none" w="lg" len="lg"/>
            </a:ln>
          </p:spPr>
        </p:cxnSp>
        <p:cxnSp>
          <p:nvCxnSpPr>
            <p:cNvPr id="161" name="Shape 90"/>
            <p:cNvCxnSpPr>
              <a:stCxn id="156" idx="3"/>
              <a:endCxn id="118" idx="1"/>
            </p:cNvCxnSpPr>
            <p:nvPr/>
          </p:nvCxnSpPr>
          <p:spPr>
            <a:xfrm>
              <a:off x="-228600" y="3059512"/>
              <a:ext cx="280666" cy="440747"/>
            </a:xfrm>
            <a:prstGeom prst="straightConnector1">
              <a:avLst/>
            </a:prstGeom>
            <a:noFill/>
            <a:ln w="19050" cap="flat">
              <a:solidFill>
                <a:srgbClr val="000000"/>
              </a:solidFill>
              <a:prstDash val="solid"/>
              <a:round/>
              <a:headEnd type="none" w="med" len="lg"/>
              <a:tailEnd type="triangle" w="lg" len="lg"/>
            </a:ln>
          </p:spPr>
        </p:cxnSp>
        <p:cxnSp>
          <p:nvCxnSpPr>
            <p:cNvPr id="162" name="Shape 90"/>
            <p:cNvCxnSpPr>
              <a:stCxn id="156" idx="3"/>
              <a:endCxn id="119" idx="1"/>
            </p:cNvCxnSpPr>
            <p:nvPr/>
          </p:nvCxnSpPr>
          <p:spPr>
            <a:xfrm flipV="1">
              <a:off x="-228600" y="2430132"/>
              <a:ext cx="204466" cy="629380"/>
            </a:xfrm>
            <a:prstGeom prst="straightConnector1">
              <a:avLst/>
            </a:prstGeom>
            <a:noFill/>
            <a:ln w="19050" cap="flat">
              <a:solidFill>
                <a:srgbClr val="000000"/>
              </a:solidFill>
              <a:prstDash val="solid"/>
              <a:round/>
              <a:headEnd type="none" w="med" len="lg"/>
              <a:tailEnd type="triangle" w="lg" len="lg"/>
            </a:ln>
          </p:spPr>
        </p:cxnSp>
        <p:cxnSp>
          <p:nvCxnSpPr>
            <p:cNvPr id="163" name="Shape 90"/>
            <p:cNvCxnSpPr>
              <a:stCxn id="118" idx="3"/>
              <a:endCxn id="121" idx="1"/>
            </p:cNvCxnSpPr>
            <p:nvPr/>
          </p:nvCxnSpPr>
          <p:spPr>
            <a:xfrm flipV="1">
              <a:off x="1309338" y="2760325"/>
              <a:ext cx="1985428" cy="739934"/>
            </a:xfrm>
            <a:prstGeom prst="straightConnector1">
              <a:avLst/>
            </a:prstGeom>
            <a:noFill/>
            <a:ln w="19050" cap="flat">
              <a:solidFill>
                <a:srgbClr val="000000"/>
              </a:solidFill>
              <a:prstDash val="solid"/>
              <a:round/>
              <a:headEnd type="none" w="med" len="lg"/>
              <a:tailEnd type="triangle" w="lg" len="lg"/>
            </a:ln>
          </p:spPr>
        </p:cxnSp>
        <p:cxnSp>
          <p:nvCxnSpPr>
            <p:cNvPr id="164" name="Shape 81"/>
            <p:cNvCxnSpPr>
              <a:stCxn id="155" idx="1"/>
              <a:endCxn id="114" idx="3"/>
            </p:cNvCxnSpPr>
            <p:nvPr/>
          </p:nvCxnSpPr>
          <p:spPr>
            <a:xfrm flipH="1">
              <a:off x="9460491" y="2985471"/>
              <a:ext cx="291034" cy="530420"/>
            </a:xfrm>
            <a:prstGeom prst="straightConnector1">
              <a:avLst/>
            </a:prstGeom>
            <a:noFill/>
            <a:ln w="19050" cap="flat">
              <a:solidFill>
                <a:srgbClr val="000000"/>
              </a:solidFill>
              <a:prstDash val="solid"/>
              <a:round/>
              <a:headEnd type="triangle" w="med" len="lg"/>
              <a:tailEnd type="none" w="lg" len="lg"/>
            </a:ln>
          </p:spPr>
        </p:cxnSp>
        <p:cxnSp>
          <p:nvCxnSpPr>
            <p:cNvPr id="165" name="Shape 81"/>
            <p:cNvCxnSpPr>
              <a:stCxn id="111" idx="1"/>
              <a:endCxn id="155" idx="3"/>
            </p:cNvCxnSpPr>
            <p:nvPr/>
          </p:nvCxnSpPr>
          <p:spPr>
            <a:xfrm flipH="1" flipV="1">
              <a:off x="11008797" y="2985471"/>
              <a:ext cx="1714472" cy="366400"/>
            </a:xfrm>
            <a:prstGeom prst="straightConnector1">
              <a:avLst/>
            </a:prstGeom>
            <a:noFill/>
            <a:ln w="19050" cap="flat">
              <a:solidFill>
                <a:srgbClr val="000000"/>
              </a:solidFill>
              <a:prstDash val="solid"/>
              <a:round/>
              <a:headEnd type="triangle" w="med" len="lg"/>
              <a:tailEnd type="none" w="lg" len="lg"/>
            </a:ln>
          </p:spPr>
        </p:cxnSp>
        <p:cxnSp>
          <p:nvCxnSpPr>
            <p:cNvPr id="166" name="Shape 99"/>
            <p:cNvCxnSpPr>
              <a:stCxn id="152" idx="1"/>
            </p:cNvCxnSpPr>
            <p:nvPr/>
          </p:nvCxnSpPr>
          <p:spPr>
            <a:xfrm flipH="1">
              <a:off x="1512539" y="1529391"/>
              <a:ext cx="261874" cy="1354308"/>
            </a:xfrm>
            <a:prstGeom prst="straightConnector1">
              <a:avLst/>
            </a:prstGeom>
            <a:noFill/>
            <a:ln w="19050" cap="flat">
              <a:solidFill>
                <a:srgbClr val="000000"/>
              </a:solidFill>
              <a:prstDash val="dash"/>
              <a:round/>
              <a:headEnd type="triangle" w="med" len="lg"/>
              <a:tailEnd type="none" w="lg" len="lg"/>
            </a:ln>
          </p:spPr>
        </p:cxnSp>
        <p:cxnSp>
          <p:nvCxnSpPr>
            <p:cNvPr id="167" name="Shape 99"/>
            <p:cNvCxnSpPr>
              <a:stCxn id="152" idx="1"/>
              <a:endCxn id="118" idx="3"/>
            </p:cNvCxnSpPr>
            <p:nvPr/>
          </p:nvCxnSpPr>
          <p:spPr>
            <a:xfrm flipH="1">
              <a:off x="1309338" y="1529391"/>
              <a:ext cx="465075" cy="1970868"/>
            </a:xfrm>
            <a:prstGeom prst="straightConnector1">
              <a:avLst/>
            </a:prstGeom>
            <a:noFill/>
            <a:ln w="19050" cap="flat">
              <a:solidFill>
                <a:srgbClr val="000000"/>
              </a:solidFill>
              <a:prstDash val="solid"/>
              <a:round/>
              <a:headEnd type="triangle" w="med" len="lg"/>
              <a:tailEnd type="none" w="lg" len="lg"/>
            </a:ln>
          </p:spPr>
        </p:cxnSp>
        <p:cxnSp>
          <p:nvCxnSpPr>
            <p:cNvPr id="168" name="Shape 99"/>
            <p:cNvCxnSpPr>
              <a:stCxn id="153" idx="1"/>
            </p:cNvCxnSpPr>
            <p:nvPr/>
          </p:nvCxnSpPr>
          <p:spPr>
            <a:xfrm flipH="1">
              <a:off x="1512538" y="3544865"/>
              <a:ext cx="295190" cy="302547"/>
            </a:xfrm>
            <a:prstGeom prst="straightConnector1">
              <a:avLst/>
            </a:prstGeom>
            <a:noFill/>
            <a:ln w="19050" cap="flat">
              <a:solidFill>
                <a:srgbClr val="000000"/>
              </a:solidFill>
              <a:prstDash val="solid"/>
              <a:round/>
              <a:headEnd type="triangle" w="med" len="lg"/>
              <a:tailEnd type="none" w="lg" len="lg"/>
            </a:ln>
          </p:spPr>
        </p:cxnSp>
        <p:cxnSp>
          <p:nvCxnSpPr>
            <p:cNvPr id="169" name="Shape 81"/>
            <p:cNvCxnSpPr>
              <a:stCxn id="150" idx="1"/>
              <a:endCxn id="113" idx="3"/>
            </p:cNvCxnSpPr>
            <p:nvPr/>
          </p:nvCxnSpPr>
          <p:spPr>
            <a:xfrm flipH="1" flipV="1">
              <a:off x="11008797" y="3707185"/>
              <a:ext cx="254000" cy="725830"/>
            </a:xfrm>
            <a:prstGeom prst="straightConnector1">
              <a:avLst/>
            </a:prstGeom>
            <a:noFill/>
            <a:ln w="19050" cap="flat">
              <a:solidFill>
                <a:srgbClr val="000000"/>
              </a:solidFill>
              <a:prstDash val="solid"/>
              <a:round/>
              <a:headEnd type="triangle" w="med" len="lg"/>
              <a:tailEnd type="none" w="lg" len="lg"/>
            </a:ln>
          </p:spPr>
        </p:cxnSp>
      </p:grpSp>
      <p:pic>
        <p:nvPicPr>
          <p:cNvPr id="170" name="Picture 169"/>
          <p:cNvPicPr>
            <a:picLocks noChangeAspect="1"/>
          </p:cNvPicPr>
          <p:nvPr/>
        </p:nvPicPr>
        <p:blipFill>
          <a:blip r:embed="rId4"/>
          <a:stretch>
            <a:fillRect/>
          </a:stretch>
        </p:blipFill>
        <p:spPr>
          <a:xfrm>
            <a:off x="1157111" y="4605658"/>
            <a:ext cx="6598318" cy="2115817"/>
          </a:xfrm>
          <a:prstGeom prst="rect">
            <a:avLst/>
          </a:prstGeom>
        </p:spPr>
      </p:pic>
      <p:sp>
        <p:nvSpPr>
          <p:cNvPr id="171" name="TextBox 170"/>
          <p:cNvSpPr txBox="1"/>
          <p:nvPr/>
        </p:nvSpPr>
        <p:spPr>
          <a:xfrm>
            <a:off x="4682517" y="4221635"/>
            <a:ext cx="3005884" cy="461665"/>
          </a:xfrm>
          <a:prstGeom prst="rect">
            <a:avLst/>
          </a:prstGeom>
          <a:noFill/>
        </p:spPr>
        <p:txBody>
          <a:bodyPr wrap="square" rtlCol="0">
            <a:spAutoFit/>
          </a:bodyPr>
          <a:lstStyle/>
          <a:p>
            <a:r>
              <a:rPr lang="en-US" sz="2400" dirty="0" smtClean="0"/>
              <a:t>Configuration for RMT </a:t>
            </a:r>
            <a:endParaRPr lang="en-US" sz="2400" dirty="0"/>
          </a:p>
        </p:txBody>
      </p:sp>
    </p:spTree>
    <p:custDataLst>
      <p:tags r:id="rId1"/>
    </p:custDataLst>
    <p:extLst>
      <p:ext uri="{BB962C8B-B14F-4D97-AF65-F5344CB8AC3E}">
        <p14:creationId xmlns:p14="http://schemas.microsoft.com/office/powerpoint/2010/main" val="2807417098"/>
      </p:ext>
    </p:extLst>
  </p:cSld>
  <p:clrMapOvr>
    <a:masterClrMapping/>
  </p:clrMapOvr>
  <mc:AlternateContent xmlns:mc="http://schemas.openxmlformats.org/markup-compatibility/2006" xmlns:p14="http://schemas.microsoft.com/office/powerpoint/2010/main">
    <mc:Choice Requires="p14">
      <p:transition spd="slow" p14:dur="2000" advTm="12881"/>
    </mc:Choice>
    <mc:Fallback xmlns="">
      <p:transition xmlns:p14="http://schemas.microsoft.com/office/powerpoint/2010/main" spd="slow" advTm="12881"/>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Greedy </a:t>
            </a:r>
            <a:r>
              <a:rPr lang="en-US" dirty="0" err="1" smtClean="0"/>
              <a:t>vs</a:t>
            </a:r>
            <a:r>
              <a:rPr lang="en-US" dirty="0" smtClean="0"/>
              <a:t> ILP</a:t>
            </a:r>
            <a:endParaRPr lang="en-US" dirty="0"/>
          </a:p>
        </p:txBody>
      </p:sp>
      <p:sp>
        <p:nvSpPr>
          <p:cNvPr id="3" name="Content Placeholder 2"/>
          <p:cNvSpPr>
            <a:spLocks noGrp="1"/>
          </p:cNvSpPr>
          <p:nvPr>
            <p:ph idx="1"/>
          </p:nvPr>
        </p:nvSpPr>
        <p:spPr>
          <a:xfrm>
            <a:off x="600327" y="2242892"/>
            <a:ext cx="8229600" cy="3821348"/>
          </a:xfrm>
        </p:spPr>
        <p:txBody>
          <a:bodyPr/>
          <a:lstStyle/>
          <a:p>
            <a:pPr marL="514350" indent="-514350">
              <a:buFont typeface="+mj-lt"/>
              <a:buAutoNum type="arabicPeriod"/>
            </a:pPr>
            <a:r>
              <a:rPr lang="en-US" dirty="0"/>
              <a:t>Ability to fit program in </a:t>
            </a:r>
            <a:r>
              <a:rPr lang="en-US" dirty="0" smtClean="0"/>
              <a:t>chip</a:t>
            </a:r>
          </a:p>
          <a:p>
            <a:pPr marL="0" indent="0">
              <a:buNone/>
            </a:pPr>
            <a:endParaRPr lang="en-US" sz="2800" dirty="0" smtClean="0"/>
          </a:p>
          <a:p>
            <a:pPr marL="514350" indent="-514350">
              <a:buFont typeface="+mj-lt"/>
              <a:buAutoNum type="arabicPeriod"/>
            </a:pPr>
            <a:r>
              <a:rPr lang="en-US" dirty="0" smtClean="0"/>
              <a:t>Optimality</a:t>
            </a:r>
          </a:p>
          <a:p>
            <a:pPr marL="514350" indent="-514350">
              <a:buFont typeface="+mj-lt"/>
              <a:buAutoNum type="arabicPeriod"/>
            </a:pPr>
            <a:endParaRPr lang="en-US" sz="2800" dirty="0" smtClean="0"/>
          </a:p>
          <a:p>
            <a:pPr marL="514350" indent="-514350">
              <a:buFont typeface="+mj-lt"/>
              <a:buAutoNum type="arabicPeriod"/>
            </a:pPr>
            <a:r>
              <a:rPr lang="en-US" dirty="0" smtClean="0"/>
              <a:t>Runtime</a:t>
            </a:r>
            <a:br>
              <a:rPr lang="en-US" dirty="0" smtClean="0"/>
            </a:br>
            <a:endParaRPr lang="en-US" dirty="0" smtClean="0"/>
          </a:p>
        </p:txBody>
      </p:sp>
      <p:sp>
        <p:nvSpPr>
          <p:cNvPr id="4" name="Slide Number Placeholder 3"/>
          <p:cNvSpPr>
            <a:spLocks noGrp="1"/>
          </p:cNvSpPr>
          <p:nvPr>
            <p:ph type="sldNum" sz="quarter" idx="12"/>
          </p:nvPr>
        </p:nvSpPr>
        <p:spPr/>
        <p:txBody>
          <a:bodyPr/>
          <a:lstStyle/>
          <a:p>
            <a:fld id="{3DE0F19B-68EA-B340-A4BB-C1F18F625CEA}" type="slidenum">
              <a:rPr lang="en-US" smtClean="0"/>
              <a:t>39</a:t>
            </a:fld>
            <a:endParaRPr lang="en-US"/>
          </a:p>
        </p:txBody>
      </p:sp>
    </p:spTree>
    <p:extLst>
      <p:ext uri="{BB962C8B-B14F-4D97-AF65-F5344CB8AC3E}">
        <p14:creationId xmlns:p14="http://schemas.microsoft.com/office/powerpoint/2010/main" val="3772585955"/>
      </p:ext>
    </p:extLst>
  </p:cSld>
  <p:clrMapOvr>
    <a:masterClrMapping/>
  </p:clrMapOvr>
  <mc:AlternateContent xmlns:mc="http://schemas.openxmlformats.org/markup-compatibility/2006" xmlns:p14="http://schemas.microsoft.com/office/powerpoint/2010/main">
    <mc:Choice Requires="p14">
      <p:transition spd="slow" p14:dur="2000" advTm="23659"/>
    </mc:Choice>
    <mc:Fallback xmlns="">
      <p:transition xmlns:p14="http://schemas.microsoft.com/office/powerpoint/2010/main" spd="slow" advTm="23659"/>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Graph</a:t>
            </a:r>
            <a:endParaRPr lang="en-US" dirty="0"/>
          </a:p>
        </p:txBody>
      </p:sp>
      <p:sp>
        <p:nvSpPr>
          <p:cNvPr id="5" name="Rectangle 4"/>
          <p:cNvSpPr/>
          <p:nvPr/>
        </p:nvSpPr>
        <p:spPr>
          <a:xfrm rot="16200000">
            <a:off x="6791613" y="5138353"/>
            <a:ext cx="2326465" cy="25969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endParaRPr lang="en-US" dirty="0"/>
          </a:p>
        </p:txBody>
      </p:sp>
      <p:grpSp>
        <p:nvGrpSpPr>
          <p:cNvPr id="107" name="Group 106"/>
          <p:cNvGrpSpPr/>
          <p:nvPr/>
        </p:nvGrpSpPr>
        <p:grpSpPr>
          <a:xfrm>
            <a:off x="8214543" y="4464248"/>
            <a:ext cx="736006" cy="1118949"/>
            <a:chOff x="8031408" y="3582602"/>
            <a:chExt cx="736006" cy="1118949"/>
          </a:xfrm>
        </p:grpSpPr>
        <p:grpSp>
          <p:nvGrpSpPr>
            <p:cNvPr id="19" name="Group 65"/>
            <p:cNvGrpSpPr/>
            <p:nvPr/>
          </p:nvGrpSpPr>
          <p:grpSpPr>
            <a:xfrm>
              <a:off x="8131589" y="4009362"/>
              <a:ext cx="551591" cy="228624"/>
              <a:chOff x="7660968" y="1751777"/>
              <a:chExt cx="1040580" cy="450645"/>
            </a:xfrm>
          </p:grpSpPr>
          <p:sp>
            <p:nvSpPr>
              <p:cNvPr id="20" name="Freeform 1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1" name="Straight Connector 2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70"/>
            <p:cNvGrpSpPr/>
            <p:nvPr/>
          </p:nvGrpSpPr>
          <p:grpSpPr>
            <a:xfrm>
              <a:off x="8132332" y="4472927"/>
              <a:ext cx="551591" cy="228624"/>
              <a:chOff x="7660968" y="1751777"/>
              <a:chExt cx="1040580" cy="450645"/>
            </a:xfrm>
          </p:grpSpPr>
          <p:sp>
            <p:nvSpPr>
              <p:cNvPr id="24" name="Freeform 2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5" name="Straight Connector 2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9" name="TextBox 28"/>
            <p:cNvSpPr txBox="1"/>
            <p:nvPr/>
          </p:nvSpPr>
          <p:spPr>
            <a:xfrm>
              <a:off x="8031408" y="3582602"/>
              <a:ext cx="736006" cy="282419"/>
            </a:xfrm>
            <a:prstGeom prst="rect">
              <a:avLst/>
            </a:prstGeom>
            <a:noFill/>
          </p:spPr>
          <p:txBody>
            <a:bodyPr wrap="none" lIns="130622" tIns="65311" rIns="130622" bIns="65311" rtlCol="0">
              <a:spAutoFit/>
            </a:bodyPr>
            <a:lstStyle/>
            <a:p>
              <a:pPr algn="ctr"/>
              <a:r>
                <a:rPr lang="en-US" sz="2000" dirty="0"/>
                <a:t>Queues</a:t>
              </a:r>
            </a:p>
          </p:txBody>
        </p:sp>
      </p:grpSp>
      <p:grpSp>
        <p:nvGrpSpPr>
          <p:cNvPr id="4" name="Group 3"/>
          <p:cNvGrpSpPr/>
          <p:nvPr/>
        </p:nvGrpSpPr>
        <p:grpSpPr>
          <a:xfrm>
            <a:off x="1497225" y="4098120"/>
            <a:ext cx="1124341" cy="2160163"/>
            <a:chOff x="1492629" y="3216474"/>
            <a:chExt cx="1124341" cy="2160163"/>
          </a:xfrm>
        </p:grpSpPr>
        <p:sp>
          <p:nvSpPr>
            <p:cNvPr id="35" name="Rectangle 34"/>
            <p:cNvSpPr/>
            <p:nvPr/>
          </p:nvSpPr>
          <p:spPr>
            <a:xfrm>
              <a:off x="1492629" y="3216474"/>
              <a:ext cx="1117361" cy="2157679"/>
            </a:xfrm>
            <a:prstGeom prst="rect">
              <a:avLst/>
            </a:prstGeom>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r>
                <a:rPr lang="en-US" sz="3400" dirty="0">
                  <a:solidFill>
                    <a:schemeClr val="tx1"/>
                  </a:solidFill>
                </a:rPr>
                <a:t>L2 </a:t>
              </a:r>
              <a:r>
                <a:rPr lang="en-US" sz="2800" dirty="0">
                  <a:solidFill>
                    <a:schemeClr val="tx1"/>
                  </a:solidFill>
                </a:rPr>
                <a:t>Stage</a:t>
              </a:r>
            </a:p>
          </p:txBody>
        </p:sp>
        <p:sp>
          <p:nvSpPr>
            <p:cNvPr id="39" name="Rectangle 38"/>
            <p:cNvSpPr/>
            <p:nvPr/>
          </p:nvSpPr>
          <p:spPr>
            <a:xfrm>
              <a:off x="1492629" y="3218956"/>
              <a:ext cx="1124341" cy="2157681"/>
            </a:xfrm>
            <a:prstGeom prst="rect">
              <a:avLst/>
            </a:prstGeom>
            <a:solidFill>
              <a:schemeClr val="lt1">
                <a:alpha val="53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grpSp>
        <p:nvGrpSpPr>
          <p:cNvPr id="85" name="Group 84"/>
          <p:cNvGrpSpPr/>
          <p:nvPr/>
        </p:nvGrpSpPr>
        <p:grpSpPr>
          <a:xfrm>
            <a:off x="3022934" y="4103511"/>
            <a:ext cx="1124942" cy="2168342"/>
            <a:chOff x="3018338" y="3221865"/>
            <a:chExt cx="1124942" cy="2168342"/>
          </a:xfrm>
        </p:grpSpPr>
        <p:sp>
          <p:nvSpPr>
            <p:cNvPr id="34" name="Rectangle 33"/>
            <p:cNvSpPr/>
            <p:nvPr/>
          </p:nvSpPr>
          <p:spPr>
            <a:xfrm>
              <a:off x="3025919" y="3221865"/>
              <a:ext cx="1117361" cy="2157679"/>
            </a:xfrm>
            <a:prstGeom prst="rect">
              <a:avLst/>
            </a:prstGeom>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r>
                <a:rPr lang="en-US" sz="3400" dirty="0" smtClean="0">
                  <a:solidFill>
                    <a:schemeClr val="tx1"/>
                  </a:solidFill>
                </a:rPr>
                <a:t>IPv4</a:t>
              </a:r>
              <a:r>
                <a:rPr lang="en-US" sz="2800" dirty="0" smtClean="0">
                  <a:solidFill>
                    <a:schemeClr val="tx1"/>
                  </a:solidFill>
                </a:rPr>
                <a:t>Stage</a:t>
              </a:r>
              <a:endParaRPr lang="en-US" sz="2800" dirty="0">
                <a:solidFill>
                  <a:schemeClr val="tx1"/>
                </a:solidFill>
              </a:endParaRPr>
            </a:p>
          </p:txBody>
        </p:sp>
        <p:sp>
          <p:nvSpPr>
            <p:cNvPr id="47" name="Rectangle 46"/>
            <p:cNvSpPr/>
            <p:nvPr/>
          </p:nvSpPr>
          <p:spPr>
            <a:xfrm>
              <a:off x="3018338" y="3232525"/>
              <a:ext cx="1124341" cy="2157682"/>
            </a:xfrm>
            <a:prstGeom prst="rect">
              <a:avLst/>
            </a:prstGeom>
            <a:solidFill>
              <a:schemeClr val="lt1">
                <a:alpha val="66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sp>
        <p:nvSpPr>
          <p:cNvPr id="52" name="Rectangle 51"/>
          <p:cNvSpPr/>
          <p:nvPr/>
        </p:nvSpPr>
        <p:spPr>
          <a:xfrm rot="16200000">
            <a:off x="-294463" y="5137999"/>
            <a:ext cx="2327923" cy="25894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r>
              <a:rPr lang="en-US" dirty="0" smtClean="0">
                <a:solidFill>
                  <a:schemeClr val="tx1"/>
                </a:solidFill>
              </a:rPr>
              <a:t>Parser</a:t>
            </a:r>
            <a:endParaRPr lang="en-US" dirty="0">
              <a:solidFill>
                <a:schemeClr val="tx1"/>
              </a:solidFill>
            </a:endParaRPr>
          </a:p>
        </p:txBody>
      </p:sp>
      <p:grpSp>
        <p:nvGrpSpPr>
          <p:cNvPr id="86" name="Group 85"/>
          <p:cNvGrpSpPr/>
          <p:nvPr/>
        </p:nvGrpSpPr>
        <p:grpSpPr>
          <a:xfrm>
            <a:off x="4732471" y="4098120"/>
            <a:ext cx="1126201" cy="2164526"/>
            <a:chOff x="4572135" y="3216474"/>
            <a:chExt cx="1126201" cy="2164526"/>
          </a:xfrm>
        </p:grpSpPr>
        <p:sp>
          <p:nvSpPr>
            <p:cNvPr id="33" name="Rectangle 32"/>
            <p:cNvSpPr/>
            <p:nvPr/>
          </p:nvSpPr>
          <p:spPr>
            <a:xfrm>
              <a:off x="4580975" y="3216474"/>
              <a:ext cx="1117361" cy="2157679"/>
            </a:xfrm>
            <a:prstGeom prst="rect">
              <a:avLst/>
            </a:prstGeom>
          </p:spPr>
          <p:style>
            <a:lnRef idx="1">
              <a:schemeClr val="accent6"/>
            </a:lnRef>
            <a:fillRef idx="3">
              <a:schemeClr val="accent6"/>
            </a:fillRef>
            <a:effectRef idx="2">
              <a:schemeClr val="accent6"/>
            </a:effectRef>
            <a:fontRef idx="minor">
              <a:schemeClr val="lt1"/>
            </a:fontRef>
          </p:style>
          <p:txBody>
            <a:bodyPr lIns="130622" tIns="65311" rIns="130622" bIns="65311" rtlCol="0" anchor="ctr"/>
            <a:lstStyle/>
            <a:p>
              <a:pPr algn="ctr"/>
              <a:r>
                <a:rPr lang="en-US" sz="3400" dirty="0" smtClean="0">
                  <a:solidFill>
                    <a:schemeClr val="tx1"/>
                  </a:solidFill>
                </a:rPr>
                <a:t>IPv6 </a:t>
              </a:r>
              <a:r>
                <a:rPr lang="en-US" sz="2800" dirty="0" smtClean="0">
                  <a:solidFill>
                    <a:schemeClr val="tx1"/>
                  </a:solidFill>
                </a:rPr>
                <a:t>Stage</a:t>
              </a:r>
              <a:endParaRPr lang="en-US" sz="2800" dirty="0">
                <a:solidFill>
                  <a:schemeClr val="tx1"/>
                </a:solidFill>
              </a:endParaRPr>
            </a:p>
          </p:txBody>
        </p:sp>
        <p:sp>
          <p:nvSpPr>
            <p:cNvPr id="60" name="Rectangle 59"/>
            <p:cNvSpPr/>
            <p:nvPr/>
          </p:nvSpPr>
          <p:spPr>
            <a:xfrm>
              <a:off x="4572135" y="3223321"/>
              <a:ext cx="1124339" cy="2157679"/>
            </a:xfrm>
            <a:prstGeom prst="rect">
              <a:avLst/>
            </a:prstGeom>
            <a:solidFill>
              <a:schemeClr val="lt1">
                <a:alpha val="67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87" name="Group 86"/>
          <p:cNvGrpSpPr/>
          <p:nvPr/>
        </p:nvGrpSpPr>
        <p:grpSpPr>
          <a:xfrm>
            <a:off x="6323481" y="4093667"/>
            <a:ext cx="1124341" cy="2160232"/>
            <a:chOff x="6318885" y="3212021"/>
            <a:chExt cx="1124341" cy="2160232"/>
          </a:xfrm>
        </p:grpSpPr>
        <p:sp>
          <p:nvSpPr>
            <p:cNvPr id="58" name="Rectangle 57"/>
            <p:cNvSpPr/>
            <p:nvPr/>
          </p:nvSpPr>
          <p:spPr>
            <a:xfrm>
              <a:off x="6318886" y="3212021"/>
              <a:ext cx="1117361" cy="2157679"/>
            </a:xfrm>
            <a:prstGeom prst="rect">
              <a:avLst/>
            </a:prstGeom>
          </p:spPr>
          <p:style>
            <a:lnRef idx="1">
              <a:schemeClr val="accent5"/>
            </a:lnRef>
            <a:fillRef idx="3">
              <a:schemeClr val="accent5"/>
            </a:fillRef>
            <a:effectRef idx="2">
              <a:schemeClr val="accent5"/>
            </a:effectRef>
            <a:fontRef idx="minor">
              <a:schemeClr val="lt1"/>
            </a:fontRef>
          </p:style>
          <p:txBody>
            <a:bodyPr lIns="130622" tIns="65311" rIns="130622" bIns="65311" rtlCol="0" anchor="ctr"/>
            <a:lstStyle/>
            <a:p>
              <a:pPr algn="ctr"/>
              <a:r>
                <a:rPr lang="en-US" sz="3400" dirty="0" smtClean="0">
                  <a:solidFill>
                    <a:schemeClr val="tx1"/>
                  </a:solidFill>
                </a:rPr>
                <a:t>ACL </a:t>
              </a:r>
              <a:r>
                <a:rPr lang="en-US" sz="2800" dirty="0" smtClean="0">
                  <a:solidFill>
                    <a:schemeClr val="tx1"/>
                  </a:solidFill>
                </a:rPr>
                <a:t>Stage</a:t>
              </a:r>
              <a:endParaRPr lang="en-US" sz="2800" dirty="0">
                <a:solidFill>
                  <a:schemeClr val="tx1"/>
                </a:solidFill>
              </a:endParaRPr>
            </a:p>
          </p:txBody>
        </p:sp>
        <p:sp>
          <p:nvSpPr>
            <p:cNvPr id="70" name="Rectangle 69"/>
            <p:cNvSpPr/>
            <p:nvPr/>
          </p:nvSpPr>
          <p:spPr>
            <a:xfrm>
              <a:off x="6318885" y="3214575"/>
              <a:ext cx="1124341" cy="2157678"/>
            </a:xfrm>
            <a:prstGeom prst="rect">
              <a:avLst/>
            </a:prstGeom>
            <a:solidFill>
              <a:schemeClr val="lt1">
                <a:alpha val="72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sp>
        <p:nvSpPr>
          <p:cNvPr id="88" name="Isosceles Triangle 87"/>
          <p:cNvSpPr/>
          <p:nvPr/>
        </p:nvSpPr>
        <p:spPr>
          <a:xfrm rot="5400000">
            <a:off x="1459687" y="5907878"/>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Isosceles Triangle 89"/>
          <p:cNvSpPr/>
          <p:nvPr/>
        </p:nvSpPr>
        <p:spPr>
          <a:xfrm rot="5400000">
            <a:off x="3013132"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Isosceles Triangle 90"/>
          <p:cNvSpPr/>
          <p:nvPr/>
        </p:nvSpPr>
        <p:spPr>
          <a:xfrm rot="5400000">
            <a:off x="4728908" y="5925261"/>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2" name="Isosceles Triangle 91"/>
          <p:cNvSpPr/>
          <p:nvPr/>
        </p:nvSpPr>
        <p:spPr>
          <a:xfrm rot="5400000">
            <a:off x="6315139"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06" name="Group 105"/>
          <p:cNvGrpSpPr/>
          <p:nvPr/>
        </p:nvGrpSpPr>
        <p:grpSpPr>
          <a:xfrm>
            <a:off x="1348700" y="6030725"/>
            <a:ext cx="6104332" cy="422391"/>
            <a:chOff x="1344104" y="5149079"/>
            <a:chExt cx="6104332" cy="615145"/>
          </a:xfrm>
        </p:grpSpPr>
        <p:cxnSp>
          <p:nvCxnSpPr>
            <p:cNvPr id="93" name="Straight Arrow Connector 92"/>
            <p:cNvCxnSpPr/>
            <p:nvPr/>
          </p:nvCxnSpPr>
          <p:spPr>
            <a:xfrm>
              <a:off x="1344104" y="5732645"/>
              <a:ext cx="6104332" cy="31579"/>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95" name="Elbow Connector 94"/>
            <p:cNvCxnSpPr/>
            <p:nvPr/>
          </p:nvCxnSpPr>
          <p:spPr>
            <a:xfrm rot="10800000" flipV="1">
              <a:off x="1358390" y="5149079"/>
              <a:ext cx="128370" cy="583566"/>
            </a:xfrm>
            <a:prstGeom prst="bentConnector2">
              <a:avLst/>
            </a:prstGeom>
          </p:spPr>
          <p:style>
            <a:lnRef idx="2">
              <a:schemeClr val="dk1"/>
            </a:lnRef>
            <a:fillRef idx="0">
              <a:schemeClr val="dk1"/>
            </a:fillRef>
            <a:effectRef idx="1">
              <a:schemeClr val="dk1"/>
            </a:effectRef>
            <a:fontRef idx="minor">
              <a:schemeClr val="tx1"/>
            </a:fontRef>
          </p:style>
        </p:cxnSp>
        <p:cxnSp>
          <p:nvCxnSpPr>
            <p:cNvPr id="103" name="Elbow Connector 102"/>
            <p:cNvCxnSpPr/>
            <p:nvPr/>
          </p:nvCxnSpPr>
          <p:spPr>
            <a:xfrm rot="10800000" flipV="1">
              <a:off x="2897549"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104" name="Elbow Connector 103"/>
            <p:cNvCxnSpPr/>
            <p:nvPr/>
          </p:nvCxnSpPr>
          <p:spPr>
            <a:xfrm rot="10800000" flipV="1">
              <a:off x="4620391"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105" name="Elbow Connector 104"/>
            <p:cNvCxnSpPr/>
            <p:nvPr/>
          </p:nvCxnSpPr>
          <p:spPr>
            <a:xfrm rot="10800000" flipV="1">
              <a:off x="6189407"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grpSp>
      <p:sp>
        <p:nvSpPr>
          <p:cNvPr id="3" name="Rectangle 2"/>
          <p:cNvSpPr/>
          <p:nvPr/>
        </p:nvSpPr>
        <p:spPr>
          <a:xfrm rot="16200000">
            <a:off x="920830" y="4948036"/>
            <a:ext cx="1909818" cy="5271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L2 Table</a:t>
            </a:r>
            <a:endParaRPr lang="en-US" dirty="0"/>
          </a:p>
        </p:txBody>
      </p:sp>
      <p:sp>
        <p:nvSpPr>
          <p:cNvPr id="68" name="Rectangle 67"/>
          <p:cNvSpPr/>
          <p:nvPr/>
        </p:nvSpPr>
        <p:spPr>
          <a:xfrm rot="16200000">
            <a:off x="2416625" y="4969835"/>
            <a:ext cx="1909818" cy="5271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IPv4 Table</a:t>
            </a:r>
            <a:endParaRPr lang="en-US" dirty="0"/>
          </a:p>
        </p:txBody>
      </p:sp>
      <p:sp>
        <p:nvSpPr>
          <p:cNvPr id="71" name="Rectangle 70"/>
          <p:cNvSpPr/>
          <p:nvPr/>
        </p:nvSpPr>
        <p:spPr>
          <a:xfrm rot="16200000">
            <a:off x="4592396" y="4504597"/>
            <a:ext cx="962277" cy="5271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IPv6 Table</a:t>
            </a:r>
            <a:endParaRPr lang="en-US" dirty="0"/>
          </a:p>
        </p:txBody>
      </p:sp>
      <p:sp>
        <p:nvSpPr>
          <p:cNvPr id="72" name="Rectangle 71"/>
          <p:cNvSpPr/>
          <p:nvPr/>
        </p:nvSpPr>
        <p:spPr>
          <a:xfrm rot="16200000">
            <a:off x="5792820" y="4949606"/>
            <a:ext cx="1852295" cy="52719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ACL Table</a:t>
            </a:r>
            <a:endParaRPr lang="en-US" dirty="0"/>
          </a:p>
        </p:txBody>
      </p:sp>
      <p:sp>
        <p:nvSpPr>
          <p:cNvPr id="54" name="Rectangle 53"/>
          <p:cNvSpPr/>
          <p:nvPr/>
        </p:nvSpPr>
        <p:spPr>
          <a:xfrm>
            <a:off x="1832993" y="1795494"/>
            <a:ext cx="933614" cy="84119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L2</a:t>
            </a:r>
            <a:endParaRPr lang="en-US" dirty="0"/>
          </a:p>
        </p:txBody>
      </p:sp>
      <p:sp>
        <p:nvSpPr>
          <p:cNvPr id="55" name="Rectangle 54"/>
          <p:cNvSpPr/>
          <p:nvPr/>
        </p:nvSpPr>
        <p:spPr>
          <a:xfrm>
            <a:off x="4099148" y="1567701"/>
            <a:ext cx="958655" cy="78081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v4</a:t>
            </a:r>
            <a:endParaRPr lang="en-US" dirty="0"/>
          </a:p>
        </p:txBody>
      </p:sp>
      <p:sp>
        <p:nvSpPr>
          <p:cNvPr id="57" name="Rectangle 56"/>
          <p:cNvSpPr/>
          <p:nvPr/>
        </p:nvSpPr>
        <p:spPr>
          <a:xfrm>
            <a:off x="3777477" y="2416605"/>
            <a:ext cx="1730971" cy="44017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v6</a:t>
            </a:r>
            <a:endParaRPr lang="en-US" dirty="0"/>
          </a:p>
        </p:txBody>
      </p:sp>
      <p:cxnSp>
        <p:nvCxnSpPr>
          <p:cNvPr id="59" name="Straight Arrow Connector 58"/>
          <p:cNvCxnSpPr>
            <a:stCxn id="54" idx="3"/>
            <a:endCxn id="55" idx="1"/>
          </p:cNvCxnSpPr>
          <p:nvPr/>
        </p:nvCxnSpPr>
        <p:spPr>
          <a:xfrm flipV="1">
            <a:off x="2766607" y="1958110"/>
            <a:ext cx="1332541" cy="2579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2" name="Straight Arrow Connector 61"/>
          <p:cNvCxnSpPr>
            <a:stCxn id="55" idx="3"/>
            <a:endCxn id="63" idx="1"/>
          </p:cNvCxnSpPr>
          <p:nvPr/>
        </p:nvCxnSpPr>
        <p:spPr>
          <a:xfrm>
            <a:off x="5057803" y="1958110"/>
            <a:ext cx="976921" cy="43122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3" name="Rectangle 62"/>
          <p:cNvSpPr/>
          <p:nvPr/>
        </p:nvSpPr>
        <p:spPr>
          <a:xfrm>
            <a:off x="6034724" y="1694550"/>
            <a:ext cx="1181529" cy="138956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ACL</a:t>
            </a:r>
            <a:endParaRPr lang="en-US" dirty="0"/>
          </a:p>
        </p:txBody>
      </p:sp>
      <p:cxnSp>
        <p:nvCxnSpPr>
          <p:cNvPr id="65" name="Straight Arrow Connector 64"/>
          <p:cNvCxnSpPr>
            <a:stCxn id="57" idx="3"/>
            <a:endCxn id="63" idx="1"/>
          </p:cNvCxnSpPr>
          <p:nvPr/>
        </p:nvCxnSpPr>
        <p:spPr>
          <a:xfrm flipV="1">
            <a:off x="5508448" y="2389331"/>
            <a:ext cx="526276" cy="247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7" name="Straight Arrow Connector 66"/>
          <p:cNvCxnSpPr>
            <a:stCxn id="54" idx="3"/>
            <a:endCxn id="57" idx="1"/>
          </p:cNvCxnSpPr>
          <p:nvPr/>
        </p:nvCxnSpPr>
        <p:spPr>
          <a:xfrm>
            <a:off x="2766607" y="2216093"/>
            <a:ext cx="1010870" cy="4205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9" name="Group 8"/>
          <p:cNvGrpSpPr/>
          <p:nvPr/>
        </p:nvGrpSpPr>
        <p:grpSpPr>
          <a:xfrm>
            <a:off x="245626" y="2926679"/>
            <a:ext cx="8552200" cy="760323"/>
            <a:chOff x="245626" y="2926679"/>
            <a:chExt cx="8552200" cy="760323"/>
          </a:xfrm>
        </p:grpSpPr>
        <p:cxnSp>
          <p:nvCxnSpPr>
            <p:cNvPr id="69" name="Straight Connector 68"/>
            <p:cNvCxnSpPr/>
            <p:nvPr/>
          </p:nvCxnSpPr>
          <p:spPr>
            <a:xfrm flipV="1">
              <a:off x="245626" y="3320090"/>
              <a:ext cx="8552200" cy="0"/>
            </a:xfrm>
            <a:prstGeom prst="line">
              <a:avLst/>
            </a:prstGeom>
            <a:ln>
              <a:solidFill>
                <a:schemeClr val="tx1">
                  <a:lumMod val="50000"/>
                  <a:lumOff val="50000"/>
                </a:schemeClr>
              </a:solidFill>
              <a:prstDash val="lgDash"/>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298401" y="2926679"/>
              <a:ext cx="2468206" cy="369332"/>
            </a:xfrm>
            <a:prstGeom prst="rect">
              <a:avLst/>
            </a:prstGeom>
            <a:noFill/>
          </p:spPr>
          <p:txBody>
            <a:bodyPr wrap="square" rtlCol="0">
              <a:spAutoFit/>
            </a:bodyPr>
            <a:lstStyle/>
            <a:p>
              <a:r>
                <a:rPr lang="en-US" dirty="0" smtClean="0"/>
                <a:t>Control Flow Graph</a:t>
              </a:r>
              <a:endParaRPr lang="en-US" dirty="0"/>
            </a:p>
          </p:txBody>
        </p:sp>
        <p:sp>
          <p:nvSpPr>
            <p:cNvPr id="73" name="TextBox 72"/>
            <p:cNvSpPr txBox="1"/>
            <p:nvPr/>
          </p:nvSpPr>
          <p:spPr>
            <a:xfrm>
              <a:off x="298402" y="3317670"/>
              <a:ext cx="1840934" cy="369332"/>
            </a:xfrm>
            <a:prstGeom prst="rect">
              <a:avLst/>
            </a:prstGeom>
            <a:noFill/>
          </p:spPr>
          <p:txBody>
            <a:bodyPr wrap="square" rtlCol="0">
              <a:spAutoFit/>
            </a:bodyPr>
            <a:lstStyle/>
            <a:p>
              <a:r>
                <a:rPr lang="en-US" dirty="0" smtClean="0"/>
                <a:t>Switch Pipeline</a:t>
              </a:r>
              <a:endParaRPr lang="en-US" dirty="0"/>
            </a:p>
          </p:txBody>
        </p:sp>
      </p:grpSp>
      <p:cxnSp>
        <p:nvCxnSpPr>
          <p:cNvPr id="74" name="Straight Arrow Connector 73"/>
          <p:cNvCxnSpPr>
            <a:endCxn id="54" idx="1"/>
          </p:cNvCxnSpPr>
          <p:nvPr/>
        </p:nvCxnSpPr>
        <p:spPr>
          <a:xfrm>
            <a:off x="901257" y="2216093"/>
            <a:ext cx="93173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5" name="Straight Arrow Connector 74"/>
          <p:cNvCxnSpPr>
            <a:stCxn id="63" idx="3"/>
          </p:cNvCxnSpPr>
          <p:nvPr/>
        </p:nvCxnSpPr>
        <p:spPr>
          <a:xfrm>
            <a:off x="7216253" y="2389331"/>
            <a:ext cx="8684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10" name="Group 9"/>
          <p:cNvGrpSpPr/>
          <p:nvPr/>
        </p:nvGrpSpPr>
        <p:grpSpPr>
          <a:xfrm>
            <a:off x="2206527" y="4213434"/>
            <a:ext cx="369332" cy="1943069"/>
            <a:chOff x="2494663" y="3258013"/>
            <a:chExt cx="369332" cy="1712316"/>
          </a:xfrm>
        </p:grpSpPr>
        <p:sp>
          <p:nvSpPr>
            <p:cNvPr id="79" name="Trapezoid 78"/>
            <p:cNvSpPr/>
            <p:nvPr/>
          </p:nvSpPr>
          <p:spPr>
            <a:xfrm rot="5400000" flipH="1">
              <a:off x="1831929" y="3947535"/>
              <a:ext cx="1712316" cy="333271"/>
            </a:xfrm>
            <a:prstGeom prst="trapezoid">
              <a:avLst>
                <a:gd name="adj" fmla="val 3080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7" name="TextBox 6"/>
            <p:cNvSpPr txBox="1"/>
            <p:nvPr/>
          </p:nvSpPr>
          <p:spPr>
            <a:xfrm rot="16200000">
              <a:off x="2011944" y="3929505"/>
              <a:ext cx="1334770" cy="369332"/>
            </a:xfrm>
            <a:prstGeom prst="rect">
              <a:avLst/>
            </a:prstGeom>
            <a:noFill/>
          </p:spPr>
          <p:txBody>
            <a:bodyPr wrap="none" rtlCol="0">
              <a:spAutoFit/>
            </a:bodyPr>
            <a:lstStyle/>
            <a:p>
              <a:pPr algn="ctr"/>
              <a:r>
                <a:rPr lang="en-US" dirty="0" smtClean="0"/>
                <a:t>Fixed Action</a:t>
              </a:r>
              <a:endParaRPr lang="en-US" dirty="0"/>
            </a:p>
          </p:txBody>
        </p:sp>
      </p:grpSp>
      <p:grpSp>
        <p:nvGrpSpPr>
          <p:cNvPr id="81" name="Group 80"/>
          <p:cNvGrpSpPr/>
          <p:nvPr/>
        </p:nvGrpSpPr>
        <p:grpSpPr>
          <a:xfrm>
            <a:off x="3728831" y="4223099"/>
            <a:ext cx="369332" cy="1943069"/>
            <a:chOff x="2494663" y="3258013"/>
            <a:chExt cx="369332" cy="1712316"/>
          </a:xfrm>
        </p:grpSpPr>
        <p:sp>
          <p:nvSpPr>
            <p:cNvPr id="82" name="Trapezoid 81"/>
            <p:cNvSpPr/>
            <p:nvPr/>
          </p:nvSpPr>
          <p:spPr>
            <a:xfrm rot="5400000" flipH="1">
              <a:off x="1831929" y="3947535"/>
              <a:ext cx="1712316" cy="333271"/>
            </a:xfrm>
            <a:prstGeom prst="trapezoid">
              <a:avLst>
                <a:gd name="adj" fmla="val 3080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83" name="TextBox 82"/>
            <p:cNvSpPr txBox="1"/>
            <p:nvPr/>
          </p:nvSpPr>
          <p:spPr>
            <a:xfrm rot="16200000">
              <a:off x="2011944" y="3929505"/>
              <a:ext cx="1334770" cy="369332"/>
            </a:xfrm>
            <a:prstGeom prst="rect">
              <a:avLst/>
            </a:prstGeom>
            <a:noFill/>
          </p:spPr>
          <p:txBody>
            <a:bodyPr wrap="none" rtlCol="0">
              <a:spAutoFit/>
            </a:bodyPr>
            <a:lstStyle/>
            <a:p>
              <a:pPr algn="ctr"/>
              <a:r>
                <a:rPr lang="en-US" dirty="0" smtClean="0"/>
                <a:t>Fixed Action</a:t>
              </a:r>
              <a:endParaRPr lang="en-US" dirty="0"/>
            </a:p>
          </p:txBody>
        </p:sp>
      </p:grpSp>
      <p:grpSp>
        <p:nvGrpSpPr>
          <p:cNvPr id="84" name="Group 83"/>
          <p:cNvGrpSpPr/>
          <p:nvPr/>
        </p:nvGrpSpPr>
        <p:grpSpPr>
          <a:xfrm>
            <a:off x="5419199" y="4252680"/>
            <a:ext cx="369332" cy="994831"/>
            <a:chOff x="2494660" y="3258013"/>
            <a:chExt cx="369331" cy="1712316"/>
          </a:xfrm>
        </p:grpSpPr>
        <p:sp>
          <p:nvSpPr>
            <p:cNvPr id="89" name="Trapezoid 88"/>
            <p:cNvSpPr/>
            <p:nvPr/>
          </p:nvSpPr>
          <p:spPr>
            <a:xfrm rot="5400000" flipH="1">
              <a:off x="1831929" y="3947535"/>
              <a:ext cx="1712316" cy="333271"/>
            </a:xfrm>
            <a:prstGeom prst="trapezoid">
              <a:avLst>
                <a:gd name="adj" fmla="val 3080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94" name="TextBox 93"/>
            <p:cNvSpPr txBox="1"/>
            <p:nvPr/>
          </p:nvSpPr>
          <p:spPr>
            <a:xfrm rot="16200000">
              <a:off x="1956735" y="3929506"/>
              <a:ext cx="1445182" cy="369331"/>
            </a:xfrm>
            <a:prstGeom prst="rect">
              <a:avLst/>
            </a:prstGeom>
            <a:noFill/>
          </p:spPr>
          <p:txBody>
            <a:bodyPr wrap="none" rtlCol="0">
              <a:spAutoFit/>
            </a:bodyPr>
            <a:lstStyle/>
            <a:p>
              <a:pPr algn="ctr"/>
              <a:r>
                <a:rPr lang="en-US" dirty="0" smtClean="0"/>
                <a:t> Action</a:t>
              </a:r>
              <a:endParaRPr lang="en-US" dirty="0"/>
            </a:p>
          </p:txBody>
        </p:sp>
      </p:grpSp>
      <p:grpSp>
        <p:nvGrpSpPr>
          <p:cNvPr id="96" name="Group 95"/>
          <p:cNvGrpSpPr/>
          <p:nvPr/>
        </p:nvGrpSpPr>
        <p:grpSpPr>
          <a:xfrm>
            <a:off x="7031587" y="4196281"/>
            <a:ext cx="369332" cy="1943069"/>
            <a:chOff x="2494663" y="3258013"/>
            <a:chExt cx="369332" cy="1712316"/>
          </a:xfrm>
        </p:grpSpPr>
        <p:sp>
          <p:nvSpPr>
            <p:cNvPr id="97" name="Trapezoid 96"/>
            <p:cNvSpPr/>
            <p:nvPr/>
          </p:nvSpPr>
          <p:spPr>
            <a:xfrm rot="5400000" flipH="1">
              <a:off x="1831929" y="3947535"/>
              <a:ext cx="1712316" cy="333271"/>
            </a:xfrm>
            <a:prstGeom prst="trapezoid">
              <a:avLst>
                <a:gd name="adj" fmla="val 3080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98" name="TextBox 97"/>
            <p:cNvSpPr txBox="1"/>
            <p:nvPr/>
          </p:nvSpPr>
          <p:spPr>
            <a:xfrm rot="16200000">
              <a:off x="2011944" y="3929505"/>
              <a:ext cx="1334770" cy="369332"/>
            </a:xfrm>
            <a:prstGeom prst="rect">
              <a:avLst/>
            </a:prstGeom>
            <a:noFill/>
          </p:spPr>
          <p:txBody>
            <a:bodyPr wrap="none" rtlCol="0">
              <a:spAutoFit/>
            </a:bodyPr>
            <a:lstStyle/>
            <a:p>
              <a:pPr algn="ctr"/>
              <a:r>
                <a:rPr lang="en-US" dirty="0" smtClean="0"/>
                <a:t>Fixed Action</a:t>
              </a:r>
              <a:endParaRPr lang="en-US" dirty="0"/>
            </a:p>
          </p:txBody>
        </p:sp>
      </p:grpSp>
      <p:sp>
        <p:nvSpPr>
          <p:cNvPr id="6" name="Slide Number Placeholder 5"/>
          <p:cNvSpPr>
            <a:spLocks noGrp="1"/>
          </p:cNvSpPr>
          <p:nvPr>
            <p:ph type="sldNum" sz="quarter" idx="12"/>
          </p:nvPr>
        </p:nvSpPr>
        <p:spPr/>
        <p:txBody>
          <a:bodyPr/>
          <a:lstStyle/>
          <a:p>
            <a:fld id="{3DE0F19B-68EA-B340-A4BB-C1F18F625CEA}" type="slidenum">
              <a:rPr lang="en-US" smtClean="0"/>
              <a:t>4</a:t>
            </a:fld>
            <a:endParaRPr lang="en-US"/>
          </a:p>
        </p:txBody>
      </p:sp>
    </p:spTree>
    <p:custDataLst>
      <p:tags r:id="rId1"/>
    </p:custDataLst>
    <p:extLst>
      <p:ext uri="{BB962C8B-B14F-4D97-AF65-F5344CB8AC3E}">
        <p14:creationId xmlns:p14="http://schemas.microsoft.com/office/powerpoint/2010/main" val="712591942"/>
      </p:ext>
    </p:extLst>
  </p:cSld>
  <p:clrMapOvr>
    <a:masterClrMapping/>
  </p:clrMapOvr>
  <mc:AlternateContent xmlns:mc="http://schemas.openxmlformats.org/markup-compatibility/2006" xmlns:p14="http://schemas.microsoft.com/office/powerpoint/2010/main">
    <mc:Choice Requires="p14">
      <p:transition spd="slow" p14:dur="2000" advTm="39361"/>
    </mc:Choice>
    <mc:Fallback xmlns="">
      <p:transition xmlns:p14="http://schemas.microsoft.com/office/powerpoint/2010/main" spd="slow" advTm="3936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1"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500" fill="hold"/>
                                        <p:tgtEl>
                                          <p:spTgt spid="54"/>
                                        </p:tgtEl>
                                        <p:attrNameLst>
                                          <p:attrName>ppt_w</p:attrName>
                                        </p:attrNameLst>
                                      </p:cBhvr>
                                      <p:tavLst>
                                        <p:tav tm="0">
                                          <p:val>
                                            <p:fltVal val="0"/>
                                          </p:val>
                                        </p:tav>
                                        <p:tav tm="100000">
                                          <p:val>
                                            <p:strVal val="#ppt_w"/>
                                          </p:val>
                                        </p:tav>
                                      </p:tavLst>
                                    </p:anim>
                                    <p:anim calcmode="lin" valueType="num">
                                      <p:cBhvr>
                                        <p:cTn id="8" dur="500" fill="hold"/>
                                        <p:tgtEl>
                                          <p:spTgt spid="54"/>
                                        </p:tgtEl>
                                        <p:attrNameLst>
                                          <p:attrName>ppt_h</p:attrName>
                                        </p:attrNameLst>
                                      </p:cBhvr>
                                      <p:tavLst>
                                        <p:tav tm="0">
                                          <p:val>
                                            <p:fltVal val="0"/>
                                          </p:val>
                                        </p:tav>
                                        <p:tav tm="100000">
                                          <p:val>
                                            <p:strVal val="#ppt_h"/>
                                          </p:val>
                                        </p:tav>
                                      </p:tavLst>
                                    </p:anim>
                                  </p:childTnLst>
                                </p:cTn>
                              </p:par>
                              <p:par>
                                <p:cTn id="9" presetID="0" presetClass="path" presetSubtype="0" accel="50000" decel="50000" fill="hold" grpId="0" nodeType="withEffect">
                                  <p:stCondLst>
                                    <p:cond delay="0"/>
                                  </p:stCondLst>
                                  <p:childTnLst>
                                    <p:animMotion origin="layout" path="M -0.05106 0.32685 L 1.2157E-7 2.91869E-7 " pathEditMode="relative" ptsTypes="AA">
                                      <p:cBhvr>
                                        <p:cTn id="10" dur="500" fill="hold"/>
                                        <p:tgtEl>
                                          <p:spTgt spid="54"/>
                                        </p:tgtEl>
                                        <p:attrNameLst>
                                          <p:attrName>ppt_x</p:attrName>
                                          <p:attrName>ppt_y</p:attrName>
                                        </p:attrNameLst>
                                      </p:cBhvr>
                                    </p:animMotion>
                                  </p:childTnLst>
                                </p:cTn>
                              </p:par>
                              <p:par>
                                <p:cTn id="11" presetID="10" presetClass="entr" presetSubtype="0" fill="hold" nodeType="with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fade">
                                      <p:cBhvr>
                                        <p:cTn id="13" dur="500"/>
                                        <p:tgtEl>
                                          <p:spTgt spid="74"/>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55"/>
                                        </p:tgtEl>
                                        <p:attrNameLst>
                                          <p:attrName>style.visibility</p:attrName>
                                        </p:attrNameLst>
                                      </p:cBhvr>
                                      <p:to>
                                        <p:strVal val="visible"/>
                                      </p:to>
                                    </p:set>
                                    <p:anim calcmode="lin" valueType="num">
                                      <p:cBhvr>
                                        <p:cTn id="18" dur="500" fill="hold"/>
                                        <p:tgtEl>
                                          <p:spTgt spid="55"/>
                                        </p:tgtEl>
                                        <p:attrNameLst>
                                          <p:attrName>ppt_w</p:attrName>
                                        </p:attrNameLst>
                                      </p:cBhvr>
                                      <p:tavLst>
                                        <p:tav tm="0">
                                          <p:val>
                                            <p:fltVal val="0"/>
                                          </p:val>
                                        </p:tav>
                                        <p:tav tm="100000">
                                          <p:val>
                                            <p:strVal val="#ppt_w"/>
                                          </p:val>
                                        </p:tav>
                                      </p:tavLst>
                                    </p:anim>
                                    <p:anim calcmode="lin" valueType="num">
                                      <p:cBhvr>
                                        <p:cTn id="19" dur="500" fill="hold"/>
                                        <p:tgtEl>
                                          <p:spTgt spid="55"/>
                                        </p:tgtEl>
                                        <p:attrNameLst>
                                          <p:attrName>ppt_h</p:attrName>
                                        </p:attrNameLst>
                                      </p:cBhvr>
                                      <p:tavLst>
                                        <p:tav tm="0">
                                          <p:val>
                                            <p:fltVal val="0"/>
                                          </p:val>
                                        </p:tav>
                                        <p:tav tm="100000">
                                          <p:val>
                                            <p:strVal val="#ppt_h"/>
                                          </p:val>
                                        </p:tav>
                                      </p:tavLst>
                                    </p:anim>
                                  </p:childTnLst>
                                </p:cTn>
                              </p:par>
                              <p:par>
                                <p:cTn id="20" presetID="0" presetClass="path" presetSubtype="0" accel="50000" decel="50000" fill="hold" grpId="1" nodeType="withEffect">
                                  <p:stCondLst>
                                    <p:cond delay="0"/>
                                  </p:stCondLst>
                                  <p:childTnLst>
                                    <p:animMotion origin="layout" path="M -0.12973 0.35928 L 2.41403E-6 -1.90642E-6 " pathEditMode="relative" rAng="0" ptsTypes="AA">
                                      <p:cBhvr>
                                        <p:cTn id="21" dur="500" fill="hold"/>
                                        <p:tgtEl>
                                          <p:spTgt spid="55"/>
                                        </p:tgtEl>
                                        <p:attrNameLst>
                                          <p:attrName>ppt_x</p:attrName>
                                          <p:attrName>ppt_y</p:attrName>
                                        </p:attrNameLst>
                                      </p:cBhvr>
                                      <p:rCtr x="6478" y="-17975"/>
                                    </p:animMotion>
                                  </p:childTnLst>
                                </p:cTn>
                              </p:par>
                              <p:par>
                                <p:cTn id="22" presetID="23" presetClass="entr" presetSubtype="16" fill="hold" grpId="1" nodeType="withEffect">
                                  <p:stCondLst>
                                    <p:cond delay="0"/>
                                  </p:stCondLst>
                                  <p:childTnLst>
                                    <p:set>
                                      <p:cBhvr>
                                        <p:cTn id="23" dur="1" fill="hold">
                                          <p:stCondLst>
                                            <p:cond delay="0"/>
                                          </p:stCondLst>
                                        </p:cTn>
                                        <p:tgtEl>
                                          <p:spTgt spid="57"/>
                                        </p:tgtEl>
                                        <p:attrNameLst>
                                          <p:attrName>style.visibility</p:attrName>
                                        </p:attrNameLst>
                                      </p:cBhvr>
                                      <p:to>
                                        <p:strVal val="visible"/>
                                      </p:to>
                                    </p:set>
                                    <p:anim calcmode="lin" valueType="num">
                                      <p:cBhvr>
                                        <p:cTn id="24" dur="500" fill="hold"/>
                                        <p:tgtEl>
                                          <p:spTgt spid="57"/>
                                        </p:tgtEl>
                                        <p:attrNameLst>
                                          <p:attrName>ppt_w</p:attrName>
                                        </p:attrNameLst>
                                      </p:cBhvr>
                                      <p:tavLst>
                                        <p:tav tm="0">
                                          <p:val>
                                            <p:fltVal val="0"/>
                                          </p:val>
                                        </p:tav>
                                        <p:tav tm="100000">
                                          <p:val>
                                            <p:strVal val="#ppt_w"/>
                                          </p:val>
                                        </p:tav>
                                      </p:tavLst>
                                    </p:anim>
                                    <p:anim calcmode="lin" valueType="num">
                                      <p:cBhvr>
                                        <p:cTn id="25" dur="500" fill="hold"/>
                                        <p:tgtEl>
                                          <p:spTgt spid="57"/>
                                        </p:tgtEl>
                                        <p:attrNameLst>
                                          <p:attrName>ppt_h</p:attrName>
                                        </p:attrNameLst>
                                      </p:cBhvr>
                                      <p:tavLst>
                                        <p:tav tm="0">
                                          <p:val>
                                            <p:fltVal val="0"/>
                                          </p:val>
                                        </p:tav>
                                        <p:tav tm="100000">
                                          <p:val>
                                            <p:strVal val="#ppt_h"/>
                                          </p:val>
                                        </p:tav>
                                      </p:tavLst>
                                    </p:anim>
                                  </p:childTnLst>
                                </p:cTn>
                              </p:par>
                              <p:par>
                                <p:cTn id="26" presetID="0" presetClass="path" presetSubtype="0" accel="50000" decel="50000" fill="hold" grpId="0" nodeType="withEffect">
                                  <p:stCondLst>
                                    <p:cond delay="0"/>
                                  </p:stCondLst>
                                  <p:childTnLst>
                                    <p:animMotion origin="layout" path="M 0.07294 0.29534 L -3.14345E-6 -5.8397E-6 " pathEditMode="relative" ptsTypes="AA">
                                      <p:cBhvr>
                                        <p:cTn id="27" dur="500" fill="hold"/>
                                        <p:tgtEl>
                                          <p:spTgt spid="57"/>
                                        </p:tgtEl>
                                        <p:attrNameLst>
                                          <p:attrName>ppt_x</p:attrName>
                                          <p:attrName>ppt_y</p:attrName>
                                        </p:attrNameLst>
                                      </p:cBhvr>
                                    </p:animMotion>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par>
                                <p:cTn id="32" presetID="10" presetClass="entr" presetSubtype="0" fill="hold" nodeType="with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fade">
                                      <p:cBhvr>
                                        <p:cTn id="34" dur="500"/>
                                        <p:tgtEl>
                                          <p:spTgt spid="67"/>
                                        </p:tgtEl>
                                      </p:cBhvr>
                                    </p:animEffect>
                                  </p:childTnLst>
                                </p:cTn>
                              </p:par>
                            </p:childTnLst>
                          </p:cTn>
                        </p:par>
                      </p:childTnLst>
                    </p:cTn>
                  </p:par>
                  <p:par>
                    <p:cTn id="35" fill="hold">
                      <p:stCondLst>
                        <p:cond delay="indefinite"/>
                      </p:stCondLst>
                      <p:childTnLst>
                        <p:par>
                          <p:cTn id="36" fill="hold">
                            <p:stCondLst>
                              <p:cond delay="0"/>
                            </p:stCondLst>
                            <p:childTnLst>
                              <p:par>
                                <p:cTn id="37" presetID="23" presetClass="entr" presetSubtype="16" fill="hold" grpId="0" nodeType="clickEffect">
                                  <p:stCondLst>
                                    <p:cond delay="0"/>
                                  </p:stCondLst>
                                  <p:childTnLst>
                                    <p:set>
                                      <p:cBhvr>
                                        <p:cTn id="38" dur="1" fill="hold">
                                          <p:stCondLst>
                                            <p:cond delay="0"/>
                                          </p:stCondLst>
                                        </p:cTn>
                                        <p:tgtEl>
                                          <p:spTgt spid="63"/>
                                        </p:tgtEl>
                                        <p:attrNameLst>
                                          <p:attrName>style.visibility</p:attrName>
                                        </p:attrNameLst>
                                      </p:cBhvr>
                                      <p:to>
                                        <p:strVal val="visible"/>
                                      </p:to>
                                    </p:set>
                                    <p:anim calcmode="lin" valueType="num">
                                      <p:cBhvr>
                                        <p:cTn id="39" dur="500" fill="hold"/>
                                        <p:tgtEl>
                                          <p:spTgt spid="63"/>
                                        </p:tgtEl>
                                        <p:attrNameLst>
                                          <p:attrName>ppt_w</p:attrName>
                                        </p:attrNameLst>
                                      </p:cBhvr>
                                      <p:tavLst>
                                        <p:tav tm="0">
                                          <p:val>
                                            <p:fltVal val="0"/>
                                          </p:val>
                                        </p:tav>
                                        <p:tav tm="100000">
                                          <p:val>
                                            <p:strVal val="#ppt_w"/>
                                          </p:val>
                                        </p:tav>
                                      </p:tavLst>
                                    </p:anim>
                                    <p:anim calcmode="lin" valueType="num">
                                      <p:cBhvr>
                                        <p:cTn id="40" dur="500" fill="hold"/>
                                        <p:tgtEl>
                                          <p:spTgt spid="63"/>
                                        </p:tgtEl>
                                        <p:attrNameLst>
                                          <p:attrName>ppt_h</p:attrName>
                                        </p:attrNameLst>
                                      </p:cBhvr>
                                      <p:tavLst>
                                        <p:tav tm="0">
                                          <p:val>
                                            <p:fltVal val="0"/>
                                          </p:val>
                                        </p:tav>
                                        <p:tav tm="100000">
                                          <p:val>
                                            <p:strVal val="#ppt_h"/>
                                          </p:val>
                                        </p:tav>
                                      </p:tavLst>
                                    </p:anim>
                                  </p:childTnLst>
                                </p:cTn>
                              </p:par>
                              <p:par>
                                <p:cTn id="41" presetID="0" presetClass="path" presetSubtype="0" accel="50000" decel="50000" fill="hold" grpId="1" nodeType="withEffect">
                                  <p:stCondLst>
                                    <p:cond delay="0"/>
                                  </p:stCondLst>
                                  <p:childTnLst>
                                    <p:animMotion origin="layout" path="M 0.01303 0.31758 L -4.76554E-6 6.09219E-7 " pathEditMode="relative" rAng="0" ptsTypes="AA">
                                      <p:cBhvr>
                                        <p:cTn id="42" dur="500" fill="hold"/>
                                        <p:tgtEl>
                                          <p:spTgt spid="63"/>
                                        </p:tgtEl>
                                        <p:attrNameLst>
                                          <p:attrName>ppt_x</p:attrName>
                                          <p:attrName>ppt_y</p:attrName>
                                        </p:attrNameLst>
                                      </p:cBhvr>
                                      <p:rCtr x="-660" y="-15891"/>
                                    </p:animMotion>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500"/>
                                        <p:tgtEl>
                                          <p:spTgt spid="62"/>
                                        </p:tgtEl>
                                      </p:cBhvr>
                                    </p:animEffect>
                                  </p:childTnLst>
                                </p:cTn>
                              </p:par>
                              <p:par>
                                <p:cTn id="47" presetID="10" presetClass="entr" presetSubtype="0" fill="hold" nodeType="with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fade">
                                      <p:cBhvr>
                                        <p:cTn id="49" dur="500"/>
                                        <p:tgtEl>
                                          <p:spTgt spid="65"/>
                                        </p:tgtEl>
                                      </p:cBhvr>
                                    </p:animEffect>
                                  </p:childTnLst>
                                </p:cTn>
                              </p:par>
                              <p:par>
                                <p:cTn id="50" presetID="10" presetClass="entr" presetSubtype="0" fill="hold" nodeType="with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fade">
                                      <p:cBhvr>
                                        <p:cTn id="5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4" grpId="1" animBg="1"/>
      <p:bldP spid="55" grpId="0" animBg="1"/>
      <p:bldP spid="55" grpId="1" animBg="1"/>
      <p:bldP spid="57" grpId="0" animBg="1"/>
      <p:bldP spid="57" grpId="1" animBg="1"/>
      <p:bldP spid="63" grpId="0" animBg="1"/>
      <p:bldP spid="63"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Greedy </a:t>
            </a:r>
            <a:r>
              <a:rPr lang="en-US" dirty="0" err="1" smtClean="0"/>
              <a:t>vs</a:t>
            </a:r>
            <a:r>
              <a:rPr lang="en-US" dirty="0" smtClean="0"/>
              <a:t> ILP</a:t>
            </a:r>
            <a:endParaRPr lang="en-US" dirty="0"/>
          </a:p>
        </p:txBody>
      </p:sp>
      <p:sp>
        <p:nvSpPr>
          <p:cNvPr id="4" name="Content Placeholder 2"/>
          <p:cNvSpPr txBox="1">
            <a:spLocks/>
          </p:cNvSpPr>
          <p:nvPr/>
        </p:nvSpPr>
        <p:spPr>
          <a:xfrm>
            <a:off x="609600" y="2231437"/>
            <a:ext cx="8229600" cy="38213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4350" indent="-514350">
              <a:buFont typeface="+mj-lt"/>
              <a:buAutoNum type="arabicPeriod"/>
            </a:pPr>
            <a:r>
              <a:rPr lang="en-US" dirty="0" smtClean="0"/>
              <a:t>Ability to fit: </a:t>
            </a:r>
            <a:r>
              <a:rPr lang="en-US" dirty="0" err="1" smtClean="0"/>
              <a:t>FlexPipe</a:t>
            </a:r>
            <a:endParaRPr lang="en-US" dirty="0" smtClean="0"/>
          </a:p>
          <a:p>
            <a:pPr lvl="1"/>
            <a:r>
              <a:rPr lang="en-US" dirty="0" smtClean="0"/>
              <a:t>Variants of use cases in 5-stage pipeline.</a:t>
            </a:r>
          </a:p>
          <a:p>
            <a:pPr marL="514350" indent="-514350">
              <a:buFont typeface="+mj-lt"/>
              <a:buAutoNum type="arabicPeriod"/>
            </a:pPr>
            <a:r>
              <a:rPr lang="en-US" dirty="0" smtClean="0"/>
              <a:t>Optimality: RMT</a:t>
            </a:r>
          </a:p>
          <a:p>
            <a:pPr lvl="1"/>
            <a:r>
              <a:rPr lang="en-US" dirty="0" smtClean="0"/>
              <a:t>Minimum stage, pipeline latency, power</a:t>
            </a:r>
          </a:p>
          <a:p>
            <a:pPr marL="514350" indent="-514350">
              <a:buFont typeface="+mj-lt"/>
              <a:buAutoNum type="arabicPeriod"/>
            </a:pPr>
            <a:r>
              <a:rPr lang="en-US" dirty="0" smtClean="0"/>
              <a:t>Runtime: both switches</a:t>
            </a:r>
            <a:br>
              <a:rPr lang="en-US" dirty="0" smtClean="0"/>
            </a:br>
            <a:endParaRPr lang="en-US" dirty="0" smtClean="0"/>
          </a:p>
        </p:txBody>
      </p:sp>
      <p:sp>
        <p:nvSpPr>
          <p:cNvPr id="3" name="Slide Number Placeholder 2"/>
          <p:cNvSpPr>
            <a:spLocks noGrp="1"/>
          </p:cNvSpPr>
          <p:nvPr>
            <p:ph type="sldNum" sz="quarter" idx="12"/>
          </p:nvPr>
        </p:nvSpPr>
        <p:spPr/>
        <p:txBody>
          <a:bodyPr/>
          <a:lstStyle/>
          <a:p>
            <a:fld id="{3DE0F19B-68EA-B340-A4BB-C1F18F625CEA}" type="slidenum">
              <a:rPr lang="en-US" smtClean="0"/>
              <a:t>40</a:t>
            </a:fld>
            <a:endParaRPr lang="en-US"/>
          </a:p>
        </p:txBody>
      </p:sp>
    </p:spTree>
    <p:extLst>
      <p:ext uri="{BB962C8B-B14F-4D97-AF65-F5344CB8AC3E}">
        <p14:creationId xmlns:p14="http://schemas.microsoft.com/office/powerpoint/2010/main" val="2921707272"/>
      </p:ext>
    </p:extLst>
  </p:cSld>
  <p:clrMapOvr>
    <a:masterClrMapping/>
  </p:clrMapOvr>
  <mc:AlternateContent xmlns:mc="http://schemas.openxmlformats.org/markup-compatibility/2006" xmlns:p14="http://schemas.microsoft.com/office/powerpoint/2010/main">
    <mc:Choice Requires="p14">
      <p:transition spd="slow" p14:dur="2000" advTm="47692"/>
    </mc:Choice>
    <mc:Fallback xmlns="">
      <p:transition xmlns:p14="http://schemas.microsoft.com/office/powerpoint/2010/main" spd="slow" advTm="47692"/>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1143000"/>
          </a:xfrm>
        </p:spPr>
        <p:txBody>
          <a:bodyPr/>
          <a:lstStyle/>
          <a:p>
            <a:r>
              <a:rPr lang="en-US" dirty="0" smtClean="0"/>
              <a:t>Results: Greedy </a:t>
            </a:r>
            <a:r>
              <a:rPr lang="en-US" dirty="0" err="1" smtClean="0"/>
              <a:t>vs</a:t>
            </a:r>
            <a:r>
              <a:rPr lang="en-US" dirty="0" smtClean="0"/>
              <a:t> ILP</a:t>
            </a:r>
            <a:endParaRPr lang="en-US" dirty="0"/>
          </a:p>
        </p:txBody>
      </p:sp>
      <p:sp>
        <p:nvSpPr>
          <p:cNvPr id="7" name="Content Placeholder 2"/>
          <p:cNvSpPr>
            <a:spLocks noGrp="1"/>
          </p:cNvSpPr>
          <p:nvPr>
            <p:ph idx="1"/>
          </p:nvPr>
        </p:nvSpPr>
        <p:spPr>
          <a:xfrm>
            <a:off x="270594" y="1906028"/>
            <a:ext cx="8580071" cy="4399571"/>
          </a:xfrm>
        </p:spPr>
        <p:txBody>
          <a:bodyPr>
            <a:normAutofit fontScale="92500" lnSpcReduction="20000"/>
          </a:bodyPr>
          <a:lstStyle/>
          <a:p>
            <a:pPr marL="514350" indent="-514350">
              <a:buFont typeface="+mj-lt"/>
              <a:buAutoNum type="arabicPeriod"/>
            </a:pPr>
            <a:r>
              <a:rPr lang="en-US" dirty="0"/>
              <a:t>Can Greedy fit my program</a:t>
            </a:r>
            <a:r>
              <a:rPr lang="en-US" dirty="0" smtClean="0"/>
              <a:t>? </a:t>
            </a:r>
          </a:p>
          <a:p>
            <a:pPr lvl="1"/>
            <a:r>
              <a:rPr lang="en-US" dirty="0" smtClean="0"/>
              <a:t>Yes, if resources aplenty (RMT, 32 stages)</a:t>
            </a:r>
          </a:p>
          <a:p>
            <a:pPr lvl="1"/>
            <a:r>
              <a:rPr lang="en-US" dirty="0" smtClean="0"/>
              <a:t>No, if resources </a:t>
            </a:r>
            <a:r>
              <a:rPr lang="en-US" dirty="0"/>
              <a:t>constrained </a:t>
            </a:r>
            <a:r>
              <a:rPr lang="en-US" dirty="0" smtClean="0"/>
              <a:t>(</a:t>
            </a:r>
            <a:r>
              <a:rPr lang="en-US" dirty="0" err="1" smtClean="0"/>
              <a:t>FlexPipe</a:t>
            </a:r>
            <a:r>
              <a:rPr lang="en-US" dirty="0" smtClean="0"/>
              <a:t>, 5 stages),</a:t>
            </a:r>
            <a:br>
              <a:rPr lang="en-US" dirty="0" smtClean="0"/>
            </a:br>
            <a:r>
              <a:rPr lang="en-US" dirty="0" smtClean="0"/>
              <a:t>	</a:t>
            </a:r>
            <a:r>
              <a:rPr lang="en-US" dirty="0" smtClean="0">
                <a:solidFill>
                  <a:srgbClr val="FF0000"/>
                </a:solidFill>
              </a:rPr>
              <a:t>Can’t fit 25% </a:t>
            </a:r>
            <a:r>
              <a:rPr lang="en-US" dirty="0"/>
              <a:t>of programs .</a:t>
            </a:r>
            <a:endParaRPr lang="en-US" dirty="0" smtClean="0"/>
          </a:p>
          <a:p>
            <a:pPr marL="514350" indent="-514350">
              <a:buFont typeface="+mj-lt"/>
              <a:buAutoNum type="arabicPeriod"/>
            </a:pPr>
            <a:r>
              <a:rPr lang="en-US" dirty="0" smtClean="0"/>
              <a:t>How close to optimal is Greedy? </a:t>
            </a:r>
          </a:p>
          <a:p>
            <a:pPr lvl="1"/>
            <a:r>
              <a:rPr lang="en-US" dirty="0" smtClean="0"/>
              <a:t>30% more time for packet to get through RMT pipeline.</a:t>
            </a:r>
          </a:p>
          <a:p>
            <a:pPr marL="514350" indent="-514350">
              <a:buFont typeface="+mj-lt"/>
              <a:buAutoNum type="arabicPeriod"/>
            </a:pPr>
            <a:r>
              <a:rPr lang="en-US" dirty="0" smtClean="0"/>
              <a:t>Hmm.. looks like I need ILP. How slow is it? </a:t>
            </a:r>
          </a:p>
          <a:p>
            <a:pPr lvl="1"/>
            <a:r>
              <a:rPr lang="en-US" dirty="0" smtClean="0"/>
              <a:t>100x slower than Greedy </a:t>
            </a:r>
          </a:p>
          <a:p>
            <a:pPr lvl="1"/>
            <a:r>
              <a:rPr lang="en-US" dirty="0" smtClean="0"/>
              <a:t>Reasonable if programs don’t change often. </a:t>
            </a:r>
            <a:br>
              <a:rPr lang="en-US" dirty="0" smtClean="0"/>
            </a:br>
            <a:endParaRPr lang="en-US" dirty="0" smtClean="0"/>
          </a:p>
        </p:txBody>
      </p:sp>
      <p:sp>
        <p:nvSpPr>
          <p:cNvPr id="4" name="Slide Number Placeholder 3"/>
          <p:cNvSpPr>
            <a:spLocks noGrp="1"/>
          </p:cNvSpPr>
          <p:nvPr>
            <p:ph type="sldNum" sz="quarter" idx="12"/>
          </p:nvPr>
        </p:nvSpPr>
        <p:spPr>
          <a:xfrm>
            <a:off x="6553200" y="6342695"/>
            <a:ext cx="2133600" cy="365125"/>
          </a:xfrm>
        </p:spPr>
        <p:txBody>
          <a:bodyPr/>
          <a:lstStyle/>
          <a:p>
            <a:fld id="{3DE0F19B-68EA-B340-A4BB-C1F18F625CEA}" type="slidenum">
              <a:rPr lang="en-US" smtClean="0"/>
              <a:t>41</a:t>
            </a:fld>
            <a:endParaRPr lang="en-US"/>
          </a:p>
        </p:txBody>
      </p:sp>
    </p:spTree>
    <p:custDataLst>
      <p:tags r:id="rId1"/>
    </p:custDataLst>
    <p:extLst>
      <p:ext uri="{BB962C8B-B14F-4D97-AF65-F5344CB8AC3E}">
        <p14:creationId xmlns:p14="http://schemas.microsoft.com/office/powerpoint/2010/main" val="3621062351"/>
      </p:ext>
    </p:extLst>
  </p:cSld>
  <p:clrMapOvr>
    <a:masterClrMapping/>
  </p:clrMapOvr>
  <mc:AlternateContent xmlns:mc="http://schemas.openxmlformats.org/markup-compatibility/2006" xmlns:p14="http://schemas.microsoft.com/office/powerpoint/2010/main">
    <mc:Choice Requires="p14">
      <p:transition spd="slow" p14:dur="2000" advTm="54186"/>
    </mc:Choice>
    <mc:Fallback xmlns="">
      <p:transition xmlns:p14="http://schemas.microsoft.com/office/powerpoint/2010/main" spd="slow" advTm="54186"/>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65437"/>
            <a:ext cx="7772400" cy="1470025"/>
          </a:xfrm>
        </p:spPr>
        <p:txBody>
          <a:bodyPr/>
          <a:lstStyle/>
          <a:p>
            <a:r>
              <a:rPr lang="en-US" dirty="0" smtClean="0"/>
              <a:t>If we have time,</a:t>
            </a:r>
            <a:br>
              <a:rPr lang="en-US" dirty="0" smtClean="0"/>
            </a:br>
            <a:r>
              <a:rPr lang="en-US" dirty="0" smtClean="0"/>
              <a:t>we should run ILP.</a:t>
            </a:r>
            <a:endParaRPr lang="en-US" dirty="0"/>
          </a:p>
        </p:txBody>
      </p:sp>
      <p:sp>
        <p:nvSpPr>
          <p:cNvPr id="3" name="Slide Number Placeholder 2"/>
          <p:cNvSpPr>
            <a:spLocks noGrp="1"/>
          </p:cNvSpPr>
          <p:nvPr>
            <p:ph type="sldNum" sz="quarter" idx="12"/>
          </p:nvPr>
        </p:nvSpPr>
        <p:spPr/>
        <p:txBody>
          <a:bodyPr/>
          <a:lstStyle/>
          <a:p>
            <a:fld id="{3DE0F19B-68EA-B340-A4BB-C1F18F625CEA}" type="slidenum">
              <a:rPr lang="en-US" smtClean="0"/>
              <a:t>42</a:t>
            </a:fld>
            <a:endParaRPr lang="en-US"/>
          </a:p>
        </p:txBody>
      </p:sp>
    </p:spTree>
    <p:extLst>
      <p:ext uri="{BB962C8B-B14F-4D97-AF65-F5344CB8AC3E}">
        <p14:creationId xmlns:p14="http://schemas.microsoft.com/office/powerpoint/2010/main" val="1270187288"/>
      </p:ext>
    </p:extLst>
  </p:cSld>
  <p:clrMapOvr>
    <a:masterClrMapping/>
  </p:clrMapOvr>
  <mc:AlternateContent xmlns:mc="http://schemas.openxmlformats.org/markup-compatibility/2006" xmlns:p14="http://schemas.microsoft.com/office/powerpoint/2010/main">
    <mc:Choice Requires="p14">
      <p:transition spd="slow" p14:dur="2000" advTm="8590"/>
    </mc:Choice>
    <mc:Fallback xmlns="">
      <p:transition xmlns:p14="http://schemas.microsoft.com/office/powerpoint/2010/main" spd="slow" advTm="8590"/>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6966"/>
            <a:ext cx="8229600" cy="1143000"/>
          </a:xfrm>
        </p:spPr>
        <p:txBody>
          <a:bodyPr>
            <a:normAutofit fontScale="90000"/>
          </a:bodyPr>
          <a:lstStyle/>
          <a:p>
            <a:r>
              <a:rPr lang="en-US" dirty="0" smtClean="0"/>
              <a:t>Use ILP to suggest best Greedy for program type.</a:t>
            </a:r>
            <a:endParaRPr lang="en-US" dirty="0"/>
          </a:p>
        </p:txBody>
      </p:sp>
      <p:sp>
        <p:nvSpPr>
          <p:cNvPr id="4" name="Slide Number Placeholder 3"/>
          <p:cNvSpPr>
            <a:spLocks noGrp="1"/>
          </p:cNvSpPr>
          <p:nvPr>
            <p:ph type="sldNum" sz="quarter" idx="12"/>
          </p:nvPr>
        </p:nvSpPr>
        <p:spPr/>
        <p:txBody>
          <a:bodyPr/>
          <a:lstStyle/>
          <a:p>
            <a:fld id="{3DE0F19B-68EA-B340-A4BB-C1F18F625CEA}" type="slidenum">
              <a:rPr lang="en-US" smtClean="0"/>
              <a:t>43</a:t>
            </a:fld>
            <a:endParaRPr lang="en-US"/>
          </a:p>
        </p:txBody>
      </p:sp>
      <p:sp>
        <p:nvSpPr>
          <p:cNvPr id="7" name="Content Placeholder 2"/>
          <p:cNvSpPr txBox="1">
            <a:spLocks/>
          </p:cNvSpPr>
          <p:nvPr/>
        </p:nvSpPr>
        <p:spPr>
          <a:xfrm>
            <a:off x="457200" y="2334189"/>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Critical constraints</a:t>
            </a:r>
          </a:p>
          <a:p>
            <a:r>
              <a:rPr lang="en-US" dirty="0" smtClean="0"/>
              <a:t>Dependency critical: 16 </a:t>
            </a:r>
            <a:r>
              <a:rPr lang="en-US" dirty="0" smtClean="0">
                <a:sym typeface="Wingdings"/>
              </a:rPr>
              <a:t> 13 stages</a:t>
            </a:r>
            <a:endParaRPr lang="en-US" dirty="0" smtClean="0"/>
          </a:p>
          <a:p>
            <a:r>
              <a:rPr lang="en-US" dirty="0" smtClean="0"/>
              <a:t>Additional resource constraints less important</a:t>
            </a:r>
          </a:p>
          <a:p>
            <a:pPr marL="0" indent="0">
              <a:buFont typeface="Arial"/>
              <a:buNone/>
            </a:pPr>
            <a:r>
              <a:rPr lang="en-US" dirty="0" smtClean="0"/>
              <a:t>Critical resources</a:t>
            </a:r>
          </a:p>
          <a:p>
            <a:r>
              <a:rPr lang="en-US" dirty="0" smtClean="0"/>
              <a:t>TCAM memories critical: 16 </a:t>
            </a:r>
            <a:r>
              <a:rPr lang="en-US" dirty="0" smtClean="0">
                <a:sym typeface="Wingdings"/>
              </a:rPr>
              <a:t> 14 stages</a:t>
            </a:r>
            <a:endParaRPr lang="en-US" dirty="0">
              <a:sym typeface="Wingdings"/>
            </a:endParaRPr>
          </a:p>
          <a:p>
            <a:pPr lvl="1"/>
            <a:r>
              <a:rPr lang="en-US" dirty="0" smtClean="0">
                <a:sym typeface="Wingdings"/>
              </a:rPr>
              <a:t>Results for one of our datacenter L2/L3 use cases</a:t>
            </a:r>
            <a:endParaRPr lang="en-US" dirty="0"/>
          </a:p>
        </p:txBody>
      </p:sp>
    </p:spTree>
    <p:custDataLst>
      <p:tags r:id="rId1"/>
    </p:custDataLst>
    <p:extLst>
      <p:ext uri="{BB962C8B-B14F-4D97-AF65-F5344CB8AC3E}">
        <p14:creationId xmlns:p14="http://schemas.microsoft.com/office/powerpoint/2010/main" val="3291242210"/>
      </p:ext>
    </p:extLst>
  </p:cSld>
  <p:clrMapOvr>
    <a:masterClrMapping/>
  </p:clrMapOvr>
  <mc:AlternateContent xmlns:mc="http://schemas.openxmlformats.org/markup-compatibility/2006" xmlns:p14="http://schemas.microsoft.com/office/powerpoint/2010/main">
    <mc:Choice Requires="p14">
      <p:transition spd="slow" p14:dur="2000" advTm="67539"/>
    </mc:Choice>
    <mc:Fallback xmlns="">
      <p:transition xmlns:p14="http://schemas.microsoft.com/office/powerpoint/2010/main" spd="slow" advTm="6753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417638"/>
            <a:ext cx="8530092" cy="4221163"/>
          </a:xfrm>
        </p:spPr>
        <p:txBody>
          <a:bodyPr>
            <a:normAutofit/>
          </a:bodyPr>
          <a:lstStyle/>
          <a:p>
            <a:r>
              <a:rPr lang="en-US" dirty="0" smtClean="0">
                <a:solidFill>
                  <a:srgbClr val="C0504D"/>
                </a:solidFill>
              </a:rPr>
              <a:t>Challenge</a:t>
            </a:r>
            <a:r>
              <a:rPr lang="en-US" dirty="0" smtClean="0"/>
              <a:t>: Parallelism and constraints in reconfigurable chips makes </a:t>
            </a:r>
            <a:r>
              <a:rPr lang="en-US" dirty="0"/>
              <a:t>compiling </a:t>
            </a:r>
            <a:r>
              <a:rPr lang="en-US" dirty="0" smtClean="0"/>
              <a:t>difficult.</a:t>
            </a:r>
          </a:p>
          <a:p>
            <a:r>
              <a:rPr lang="en-US" dirty="0" smtClean="0">
                <a:solidFill>
                  <a:srgbClr val="008000"/>
                </a:solidFill>
              </a:rPr>
              <a:t>TDG: </a:t>
            </a:r>
            <a:r>
              <a:rPr lang="en-US" dirty="0" smtClean="0"/>
              <a:t>highlights parallelism in program.</a:t>
            </a:r>
          </a:p>
          <a:p>
            <a:r>
              <a:rPr lang="en-US" dirty="0" smtClean="0">
                <a:solidFill>
                  <a:srgbClr val="008000"/>
                </a:solidFill>
              </a:rPr>
              <a:t>ILP: </a:t>
            </a:r>
            <a:r>
              <a:rPr lang="en-US" dirty="0" smtClean="0"/>
              <a:t>better if enough time, fitting is critical, or objectives are complicated. </a:t>
            </a:r>
          </a:p>
          <a:p>
            <a:r>
              <a:rPr lang="en-US" dirty="0" smtClean="0">
                <a:solidFill>
                  <a:srgbClr val="008000"/>
                </a:solidFill>
              </a:rPr>
              <a:t>Best Greedy: </a:t>
            </a:r>
            <a:r>
              <a:rPr lang="en-US" dirty="0" smtClean="0"/>
              <a:t>ILP can choose via notion of </a:t>
            </a:r>
            <a:r>
              <a:rPr lang="en-US" i="1" dirty="0" smtClean="0"/>
              <a:t>critical</a:t>
            </a:r>
            <a:r>
              <a:rPr lang="en-US" dirty="0" smtClean="0"/>
              <a:t> constraints and </a:t>
            </a:r>
            <a:r>
              <a:rPr lang="en-US" i="1" dirty="0" smtClean="0"/>
              <a:t>critical</a:t>
            </a:r>
            <a:r>
              <a:rPr lang="en-US" dirty="0" smtClean="0"/>
              <a:t> resources.</a:t>
            </a:r>
          </a:p>
          <a:p>
            <a:endParaRPr lang="en-US" dirty="0"/>
          </a:p>
        </p:txBody>
      </p:sp>
      <p:grpSp>
        <p:nvGrpSpPr>
          <p:cNvPr id="52" name="Group 51"/>
          <p:cNvGrpSpPr/>
          <p:nvPr/>
        </p:nvGrpSpPr>
        <p:grpSpPr>
          <a:xfrm>
            <a:off x="5929510" y="5318765"/>
            <a:ext cx="2684401" cy="1156371"/>
            <a:chOff x="5089364" y="4850297"/>
            <a:chExt cx="3242735" cy="1244420"/>
          </a:xfrm>
        </p:grpSpPr>
        <p:grpSp>
          <p:nvGrpSpPr>
            <p:cNvPr id="67" name="Group 66"/>
            <p:cNvGrpSpPr/>
            <p:nvPr/>
          </p:nvGrpSpPr>
          <p:grpSpPr>
            <a:xfrm>
              <a:off x="5089364" y="4850297"/>
              <a:ext cx="3242735" cy="1244420"/>
              <a:chOff x="740027" y="4090055"/>
              <a:chExt cx="8127031" cy="2363061"/>
            </a:xfrm>
          </p:grpSpPr>
          <p:grpSp>
            <p:nvGrpSpPr>
              <p:cNvPr id="68" name="Group 67"/>
              <p:cNvGrpSpPr/>
              <p:nvPr/>
            </p:nvGrpSpPr>
            <p:grpSpPr>
              <a:xfrm>
                <a:off x="1496642" y="4090055"/>
                <a:ext cx="1124341" cy="2169168"/>
                <a:chOff x="1485649" y="3204985"/>
                <a:chExt cx="1124341" cy="2169168"/>
              </a:xfrm>
            </p:grpSpPr>
            <p:sp>
              <p:nvSpPr>
                <p:cNvPr id="107" name="Rectangle 106"/>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800" dirty="0">
                    <a:solidFill>
                      <a:schemeClr val="tx1"/>
                    </a:solidFill>
                  </a:endParaRPr>
                </a:p>
              </p:txBody>
            </p:sp>
            <p:sp>
              <p:nvSpPr>
                <p:cNvPr id="108" name="Rectangle 107"/>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800"/>
                </a:p>
              </p:txBody>
            </p:sp>
          </p:grpSp>
          <p:grpSp>
            <p:nvGrpSpPr>
              <p:cNvPr id="69" name="Group 68"/>
              <p:cNvGrpSpPr/>
              <p:nvPr/>
            </p:nvGrpSpPr>
            <p:grpSpPr>
              <a:xfrm>
                <a:off x="3027646" y="4102685"/>
                <a:ext cx="1124341" cy="2169168"/>
                <a:chOff x="1485649" y="3204985"/>
                <a:chExt cx="1124341" cy="2169168"/>
              </a:xfrm>
            </p:grpSpPr>
            <p:sp>
              <p:nvSpPr>
                <p:cNvPr id="105" name="Rectangle 104"/>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800" dirty="0">
                    <a:solidFill>
                      <a:schemeClr val="tx1"/>
                    </a:solidFill>
                  </a:endParaRPr>
                </a:p>
              </p:txBody>
            </p:sp>
            <p:sp>
              <p:nvSpPr>
                <p:cNvPr id="106" name="Rectangle 105"/>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800"/>
                </a:p>
              </p:txBody>
            </p:sp>
          </p:grpSp>
          <p:grpSp>
            <p:nvGrpSpPr>
              <p:cNvPr id="70" name="Group 69"/>
              <p:cNvGrpSpPr/>
              <p:nvPr/>
            </p:nvGrpSpPr>
            <p:grpSpPr>
              <a:xfrm>
                <a:off x="4732466" y="4095691"/>
                <a:ext cx="1124341" cy="2169168"/>
                <a:chOff x="1485649" y="3204985"/>
                <a:chExt cx="1124341" cy="2169168"/>
              </a:xfrm>
            </p:grpSpPr>
            <p:sp>
              <p:nvSpPr>
                <p:cNvPr id="103" name="Rectangle 102"/>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800" dirty="0">
                    <a:solidFill>
                      <a:schemeClr val="tx1"/>
                    </a:solidFill>
                  </a:endParaRPr>
                </a:p>
              </p:txBody>
            </p:sp>
            <p:sp>
              <p:nvSpPr>
                <p:cNvPr id="104" name="Rectangle 103"/>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800"/>
                </a:p>
              </p:txBody>
            </p:sp>
          </p:grpSp>
          <p:grpSp>
            <p:nvGrpSpPr>
              <p:cNvPr id="71" name="Group 70"/>
              <p:cNvGrpSpPr/>
              <p:nvPr/>
            </p:nvGrpSpPr>
            <p:grpSpPr>
              <a:xfrm>
                <a:off x="6321214" y="4095691"/>
                <a:ext cx="1124341" cy="2169168"/>
                <a:chOff x="1485649" y="3204985"/>
                <a:chExt cx="1124341" cy="2169168"/>
              </a:xfrm>
            </p:grpSpPr>
            <p:sp>
              <p:nvSpPr>
                <p:cNvPr id="101" name="Rectangle 100"/>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800" dirty="0">
                    <a:solidFill>
                      <a:schemeClr val="tx1"/>
                    </a:solidFill>
                  </a:endParaRPr>
                </a:p>
              </p:txBody>
            </p:sp>
            <p:sp>
              <p:nvSpPr>
                <p:cNvPr id="102" name="Rectangle 101"/>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800"/>
                </a:p>
              </p:txBody>
            </p:sp>
          </p:grpSp>
          <p:sp>
            <p:nvSpPr>
              <p:cNvPr id="72" name="Rectangle 71"/>
              <p:cNvSpPr/>
              <p:nvPr/>
            </p:nvSpPr>
            <p:spPr>
              <a:xfrm rot="16200000">
                <a:off x="6791613" y="5138353"/>
                <a:ext cx="2326465" cy="25969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endParaRPr lang="en-US" sz="800" dirty="0"/>
              </a:p>
            </p:txBody>
          </p:sp>
          <p:grpSp>
            <p:nvGrpSpPr>
              <p:cNvPr id="73" name="Group 72"/>
              <p:cNvGrpSpPr/>
              <p:nvPr/>
            </p:nvGrpSpPr>
            <p:grpSpPr>
              <a:xfrm>
                <a:off x="8314724" y="4891008"/>
                <a:ext cx="552334" cy="692189"/>
                <a:chOff x="8131589" y="4009362"/>
                <a:chExt cx="552334" cy="692189"/>
              </a:xfrm>
            </p:grpSpPr>
            <p:grpSp>
              <p:nvGrpSpPr>
                <p:cNvPr id="92" name="Group 65"/>
                <p:cNvGrpSpPr/>
                <p:nvPr/>
              </p:nvGrpSpPr>
              <p:grpSpPr>
                <a:xfrm>
                  <a:off x="8131589" y="4009362"/>
                  <a:ext cx="551591" cy="228624"/>
                  <a:chOff x="7660968" y="1751777"/>
                  <a:chExt cx="1040580" cy="450645"/>
                </a:xfrm>
              </p:grpSpPr>
              <p:sp>
                <p:nvSpPr>
                  <p:cNvPr id="98" name="Freeform 9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800"/>
                  </a:p>
                </p:txBody>
              </p:sp>
              <p:cxnSp>
                <p:nvCxnSpPr>
                  <p:cNvPr id="99" name="Straight Connector 9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93" name="Group 70"/>
                <p:cNvGrpSpPr/>
                <p:nvPr/>
              </p:nvGrpSpPr>
              <p:grpSpPr>
                <a:xfrm>
                  <a:off x="8132332" y="4472927"/>
                  <a:ext cx="551591" cy="228624"/>
                  <a:chOff x="7660968" y="1751777"/>
                  <a:chExt cx="1040580" cy="450645"/>
                </a:xfrm>
              </p:grpSpPr>
              <p:sp>
                <p:nvSpPr>
                  <p:cNvPr id="95" name="Freeform 9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800"/>
                  </a:p>
                </p:txBody>
              </p:sp>
              <p:cxnSp>
                <p:nvCxnSpPr>
                  <p:cNvPr id="96" name="Straight Connector 9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74" name="Rectangle 73"/>
              <p:cNvSpPr/>
              <p:nvPr/>
            </p:nvSpPr>
            <p:spPr>
              <a:xfrm rot="16200000">
                <a:off x="-294463" y="5137999"/>
                <a:ext cx="2327923" cy="25894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endParaRPr lang="en-US" sz="800" dirty="0">
                  <a:solidFill>
                    <a:schemeClr val="tx1"/>
                  </a:solidFill>
                </a:endParaRPr>
              </a:p>
            </p:txBody>
          </p:sp>
          <p:grpSp>
            <p:nvGrpSpPr>
              <p:cNvPr id="75" name="Group 74"/>
              <p:cNvGrpSpPr/>
              <p:nvPr/>
            </p:nvGrpSpPr>
            <p:grpSpPr>
              <a:xfrm>
                <a:off x="1348700" y="5890495"/>
                <a:ext cx="6104332" cy="562621"/>
                <a:chOff x="1348700" y="5890495"/>
                <a:chExt cx="6104332" cy="562621"/>
              </a:xfrm>
            </p:grpSpPr>
            <p:sp>
              <p:nvSpPr>
                <p:cNvPr id="82" name="Isosceles Triangle 81"/>
                <p:cNvSpPr/>
                <p:nvPr/>
              </p:nvSpPr>
              <p:spPr>
                <a:xfrm rot="5400000">
                  <a:off x="1459687" y="5907878"/>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800"/>
                </a:p>
              </p:txBody>
            </p:sp>
            <p:sp>
              <p:nvSpPr>
                <p:cNvPr id="83" name="Isosceles Triangle 82"/>
                <p:cNvSpPr/>
                <p:nvPr/>
              </p:nvSpPr>
              <p:spPr>
                <a:xfrm rot="5400000">
                  <a:off x="3013132"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800"/>
                </a:p>
              </p:txBody>
            </p:sp>
            <p:sp>
              <p:nvSpPr>
                <p:cNvPr id="84" name="Isosceles Triangle 83"/>
                <p:cNvSpPr/>
                <p:nvPr/>
              </p:nvSpPr>
              <p:spPr>
                <a:xfrm rot="5400000">
                  <a:off x="4728908" y="5925261"/>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800"/>
                </a:p>
              </p:txBody>
            </p:sp>
            <p:sp>
              <p:nvSpPr>
                <p:cNvPr id="85" name="Isosceles Triangle 84"/>
                <p:cNvSpPr/>
                <p:nvPr/>
              </p:nvSpPr>
              <p:spPr>
                <a:xfrm rot="5400000">
                  <a:off x="6315139"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800"/>
                </a:p>
              </p:txBody>
            </p:sp>
            <p:grpSp>
              <p:nvGrpSpPr>
                <p:cNvPr id="86" name="Group 85"/>
                <p:cNvGrpSpPr/>
                <p:nvPr/>
              </p:nvGrpSpPr>
              <p:grpSpPr>
                <a:xfrm>
                  <a:off x="1348700" y="6030725"/>
                  <a:ext cx="6104332" cy="422391"/>
                  <a:chOff x="1344104" y="5149079"/>
                  <a:chExt cx="6104332" cy="615145"/>
                </a:xfrm>
              </p:grpSpPr>
              <p:cxnSp>
                <p:nvCxnSpPr>
                  <p:cNvPr id="87" name="Straight Arrow Connector 86"/>
                  <p:cNvCxnSpPr/>
                  <p:nvPr/>
                </p:nvCxnSpPr>
                <p:spPr>
                  <a:xfrm>
                    <a:off x="1344104" y="5732645"/>
                    <a:ext cx="6104332" cy="31579"/>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88" name="Elbow Connector 87"/>
                  <p:cNvCxnSpPr/>
                  <p:nvPr/>
                </p:nvCxnSpPr>
                <p:spPr>
                  <a:xfrm rot="10800000" flipV="1">
                    <a:off x="1358390" y="5149079"/>
                    <a:ext cx="128370" cy="583566"/>
                  </a:xfrm>
                  <a:prstGeom prst="bentConnector2">
                    <a:avLst/>
                  </a:prstGeom>
                </p:spPr>
                <p:style>
                  <a:lnRef idx="2">
                    <a:schemeClr val="dk1"/>
                  </a:lnRef>
                  <a:fillRef idx="0">
                    <a:schemeClr val="dk1"/>
                  </a:fillRef>
                  <a:effectRef idx="1">
                    <a:schemeClr val="dk1"/>
                  </a:effectRef>
                  <a:fontRef idx="minor">
                    <a:schemeClr val="tx1"/>
                  </a:fontRef>
                </p:style>
              </p:cxnSp>
              <p:cxnSp>
                <p:nvCxnSpPr>
                  <p:cNvPr id="89" name="Elbow Connector 88"/>
                  <p:cNvCxnSpPr/>
                  <p:nvPr/>
                </p:nvCxnSpPr>
                <p:spPr>
                  <a:xfrm rot="10800000" flipV="1">
                    <a:off x="2897549"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90" name="Elbow Connector 89"/>
                  <p:cNvCxnSpPr/>
                  <p:nvPr/>
                </p:nvCxnSpPr>
                <p:spPr>
                  <a:xfrm rot="10800000" flipV="1">
                    <a:off x="4620391"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91" name="Elbow Connector 90"/>
                  <p:cNvCxnSpPr/>
                  <p:nvPr/>
                </p:nvCxnSpPr>
                <p:spPr>
                  <a:xfrm rot="10800000" flipV="1">
                    <a:off x="6189407"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grpSp>
          </p:grpSp>
          <p:sp>
            <p:nvSpPr>
              <p:cNvPr id="76" name="Rectangle 75"/>
              <p:cNvSpPr/>
              <p:nvPr/>
            </p:nvSpPr>
            <p:spPr>
              <a:xfrm rot="16200000">
                <a:off x="1276083" y="4591060"/>
                <a:ext cx="1205714" cy="520797"/>
              </a:xfrm>
              <a:prstGeom prst="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800" dirty="0"/>
              </a:p>
            </p:txBody>
          </p:sp>
          <p:sp>
            <p:nvSpPr>
              <p:cNvPr id="77" name="Rectangle 76"/>
              <p:cNvSpPr/>
              <p:nvPr/>
            </p:nvSpPr>
            <p:spPr>
              <a:xfrm rot="16200000">
                <a:off x="4634659" y="4462152"/>
                <a:ext cx="961228" cy="527193"/>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800" dirty="0"/>
              </a:p>
            </p:txBody>
          </p:sp>
          <p:sp>
            <p:nvSpPr>
              <p:cNvPr id="78" name="Rectangle 77"/>
              <p:cNvSpPr/>
              <p:nvPr/>
            </p:nvSpPr>
            <p:spPr>
              <a:xfrm rot="16200000">
                <a:off x="4631638" y="5428355"/>
                <a:ext cx="967273" cy="527193"/>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800" dirty="0"/>
              </a:p>
            </p:txBody>
          </p:sp>
          <p:sp>
            <p:nvSpPr>
              <p:cNvPr id="79" name="Rectangle 78"/>
              <p:cNvSpPr/>
              <p:nvPr/>
            </p:nvSpPr>
            <p:spPr>
              <a:xfrm rot="16200000">
                <a:off x="2462835" y="4942467"/>
                <a:ext cx="1897619" cy="527193"/>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800" dirty="0"/>
              </a:p>
            </p:txBody>
          </p:sp>
          <p:sp>
            <p:nvSpPr>
              <p:cNvPr id="80" name="Rectangle 79"/>
              <p:cNvSpPr/>
              <p:nvPr/>
            </p:nvSpPr>
            <p:spPr>
              <a:xfrm rot="16200000">
                <a:off x="1536723" y="5568987"/>
                <a:ext cx="708164" cy="544528"/>
              </a:xfrm>
              <a:prstGeom prst="rect">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00" dirty="0"/>
              </a:p>
            </p:txBody>
          </p:sp>
          <p:sp>
            <p:nvSpPr>
              <p:cNvPr id="81" name="Rectangle 80"/>
              <p:cNvSpPr/>
              <p:nvPr/>
            </p:nvSpPr>
            <p:spPr>
              <a:xfrm rot="16200000">
                <a:off x="6427859" y="4250505"/>
                <a:ext cx="597731" cy="585306"/>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800" dirty="0"/>
              </a:p>
            </p:txBody>
          </p:sp>
        </p:grpSp>
        <p:grpSp>
          <p:nvGrpSpPr>
            <p:cNvPr id="59" name="Group 58"/>
            <p:cNvGrpSpPr/>
            <p:nvPr/>
          </p:nvGrpSpPr>
          <p:grpSpPr>
            <a:xfrm>
              <a:off x="5649284" y="4903192"/>
              <a:ext cx="2104862" cy="1051761"/>
              <a:chOff x="3838739" y="4020471"/>
              <a:chExt cx="2104862" cy="1051761"/>
            </a:xfrm>
          </p:grpSpPr>
          <p:sp>
            <p:nvSpPr>
              <p:cNvPr id="60" name="Trapezoid 59"/>
              <p:cNvSpPr/>
              <p:nvPr/>
            </p:nvSpPr>
            <p:spPr>
              <a:xfrm rot="5400000" flipH="1">
                <a:off x="3586498" y="4290290"/>
                <a:ext cx="644626" cy="138797"/>
              </a:xfrm>
              <a:prstGeom prst="trapezoid">
                <a:avLst>
                  <a:gd name="adj" fmla="val 3080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61" name="Trapezoid 60"/>
              <p:cNvSpPr/>
              <p:nvPr/>
            </p:nvSpPr>
            <p:spPr>
              <a:xfrm rot="5400000" flipH="1">
                <a:off x="4038185" y="4483849"/>
                <a:ext cx="1006139" cy="128015"/>
              </a:xfrm>
              <a:prstGeom prst="trapezoid">
                <a:avLst>
                  <a:gd name="adj" fmla="val 3080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62" name="Trapezoid 61"/>
              <p:cNvSpPr/>
              <p:nvPr/>
            </p:nvSpPr>
            <p:spPr>
              <a:xfrm rot="5400000" flipH="1">
                <a:off x="5714307" y="4130266"/>
                <a:ext cx="322186" cy="136403"/>
              </a:xfrm>
              <a:prstGeom prst="trapezoid">
                <a:avLst>
                  <a:gd name="adj" fmla="val 3080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63" name="Trapezoid 62"/>
              <p:cNvSpPr/>
              <p:nvPr/>
            </p:nvSpPr>
            <p:spPr>
              <a:xfrm rot="5400000" flipH="1">
                <a:off x="3713358" y="4807382"/>
                <a:ext cx="390231" cy="139469"/>
              </a:xfrm>
              <a:prstGeom prst="trapezoid">
                <a:avLst>
                  <a:gd name="adj" fmla="val 3080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64" name="Trapezoid 63"/>
              <p:cNvSpPr/>
              <p:nvPr/>
            </p:nvSpPr>
            <p:spPr>
              <a:xfrm rot="5400000" flipH="1">
                <a:off x="4958761" y="4733488"/>
                <a:ext cx="498472" cy="136403"/>
              </a:xfrm>
              <a:prstGeom prst="trapezoid">
                <a:avLst>
                  <a:gd name="adj" fmla="val 3080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65" name="Trapezoid 64"/>
              <p:cNvSpPr/>
              <p:nvPr/>
            </p:nvSpPr>
            <p:spPr>
              <a:xfrm rot="5400000" flipH="1">
                <a:off x="4954403" y="4229631"/>
                <a:ext cx="530955" cy="112636"/>
              </a:xfrm>
              <a:prstGeom prst="trapezoid">
                <a:avLst>
                  <a:gd name="adj" fmla="val 3080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grpSp>
      </p:grpSp>
      <p:sp>
        <p:nvSpPr>
          <p:cNvPr id="4" name="Slide Number Placeholder 3"/>
          <p:cNvSpPr>
            <a:spLocks noGrp="1"/>
          </p:cNvSpPr>
          <p:nvPr>
            <p:ph type="sldNum" sz="quarter" idx="12"/>
          </p:nvPr>
        </p:nvSpPr>
        <p:spPr/>
        <p:txBody>
          <a:bodyPr/>
          <a:lstStyle/>
          <a:p>
            <a:fld id="{3DE0F19B-68EA-B340-A4BB-C1F18F625CEA}" type="slidenum">
              <a:rPr lang="en-US" smtClean="0"/>
              <a:t>44</a:t>
            </a:fld>
            <a:endParaRPr lang="en-US"/>
          </a:p>
        </p:txBody>
      </p:sp>
    </p:spTree>
    <p:custDataLst>
      <p:tags r:id="rId1"/>
    </p:custDataLst>
    <p:extLst>
      <p:ext uri="{BB962C8B-B14F-4D97-AF65-F5344CB8AC3E}">
        <p14:creationId xmlns:p14="http://schemas.microsoft.com/office/powerpoint/2010/main" val="4115773800"/>
      </p:ext>
    </p:extLst>
  </p:cSld>
  <p:clrMapOvr>
    <a:masterClrMapping/>
  </p:clrMapOvr>
  <mc:AlternateContent xmlns:mc="http://schemas.openxmlformats.org/markup-compatibility/2006" xmlns:p14="http://schemas.microsoft.com/office/powerpoint/2010/main">
    <mc:Choice Requires="p14">
      <p:transition spd="slow" p14:dur="2000" advTm="32747"/>
    </mc:Choice>
    <mc:Fallback xmlns="">
      <p:transition xmlns:p14="http://schemas.microsoft.com/office/powerpoint/2010/main" spd="slow" advTm="3274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4" name="Slide Number Placeholder 3"/>
          <p:cNvSpPr>
            <a:spLocks noGrp="1"/>
          </p:cNvSpPr>
          <p:nvPr>
            <p:ph type="sldNum" sz="quarter" idx="12"/>
          </p:nvPr>
        </p:nvSpPr>
        <p:spPr/>
        <p:txBody>
          <a:bodyPr/>
          <a:lstStyle/>
          <a:p>
            <a:fld id="{3DE0F19B-68EA-B340-A4BB-C1F18F625CEA}" type="slidenum">
              <a:rPr lang="en-US" smtClean="0"/>
              <a:t>45</a:t>
            </a:fld>
            <a:endParaRPr lang="en-US"/>
          </a:p>
        </p:txBody>
      </p:sp>
      <p:sp>
        <p:nvSpPr>
          <p:cNvPr id="5" name="TextBox 4"/>
          <p:cNvSpPr txBox="1"/>
          <p:nvPr/>
        </p:nvSpPr>
        <p:spPr>
          <a:xfrm>
            <a:off x="1270000" y="6171684"/>
            <a:ext cx="7188200" cy="369332"/>
          </a:xfrm>
          <a:prstGeom prst="rect">
            <a:avLst/>
          </a:prstGeom>
          <a:noFill/>
        </p:spPr>
        <p:txBody>
          <a:bodyPr wrap="square" rtlCol="0">
            <a:spAutoFit/>
          </a:bodyPr>
          <a:lstStyle/>
          <a:p>
            <a:r>
              <a:rPr lang="en-US" dirty="0" smtClean="0"/>
              <a:t>Research funded by AT&amp;T, Intel, Open Networking Research Center.</a:t>
            </a:r>
          </a:p>
        </p:txBody>
      </p:sp>
    </p:spTree>
    <p:extLst>
      <p:ext uri="{BB962C8B-B14F-4D97-AF65-F5344CB8AC3E}">
        <p14:creationId xmlns:p14="http://schemas.microsoft.com/office/powerpoint/2010/main" val="3845073474"/>
      </p:ext>
    </p:extLst>
  </p:cSld>
  <p:clrMapOvr>
    <a:masterClrMapping/>
  </p:clrMapOvr>
  <mc:AlternateContent xmlns:mc="http://schemas.openxmlformats.org/markup-compatibility/2006" xmlns:p14="http://schemas.microsoft.com/office/powerpoint/2010/main">
    <mc:Choice Requires="p14">
      <p:transition spd="slow" p14:dur="2000" advTm="259640"/>
    </mc:Choice>
    <mc:Fallback xmlns="">
      <p:transition xmlns:p14="http://schemas.microsoft.com/office/powerpoint/2010/main" spd="slow" advTm="259640"/>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ILP Run time</a:t>
            </a:r>
            <a:endParaRPr lang="en-US" dirty="0"/>
          </a:p>
        </p:txBody>
      </p:sp>
      <p:sp>
        <p:nvSpPr>
          <p:cNvPr id="3" name="Content Placeholder 2"/>
          <p:cNvSpPr>
            <a:spLocks noGrp="1"/>
          </p:cNvSpPr>
          <p:nvPr>
            <p:ph idx="1"/>
          </p:nvPr>
        </p:nvSpPr>
        <p:spPr/>
        <p:txBody>
          <a:bodyPr>
            <a:normAutofit fontScale="92500"/>
          </a:bodyPr>
          <a:lstStyle/>
          <a:p>
            <a:r>
              <a:rPr lang="en-US" dirty="0"/>
              <a:t>Number of constraints? Not </a:t>
            </a:r>
            <a:r>
              <a:rPr lang="en-US" dirty="0" smtClean="0"/>
              <a:t>obvious. E.g., RMT</a:t>
            </a:r>
            <a:endParaRPr lang="en-US" dirty="0"/>
          </a:p>
          <a:p>
            <a:pPr lvl="1"/>
            <a:r>
              <a:rPr lang="en-US" dirty="0"/>
              <a:t>Min. stage: few </a:t>
            </a:r>
            <a:r>
              <a:rPr lang="en-US" dirty="0" err="1"/>
              <a:t>secs</a:t>
            </a:r>
            <a:r>
              <a:rPr lang="en-US" dirty="0"/>
              <a:t>.</a:t>
            </a:r>
          </a:p>
          <a:p>
            <a:pPr lvl="1"/>
            <a:r>
              <a:rPr lang="en-US" dirty="0"/>
              <a:t>Min. power: few </a:t>
            </a:r>
            <a:r>
              <a:rPr lang="en-US" dirty="0" err="1"/>
              <a:t>secs</a:t>
            </a:r>
            <a:r>
              <a:rPr lang="en-US" dirty="0"/>
              <a:t>.</a:t>
            </a:r>
          </a:p>
          <a:p>
            <a:pPr lvl="1"/>
            <a:r>
              <a:rPr lang="en-US" dirty="0"/>
              <a:t>Min. pipeline latency 10x slower</a:t>
            </a:r>
          </a:p>
          <a:p>
            <a:pPr marL="0" indent="0">
              <a:buNone/>
            </a:pPr>
            <a:endParaRPr lang="en-US" dirty="0" smtClean="0"/>
          </a:p>
          <a:p>
            <a:r>
              <a:rPr lang="en-US" dirty="0" smtClean="0"/>
              <a:t>Number of variables? How fine-grained is the resource assignment? E.g., </a:t>
            </a:r>
            <a:r>
              <a:rPr lang="en-US" dirty="0" err="1" smtClean="0"/>
              <a:t>FlexPipe</a:t>
            </a:r>
            <a:endParaRPr lang="en-US" dirty="0" smtClean="0"/>
          </a:p>
          <a:p>
            <a:pPr lvl="1"/>
            <a:r>
              <a:rPr lang="en-US" dirty="0" smtClean="0"/>
              <a:t>One match entry at a time: many days..</a:t>
            </a:r>
          </a:p>
          <a:p>
            <a:pPr lvl="1"/>
            <a:r>
              <a:rPr lang="en-US" dirty="0" smtClean="0"/>
              <a:t>100-500 match entries at a time: &lt; 1 </a:t>
            </a:r>
            <a:r>
              <a:rPr lang="en-US" dirty="0" err="1" smtClean="0"/>
              <a:t>hr</a:t>
            </a:r>
            <a:endParaRPr lang="en-US" dirty="0" smtClean="0"/>
          </a:p>
          <a:p>
            <a:pPr marL="457200" lvl="1" indent="0">
              <a:buNone/>
            </a:pP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26768039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 y="1987282"/>
            <a:ext cx="8559800" cy="1143000"/>
          </a:xfrm>
        </p:spPr>
        <p:txBody>
          <a:bodyPr>
            <a:normAutofit fontScale="90000"/>
          </a:bodyPr>
          <a:lstStyle/>
          <a:p>
            <a:r>
              <a:rPr lang="en-US" dirty="0" smtClean="0"/>
              <a:t>Fixed-Function Switch Chips  Are </a:t>
            </a:r>
            <a:r>
              <a:rPr lang="en-US" b="1" dirty="0" smtClean="0"/>
              <a:t>Limited</a:t>
            </a:r>
            <a:endParaRPr lang="en-US" b="1" dirty="0"/>
          </a:p>
        </p:txBody>
      </p:sp>
      <p:sp>
        <p:nvSpPr>
          <p:cNvPr id="67" name="Content Placeholder 2"/>
          <p:cNvSpPr>
            <a:spLocks noGrp="1"/>
          </p:cNvSpPr>
          <p:nvPr>
            <p:ph idx="1"/>
          </p:nvPr>
        </p:nvSpPr>
        <p:spPr>
          <a:xfrm>
            <a:off x="457200" y="3590313"/>
            <a:ext cx="8229600" cy="2785932"/>
          </a:xfrm>
        </p:spPr>
        <p:txBody>
          <a:bodyPr/>
          <a:lstStyle/>
          <a:p>
            <a:pPr marL="514350" indent="-514350">
              <a:buFont typeface="+mj-lt"/>
              <a:buAutoNum type="arabicPeriod"/>
            </a:pPr>
            <a:r>
              <a:rPr lang="en-US" dirty="0" smtClean="0"/>
              <a:t>Can’t add new forwarding functionality</a:t>
            </a:r>
          </a:p>
          <a:p>
            <a:pPr marL="514350" indent="-514350">
              <a:buFont typeface="+mj-lt"/>
              <a:buAutoNum type="arabicPeriod"/>
            </a:pPr>
            <a:r>
              <a:rPr lang="en-US" dirty="0" smtClean="0"/>
              <a:t>Can’t add new monitoring functionality</a:t>
            </a:r>
          </a:p>
          <a:p>
            <a:pPr marL="514350" indent="-514350">
              <a:buFont typeface="+mj-lt"/>
              <a:buAutoNum type="arabicPeriod"/>
            </a:pPr>
            <a:endParaRPr lang="en-US" dirty="0" smtClean="0"/>
          </a:p>
          <a:p>
            <a:endParaRPr lang="en-US" dirty="0"/>
          </a:p>
        </p:txBody>
      </p:sp>
      <p:sp>
        <p:nvSpPr>
          <p:cNvPr id="3" name="Slide Number Placeholder 2"/>
          <p:cNvSpPr>
            <a:spLocks noGrp="1"/>
          </p:cNvSpPr>
          <p:nvPr>
            <p:ph type="sldNum" sz="quarter" idx="12"/>
          </p:nvPr>
        </p:nvSpPr>
        <p:spPr/>
        <p:txBody>
          <a:bodyPr/>
          <a:lstStyle/>
          <a:p>
            <a:fld id="{3DE0F19B-68EA-B340-A4BB-C1F18F625CEA}" type="slidenum">
              <a:rPr lang="en-US" smtClean="0"/>
              <a:t>5</a:t>
            </a:fld>
            <a:endParaRPr lang="en-US"/>
          </a:p>
        </p:txBody>
      </p:sp>
    </p:spTree>
    <p:custDataLst>
      <p:tags r:id="rId1"/>
    </p:custDataLst>
    <p:extLst>
      <p:ext uri="{BB962C8B-B14F-4D97-AF65-F5344CB8AC3E}">
        <p14:creationId xmlns:p14="http://schemas.microsoft.com/office/powerpoint/2010/main" val="3160655210"/>
      </p:ext>
    </p:extLst>
  </p:cSld>
  <p:clrMapOvr>
    <a:masterClrMapping/>
  </p:clrMapOvr>
  <mc:AlternateContent xmlns:mc="http://schemas.openxmlformats.org/markup-compatibility/2006" xmlns:p14="http://schemas.microsoft.com/office/powerpoint/2010/main">
    <mc:Choice Requires="p14">
      <p:transition spd="slow" p14:dur="2000" advTm="10709"/>
    </mc:Choice>
    <mc:Fallback xmlns="">
      <p:transition xmlns:p14="http://schemas.microsoft.com/office/powerpoint/2010/main" spd="slow" advTm="10709"/>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Fixed-Function Switch Chips</a:t>
            </a:r>
            <a:endParaRPr lang="en-US" dirty="0"/>
          </a:p>
        </p:txBody>
      </p:sp>
      <p:sp>
        <p:nvSpPr>
          <p:cNvPr id="5" name="Rectangle 4"/>
          <p:cNvSpPr/>
          <p:nvPr/>
        </p:nvSpPr>
        <p:spPr>
          <a:xfrm rot="16200000">
            <a:off x="6791613" y="5138353"/>
            <a:ext cx="2326465" cy="25969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endParaRPr lang="en-US" dirty="0"/>
          </a:p>
        </p:txBody>
      </p:sp>
      <p:grpSp>
        <p:nvGrpSpPr>
          <p:cNvPr id="107" name="Group 106"/>
          <p:cNvGrpSpPr/>
          <p:nvPr/>
        </p:nvGrpSpPr>
        <p:grpSpPr>
          <a:xfrm>
            <a:off x="8214543" y="4464248"/>
            <a:ext cx="736006" cy="1118949"/>
            <a:chOff x="8031408" y="3582602"/>
            <a:chExt cx="736006" cy="1118949"/>
          </a:xfrm>
        </p:grpSpPr>
        <p:grpSp>
          <p:nvGrpSpPr>
            <p:cNvPr id="19" name="Group 65"/>
            <p:cNvGrpSpPr/>
            <p:nvPr/>
          </p:nvGrpSpPr>
          <p:grpSpPr>
            <a:xfrm>
              <a:off x="8131589" y="4009362"/>
              <a:ext cx="551591" cy="228624"/>
              <a:chOff x="7660968" y="1751777"/>
              <a:chExt cx="1040580" cy="450645"/>
            </a:xfrm>
          </p:grpSpPr>
          <p:sp>
            <p:nvSpPr>
              <p:cNvPr id="20" name="Freeform 1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1" name="Straight Connector 2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70"/>
            <p:cNvGrpSpPr/>
            <p:nvPr/>
          </p:nvGrpSpPr>
          <p:grpSpPr>
            <a:xfrm>
              <a:off x="8132332" y="4472927"/>
              <a:ext cx="551591" cy="228624"/>
              <a:chOff x="7660968" y="1751777"/>
              <a:chExt cx="1040580" cy="450645"/>
            </a:xfrm>
          </p:grpSpPr>
          <p:sp>
            <p:nvSpPr>
              <p:cNvPr id="24" name="Freeform 2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5" name="Straight Connector 2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9" name="TextBox 28"/>
            <p:cNvSpPr txBox="1"/>
            <p:nvPr/>
          </p:nvSpPr>
          <p:spPr>
            <a:xfrm>
              <a:off x="8031408" y="3582602"/>
              <a:ext cx="736006" cy="282419"/>
            </a:xfrm>
            <a:prstGeom prst="rect">
              <a:avLst/>
            </a:prstGeom>
            <a:noFill/>
          </p:spPr>
          <p:txBody>
            <a:bodyPr wrap="none" lIns="130622" tIns="65311" rIns="130622" bIns="65311" rtlCol="0">
              <a:spAutoFit/>
            </a:bodyPr>
            <a:lstStyle/>
            <a:p>
              <a:pPr algn="ctr"/>
              <a:r>
                <a:rPr lang="en-US" sz="2000" dirty="0"/>
                <a:t>Queues</a:t>
              </a:r>
            </a:p>
          </p:txBody>
        </p:sp>
      </p:grpSp>
      <p:grpSp>
        <p:nvGrpSpPr>
          <p:cNvPr id="4" name="Group 3"/>
          <p:cNvGrpSpPr/>
          <p:nvPr/>
        </p:nvGrpSpPr>
        <p:grpSpPr>
          <a:xfrm>
            <a:off x="1497225" y="4098120"/>
            <a:ext cx="1124341" cy="2160163"/>
            <a:chOff x="1492629" y="3216474"/>
            <a:chExt cx="1124341" cy="2160163"/>
          </a:xfrm>
        </p:grpSpPr>
        <p:sp>
          <p:nvSpPr>
            <p:cNvPr id="35" name="Rectangle 34"/>
            <p:cNvSpPr/>
            <p:nvPr/>
          </p:nvSpPr>
          <p:spPr>
            <a:xfrm>
              <a:off x="1492629" y="3216474"/>
              <a:ext cx="1117361" cy="2157679"/>
            </a:xfrm>
            <a:prstGeom prst="rect">
              <a:avLst/>
            </a:prstGeom>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r>
                <a:rPr lang="en-US" sz="3400" dirty="0">
                  <a:solidFill>
                    <a:schemeClr val="tx1"/>
                  </a:solidFill>
                </a:rPr>
                <a:t>L2 </a:t>
              </a:r>
              <a:r>
                <a:rPr lang="en-US" sz="2800" dirty="0">
                  <a:solidFill>
                    <a:schemeClr val="tx1"/>
                  </a:solidFill>
                </a:rPr>
                <a:t>Stage</a:t>
              </a:r>
            </a:p>
          </p:txBody>
        </p:sp>
        <p:sp>
          <p:nvSpPr>
            <p:cNvPr id="39" name="Rectangle 38"/>
            <p:cNvSpPr/>
            <p:nvPr/>
          </p:nvSpPr>
          <p:spPr>
            <a:xfrm>
              <a:off x="1492629" y="3218956"/>
              <a:ext cx="1124341" cy="2157681"/>
            </a:xfrm>
            <a:prstGeom prst="rect">
              <a:avLst/>
            </a:prstGeom>
            <a:solidFill>
              <a:schemeClr val="lt1">
                <a:alpha val="53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grpSp>
        <p:nvGrpSpPr>
          <p:cNvPr id="85" name="Group 84"/>
          <p:cNvGrpSpPr/>
          <p:nvPr/>
        </p:nvGrpSpPr>
        <p:grpSpPr>
          <a:xfrm>
            <a:off x="3022934" y="4103511"/>
            <a:ext cx="1124942" cy="2168342"/>
            <a:chOff x="3018338" y="3221865"/>
            <a:chExt cx="1124942" cy="2168342"/>
          </a:xfrm>
        </p:grpSpPr>
        <p:sp>
          <p:nvSpPr>
            <p:cNvPr id="34" name="Rectangle 33"/>
            <p:cNvSpPr/>
            <p:nvPr/>
          </p:nvSpPr>
          <p:spPr>
            <a:xfrm>
              <a:off x="3025919" y="3221865"/>
              <a:ext cx="1117361" cy="2157679"/>
            </a:xfrm>
            <a:prstGeom prst="rect">
              <a:avLst/>
            </a:prstGeom>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r>
                <a:rPr lang="en-US" sz="3400" dirty="0" smtClean="0">
                  <a:solidFill>
                    <a:schemeClr val="tx1"/>
                  </a:solidFill>
                </a:rPr>
                <a:t>IPv4</a:t>
              </a:r>
              <a:r>
                <a:rPr lang="en-US" sz="2800" dirty="0" smtClean="0">
                  <a:solidFill>
                    <a:schemeClr val="tx1"/>
                  </a:solidFill>
                </a:rPr>
                <a:t>Stage</a:t>
              </a:r>
              <a:endParaRPr lang="en-US" sz="2800" dirty="0">
                <a:solidFill>
                  <a:schemeClr val="tx1"/>
                </a:solidFill>
              </a:endParaRPr>
            </a:p>
          </p:txBody>
        </p:sp>
        <p:sp>
          <p:nvSpPr>
            <p:cNvPr id="47" name="Rectangle 46"/>
            <p:cNvSpPr/>
            <p:nvPr/>
          </p:nvSpPr>
          <p:spPr>
            <a:xfrm>
              <a:off x="3018338" y="3232525"/>
              <a:ext cx="1124341" cy="2157682"/>
            </a:xfrm>
            <a:prstGeom prst="rect">
              <a:avLst/>
            </a:prstGeom>
            <a:solidFill>
              <a:schemeClr val="lt1">
                <a:alpha val="66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sp>
        <p:nvSpPr>
          <p:cNvPr id="52" name="Rectangle 51"/>
          <p:cNvSpPr/>
          <p:nvPr/>
        </p:nvSpPr>
        <p:spPr>
          <a:xfrm rot="16200000">
            <a:off x="-294463" y="5137999"/>
            <a:ext cx="2327923" cy="25894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r>
              <a:rPr lang="en-US" dirty="0" smtClean="0">
                <a:solidFill>
                  <a:schemeClr val="tx1"/>
                </a:solidFill>
              </a:rPr>
              <a:t>Parser</a:t>
            </a:r>
            <a:endParaRPr lang="en-US" dirty="0">
              <a:solidFill>
                <a:schemeClr val="tx1"/>
              </a:solidFill>
            </a:endParaRPr>
          </a:p>
        </p:txBody>
      </p:sp>
      <p:grpSp>
        <p:nvGrpSpPr>
          <p:cNvPr id="86" name="Group 85"/>
          <p:cNvGrpSpPr/>
          <p:nvPr/>
        </p:nvGrpSpPr>
        <p:grpSpPr>
          <a:xfrm>
            <a:off x="4732471" y="4098120"/>
            <a:ext cx="1126201" cy="2164526"/>
            <a:chOff x="4572135" y="3216474"/>
            <a:chExt cx="1126201" cy="2164526"/>
          </a:xfrm>
        </p:grpSpPr>
        <p:sp>
          <p:nvSpPr>
            <p:cNvPr id="33" name="Rectangle 32"/>
            <p:cNvSpPr/>
            <p:nvPr/>
          </p:nvSpPr>
          <p:spPr>
            <a:xfrm>
              <a:off x="4580975" y="3216474"/>
              <a:ext cx="1117361" cy="2157679"/>
            </a:xfrm>
            <a:prstGeom prst="rect">
              <a:avLst/>
            </a:prstGeom>
          </p:spPr>
          <p:style>
            <a:lnRef idx="1">
              <a:schemeClr val="accent6"/>
            </a:lnRef>
            <a:fillRef idx="3">
              <a:schemeClr val="accent6"/>
            </a:fillRef>
            <a:effectRef idx="2">
              <a:schemeClr val="accent6"/>
            </a:effectRef>
            <a:fontRef idx="minor">
              <a:schemeClr val="lt1"/>
            </a:fontRef>
          </p:style>
          <p:txBody>
            <a:bodyPr lIns="130622" tIns="65311" rIns="130622" bIns="65311" rtlCol="0" anchor="ctr"/>
            <a:lstStyle/>
            <a:p>
              <a:pPr algn="ctr"/>
              <a:r>
                <a:rPr lang="en-US" sz="3400" dirty="0" smtClean="0">
                  <a:solidFill>
                    <a:schemeClr val="tx1"/>
                  </a:solidFill>
                </a:rPr>
                <a:t>IPv6 </a:t>
              </a:r>
              <a:r>
                <a:rPr lang="en-US" sz="2800" dirty="0" smtClean="0">
                  <a:solidFill>
                    <a:schemeClr val="tx1"/>
                  </a:solidFill>
                </a:rPr>
                <a:t>Stage</a:t>
              </a:r>
              <a:endParaRPr lang="en-US" sz="2800" dirty="0">
                <a:solidFill>
                  <a:schemeClr val="tx1"/>
                </a:solidFill>
              </a:endParaRPr>
            </a:p>
          </p:txBody>
        </p:sp>
        <p:sp>
          <p:nvSpPr>
            <p:cNvPr id="60" name="Rectangle 59"/>
            <p:cNvSpPr/>
            <p:nvPr/>
          </p:nvSpPr>
          <p:spPr>
            <a:xfrm>
              <a:off x="4572135" y="3223321"/>
              <a:ext cx="1124339" cy="2157679"/>
            </a:xfrm>
            <a:prstGeom prst="rect">
              <a:avLst/>
            </a:prstGeom>
            <a:solidFill>
              <a:schemeClr val="lt1">
                <a:alpha val="67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87" name="Group 86"/>
          <p:cNvGrpSpPr/>
          <p:nvPr/>
        </p:nvGrpSpPr>
        <p:grpSpPr>
          <a:xfrm>
            <a:off x="6323481" y="4093667"/>
            <a:ext cx="1124341" cy="2160232"/>
            <a:chOff x="6318885" y="3212021"/>
            <a:chExt cx="1124341" cy="2160232"/>
          </a:xfrm>
        </p:grpSpPr>
        <p:sp>
          <p:nvSpPr>
            <p:cNvPr id="58" name="Rectangle 57"/>
            <p:cNvSpPr/>
            <p:nvPr/>
          </p:nvSpPr>
          <p:spPr>
            <a:xfrm>
              <a:off x="6318886" y="3212021"/>
              <a:ext cx="1117361" cy="2157679"/>
            </a:xfrm>
            <a:prstGeom prst="rect">
              <a:avLst/>
            </a:prstGeom>
          </p:spPr>
          <p:style>
            <a:lnRef idx="1">
              <a:schemeClr val="accent5"/>
            </a:lnRef>
            <a:fillRef idx="3">
              <a:schemeClr val="accent5"/>
            </a:fillRef>
            <a:effectRef idx="2">
              <a:schemeClr val="accent5"/>
            </a:effectRef>
            <a:fontRef idx="minor">
              <a:schemeClr val="lt1"/>
            </a:fontRef>
          </p:style>
          <p:txBody>
            <a:bodyPr lIns="130622" tIns="65311" rIns="130622" bIns="65311" rtlCol="0" anchor="ctr"/>
            <a:lstStyle/>
            <a:p>
              <a:pPr algn="ctr"/>
              <a:r>
                <a:rPr lang="en-US" sz="3400" dirty="0" smtClean="0">
                  <a:solidFill>
                    <a:schemeClr val="tx1"/>
                  </a:solidFill>
                </a:rPr>
                <a:t>ACL </a:t>
              </a:r>
              <a:r>
                <a:rPr lang="en-US" sz="2800" dirty="0" smtClean="0">
                  <a:solidFill>
                    <a:schemeClr val="tx1"/>
                  </a:solidFill>
                </a:rPr>
                <a:t>Stage</a:t>
              </a:r>
              <a:endParaRPr lang="en-US" sz="2800" dirty="0">
                <a:solidFill>
                  <a:schemeClr val="tx1"/>
                </a:solidFill>
              </a:endParaRPr>
            </a:p>
          </p:txBody>
        </p:sp>
        <p:sp>
          <p:nvSpPr>
            <p:cNvPr id="70" name="Rectangle 69"/>
            <p:cNvSpPr/>
            <p:nvPr/>
          </p:nvSpPr>
          <p:spPr>
            <a:xfrm>
              <a:off x="6318885" y="3214575"/>
              <a:ext cx="1124341" cy="2157678"/>
            </a:xfrm>
            <a:prstGeom prst="rect">
              <a:avLst/>
            </a:prstGeom>
            <a:solidFill>
              <a:schemeClr val="lt1">
                <a:alpha val="72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sp>
        <p:nvSpPr>
          <p:cNvPr id="88" name="Isosceles Triangle 87"/>
          <p:cNvSpPr/>
          <p:nvPr/>
        </p:nvSpPr>
        <p:spPr>
          <a:xfrm rot="5400000">
            <a:off x="1459687" y="5907878"/>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Isosceles Triangle 89"/>
          <p:cNvSpPr/>
          <p:nvPr/>
        </p:nvSpPr>
        <p:spPr>
          <a:xfrm rot="5400000">
            <a:off x="3013132"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Isosceles Triangle 90"/>
          <p:cNvSpPr/>
          <p:nvPr/>
        </p:nvSpPr>
        <p:spPr>
          <a:xfrm rot="5400000">
            <a:off x="4728908" y="5925261"/>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2" name="Isosceles Triangle 91"/>
          <p:cNvSpPr/>
          <p:nvPr/>
        </p:nvSpPr>
        <p:spPr>
          <a:xfrm rot="5400000">
            <a:off x="6315139"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06" name="Group 105"/>
          <p:cNvGrpSpPr/>
          <p:nvPr/>
        </p:nvGrpSpPr>
        <p:grpSpPr>
          <a:xfrm>
            <a:off x="1348700" y="6030725"/>
            <a:ext cx="6104332" cy="422391"/>
            <a:chOff x="1344104" y="5149079"/>
            <a:chExt cx="6104332" cy="615145"/>
          </a:xfrm>
        </p:grpSpPr>
        <p:cxnSp>
          <p:nvCxnSpPr>
            <p:cNvPr id="93" name="Straight Arrow Connector 92"/>
            <p:cNvCxnSpPr/>
            <p:nvPr/>
          </p:nvCxnSpPr>
          <p:spPr>
            <a:xfrm>
              <a:off x="1344104" y="5732645"/>
              <a:ext cx="6104332" cy="31579"/>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95" name="Elbow Connector 94"/>
            <p:cNvCxnSpPr/>
            <p:nvPr/>
          </p:nvCxnSpPr>
          <p:spPr>
            <a:xfrm rot="10800000" flipV="1">
              <a:off x="1358390" y="5149079"/>
              <a:ext cx="128370" cy="583566"/>
            </a:xfrm>
            <a:prstGeom prst="bentConnector2">
              <a:avLst/>
            </a:prstGeom>
          </p:spPr>
          <p:style>
            <a:lnRef idx="2">
              <a:schemeClr val="dk1"/>
            </a:lnRef>
            <a:fillRef idx="0">
              <a:schemeClr val="dk1"/>
            </a:fillRef>
            <a:effectRef idx="1">
              <a:schemeClr val="dk1"/>
            </a:effectRef>
            <a:fontRef idx="minor">
              <a:schemeClr val="tx1"/>
            </a:fontRef>
          </p:style>
        </p:cxnSp>
        <p:cxnSp>
          <p:nvCxnSpPr>
            <p:cNvPr id="103" name="Elbow Connector 102"/>
            <p:cNvCxnSpPr/>
            <p:nvPr/>
          </p:nvCxnSpPr>
          <p:spPr>
            <a:xfrm rot="10800000" flipV="1">
              <a:off x="2897549"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104" name="Elbow Connector 103"/>
            <p:cNvCxnSpPr/>
            <p:nvPr/>
          </p:nvCxnSpPr>
          <p:spPr>
            <a:xfrm rot="10800000" flipV="1">
              <a:off x="4620391"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105" name="Elbow Connector 104"/>
            <p:cNvCxnSpPr/>
            <p:nvPr/>
          </p:nvCxnSpPr>
          <p:spPr>
            <a:xfrm rot="10800000" flipV="1">
              <a:off x="6189407"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grpSp>
      <p:sp>
        <p:nvSpPr>
          <p:cNvPr id="3" name="Rectangle 2"/>
          <p:cNvSpPr/>
          <p:nvPr/>
        </p:nvSpPr>
        <p:spPr>
          <a:xfrm rot="16200000">
            <a:off x="920830" y="4948036"/>
            <a:ext cx="1909818" cy="5271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L2 Table</a:t>
            </a:r>
            <a:endParaRPr lang="en-US" dirty="0"/>
          </a:p>
        </p:txBody>
      </p:sp>
      <p:sp>
        <p:nvSpPr>
          <p:cNvPr id="68" name="Rectangle 67"/>
          <p:cNvSpPr/>
          <p:nvPr/>
        </p:nvSpPr>
        <p:spPr>
          <a:xfrm rot="16200000">
            <a:off x="2416625" y="4969835"/>
            <a:ext cx="1909818" cy="5271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IPv4 Table</a:t>
            </a:r>
            <a:endParaRPr lang="en-US" dirty="0"/>
          </a:p>
        </p:txBody>
      </p:sp>
      <p:sp>
        <p:nvSpPr>
          <p:cNvPr id="71" name="Rectangle 70"/>
          <p:cNvSpPr/>
          <p:nvPr/>
        </p:nvSpPr>
        <p:spPr>
          <a:xfrm rot="16200000">
            <a:off x="4540618" y="4556375"/>
            <a:ext cx="1065835" cy="5271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IPv6 Table</a:t>
            </a:r>
            <a:endParaRPr lang="en-US" dirty="0"/>
          </a:p>
        </p:txBody>
      </p:sp>
      <p:sp>
        <p:nvSpPr>
          <p:cNvPr id="72" name="Rectangle 71"/>
          <p:cNvSpPr/>
          <p:nvPr/>
        </p:nvSpPr>
        <p:spPr>
          <a:xfrm rot="16200000">
            <a:off x="5792820" y="4949606"/>
            <a:ext cx="1852295" cy="52719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ACL Table</a:t>
            </a:r>
            <a:endParaRPr lang="en-US" dirty="0"/>
          </a:p>
        </p:txBody>
      </p:sp>
      <p:grpSp>
        <p:nvGrpSpPr>
          <p:cNvPr id="69" name="Group 68"/>
          <p:cNvGrpSpPr/>
          <p:nvPr/>
        </p:nvGrpSpPr>
        <p:grpSpPr>
          <a:xfrm>
            <a:off x="2206527" y="4213434"/>
            <a:ext cx="369332" cy="1943069"/>
            <a:chOff x="2494663" y="3258013"/>
            <a:chExt cx="369332" cy="1712316"/>
          </a:xfrm>
        </p:grpSpPr>
        <p:sp>
          <p:nvSpPr>
            <p:cNvPr id="73" name="Trapezoid 72"/>
            <p:cNvSpPr/>
            <p:nvPr/>
          </p:nvSpPr>
          <p:spPr>
            <a:xfrm rot="5400000" flipH="1">
              <a:off x="1831929" y="3947535"/>
              <a:ext cx="1712316" cy="333271"/>
            </a:xfrm>
            <a:prstGeom prst="trapezoid">
              <a:avLst>
                <a:gd name="adj" fmla="val 3080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74" name="TextBox 73"/>
            <p:cNvSpPr txBox="1"/>
            <p:nvPr/>
          </p:nvSpPr>
          <p:spPr>
            <a:xfrm rot="16200000">
              <a:off x="2011944" y="3929505"/>
              <a:ext cx="1334770" cy="369332"/>
            </a:xfrm>
            <a:prstGeom prst="rect">
              <a:avLst/>
            </a:prstGeom>
            <a:noFill/>
          </p:spPr>
          <p:txBody>
            <a:bodyPr wrap="none" rtlCol="0">
              <a:spAutoFit/>
            </a:bodyPr>
            <a:lstStyle/>
            <a:p>
              <a:pPr algn="ctr"/>
              <a:r>
                <a:rPr lang="en-US" dirty="0" smtClean="0"/>
                <a:t>Fixed Action</a:t>
              </a:r>
              <a:endParaRPr lang="en-US" dirty="0"/>
            </a:p>
          </p:txBody>
        </p:sp>
      </p:grpSp>
      <p:grpSp>
        <p:nvGrpSpPr>
          <p:cNvPr id="75" name="Group 74"/>
          <p:cNvGrpSpPr/>
          <p:nvPr/>
        </p:nvGrpSpPr>
        <p:grpSpPr>
          <a:xfrm>
            <a:off x="3728831" y="4223099"/>
            <a:ext cx="369332" cy="1943069"/>
            <a:chOff x="2494663" y="3258013"/>
            <a:chExt cx="369332" cy="1712316"/>
          </a:xfrm>
        </p:grpSpPr>
        <p:sp>
          <p:nvSpPr>
            <p:cNvPr id="80" name="Trapezoid 79"/>
            <p:cNvSpPr/>
            <p:nvPr/>
          </p:nvSpPr>
          <p:spPr>
            <a:xfrm rot="5400000" flipH="1">
              <a:off x="1831929" y="3947535"/>
              <a:ext cx="1712316" cy="333271"/>
            </a:xfrm>
            <a:prstGeom prst="trapezoid">
              <a:avLst>
                <a:gd name="adj" fmla="val 3080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81" name="TextBox 80"/>
            <p:cNvSpPr txBox="1"/>
            <p:nvPr/>
          </p:nvSpPr>
          <p:spPr>
            <a:xfrm rot="16200000">
              <a:off x="2011944" y="3929505"/>
              <a:ext cx="1334770" cy="369332"/>
            </a:xfrm>
            <a:prstGeom prst="rect">
              <a:avLst/>
            </a:prstGeom>
            <a:noFill/>
          </p:spPr>
          <p:txBody>
            <a:bodyPr wrap="none" rtlCol="0">
              <a:spAutoFit/>
            </a:bodyPr>
            <a:lstStyle/>
            <a:p>
              <a:pPr algn="ctr"/>
              <a:r>
                <a:rPr lang="en-US" dirty="0" smtClean="0"/>
                <a:t>Fixed Action</a:t>
              </a:r>
              <a:endParaRPr lang="en-US" dirty="0"/>
            </a:p>
          </p:txBody>
        </p:sp>
      </p:grpSp>
      <p:grpSp>
        <p:nvGrpSpPr>
          <p:cNvPr id="82" name="Group 81"/>
          <p:cNvGrpSpPr/>
          <p:nvPr/>
        </p:nvGrpSpPr>
        <p:grpSpPr>
          <a:xfrm>
            <a:off x="5419201" y="4252680"/>
            <a:ext cx="369332" cy="1101892"/>
            <a:chOff x="2494662" y="3258013"/>
            <a:chExt cx="369331" cy="1712316"/>
          </a:xfrm>
        </p:grpSpPr>
        <p:sp>
          <p:nvSpPr>
            <p:cNvPr id="89" name="Trapezoid 88"/>
            <p:cNvSpPr/>
            <p:nvPr/>
          </p:nvSpPr>
          <p:spPr>
            <a:xfrm rot="5400000" flipH="1">
              <a:off x="1831929" y="3947535"/>
              <a:ext cx="1712316" cy="333271"/>
            </a:xfrm>
            <a:prstGeom prst="trapezoid">
              <a:avLst>
                <a:gd name="adj" fmla="val 3080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94" name="TextBox 93"/>
            <p:cNvSpPr txBox="1"/>
            <p:nvPr/>
          </p:nvSpPr>
          <p:spPr>
            <a:xfrm rot="16200000">
              <a:off x="2067492" y="3929506"/>
              <a:ext cx="1223672" cy="369331"/>
            </a:xfrm>
            <a:prstGeom prst="rect">
              <a:avLst/>
            </a:prstGeom>
            <a:noFill/>
          </p:spPr>
          <p:txBody>
            <a:bodyPr wrap="none" rtlCol="0">
              <a:spAutoFit/>
            </a:bodyPr>
            <a:lstStyle/>
            <a:p>
              <a:pPr algn="ctr"/>
              <a:r>
                <a:rPr lang="en-US" dirty="0" smtClean="0"/>
                <a:t>Action</a:t>
              </a:r>
              <a:endParaRPr lang="en-US" dirty="0"/>
            </a:p>
          </p:txBody>
        </p:sp>
      </p:grpSp>
      <p:grpSp>
        <p:nvGrpSpPr>
          <p:cNvPr id="101" name="Group 100"/>
          <p:cNvGrpSpPr/>
          <p:nvPr/>
        </p:nvGrpSpPr>
        <p:grpSpPr>
          <a:xfrm>
            <a:off x="7031587" y="4196281"/>
            <a:ext cx="369332" cy="1943069"/>
            <a:chOff x="2494663" y="3258013"/>
            <a:chExt cx="369332" cy="1712316"/>
          </a:xfrm>
        </p:grpSpPr>
        <p:sp>
          <p:nvSpPr>
            <p:cNvPr id="102" name="Trapezoid 101"/>
            <p:cNvSpPr/>
            <p:nvPr/>
          </p:nvSpPr>
          <p:spPr>
            <a:xfrm rot="5400000" flipH="1">
              <a:off x="1831929" y="3947535"/>
              <a:ext cx="1712316" cy="333271"/>
            </a:xfrm>
            <a:prstGeom prst="trapezoid">
              <a:avLst>
                <a:gd name="adj" fmla="val 3080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108" name="TextBox 107"/>
            <p:cNvSpPr txBox="1"/>
            <p:nvPr/>
          </p:nvSpPr>
          <p:spPr>
            <a:xfrm rot="16200000">
              <a:off x="2011944" y="3929505"/>
              <a:ext cx="1334770" cy="369332"/>
            </a:xfrm>
            <a:prstGeom prst="rect">
              <a:avLst/>
            </a:prstGeom>
            <a:noFill/>
          </p:spPr>
          <p:txBody>
            <a:bodyPr wrap="none" rtlCol="0">
              <a:spAutoFit/>
            </a:bodyPr>
            <a:lstStyle/>
            <a:p>
              <a:pPr algn="ctr"/>
              <a:r>
                <a:rPr lang="en-US" dirty="0" smtClean="0"/>
                <a:t>Fixed Action</a:t>
              </a:r>
              <a:endParaRPr lang="en-US" dirty="0"/>
            </a:p>
          </p:txBody>
        </p:sp>
      </p:grpSp>
      <p:sp>
        <p:nvSpPr>
          <p:cNvPr id="112" name="Rectangle 111"/>
          <p:cNvSpPr/>
          <p:nvPr/>
        </p:nvSpPr>
        <p:spPr>
          <a:xfrm>
            <a:off x="1677488" y="1795494"/>
            <a:ext cx="933614" cy="84119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L2</a:t>
            </a:r>
            <a:endParaRPr lang="en-US" dirty="0"/>
          </a:p>
        </p:txBody>
      </p:sp>
      <p:sp>
        <p:nvSpPr>
          <p:cNvPr id="76" name="Rectangle 75"/>
          <p:cNvSpPr/>
          <p:nvPr/>
        </p:nvSpPr>
        <p:spPr>
          <a:xfrm>
            <a:off x="4926691" y="1567701"/>
            <a:ext cx="958655" cy="78081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v4</a:t>
            </a:r>
            <a:endParaRPr lang="en-US" dirty="0"/>
          </a:p>
        </p:txBody>
      </p:sp>
      <p:sp>
        <p:nvSpPr>
          <p:cNvPr id="77" name="Rectangle 76"/>
          <p:cNvSpPr/>
          <p:nvPr/>
        </p:nvSpPr>
        <p:spPr>
          <a:xfrm>
            <a:off x="4605020" y="2416605"/>
            <a:ext cx="1730971" cy="44017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v6</a:t>
            </a:r>
            <a:endParaRPr lang="en-US" dirty="0"/>
          </a:p>
        </p:txBody>
      </p:sp>
      <p:cxnSp>
        <p:nvCxnSpPr>
          <p:cNvPr id="78" name="Straight Arrow Connector 77"/>
          <p:cNvCxnSpPr>
            <a:stCxn id="112" idx="3"/>
            <a:endCxn id="76" idx="1"/>
          </p:cNvCxnSpPr>
          <p:nvPr/>
        </p:nvCxnSpPr>
        <p:spPr>
          <a:xfrm flipV="1">
            <a:off x="2611102" y="1958110"/>
            <a:ext cx="2315589" cy="2579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9" name="Straight Arrow Connector 78"/>
          <p:cNvCxnSpPr>
            <a:stCxn id="76" idx="3"/>
            <a:endCxn id="83" idx="1"/>
          </p:cNvCxnSpPr>
          <p:nvPr/>
        </p:nvCxnSpPr>
        <p:spPr>
          <a:xfrm>
            <a:off x="5885346" y="1958110"/>
            <a:ext cx="976921" cy="43122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3" name="Rectangle 82"/>
          <p:cNvSpPr/>
          <p:nvPr/>
        </p:nvSpPr>
        <p:spPr>
          <a:xfrm>
            <a:off x="6862267" y="1694550"/>
            <a:ext cx="1181529" cy="138956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ACL</a:t>
            </a:r>
            <a:endParaRPr lang="en-US" dirty="0"/>
          </a:p>
        </p:txBody>
      </p:sp>
      <p:cxnSp>
        <p:nvCxnSpPr>
          <p:cNvPr id="84" name="Straight Arrow Connector 83"/>
          <p:cNvCxnSpPr>
            <a:stCxn id="77" idx="3"/>
            <a:endCxn id="83" idx="1"/>
          </p:cNvCxnSpPr>
          <p:nvPr/>
        </p:nvCxnSpPr>
        <p:spPr>
          <a:xfrm flipV="1">
            <a:off x="6335991" y="2389331"/>
            <a:ext cx="526276" cy="247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6" name="Straight Arrow Connector 95"/>
          <p:cNvCxnSpPr>
            <a:stCxn id="112" idx="3"/>
            <a:endCxn id="77" idx="1"/>
          </p:cNvCxnSpPr>
          <p:nvPr/>
        </p:nvCxnSpPr>
        <p:spPr>
          <a:xfrm>
            <a:off x="2611102" y="2216093"/>
            <a:ext cx="1993918" cy="4205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97" name="Group 96"/>
          <p:cNvGrpSpPr/>
          <p:nvPr/>
        </p:nvGrpSpPr>
        <p:grpSpPr>
          <a:xfrm>
            <a:off x="245626" y="2926679"/>
            <a:ext cx="8552200" cy="760323"/>
            <a:chOff x="245626" y="2926679"/>
            <a:chExt cx="8552200" cy="760323"/>
          </a:xfrm>
        </p:grpSpPr>
        <p:cxnSp>
          <p:nvCxnSpPr>
            <p:cNvPr id="98" name="Straight Connector 97"/>
            <p:cNvCxnSpPr/>
            <p:nvPr/>
          </p:nvCxnSpPr>
          <p:spPr>
            <a:xfrm flipV="1">
              <a:off x="245626" y="3320090"/>
              <a:ext cx="8552200" cy="0"/>
            </a:xfrm>
            <a:prstGeom prst="line">
              <a:avLst/>
            </a:prstGeom>
            <a:ln>
              <a:solidFill>
                <a:schemeClr val="tx1">
                  <a:lumMod val="50000"/>
                  <a:lumOff val="50000"/>
                </a:schemeClr>
              </a:solidFill>
              <a:prstDash val="lgDash"/>
            </a:ln>
          </p:spPr>
          <p:style>
            <a:lnRef idx="2">
              <a:schemeClr val="dk1"/>
            </a:lnRef>
            <a:fillRef idx="0">
              <a:schemeClr val="dk1"/>
            </a:fillRef>
            <a:effectRef idx="1">
              <a:schemeClr val="dk1"/>
            </a:effectRef>
            <a:fontRef idx="minor">
              <a:schemeClr val="tx1"/>
            </a:fontRef>
          </p:style>
        </p:cxnSp>
        <p:sp>
          <p:nvSpPr>
            <p:cNvPr id="99" name="TextBox 98"/>
            <p:cNvSpPr txBox="1"/>
            <p:nvPr/>
          </p:nvSpPr>
          <p:spPr>
            <a:xfrm>
              <a:off x="298401" y="2926679"/>
              <a:ext cx="2468206" cy="369332"/>
            </a:xfrm>
            <a:prstGeom prst="rect">
              <a:avLst/>
            </a:prstGeom>
            <a:noFill/>
          </p:spPr>
          <p:txBody>
            <a:bodyPr wrap="square" rtlCol="0">
              <a:spAutoFit/>
            </a:bodyPr>
            <a:lstStyle/>
            <a:p>
              <a:r>
                <a:rPr lang="en-US" dirty="0" smtClean="0"/>
                <a:t>Control Flow Graph</a:t>
              </a:r>
              <a:endParaRPr lang="en-US" dirty="0"/>
            </a:p>
          </p:txBody>
        </p:sp>
        <p:sp>
          <p:nvSpPr>
            <p:cNvPr id="100" name="TextBox 99"/>
            <p:cNvSpPr txBox="1"/>
            <p:nvPr/>
          </p:nvSpPr>
          <p:spPr>
            <a:xfrm>
              <a:off x="298402" y="3317670"/>
              <a:ext cx="1840934" cy="369332"/>
            </a:xfrm>
            <a:prstGeom prst="rect">
              <a:avLst/>
            </a:prstGeom>
            <a:noFill/>
          </p:spPr>
          <p:txBody>
            <a:bodyPr wrap="square" rtlCol="0">
              <a:spAutoFit/>
            </a:bodyPr>
            <a:lstStyle/>
            <a:p>
              <a:r>
                <a:rPr lang="en-US" dirty="0" smtClean="0"/>
                <a:t>Switch Pipeline</a:t>
              </a:r>
              <a:endParaRPr lang="en-US" dirty="0"/>
            </a:p>
          </p:txBody>
        </p:sp>
      </p:grpSp>
      <p:cxnSp>
        <p:nvCxnSpPr>
          <p:cNvPr id="109" name="Straight Arrow Connector 108"/>
          <p:cNvCxnSpPr>
            <a:endCxn id="76" idx="1"/>
          </p:cNvCxnSpPr>
          <p:nvPr/>
        </p:nvCxnSpPr>
        <p:spPr>
          <a:xfrm flipV="1">
            <a:off x="4096801" y="1958110"/>
            <a:ext cx="829890" cy="26995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0" name="Straight Arrow Connector 109"/>
          <p:cNvCxnSpPr>
            <a:endCxn id="77" idx="1"/>
          </p:cNvCxnSpPr>
          <p:nvPr/>
        </p:nvCxnSpPr>
        <p:spPr>
          <a:xfrm>
            <a:off x="4096801" y="2228061"/>
            <a:ext cx="508219" cy="4086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1" name="Straight Arrow Connector 110"/>
          <p:cNvCxnSpPr>
            <a:stCxn id="112" idx="3"/>
            <a:endCxn id="116" idx="1"/>
          </p:cNvCxnSpPr>
          <p:nvPr/>
        </p:nvCxnSpPr>
        <p:spPr>
          <a:xfrm flipV="1">
            <a:off x="2611102" y="2211639"/>
            <a:ext cx="406940" cy="445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3" name="Rectangle 112"/>
          <p:cNvSpPr/>
          <p:nvPr/>
        </p:nvSpPr>
        <p:spPr>
          <a:xfrm>
            <a:off x="3024995" y="1958110"/>
            <a:ext cx="1071806" cy="539901"/>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err="1" smtClean="0"/>
              <a:t>MyEncap</a:t>
            </a:r>
            <a:endParaRPr lang="en-US" dirty="0"/>
          </a:p>
        </p:txBody>
      </p:sp>
      <p:grpSp>
        <p:nvGrpSpPr>
          <p:cNvPr id="17" name="Group 16"/>
          <p:cNvGrpSpPr/>
          <p:nvPr/>
        </p:nvGrpSpPr>
        <p:grpSpPr>
          <a:xfrm>
            <a:off x="2335644" y="3687002"/>
            <a:ext cx="971284" cy="928132"/>
            <a:chOff x="4810508" y="3110726"/>
            <a:chExt cx="971284" cy="928132"/>
          </a:xfrm>
        </p:grpSpPr>
        <p:sp>
          <p:nvSpPr>
            <p:cNvPr id="16" name="Cloud 15"/>
            <p:cNvSpPr/>
            <p:nvPr/>
          </p:nvSpPr>
          <p:spPr>
            <a:xfrm>
              <a:off x="4810508" y="3170337"/>
              <a:ext cx="971284" cy="868521"/>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5057803" y="3110726"/>
              <a:ext cx="505555"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sp>
        <p:nvSpPr>
          <p:cNvPr id="116" name="Rectangle 115"/>
          <p:cNvSpPr/>
          <p:nvPr/>
        </p:nvSpPr>
        <p:spPr>
          <a:xfrm>
            <a:off x="3018042" y="1941688"/>
            <a:ext cx="1078759" cy="539901"/>
          </a:xfrm>
          <a:prstGeom prst="rect">
            <a:avLst/>
          </a:prstGeom>
          <a:effectLst/>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err="1" smtClean="0"/>
              <a:t>MyEncap</a:t>
            </a:r>
            <a:endParaRPr lang="en-US" dirty="0"/>
          </a:p>
        </p:txBody>
      </p:sp>
      <p:cxnSp>
        <p:nvCxnSpPr>
          <p:cNvPr id="65" name="Straight Arrow Connector 64"/>
          <p:cNvCxnSpPr/>
          <p:nvPr/>
        </p:nvCxnSpPr>
        <p:spPr>
          <a:xfrm>
            <a:off x="745752" y="2204422"/>
            <a:ext cx="93173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7" name="Straight Arrow Connector 66"/>
          <p:cNvCxnSpPr/>
          <p:nvPr/>
        </p:nvCxnSpPr>
        <p:spPr>
          <a:xfrm>
            <a:off x="8043796" y="2389331"/>
            <a:ext cx="8684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 name="Slide Number Placeholder 5"/>
          <p:cNvSpPr>
            <a:spLocks noGrp="1"/>
          </p:cNvSpPr>
          <p:nvPr>
            <p:ph type="sldNum" sz="quarter" idx="12"/>
          </p:nvPr>
        </p:nvSpPr>
        <p:spPr/>
        <p:txBody>
          <a:bodyPr/>
          <a:lstStyle/>
          <a:p>
            <a:fld id="{3DE0F19B-68EA-B340-A4BB-C1F18F625CEA}" type="slidenum">
              <a:rPr lang="en-US" smtClean="0"/>
              <a:t>6</a:t>
            </a:fld>
            <a:endParaRPr lang="en-US"/>
          </a:p>
        </p:txBody>
      </p:sp>
    </p:spTree>
    <p:custDataLst>
      <p:tags r:id="rId1"/>
    </p:custDataLst>
    <p:extLst>
      <p:ext uri="{BB962C8B-B14F-4D97-AF65-F5344CB8AC3E}">
        <p14:creationId xmlns:p14="http://schemas.microsoft.com/office/powerpoint/2010/main" val="2578155446"/>
      </p:ext>
    </p:extLst>
  </p:cSld>
  <p:clrMapOvr>
    <a:masterClrMapping/>
  </p:clrMapOvr>
  <mc:AlternateContent xmlns:mc="http://schemas.openxmlformats.org/markup-compatibility/2006" xmlns:p14="http://schemas.microsoft.com/office/powerpoint/2010/main">
    <mc:Choice Requires="p14">
      <p:transition spd="slow" p14:dur="2000" advTm="25138"/>
    </mc:Choice>
    <mc:Fallback xmlns="">
      <p:transition xmlns:p14="http://schemas.microsoft.com/office/powerpoint/2010/main" spd="slow" advTm="2513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500"/>
                                        <p:tgtEl>
                                          <p:spTgt spid="113"/>
                                        </p:tgtEl>
                                      </p:cBhvr>
                                    </p:animEffec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78"/>
                                        </p:tgtEl>
                                      </p:cBhvr>
                                    </p:animEffect>
                                    <p:set>
                                      <p:cBhvr>
                                        <p:cTn id="11" dur="1" fill="hold">
                                          <p:stCondLst>
                                            <p:cond delay="499"/>
                                          </p:stCondLst>
                                        </p:cTn>
                                        <p:tgtEl>
                                          <p:spTgt spid="78"/>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96"/>
                                        </p:tgtEl>
                                      </p:cBhvr>
                                    </p:animEffect>
                                    <p:set>
                                      <p:cBhvr>
                                        <p:cTn id="14" dur="1" fill="hold">
                                          <p:stCondLst>
                                            <p:cond delay="499"/>
                                          </p:stCondLst>
                                        </p:cTn>
                                        <p:tgtEl>
                                          <p:spTgt spid="96"/>
                                        </p:tgtEl>
                                        <p:attrNameLst>
                                          <p:attrName>style.visibility</p:attrName>
                                        </p:attrNameLst>
                                      </p:cBhvr>
                                      <p:to>
                                        <p:strVal val="hidden"/>
                                      </p:to>
                                    </p:se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11"/>
                                        </p:tgtEl>
                                        <p:attrNameLst>
                                          <p:attrName>style.visibility</p:attrName>
                                        </p:attrNameLst>
                                      </p:cBhvr>
                                      <p:to>
                                        <p:strVal val="visible"/>
                                      </p:to>
                                    </p:set>
                                    <p:animEffect transition="in" filter="fade">
                                      <p:cBhvr>
                                        <p:cTn id="18" dur="500"/>
                                        <p:tgtEl>
                                          <p:spTgt spid="111"/>
                                        </p:tgtEl>
                                      </p:cBhvr>
                                    </p:animEffect>
                                  </p:childTnLst>
                                </p:cTn>
                              </p:par>
                              <p:par>
                                <p:cTn id="19" presetID="10" presetClass="entr" presetSubtype="0" fill="hold" nodeType="withEffect">
                                  <p:stCondLst>
                                    <p:cond delay="0"/>
                                  </p:stCondLst>
                                  <p:childTnLst>
                                    <p:set>
                                      <p:cBhvr>
                                        <p:cTn id="20" dur="1" fill="hold">
                                          <p:stCondLst>
                                            <p:cond delay="0"/>
                                          </p:stCondLst>
                                        </p:cTn>
                                        <p:tgtEl>
                                          <p:spTgt spid="109"/>
                                        </p:tgtEl>
                                        <p:attrNameLst>
                                          <p:attrName>style.visibility</p:attrName>
                                        </p:attrNameLst>
                                      </p:cBhvr>
                                      <p:to>
                                        <p:strVal val="visible"/>
                                      </p:to>
                                    </p:set>
                                    <p:animEffect transition="in" filter="fade">
                                      <p:cBhvr>
                                        <p:cTn id="21" dur="500"/>
                                        <p:tgtEl>
                                          <p:spTgt spid="109"/>
                                        </p:tgtEl>
                                      </p:cBhvr>
                                    </p:animEffect>
                                  </p:childTnLst>
                                </p:cTn>
                              </p:par>
                              <p:par>
                                <p:cTn id="22" presetID="10" presetClass="entr" presetSubtype="0" fill="hold" nodeType="withEffect">
                                  <p:stCondLst>
                                    <p:cond delay="0"/>
                                  </p:stCondLst>
                                  <p:childTnLst>
                                    <p:set>
                                      <p:cBhvr>
                                        <p:cTn id="23" dur="1" fill="hold">
                                          <p:stCondLst>
                                            <p:cond delay="0"/>
                                          </p:stCondLst>
                                        </p:cTn>
                                        <p:tgtEl>
                                          <p:spTgt spid="110"/>
                                        </p:tgtEl>
                                        <p:attrNameLst>
                                          <p:attrName>style.visibility</p:attrName>
                                        </p:attrNameLst>
                                      </p:cBhvr>
                                      <p:to>
                                        <p:strVal val="visible"/>
                                      </p:to>
                                    </p:set>
                                    <p:animEffect transition="in" filter="fade">
                                      <p:cBhvr>
                                        <p:cTn id="24" dur="500"/>
                                        <p:tgtEl>
                                          <p:spTgt spid="11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6"/>
                                        </p:tgtEl>
                                        <p:attrNameLst>
                                          <p:attrName>style.visibility</p:attrName>
                                        </p:attrNameLst>
                                      </p:cBhvr>
                                      <p:to>
                                        <p:strVal val="visible"/>
                                      </p:to>
                                    </p:set>
                                  </p:childTnLst>
                                </p:cTn>
                              </p:par>
                              <p:par>
                                <p:cTn id="29" presetID="0" presetClass="path" presetSubtype="0" accel="50000" decel="50000" fill="hold" grpId="1" nodeType="withEffect">
                                  <p:stCondLst>
                                    <p:cond delay="0"/>
                                  </p:stCondLst>
                                  <p:childTnLst>
                                    <p:animMotion origin="layout" path="M 0 0 L -0.0026 0.27867 " pathEditMode="relative" ptsTypes="AA">
                                      <p:cBhvr>
                                        <p:cTn id="30" dur="2000" fill="hold"/>
                                        <p:tgtEl>
                                          <p:spTgt spid="116"/>
                                        </p:tgtEl>
                                        <p:attrNameLst>
                                          <p:attrName>ppt_x</p:attrName>
                                          <p:attrName>ppt_y</p:attrName>
                                        </p:attrNameLst>
                                      </p:cBhvr>
                                    </p:animMotion>
                                  </p:childTnLst>
                                </p:cTn>
                              </p:par>
                            </p:childTnLst>
                          </p:cTn>
                        </p:par>
                        <p:par>
                          <p:cTn id="31" fill="hold">
                            <p:stCondLst>
                              <p:cond delay="2000"/>
                            </p:stCondLst>
                            <p:childTnLst>
                              <p:par>
                                <p:cTn id="32" presetID="10" presetClass="exit" presetSubtype="0" fill="hold" grpId="2" nodeType="afterEffect">
                                  <p:stCondLst>
                                    <p:cond delay="0"/>
                                  </p:stCondLst>
                                  <p:childTnLst>
                                    <p:animEffect transition="out" filter="fade">
                                      <p:cBhvr>
                                        <p:cTn id="33" dur="500"/>
                                        <p:tgtEl>
                                          <p:spTgt spid="116"/>
                                        </p:tgtEl>
                                      </p:cBhvr>
                                    </p:animEffect>
                                    <p:set>
                                      <p:cBhvr>
                                        <p:cTn id="34" dur="1" fill="hold">
                                          <p:stCondLst>
                                            <p:cond delay="499"/>
                                          </p:stCondLst>
                                        </p:cTn>
                                        <p:tgtEl>
                                          <p:spTgt spid="116"/>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par>
                          <p:cTn id="38" fill="hold">
                            <p:stCondLst>
                              <p:cond delay="2500"/>
                            </p:stCondLst>
                            <p:childTnLst>
                              <p:par>
                                <p:cTn id="39" presetID="10" presetClass="entr" presetSubtype="0" fill="hold"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fade">
                                      <p:cBhvr>
                                        <p:cTn id="4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6" grpId="0" animBg="1"/>
      <p:bldP spid="116" grpId="1" animBg="1"/>
      <p:bldP spid="116"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DE0F19B-68EA-B340-A4BB-C1F18F625CEA}" type="slidenum">
              <a:rPr lang="en-US" smtClean="0"/>
              <a:t>7</a:t>
            </a:fld>
            <a:endParaRPr lang="en-US"/>
          </a:p>
        </p:txBody>
      </p:sp>
      <p:sp>
        <p:nvSpPr>
          <p:cNvPr id="7" name="Title 1"/>
          <p:cNvSpPr>
            <a:spLocks noGrp="1"/>
          </p:cNvSpPr>
          <p:nvPr>
            <p:ph type="title"/>
          </p:nvPr>
        </p:nvSpPr>
        <p:spPr>
          <a:xfrm>
            <a:off x="127000" y="570922"/>
            <a:ext cx="8559800" cy="1143000"/>
          </a:xfrm>
        </p:spPr>
        <p:txBody>
          <a:bodyPr>
            <a:normAutofit fontScale="90000"/>
          </a:bodyPr>
          <a:lstStyle/>
          <a:p>
            <a:r>
              <a:rPr lang="en-US" dirty="0" smtClean="0"/>
              <a:t>Fixed-Function Switch Chips  Are </a:t>
            </a:r>
            <a:r>
              <a:rPr lang="en-US" b="1" dirty="0" smtClean="0"/>
              <a:t>Limited</a:t>
            </a:r>
            <a:endParaRPr lang="en-US" b="1" dirty="0"/>
          </a:p>
        </p:txBody>
      </p:sp>
      <p:sp>
        <p:nvSpPr>
          <p:cNvPr id="8" name="Content Placeholder 2"/>
          <p:cNvSpPr>
            <a:spLocks noGrp="1"/>
          </p:cNvSpPr>
          <p:nvPr>
            <p:ph idx="1"/>
          </p:nvPr>
        </p:nvSpPr>
        <p:spPr>
          <a:xfrm>
            <a:off x="457200" y="2173953"/>
            <a:ext cx="8229600" cy="2785932"/>
          </a:xfrm>
        </p:spPr>
        <p:txBody>
          <a:bodyPr/>
          <a:lstStyle/>
          <a:p>
            <a:pPr marL="514350" indent="-514350">
              <a:buFont typeface="+mj-lt"/>
              <a:buAutoNum type="arabicPeriod"/>
            </a:pPr>
            <a:r>
              <a:rPr lang="en-US" dirty="0" smtClean="0"/>
              <a:t>Can’t add new forwarding functionality</a:t>
            </a:r>
          </a:p>
          <a:p>
            <a:pPr marL="514350" indent="-514350">
              <a:buFont typeface="+mj-lt"/>
              <a:buAutoNum type="arabicPeriod"/>
            </a:pPr>
            <a:r>
              <a:rPr lang="en-US" dirty="0" smtClean="0"/>
              <a:t>Can’t add new monitoring functionality</a:t>
            </a:r>
          </a:p>
          <a:p>
            <a:pPr marL="514350" indent="-514350">
              <a:buFont typeface="+mj-lt"/>
              <a:buAutoNum type="arabicPeriod"/>
            </a:pPr>
            <a:r>
              <a:rPr lang="en-US" dirty="0"/>
              <a:t>Can’t </a:t>
            </a:r>
            <a:r>
              <a:rPr lang="en-US" dirty="0" smtClean="0"/>
              <a:t>move resources between functions</a:t>
            </a:r>
            <a:endParaRPr lang="en-US" dirty="0"/>
          </a:p>
          <a:p>
            <a:pPr marL="0" indent="0">
              <a:buNone/>
            </a:pPr>
            <a:endParaRPr lang="en-US" dirty="0" smtClean="0"/>
          </a:p>
          <a:p>
            <a:endParaRPr lang="en-US" dirty="0"/>
          </a:p>
        </p:txBody>
      </p:sp>
      <p:grpSp>
        <p:nvGrpSpPr>
          <p:cNvPr id="9" name="Group 8"/>
          <p:cNvGrpSpPr/>
          <p:nvPr/>
        </p:nvGrpSpPr>
        <p:grpSpPr>
          <a:xfrm>
            <a:off x="835261" y="4311038"/>
            <a:ext cx="7473480" cy="2122571"/>
            <a:chOff x="740026" y="4093666"/>
            <a:chExt cx="8210520" cy="2359448"/>
          </a:xfrm>
        </p:grpSpPr>
        <p:sp>
          <p:nvSpPr>
            <p:cNvPr id="10" name="Rectangle 9"/>
            <p:cNvSpPr/>
            <p:nvPr/>
          </p:nvSpPr>
          <p:spPr>
            <a:xfrm rot="16200000">
              <a:off x="6791611" y="5138351"/>
              <a:ext cx="2326464" cy="25969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endParaRPr lang="en-US" dirty="0"/>
            </a:p>
          </p:txBody>
        </p:sp>
        <p:grpSp>
          <p:nvGrpSpPr>
            <p:cNvPr id="11" name="Group 10"/>
            <p:cNvGrpSpPr/>
            <p:nvPr/>
          </p:nvGrpSpPr>
          <p:grpSpPr>
            <a:xfrm>
              <a:off x="8214540" y="4464246"/>
              <a:ext cx="736006" cy="1118949"/>
              <a:chOff x="8031408" y="3582602"/>
              <a:chExt cx="736006" cy="1118949"/>
            </a:xfrm>
          </p:grpSpPr>
          <p:grpSp>
            <p:nvGrpSpPr>
              <p:cNvPr id="43" name="Group 65"/>
              <p:cNvGrpSpPr/>
              <p:nvPr/>
            </p:nvGrpSpPr>
            <p:grpSpPr>
              <a:xfrm>
                <a:off x="8131589" y="4009362"/>
                <a:ext cx="551591" cy="228624"/>
                <a:chOff x="7660968" y="1751777"/>
                <a:chExt cx="1040580" cy="450645"/>
              </a:xfrm>
            </p:grpSpPr>
            <p:sp>
              <p:nvSpPr>
                <p:cNvPr id="49" name="Freeform 4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50" name="Straight Connector 4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4" name="Group 70"/>
              <p:cNvGrpSpPr/>
              <p:nvPr/>
            </p:nvGrpSpPr>
            <p:grpSpPr>
              <a:xfrm>
                <a:off x="8132332" y="4472927"/>
                <a:ext cx="551591" cy="228624"/>
                <a:chOff x="7660968" y="1751777"/>
                <a:chExt cx="1040580" cy="450645"/>
              </a:xfrm>
            </p:grpSpPr>
            <p:sp>
              <p:nvSpPr>
                <p:cNvPr id="46" name="Freeform 4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7" name="Straight Connector 4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5" name="TextBox 44"/>
              <p:cNvSpPr txBox="1"/>
              <p:nvPr/>
            </p:nvSpPr>
            <p:spPr>
              <a:xfrm>
                <a:off x="8031408" y="3582602"/>
                <a:ext cx="736006" cy="282419"/>
              </a:xfrm>
              <a:prstGeom prst="rect">
                <a:avLst/>
              </a:prstGeom>
              <a:noFill/>
            </p:spPr>
            <p:txBody>
              <a:bodyPr wrap="none" lIns="130622" tIns="65311" rIns="130622" bIns="65311" rtlCol="0">
                <a:spAutoFit/>
              </a:bodyPr>
              <a:lstStyle/>
              <a:p>
                <a:pPr algn="ctr"/>
                <a:r>
                  <a:rPr lang="en-US" sz="2000" dirty="0"/>
                  <a:t>Queues</a:t>
                </a:r>
              </a:p>
            </p:txBody>
          </p:sp>
        </p:grpSp>
        <p:grpSp>
          <p:nvGrpSpPr>
            <p:cNvPr id="12" name="Group 11"/>
            <p:cNvGrpSpPr/>
            <p:nvPr/>
          </p:nvGrpSpPr>
          <p:grpSpPr>
            <a:xfrm>
              <a:off x="1497225" y="4098119"/>
              <a:ext cx="1124340" cy="2160162"/>
              <a:chOff x="1492629" y="3216474"/>
              <a:chExt cx="1124341" cy="2160163"/>
            </a:xfrm>
          </p:grpSpPr>
          <p:sp>
            <p:nvSpPr>
              <p:cNvPr id="41" name="Rectangle 40"/>
              <p:cNvSpPr/>
              <p:nvPr/>
            </p:nvSpPr>
            <p:spPr>
              <a:xfrm>
                <a:off x="1492629" y="3216474"/>
                <a:ext cx="1117361" cy="2157679"/>
              </a:xfrm>
              <a:prstGeom prst="rect">
                <a:avLst/>
              </a:prstGeom>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r>
                  <a:rPr lang="en-US" sz="3400" dirty="0">
                    <a:solidFill>
                      <a:schemeClr val="tx1"/>
                    </a:solidFill>
                  </a:rPr>
                  <a:t>L2 </a:t>
                </a:r>
                <a:r>
                  <a:rPr lang="en-US" sz="2800" dirty="0">
                    <a:solidFill>
                      <a:schemeClr val="tx1"/>
                    </a:solidFill>
                  </a:rPr>
                  <a:t>Stage</a:t>
                </a:r>
              </a:p>
            </p:txBody>
          </p:sp>
          <p:sp>
            <p:nvSpPr>
              <p:cNvPr id="42" name="Rectangle 41"/>
              <p:cNvSpPr/>
              <p:nvPr/>
            </p:nvSpPr>
            <p:spPr>
              <a:xfrm>
                <a:off x="1492629" y="3218956"/>
                <a:ext cx="1124341" cy="2157681"/>
              </a:xfrm>
              <a:prstGeom prst="rect">
                <a:avLst/>
              </a:prstGeom>
              <a:solidFill>
                <a:schemeClr val="lt1">
                  <a:alpha val="53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grpSp>
          <p:nvGrpSpPr>
            <p:cNvPr id="13" name="Group 12"/>
            <p:cNvGrpSpPr/>
            <p:nvPr/>
          </p:nvGrpSpPr>
          <p:grpSpPr>
            <a:xfrm>
              <a:off x="3022933" y="4103510"/>
              <a:ext cx="1124941" cy="2168341"/>
              <a:chOff x="3018338" y="3221865"/>
              <a:chExt cx="1124942" cy="2168342"/>
            </a:xfrm>
          </p:grpSpPr>
          <p:sp>
            <p:nvSpPr>
              <p:cNvPr id="39" name="Rectangle 38"/>
              <p:cNvSpPr/>
              <p:nvPr/>
            </p:nvSpPr>
            <p:spPr>
              <a:xfrm>
                <a:off x="3025919" y="3221865"/>
                <a:ext cx="1117361" cy="2157679"/>
              </a:xfrm>
              <a:prstGeom prst="rect">
                <a:avLst/>
              </a:prstGeom>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r>
                  <a:rPr lang="en-US" sz="3400" dirty="0" smtClean="0">
                    <a:solidFill>
                      <a:schemeClr val="tx1"/>
                    </a:solidFill>
                  </a:rPr>
                  <a:t>IPv4</a:t>
                </a:r>
                <a:r>
                  <a:rPr lang="en-US" sz="2800" dirty="0" smtClean="0">
                    <a:solidFill>
                      <a:schemeClr val="tx1"/>
                    </a:solidFill>
                  </a:rPr>
                  <a:t>Stage</a:t>
                </a:r>
                <a:endParaRPr lang="en-US" sz="2800" dirty="0">
                  <a:solidFill>
                    <a:schemeClr val="tx1"/>
                  </a:solidFill>
                </a:endParaRPr>
              </a:p>
            </p:txBody>
          </p:sp>
          <p:sp>
            <p:nvSpPr>
              <p:cNvPr id="40" name="Rectangle 39"/>
              <p:cNvSpPr/>
              <p:nvPr/>
            </p:nvSpPr>
            <p:spPr>
              <a:xfrm>
                <a:off x="3018338" y="3232525"/>
                <a:ext cx="1124341" cy="2157682"/>
              </a:xfrm>
              <a:prstGeom prst="rect">
                <a:avLst/>
              </a:prstGeom>
              <a:solidFill>
                <a:schemeClr val="lt1">
                  <a:alpha val="66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sp>
          <p:nvSpPr>
            <p:cNvPr id="14" name="Rectangle 13"/>
            <p:cNvSpPr/>
            <p:nvPr/>
          </p:nvSpPr>
          <p:spPr>
            <a:xfrm rot="16200000">
              <a:off x="-294463" y="5137998"/>
              <a:ext cx="2327922" cy="25894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r>
                <a:rPr lang="en-US" dirty="0" smtClean="0">
                  <a:solidFill>
                    <a:schemeClr val="bg1"/>
                  </a:solidFill>
                </a:rPr>
                <a:t>Parser</a:t>
              </a:r>
              <a:endParaRPr lang="en-US" dirty="0">
                <a:solidFill>
                  <a:schemeClr val="bg1"/>
                </a:solidFill>
              </a:endParaRPr>
            </a:p>
          </p:txBody>
        </p:sp>
        <p:grpSp>
          <p:nvGrpSpPr>
            <p:cNvPr id="15" name="Group 14"/>
            <p:cNvGrpSpPr/>
            <p:nvPr/>
          </p:nvGrpSpPr>
          <p:grpSpPr>
            <a:xfrm>
              <a:off x="4732471" y="4098119"/>
              <a:ext cx="1126199" cy="2164527"/>
              <a:chOff x="4572135" y="3216473"/>
              <a:chExt cx="1126199" cy="2164527"/>
            </a:xfrm>
          </p:grpSpPr>
          <p:sp>
            <p:nvSpPr>
              <p:cNvPr id="37" name="Rectangle 36"/>
              <p:cNvSpPr/>
              <p:nvPr/>
            </p:nvSpPr>
            <p:spPr>
              <a:xfrm>
                <a:off x="4580973" y="3216473"/>
                <a:ext cx="1117361" cy="2157678"/>
              </a:xfrm>
              <a:prstGeom prst="rect">
                <a:avLst/>
              </a:prstGeom>
            </p:spPr>
            <p:style>
              <a:lnRef idx="1">
                <a:schemeClr val="accent6"/>
              </a:lnRef>
              <a:fillRef idx="3">
                <a:schemeClr val="accent6"/>
              </a:fillRef>
              <a:effectRef idx="2">
                <a:schemeClr val="accent6"/>
              </a:effectRef>
              <a:fontRef idx="minor">
                <a:schemeClr val="lt1"/>
              </a:fontRef>
            </p:style>
            <p:txBody>
              <a:bodyPr lIns="130622" tIns="65311" rIns="130622" bIns="65311" rtlCol="0" anchor="ctr"/>
              <a:lstStyle/>
              <a:p>
                <a:pPr algn="ctr"/>
                <a:r>
                  <a:rPr lang="en-US" sz="3400" dirty="0" smtClean="0">
                    <a:solidFill>
                      <a:schemeClr val="tx1"/>
                    </a:solidFill>
                  </a:rPr>
                  <a:t>IPv6 </a:t>
                </a:r>
                <a:r>
                  <a:rPr lang="en-US" sz="2800" dirty="0" smtClean="0">
                    <a:solidFill>
                      <a:schemeClr val="tx1"/>
                    </a:solidFill>
                  </a:rPr>
                  <a:t>Stage</a:t>
                </a:r>
                <a:endParaRPr lang="en-US" sz="2800" dirty="0">
                  <a:solidFill>
                    <a:schemeClr val="tx1"/>
                  </a:solidFill>
                </a:endParaRPr>
              </a:p>
            </p:txBody>
          </p:sp>
          <p:sp>
            <p:nvSpPr>
              <p:cNvPr id="38" name="Rectangle 37"/>
              <p:cNvSpPr/>
              <p:nvPr/>
            </p:nvSpPr>
            <p:spPr>
              <a:xfrm>
                <a:off x="4572135" y="3223321"/>
                <a:ext cx="1124339" cy="2157679"/>
              </a:xfrm>
              <a:prstGeom prst="rect">
                <a:avLst/>
              </a:prstGeom>
              <a:solidFill>
                <a:schemeClr val="lt1">
                  <a:alpha val="67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a:p>
            </p:txBody>
          </p:sp>
        </p:grpSp>
        <p:grpSp>
          <p:nvGrpSpPr>
            <p:cNvPr id="16" name="Group 15"/>
            <p:cNvGrpSpPr/>
            <p:nvPr/>
          </p:nvGrpSpPr>
          <p:grpSpPr>
            <a:xfrm>
              <a:off x="6323479" y="4093666"/>
              <a:ext cx="1124341" cy="2160231"/>
              <a:chOff x="6318885" y="3212021"/>
              <a:chExt cx="1124341" cy="2160232"/>
            </a:xfrm>
          </p:grpSpPr>
          <p:sp>
            <p:nvSpPr>
              <p:cNvPr id="35" name="Rectangle 34"/>
              <p:cNvSpPr/>
              <p:nvPr/>
            </p:nvSpPr>
            <p:spPr>
              <a:xfrm>
                <a:off x="6318886" y="3212021"/>
                <a:ext cx="1117361" cy="2157679"/>
              </a:xfrm>
              <a:prstGeom prst="rect">
                <a:avLst/>
              </a:prstGeom>
            </p:spPr>
            <p:style>
              <a:lnRef idx="1">
                <a:schemeClr val="accent5"/>
              </a:lnRef>
              <a:fillRef idx="3">
                <a:schemeClr val="accent5"/>
              </a:fillRef>
              <a:effectRef idx="2">
                <a:schemeClr val="accent5"/>
              </a:effectRef>
              <a:fontRef idx="minor">
                <a:schemeClr val="lt1"/>
              </a:fontRef>
            </p:style>
            <p:txBody>
              <a:bodyPr lIns="130622" tIns="65311" rIns="130622" bIns="65311" rtlCol="0" anchor="ctr"/>
              <a:lstStyle/>
              <a:p>
                <a:pPr algn="ctr"/>
                <a:r>
                  <a:rPr lang="en-US" sz="3400" dirty="0" smtClean="0">
                    <a:solidFill>
                      <a:schemeClr val="tx1"/>
                    </a:solidFill>
                  </a:rPr>
                  <a:t>ACL </a:t>
                </a:r>
                <a:r>
                  <a:rPr lang="en-US" sz="2800" dirty="0" smtClean="0">
                    <a:solidFill>
                      <a:schemeClr val="tx1"/>
                    </a:solidFill>
                  </a:rPr>
                  <a:t>Stage</a:t>
                </a:r>
                <a:endParaRPr lang="en-US" sz="2800" dirty="0">
                  <a:solidFill>
                    <a:schemeClr val="tx1"/>
                  </a:solidFill>
                </a:endParaRPr>
              </a:p>
            </p:txBody>
          </p:sp>
          <p:sp>
            <p:nvSpPr>
              <p:cNvPr id="36" name="Rectangle 35"/>
              <p:cNvSpPr/>
              <p:nvPr/>
            </p:nvSpPr>
            <p:spPr>
              <a:xfrm>
                <a:off x="6318885" y="3214575"/>
                <a:ext cx="1124341" cy="2157678"/>
              </a:xfrm>
              <a:prstGeom prst="rect">
                <a:avLst/>
              </a:prstGeom>
              <a:solidFill>
                <a:schemeClr val="lt1">
                  <a:alpha val="72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sp>
          <p:nvSpPr>
            <p:cNvPr id="17" name="Isosceles Triangle 16"/>
            <p:cNvSpPr/>
            <p:nvPr/>
          </p:nvSpPr>
          <p:spPr>
            <a:xfrm rot="5400000">
              <a:off x="1459687" y="5907876"/>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Isosceles Triangle 17"/>
            <p:cNvSpPr/>
            <p:nvPr/>
          </p:nvSpPr>
          <p:spPr>
            <a:xfrm rot="5400000">
              <a:off x="3013131" y="5913278"/>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Isosceles Triangle 18"/>
            <p:cNvSpPr/>
            <p:nvPr/>
          </p:nvSpPr>
          <p:spPr>
            <a:xfrm rot="5400000">
              <a:off x="4728906" y="5925260"/>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Isosceles Triangle 19"/>
            <p:cNvSpPr/>
            <p:nvPr/>
          </p:nvSpPr>
          <p:spPr>
            <a:xfrm rot="5400000">
              <a:off x="6315137" y="5913278"/>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21" name="Group 20"/>
            <p:cNvGrpSpPr/>
            <p:nvPr/>
          </p:nvGrpSpPr>
          <p:grpSpPr>
            <a:xfrm>
              <a:off x="1348700" y="6030723"/>
              <a:ext cx="6104330" cy="422391"/>
              <a:chOff x="1344104" y="5149079"/>
              <a:chExt cx="6104332" cy="615145"/>
            </a:xfrm>
          </p:grpSpPr>
          <p:cxnSp>
            <p:nvCxnSpPr>
              <p:cNvPr id="30" name="Straight Arrow Connector 29"/>
              <p:cNvCxnSpPr/>
              <p:nvPr/>
            </p:nvCxnSpPr>
            <p:spPr>
              <a:xfrm>
                <a:off x="1344104" y="5732645"/>
                <a:ext cx="6104332" cy="31579"/>
              </a:xfrm>
              <a:prstGeom prst="straightConnector1">
                <a:avLst/>
              </a:prstGeom>
              <a:ln>
                <a:solidFill>
                  <a:schemeClr val="tx1"/>
                </a:solidFill>
                <a:headEnd type="none"/>
                <a:tailEnd type="none"/>
              </a:ln>
            </p:spPr>
            <p:style>
              <a:lnRef idx="2">
                <a:schemeClr val="dk1"/>
              </a:lnRef>
              <a:fillRef idx="0">
                <a:schemeClr val="dk1"/>
              </a:fillRef>
              <a:effectRef idx="1">
                <a:schemeClr val="dk1"/>
              </a:effectRef>
              <a:fontRef idx="minor">
                <a:schemeClr val="tx1"/>
              </a:fontRef>
            </p:style>
          </p:cxnSp>
          <p:cxnSp>
            <p:nvCxnSpPr>
              <p:cNvPr id="31" name="Elbow Connector 30"/>
              <p:cNvCxnSpPr/>
              <p:nvPr/>
            </p:nvCxnSpPr>
            <p:spPr>
              <a:xfrm rot="10800000" flipV="1">
                <a:off x="1358390" y="5149079"/>
                <a:ext cx="128370" cy="583566"/>
              </a:xfrm>
              <a:prstGeom prst="bentConnector2">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32" name="Elbow Connector 31"/>
              <p:cNvCxnSpPr/>
              <p:nvPr/>
            </p:nvCxnSpPr>
            <p:spPr>
              <a:xfrm rot="10800000" flipV="1">
                <a:off x="2897549" y="5164870"/>
                <a:ext cx="128370" cy="583565"/>
              </a:xfrm>
              <a:prstGeom prst="bentConnector2">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33" name="Elbow Connector 32"/>
              <p:cNvCxnSpPr/>
              <p:nvPr/>
            </p:nvCxnSpPr>
            <p:spPr>
              <a:xfrm rot="10800000" flipV="1">
                <a:off x="4620391" y="5164870"/>
                <a:ext cx="128370" cy="583565"/>
              </a:xfrm>
              <a:prstGeom prst="bentConnector2">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34" name="Elbow Connector 33"/>
              <p:cNvCxnSpPr/>
              <p:nvPr/>
            </p:nvCxnSpPr>
            <p:spPr>
              <a:xfrm rot="10800000" flipV="1">
                <a:off x="6189407" y="5164870"/>
                <a:ext cx="128370" cy="583565"/>
              </a:xfrm>
              <a:prstGeom prst="bentConnector2">
                <a:avLst/>
              </a:prstGeom>
              <a:ln>
                <a:solidFill>
                  <a:schemeClr val="tx1"/>
                </a:solidFill>
              </a:ln>
            </p:spPr>
            <p:style>
              <a:lnRef idx="2">
                <a:schemeClr val="dk1"/>
              </a:lnRef>
              <a:fillRef idx="0">
                <a:schemeClr val="dk1"/>
              </a:fillRef>
              <a:effectRef idx="1">
                <a:schemeClr val="dk1"/>
              </a:effectRef>
              <a:fontRef idx="minor">
                <a:schemeClr val="tx1"/>
              </a:fontRef>
            </p:style>
          </p:cxnSp>
        </p:grpSp>
        <p:sp>
          <p:nvSpPr>
            <p:cNvPr id="22" name="Rectangle 21"/>
            <p:cNvSpPr/>
            <p:nvPr/>
          </p:nvSpPr>
          <p:spPr>
            <a:xfrm rot="16200000">
              <a:off x="1459685" y="5068311"/>
              <a:ext cx="1808804" cy="3332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rgbClr val="000000"/>
                  </a:solidFill>
                </a:rPr>
                <a:t>Fixed Action</a:t>
              </a:r>
              <a:endParaRPr lang="en-US" dirty="0">
                <a:solidFill>
                  <a:srgbClr val="000000"/>
                </a:solidFill>
              </a:endParaRPr>
            </a:p>
          </p:txBody>
        </p:sp>
        <p:sp>
          <p:nvSpPr>
            <p:cNvPr id="23" name="Rectangle 22"/>
            <p:cNvSpPr/>
            <p:nvPr/>
          </p:nvSpPr>
          <p:spPr>
            <a:xfrm rot="16200000">
              <a:off x="2992224" y="5046572"/>
              <a:ext cx="1839137" cy="2594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rgbClr val="000000"/>
                  </a:solidFill>
                </a:rPr>
                <a:t>Fixed Action</a:t>
              </a:r>
              <a:endParaRPr lang="en-US" dirty="0">
                <a:solidFill>
                  <a:srgbClr val="000000"/>
                </a:solidFill>
              </a:endParaRPr>
            </a:p>
          </p:txBody>
        </p:sp>
        <p:sp>
          <p:nvSpPr>
            <p:cNvPr id="24" name="Rectangle 23"/>
            <p:cNvSpPr/>
            <p:nvPr/>
          </p:nvSpPr>
          <p:spPr>
            <a:xfrm rot="16200000">
              <a:off x="5082880" y="4654514"/>
              <a:ext cx="1027372" cy="2594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rgbClr val="000000"/>
                  </a:solidFill>
                </a:rPr>
                <a:t>Action</a:t>
              </a:r>
              <a:endParaRPr lang="en-US" dirty="0">
                <a:solidFill>
                  <a:srgbClr val="000000"/>
                </a:solidFill>
              </a:endParaRPr>
            </a:p>
          </p:txBody>
        </p:sp>
        <p:sp>
          <p:nvSpPr>
            <p:cNvPr id="25" name="Rectangle 24"/>
            <p:cNvSpPr/>
            <p:nvPr/>
          </p:nvSpPr>
          <p:spPr>
            <a:xfrm rot="16200000">
              <a:off x="920830" y="4948036"/>
              <a:ext cx="1909818" cy="5271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L2 Table</a:t>
              </a:r>
              <a:endParaRPr lang="en-US" dirty="0"/>
            </a:p>
          </p:txBody>
        </p:sp>
        <p:sp>
          <p:nvSpPr>
            <p:cNvPr id="26" name="Rectangle 25"/>
            <p:cNvSpPr/>
            <p:nvPr/>
          </p:nvSpPr>
          <p:spPr>
            <a:xfrm rot="16200000">
              <a:off x="6330532" y="5061738"/>
              <a:ext cx="1808805" cy="2594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rgbClr val="000000"/>
                  </a:solidFill>
                </a:rPr>
                <a:t>Fixed Action</a:t>
              </a:r>
              <a:endParaRPr lang="en-US" dirty="0">
                <a:solidFill>
                  <a:srgbClr val="000000"/>
                </a:solidFill>
              </a:endParaRPr>
            </a:p>
          </p:txBody>
        </p:sp>
        <p:sp>
          <p:nvSpPr>
            <p:cNvPr id="27" name="Rectangle 26"/>
            <p:cNvSpPr/>
            <p:nvPr/>
          </p:nvSpPr>
          <p:spPr>
            <a:xfrm rot="16200000">
              <a:off x="2416623" y="4969834"/>
              <a:ext cx="1909818" cy="5271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IPv4 Table</a:t>
              </a:r>
              <a:endParaRPr lang="en-US" dirty="0"/>
            </a:p>
          </p:txBody>
        </p:sp>
        <p:sp>
          <p:nvSpPr>
            <p:cNvPr id="28" name="Rectangle 27"/>
            <p:cNvSpPr/>
            <p:nvPr/>
          </p:nvSpPr>
          <p:spPr>
            <a:xfrm rot="16200000">
              <a:off x="4539772" y="4557217"/>
              <a:ext cx="1067518" cy="5271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IPv6 Table</a:t>
              </a:r>
              <a:endParaRPr lang="en-US" dirty="0"/>
            </a:p>
          </p:txBody>
        </p:sp>
        <p:sp>
          <p:nvSpPr>
            <p:cNvPr id="29" name="Rectangle 28"/>
            <p:cNvSpPr/>
            <p:nvPr/>
          </p:nvSpPr>
          <p:spPr>
            <a:xfrm rot="16200000">
              <a:off x="5792820" y="4949606"/>
              <a:ext cx="1852295" cy="52719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ACL Table</a:t>
              </a:r>
              <a:endParaRPr lang="en-US" dirty="0"/>
            </a:p>
          </p:txBody>
        </p:sp>
      </p:grpSp>
    </p:spTree>
    <p:custDataLst>
      <p:tags r:id="rId1"/>
    </p:custDataLst>
    <p:extLst>
      <p:ext uri="{BB962C8B-B14F-4D97-AF65-F5344CB8AC3E}">
        <p14:creationId xmlns:p14="http://schemas.microsoft.com/office/powerpoint/2010/main" val="1861524593"/>
      </p:ext>
    </p:extLst>
  </p:cSld>
  <p:clrMapOvr>
    <a:masterClrMapping/>
  </p:clrMapOvr>
  <mc:AlternateContent xmlns:mc="http://schemas.openxmlformats.org/markup-compatibility/2006" xmlns:p14="http://schemas.microsoft.com/office/powerpoint/2010/main">
    <mc:Choice Requires="p14">
      <p:transition spd="slow" p14:dur="2000" advTm="45505"/>
    </mc:Choice>
    <mc:Fallback xmlns="">
      <p:transition xmlns:p14="http://schemas.microsoft.com/office/powerpoint/2010/main" spd="slow" advTm="4550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Group 124"/>
          <p:cNvGrpSpPr/>
          <p:nvPr/>
        </p:nvGrpSpPr>
        <p:grpSpPr>
          <a:xfrm>
            <a:off x="245626" y="2926679"/>
            <a:ext cx="8552200" cy="760323"/>
            <a:chOff x="245626" y="2926679"/>
            <a:chExt cx="8552200" cy="760323"/>
          </a:xfrm>
        </p:grpSpPr>
        <p:cxnSp>
          <p:nvCxnSpPr>
            <p:cNvPr id="126" name="Straight Connector 125"/>
            <p:cNvCxnSpPr/>
            <p:nvPr/>
          </p:nvCxnSpPr>
          <p:spPr>
            <a:xfrm flipV="1">
              <a:off x="245626" y="3320090"/>
              <a:ext cx="8552200" cy="0"/>
            </a:xfrm>
            <a:prstGeom prst="line">
              <a:avLst/>
            </a:prstGeom>
            <a:ln>
              <a:solidFill>
                <a:schemeClr val="tx1">
                  <a:lumMod val="50000"/>
                  <a:lumOff val="50000"/>
                </a:schemeClr>
              </a:solidFill>
              <a:prstDash val="lgDash"/>
            </a:ln>
          </p:spPr>
          <p:style>
            <a:lnRef idx="2">
              <a:schemeClr val="dk1"/>
            </a:lnRef>
            <a:fillRef idx="0">
              <a:schemeClr val="dk1"/>
            </a:fillRef>
            <a:effectRef idx="1">
              <a:schemeClr val="dk1"/>
            </a:effectRef>
            <a:fontRef idx="minor">
              <a:schemeClr val="tx1"/>
            </a:fontRef>
          </p:style>
        </p:cxnSp>
        <p:sp>
          <p:nvSpPr>
            <p:cNvPr id="127" name="TextBox 126"/>
            <p:cNvSpPr txBox="1"/>
            <p:nvPr/>
          </p:nvSpPr>
          <p:spPr>
            <a:xfrm>
              <a:off x="298401" y="2926679"/>
              <a:ext cx="2238719" cy="369332"/>
            </a:xfrm>
            <a:prstGeom prst="rect">
              <a:avLst/>
            </a:prstGeom>
            <a:noFill/>
          </p:spPr>
          <p:txBody>
            <a:bodyPr wrap="square" rtlCol="0">
              <a:spAutoFit/>
            </a:bodyPr>
            <a:lstStyle/>
            <a:p>
              <a:r>
                <a:rPr lang="en-US" dirty="0"/>
                <a:t>Control Flow Graph</a:t>
              </a:r>
            </a:p>
          </p:txBody>
        </p:sp>
        <p:sp>
          <p:nvSpPr>
            <p:cNvPr id="128" name="TextBox 127"/>
            <p:cNvSpPr txBox="1"/>
            <p:nvPr/>
          </p:nvSpPr>
          <p:spPr>
            <a:xfrm>
              <a:off x="298402" y="3317670"/>
              <a:ext cx="1840934" cy="369332"/>
            </a:xfrm>
            <a:prstGeom prst="rect">
              <a:avLst/>
            </a:prstGeom>
            <a:noFill/>
          </p:spPr>
          <p:txBody>
            <a:bodyPr wrap="square" rtlCol="0">
              <a:spAutoFit/>
            </a:bodyPr>
            <a:lstStyle/>
            <a:p>
              <a:r>
                <a:rPr lang="en-US" dirty="0" smtClean="0"/>
                <a:t>Switch Pipeline</a:t>
              </a:r>
              <a:endParaRPr lang="en-US" dirty="0"/>
            </a:p>
          </p:txBody>
        </p:sp>
      </p:grpSp>
      <p:sp>
        <p:nvSpPr>
          <p:cNvPr id="2" name="Title 1"/>
          <p:cNvSpPr>
            <a:spLocks noGrp="1"/>
          </p:cNvSpPr>
          <p:nvPr>
            <p:ph type="title"/>
          </p:nvPr>
        </p:nvSpPr>
        <p:spPr/>
        <p:txBody>
          <a:bodyPr/>
          <a:lstStyle/>
          <a:p>
            <a:r>
              <a:rPr lang="en-US" dirty="0" smtClean="0"/>
              <a:t>Reconfigurable Switch Chips</a:t>
            </a:r>
            <a:endParaRPr lang="en-US" dirty="0"/>
          </a:p>
        </p:txBody>
      </p:sp>
      <p:sp>
        <p:nvSpPr>
          <p:cNvPr id="5" name="Rectangle 4"/>
          <p:cNvSpPr/>
          <p:nvPr/>
        </p:nvSpPr>
        <p:spPr>
          <a:xfrm rot="16200000">
            <a:off x="6791613" y="5138353"/>
            <a:ext cx="2326465" cy="25969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endParaRPr lang="en-US" dirty="0"/>
          </a:p>
        </p:txBody>
      </p:sp>
      <p:grpSp>
        <p:nvGrpSpPr>
          <p:cNvPr id="107" name="Group 106"/>
          <p:cNvGrpSpPr/>
          <p:nvPr/>
        </p:nvGrpSpPr>
        <p:grpSpPr>
          <a:xfrm>
            <a:off x="8214543" y="4464248"/>
            <a:ext cx="736006" cy="1118949"/>
            <a:chOff x="8031408" y="3582602"/>
            <a:chExt cx="736006" cy="1118949"/>
          </a:xfrm>
        </p:grpSpPr>
        <p:grpSp>
          <p:nvGrpSpPr>
            <p:cNvPr id="19" name="Group 65"/>
            <p:cNvGrpSpPr/>
            <p:nvPr/>
          </p:nvGrpSpPr>
          <p:grpSpPr>
            <a:xfrm>
              <a:off x="8131589" y="4009362"/>
              <a:ext cx="551591" cy="228624"/>
              <a:chOff x="7660968" y="1751777"/>
              <a:chExt cx="1040580" cy="450645"/>
            </a:xfrm>
          </p:grpSpPr>
          <p:sp>
            <p:nvSpPr>
              <p:cNvPr id="20" name="Freeform 1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1" name="Straight Connector 2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70"/>
            <p:cNvGrpSpPr/>
            <p:nvPr/>
          </p:nvGrpSpPr>
          <p:grpSpPr>
            <a:xfrm>
              <a:off x="8132332" y="4472927"/>
              <a:ext cx="551591" cy="228624"/>
              <a:chOff x="7660968" y="1751777"/>
              <a:chExt cx="1040580" cy="450645"/>
            </a:xfrm>
          </p:grpSpPr>
          <p:sp>
            <p:nvSpPr>
              <p:cNvPr id="24" name="Freeform 2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5" name="Straight Connector 2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9" name="TextBox 28"/>
            <p:cNvSpPr txBox="1"/>
            <p:nvPr/>
          </p:nvSpPr>
          <p:spPr>
            <a:xfrm>
              <a:off x="8031408" y="3582602"/>
              <a:ext cx="736006" cy="282419"/>
            </a:xfrm>
            <a:prstGeom prst="rect">
              <a:avLst/>
            </a:prstGeom>
            <a:noFill/>
          </p:spPr>
          <p:txBody>
            <a:bodyPr wrap="none" lIns="130622" tIns="65311" rIns="130622" bIns="65311" rtlCol="0">
              <a:spAutoFit/>
            </a:bodyPr>
            <a:lstStyle/>
            <a:p>
              <a:pPr algn="ctr"/>
              <a:r>
                <a:rPr lang="en-US" sz="2000" dirty="0"/>
                <a:t>Queues</a:t>
              </a:r>
            </a:p>
          </p:txBody>
        </p:sp>
      </p:grpSp>
      <p:grpSp>
        <p:nvGrpSpPr>
          <p:cNvPr id="4" name="Group 3"/>
          <p:cNvGrpSpPr/>
          <p:nvPr/>
        </p:nvGrpSpPr>
        <p:grpSpPr>
          <a:xfrm>
            <a:off x="1497225" y="4093665"/>
            <a:ext cx="1124341" cy="2162134"/>
            <a:chOff x="1492629" y="3212019"/>
            <a:chExt cx="1124341" cy="2162134"/>
          </a:xfrm>
        </p:grpSpPr>
        <p:sp>
          <p:nvSpPr>
            <p:cNvPr id="35" name="Rectangle 34"/>
            <p:cNvSpPr/>
            <p:nvPr/>
          </p:nvSpPr>
          <p:spPr>
            <a:xfrm>
              <a:off x="1492629" y="3216474"/>
              <a:ext cx="1117361" cy="2157679"/>
            </a:xfrm>
            <a:prstGeom prst="rect">
              <a:avLst/>
            </a:prstGeom>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39" name="Rectangle 38"/>
            <p:cNvSpPr/>
            <p:nvPr/>
          </p:nvSpPr>
          <p:spPr>
            <a:xfrm>
              <a:off x="1492629" y="3212019"/>
              <a:ext cx="1124341" cy="2157681"/>
            </a:xfrm>
            <a:prstGeom prst="rect">
              <a:avLst/>
            </a:prstGeom>
            <a:solidFill>
              <a:schemeClr val="lt1">
                <a:alpha val="53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grpSp>
        <p:nvGrpSpPr>
          <p:cNvPr id="85" name="Group 84"/>
          <p:cNvGrpSpPr/>
          <p:nvPr/>
        </p:nvGrpSpPr>
        <p:grpSpPr>
          <a:xfrm>
            <a:off x="3030515" y="4103511"/>
            <a:ext cx="1126200" cy="2168342"/>
            <a:chOff x="3025919" y="3221865"/>
            <a:chExt cx="1126200" cy="2168342"/>
          </a:xfrm>
        </p:grpSpPr>
        <p:sp>
          <p:nvSpPr>
            <p:cNvPr id="34" name="Rectangle 33"/>
            <p:cNvSpPr/>
            <p:nvPr/>
          </p:nvSpPr>
          <p:spPr>
            <a:xfrm>
              <a:off x="3025919" y="3221865"/>
              <a:ext cx="1117361" cy="2157679"/>
            </a:xfrm>
            <a:prstGeom prst="rect">
              <a:avLst/>
            </a:prstGeom>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47" name="Rectangle 46"/>
            <p:cNvSpPr/>
            <p:nvPr/>
          </p:nvSpPr>
          <p:spPr>
            <a:xfrm>
              <a:off x="3027778" y="3232525"/>
              <a:ext cx="1124341" cy="2157682"/>
            </a:xfrm>
            <a:prstGeom prst="rect">
              <a:avLst/>
            </a:prstGeom>
            <a:solidFill>
              <a:schemeClr val="lt1">
                <a:alpha val="66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sp>
        <p:nvSpPr>
          <p:cNvPr id="52" name="Rectangle 51"/>
          <p:cNvSpPr/>
          <p:nvPr/>
        </p:nvSpPr>
        <p:spPr>
          <a:xfrm rot="16200000">
            <a:off x="-294463" y="5137999"/>
            <a:ext cx="2327923" cy="25894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r>
              <a:rPr lang="en-US" dirty="0" smtClean="0">
                <a:solidFill>
                  <a:schemeClr val="tx1"/>
                </a:solidFill>
              </a:rPr>
              <a:t>Parser</a:t>
            </a:r>
            <a:endParaRPr lang="en-US" dirty="0">
              <a:solidFill>
                <a:schemeClr val="tx1"/>
              </a:solidFill>
            </a:endParaRPr>
          </a:p>
        </p:txBody>
      </p:sp>
      <p:grpSp>
        <p:nvGrpSpPr>
          <p:cNvPr id="86" name="Group 85"/>
          <p:cNvGrpSpPr/>
          <p:nvPr/>
        </p:nvGrpSpPr>
        <p:grpSpPr>
          <a:xfrm>
            <a:off x="4741311" y="4098120"/>
            <a:ext cx="1124339" cy="2175034"/>
            <a:chOff x="4580975" y="3216474"/>
            <a:chExt cx="1124339" cy="2175034"/>
          </a:xfrm>
        </p:grpSpPr>
        <p:sp>
          <p:nvSpPr>
            <p:cNvPr id="33" name="Rectangle 32"/>
            <p:cNvSpPr/>
            <p:nvPr/>
          </p:nvSpPr>
          <p:spPr>
            <a:xfrm>
              <a:off x="4580975" y="3216474"/>
              <a:ext cx="1117361" cy="2157679"/>
            </a:xfrm>
            <a:prstGeom prst="rect">
              <a:avLst/>
            </a:prstGeom>
          </p:spPr>
          <p:style>
            <a:lnRef idx="1">
              <a:schemeClr val="accent6"/>
            </a:lnRef>
            <a:fillRef idx="3">
              <a:schemeClr val="accent6"/>
            </a:fillRef>
            <a:effectRef idx="2">
              <a:schemeClr val="accent6"/>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60" name="Rectangle 59"/>
            <p:cNvSpPr/>
            <p:nvPr/>
          </p:nvSpPr>
          <p:spPr>
            <a:xfrm>
              <a:off x="4580975" y="3233829"/>
              <a:ext cx="1124339" cy="2157679"/>
            </a:xfrm>
            <a:prstGeom prst="rect">
              <a:avLst/>
            </a:prstGeom>
            <a:solidFill>
              <a:schemeClr val="lt1">
                <a:alpha val="67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87" name="Group 86"/>
          <p:cNvGrpSpPr/>
          <p:nvPr/>
        </p:nvGrpSpPr>
        <p:grpSpPr>
          <a:xfrm>
            <a:off x="6323482" y="4093665"/>
            <a:ext cx="1128171" cy="2157681"/>
            <a:chOff x="6318886" y="3212019"/>
            <a:chExt cx="1128171" cy="2157681"/>
          </a:xfrm>
        </p:grpSpPr>
        <p:sp>
          <p:nvSpPr>
            <p:cNvPr id="58" name="Rectangle 57"/>
            <p:cNvSpPr/>
            <p:nvPr/>
          </p:nvSpPr>
          <p:spPr>
            <a:xfrm>
              <a:off x="6318886" y="3212021"/>
              <a:ext cx="1117361" cy="2157679"/>
            </a:xfrm>
            <a:prstGeom prst="rect">
              <a:avLst/>
            </a:prstGeom>
          </p:spPr>
          <p:style>
            <a:lnRef idx="1">
              <a:schemeClr val="accent5"/>
            </a:lnRef>
            <a:fillRef idx="3">
              <a:schemeClr val="accent5"/>
            </a:fillRef>
            <a:effectRef idx="2">
              <a:schemeClr val="accent5"/>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70" name="Rectangle 69"/>
            <p:cNvSpPr/>
            <p:nvPr/>
          </p:nvSpPr>
          <p:spPr>
            <a:xfrm>
              <a:off x="6322716" y="3212019"/>
              <a:ext cx="1124341" cy="2157678"/>
            </a:xfrm>
            <a:prstGeom prst="rect">
              <a:avLst/>
            </a:prstGeom>
            <a:solidFill>
              <a:schemeClr val="lt1">
                <a:alpha val="72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grpSp>
        <p:nvGrpSpPr>
          <p:cNvPr id="6" name="Group 5"/>
          <p:cNvGrpSpPr/>
          <p:nvPr/>
        </p:nvGrpSpPr>
        <p:grpSpPr>
          <a:xfrm>
            <a:off x="1348700" y="5890495"/>
            <a:ext cx="6104332" cy="562621"/>
            <a:chOff x="1348700" y="5890495"/>
            <a:chExt cx="6104332" cy="562621"/>
          </a:xfrm>
        </p:grpSpPr>
        <p:sp>
          <p:nvSpPr>
            <p:cNvPr id="88" name="Isosceles Triangle 87"/>
            <p:cNvSpPr/>
            <p:nvPr/>
          </p:nvSpPr>
          <p:spPr>
            <a:xfrm rot="5400000">
              <a:off x="1459687" y="5907878"/>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Isosceles Triangle 89"/>
            <p:cNvSpPr/>
            <p:nvPr/>
          </p:nvSpPr>
          <p:spPr>
            <a:xfrm rot="5400000">
              <a:off x="3013132"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Isosceles Triangle 90"/>
            <p:cNvSpPr/>
            <p:nvPr/>
          </p:nvSpPr>
          <p:spPr>
            <a:xfrm rot="5400000">
              <a:off x="4728908" y="5925261"/>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2" name="Isosceles Triangle 91"/>
            <p:cNvSpPr/>
            <p:nvPr/>
          </p:nvSpPr>
          <p:spPr>
            <a:xfrm rot="5400000">
              <a:off x="6315139"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06" name="Group 105"/>
            <p:cNvGrpSpPr/>
            <p:nvPr/>
          </p:nvGrpSpPr>
          <p:grpSpPr>
            <a:xfrm>
              <a:off x="1348700" y="6030725"/>
              <a:ext cx="6104332" cy="422391"/>
              <a:chOff x="1344104" y="5149079"/>
              <a:chExt cx="6104332" cy="615145"/>
            </a:xfrm>
          </p:grpSpPr>
          <p:cxnSp>
            <p:nvCxnSpPr>
              <p:cNvPr id="93" name="Straight Arrow Connector 92"/>
              <p:cNvCxnSpPr/>
              <p:nvPr/>
            </p:nvCxnSpPr>
            <p:spPr>
              <a:xfrm>
                <a:off x="1344104" y="5732645"/>
                <a:ext cx="6104332" cy="31579"/>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95" name="Elbow Connector 94"/>
              <p:cNvCxnSpPr/>
              <p:nvPr/>
            </p:nvCxnSpPr>
            <p:spPr>
              <a:xfrm rot="10800000" flipV="1">
                <a:off x="1358390" y="5149079"/>
                <a:ext cx="128370" cy="583566"/>
              </a:xfrm>
              <a:prstGeom prst="bentConnector2">
                <a:avLst/>
              </a:prstGeom>
            </p:spPr>
            <p:style>
              <a:lnRef idx="2">
                <a:schemeClr val="dk1"/>
              </a:lnRef>
              <a:fillRef idx="0">
                <a:schemeClr val="dk1"/>
              </a:fillRef>
              <a:effectRef idx="1">
                <a:schemeClr val="dk1"/>
              </a:effectRef>
              <a:fontRef idx="minor">
                <a:schemeClr val="tx1"/>
              </a:fontRef>
            </p:style>
          </p:cxnSp>
          <p:cxnSp>
            <p:nvCxnSpPr>
              <p:cNvPr id="103" name="Elbow Connector 102"/>
              <p:cNvCxnSpPr/>
              <p:nvPr/>
            </p:nvCxnSpPr>
            <p:spPr>
              <a:xfrm rot="10800000" flipV="1">
                <a:off x="2897549"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104" name="Elbow Connector 103"/>
              <p:cNvCxnSpPr/>
              <p:nvPr/>
            </p:nvCxnSpPr>
            <p:spPr>
              <a:xfrm rot="10800000" flipV="1">
                <a:off x="4620391"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105" name="Elbow Connector 104"/>
              <p:cNvCxnSpPr/>
              <p:nvPr/>
            </p:nvCxnSpPr>
            <p:spPr>
              <a:xfrm rot="10800000" flipV="1">
                <a:off x="6189407"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grpSp>
      </p:grpSp>
      <p:sp>
        <p:nvSpPr>
          <p:cNvPr id="56" name="Rectangle 55"/>
          <p:cNvSpPr/>
          <p:nvPr/>
        </p:nvSpPr>
        <p:spPr>
          <a:xfrm rot="16200000">
            <a:off x="1459685" y="5068313"/>
            <a:ext cx="1808805" cy="3332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rgbClr val="000000"/>
                </a:solidFill>
              </a:rPr>
              <a:t>Fixed Action</a:t>
            </a:r>
            <a:endParaRPr lang="en-US" dirty="0">
              <a:solidFill>
                <a:srgbClr val="000000"/>
              </a:solidFill>
            </a:endParaRPr>
          </a:p>
        </p:txBody>
      </p:sp>
      <p:sp>
        <p:nvSpPr>
          <p:cNvPr id="61" name="Rectangle 60"/>
          <p:cNvSpPr/>
          <p:nvPr/>
        </p:nvSpPr>
        <p:spPr>
          <a:xfrm rot="16200000">
            <a:off x="2992225" y="5046573"/>
            <a:ext cx="1839137" cy="25944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rgbClr val="000000"/>
                </a:solidFill>
              </a:rPr>
              <a:t>Fixed Action</a:t>
            </a:r>
            <a:endParaRPr lang="en-US" dirty="0">
              <a:solidFill>
                <a:srgbClr val="000000"/>
              </a:solidFill>
            </a:endParaRPr>
          </a:p>
        </p:txBody>
      </p:sp>
      <p:sp>
        <p:nvSpPr>
          <p:cNvPr id="64" name="Rectangle 63"/>
          <p:cNvSpPr/>
          <p:nvPr/>
        </p:nvSpPr>
        <p:spPr>
          <a:xfrm rot="16200000">
            <a:off x="4692166" y="5045232"/>
            <a:ext cx="1808805" cy="2594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rgbClr val="000000"/>
                </a:solidFill>
              </a:rPr>
              <a:t>Fixed Action</a:t>
            </a:r>
            <a:endParaRPr lang="en-US" dirty="0">
              <a:solidFill>
                <a:srgbClr val="000000"/>
              </a:solidFill>
            </a:endParaRPr>
          </a:p>
        </p:txBody>
      </p:sp>
      <p:sp>
        <p:nvSpPr>
          <p:cNvPr id="3" name="Rectangle 2"/>
          <p:cNvSpPr/>
          <p:nvPr/>
        </p:nvSpPr>
        <p:spPr>
          <a:xfrm rot="16200000">
            <a:off x="920830" y="4948036"/>
            <a:ext cx="1909818" cy="5271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L2 Table</a:t>
            </a:r>
            <a:endParaRPr lang="en-US" dirty="0"/>
          </a:p>
        </p:txBody>
      </p:sp>
      <p:sp>
        <p:nvSpPr>
          <p:cNvPr id="66" name="Rectangle 65"/>
          <p:cNvSpPr/>
          <p:nvPr/>
        </p:nvSpPr>
        <p:spPr>
          <a:xfrm rot="16200000">
            <a:off x="6330534" y="5061739"/>
            <a:ext cx="1808805" cy="2594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rgbClr val="000000"/>
                </a:solidFill>
              </a:rPr>
              <a:t>Fixed Action</a:t>
            </a:r>
            <a:endParaRPr lang="en-US" dirty="0">
              <a:solidFill>
                <a:srgbClr val="000000"/>
              </a:solidFill>
            </a:endParaRPr>
          </a:p>
        </p:txBody>
      </p:sp>
      <p:sp>
        <p:nvSpPr>
          <p:cNvPr id="68" name="Rectangle 67"/>
          <p:cNvSpPr/>
          <p:nvPr/>
        </p:nvSpPr>
        <p:spPr>
          <a:xfrm rot="16200000">
            <a:off x="2416625" y="4969835"/>
            <a:ext cx="1909818" cy="5271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IPv4 Table</a:t>
            </a:r>
            <a:endParaRPr lang="en-US" dirty="0"/>
          </a:p>
        </p:txBody>
      </p:sp>
      <p:sp>
        <p:nvSpPr>
          <p:cNvPr id="71" name="Rectangle 70"/>
          <p:cNvSpPr/>
          <p:nvPr/>
        </p:nvSpPr>
        <p:spPr>
          <a:xfrm rot="16200000">
            <a:off x="4133790" y="4963202"/>
            <a:ext cx="1879486" cy="5271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IPv6 Table</a:t>
            </a:r>
            <a:endParaRPr lang="en-US" dirty="0"/>
          </a:p>
        </p:txBody>
      </p:sp>
      <p:sp>
        <p:nvSpPr>
          <p:cNvPr id="72" name="Rectangle 71"/>
          <p:cNvSpPr/>
          <p:nvPr/>
        </p:nvSpPr>
        <p:spPr>
          <a:xfrm rot="16200000">
            <a:off x="5792820" y="4949606"/>
            <a:ext cx="1852295" cy="52719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ACL Table</a:t>
            </a:r>
            <a:endParaRPr lang="en-US" dirty="0"/>
          </a:p>
        </p:txBody>
      </p:sp>
      <p:grpSp>
        <p:nvGrpSpPr>
          <p:cNvPr id="129" name="Group 128"/>
          <p:cNvGrpSpPr/>
          <p:nvPr/>
        </p:nvGrpSpPr>
        <p:grpSpPr>
          <a:xfrm>
            <a:off x="1496642" y="4090055"/>
            <a:ext cx="1124341" cy="2169168"/>
            <a:chOff x="1485649" y="3204985"/>
            <a:chExt cx="1124341" cy="2169168"/>
          </a:xfrm>
        </p:grpSpPr>
        <p:sp>
          <p:nvSpPr>
            <p:cNvPr id="130" name="Rectangle 129"/>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31" name="Rectangle 130"/>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32" name="Group 131"/>
          <p:cNvGrpSpPr/>
          <p:nvPr/>
        </p:nvGrpSpPr>
        <p:grpSpPr>
          <a:xfrm>
            <a:off x="3027646" y="4102685"/>
            <a:ext cx="1124341" cy="2169168"/>
            <a:chOff x="1485649" y="3204985"/>
            <a:chExt cx="1124341" cy="2169168"/>
          </a:xfrm>
        </p:grpSpPr>
        <p:sp>
          <p:nvSpPr>
            <p:cNvPr id="133" name="Rectangle 132"/>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34" name="Rectangle 133"/>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35" name="Group 134"/>
          <p:cNvGrpSpPr/>
          <p:nvPr/>
        </p:nvGrpSpPr>
        <p:grpSpPr>
          <a:xfrm>
            <a:off x="4732466" y="4095691"/>
            <a:ext cx="1124341" cy="2169168"/>
            <a:chOff x="1485649" y="3204985"/>
            <a:chExt cx="1124341" cy="2169168"/>
          </a:xfrm>
        </p:grpSpPr>
        <p:sp>
          <p:nvSpPr>
            <p:cNvPr id="136" name="Rectangle 135"/>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37" name="Rectangle 136"/>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38" name="Group 137"/>
          <p:cNvGrpSpPr/>
          <p:nvPr/>
        </p:nvGrpSpPr>
        <p:grpSpPr>
          <a:xfrm>
            <a:off x="6321214" y="4095691"/>
            <a:ext cx="1124341" cy="2169168"/>
            <a:chOff x="1485649" y="3204985"/>
            <a:chExt cx="1124341" cy="2169168"/>
          </a:xfrm>
        </p:grpSpPr>
        <p:sp>
          <p:nvSpPr>
            <p:cNvPr id="139" name="Rectangle 138"/>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40" name="Rectangle 139"/>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78" name="Group 77"/>
          <p:cNvGrpSpPr/>
          <p:nvPr/>
        </p:nvGrpSpPr>
        <p:grpSpPr>
          <a:xfrm>
            <a:off x="1343490" y="5890150"/>
            <a:ext cx="6104332" cy="562621"/>
            <a:chOff x="1348700" y="5890495"/>
            <a:chExt cx="6104332" cy="562621"/>
          </a:xfrm>
        </p:grpSpPr>
        <p:sp>
          <p:nvSpPr>
            <p:cNvPr id="79" name="Isosceles Triangle 78"/>
            <p:cNvSpPr/>
            <p:nvPr/>
          </p:nvSpPr>
          <p:spPr>
            <a:xfrm rot="5400000">
              <a:off x="1459687" y="5907878"/>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Isosceles Triangle 79"/>
            <p:cNvSpPr/>
            <p:nvPr/>
          </p:nvSpPr>
          <p:spPr>
            <a:xfrm rot="5400000">
              <a:off x="3013132"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Isosceles Triangle 81"/>
            <p:cNvSpPr/>
            <p:nvPr/>
          </p:nvSpPr>
          <p:spPr>
            <a:xfrm rot="5400000">
              <a:off x="4728908" y="5925261"/>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Isosceles Triangle 82"/>
            <p:cNvSpPr/>
            <p:nvPr/>
          </p:nvSpPr>
          <p:spPr>
            <a:xfrm rot="5400000">
              <a:off x="6315139"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84" name="Group 83"/>
            <p:cNvGrpSpPr/>
            <p:nvPr/>
          </p:nvGrpSpPr>
          <p:grpSpPr>
            <a:xfrm>
              <a:off x="1348700" y="6030725"/>
              <a:ext cx="6104332" cy="422391"/>
              <a:chOff x="1344104" y="5149079"/>
              <a:chExt cx="6104332" cy="615145"/>
            </a:xfrm>
          </p:grpSpPr>
          <p:cxnSp>
            <p:nvCxnSpPr>
              <p:cNvPr id="89" name="Straight Arrow Connector 88"/>
              <p:cNvCxnSpPr/>
              <p:nvPr/>
            </p:nvCxnSpPr>
            <p:spPr>
              <a:xfrm>
                <a:off x="1344104" y="5732645"/>
                <a:ext cx="6104332" cy="31579"/>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94" name="Elbow Connector 93"/>
              <p:cNvCxnSpPr/>
              <p:nvPr/>
            </p:nvCxnSpPr>
            <p:spPr>
              <a:xfrm rot="10800000" flipV="1">
                <a:off x="1358390" y="5149079"/>
                <a:ext cx="128370" cy="583566"/>
              </a:xfrm>
              <a:prstGeom prst="bentConnector2">
                <a:avLst/>
              </a:prstGeom>
            </p:spPr>
            <p:style>
              <a:lnRef idx="2">
                <a:schemeClr val="dk1"/>
              </a:lnRef>
              <a:fillRef idx="0">
                <a:schemeClr val="dk1"/>
              </a:fillRef>
              <a:effectRef idx="1">
                <a:schemeClr val="dk1"/>
              </a:effectRef>
              <a:fontRef idx="minor">
                <a:schemeClr val="tx1"/>
              </a:fontRef>
            </p:style>
          </p:cxnSp>
          <p:cxnSp>
            <p:nvCxnSpPr>
              <p:cNvPr id="96" name="Elbow Connector 95"/>
              <p:cNvCxnSpPr/>
              <p:nvPr/>
            </p:nvCxnSpPr>
            <p:spPr>
              <a:xfrm rot="10800000" flipV="1">
                <a:off x="2897549"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97" name="Elbow Connector 96"/>
              <p:cNvCxnSpPr/>
              <p:nvPr/>
            </p:nvCxnSpPr>
            <p:spPr>
              <a:xfrm rot="10800000" flipV="1">
                <a:off x="4620391"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98" name="Elbow Connector 97"/>
              <p:cNvCxnSpPr/>
              <p:nvPr/>
            </p:nvCxnSpPr>
            <p:spPr>
              <a:xfrm rot="10800000" flipV="1">
                <a:off x="6189407"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grpSp>
      </p:grpSp>
      <p:sp>
        <p:nvSpPr>
          <p:cNvPr id="142" name="Rectangle 141"/>
          <p:cNvSpPr/>
          <p:nvPr/>
        </p:nvSpPr>
        <p:spPr>
          <a:xfrm rot="16200000">
            <a:off x="927227" y="4951460"/>
            <a:ext cx="1909818" cy="527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Table</a:t>
            </a:r>
            <a:endParaRPr lang="en-US" dirty="0"/>
          </a:p>
        </p:txBody>
      </p:sp>
      <p:sp>
        <p:nvSpPr>
          <p:cNvPr id="144" name="Rectangle 143"/>
          <p:cNvSpPr/>
          <p:nvPr/>
        </p:nvSpPr>
        <p:spPr>
          <a:xfrm rot="16200000">
            <a:off x="2465371" y="4971229"/>
            <a:ext cx="1895540" cy="527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Table</a:t>
            </a:r>
            <a:endParaRPr lang="en-US" dirty="0"/>
          </a:p>
        </p:txBody>
      </p:sp>
      <p:sp>
        <p:nvSpPr>
          <p:cNvPr id="146" name="Rectangle 145"/>
          <p:cNvSpPr/>
          <p:nvPr/>
        </p:nvSpPr>
        <p:spPr>
          <a:xfrm rot="16200000">
            <a:off x="4173688" y="4967732"/>
            <a:ext cx="1888546" cy="527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Table</a:t>
            </a:r>
            <a:endParaRPr lang="en-US" dirty="0"/>
          </a:p>
        </p:txBody>
      </p:sp>
      <p:sp>
        <p:nvSpPr>
          <p:cNvPr id="148" name="Rectangle 147"/>
          <p:cNvSpPr/>
          <p:nvPr/>
        </p:nvSpPr>
        <p:spPr>
          <a:xfrm rot="16200000">
            <a:off x="5761898" y="4946998"/>
            <a:ext cx="1889621" cy="527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Table</a:t>
            </a:r>
            <a:endParaRPr lang="en-US" dirty="0"/>
          </a:p>
        </p:txBody>
      </p:sp>
      <p:sp>
        <p:nvSpPr>
          <p:cNvPr id="149" name="Rectangle 148"/>
          <p:cNvSpPr/>
          <p:nvPr/>
        </p:nvSpPr>
        <p:spPr>
          <a:xfrm>
            <a:off x="1832993" y="1795494"/>
            <a:ext cx="933614" cy="84119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L2</a:t>
            </a:r>
            <a:endParaRPr lang="en-US" dirty="0"/>
          </a:p>
        </p:txBody>
      </p:sp>
      <p:sp>
        <p:nvSpPr>
          <p:cNvPr id="150" name="Rectangle 149"/>
          <p:cNvSpPr/>
          <p:nvPr/>
        </p:nvSpPr>
        <p:spPr>
          <a:xfrm>
            <a:off x="4099148" y="1567701"/>
            <a:ext cx="958655" cy="78081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v4</a:t>
            </a:r>
            <a:endParaRPr lang="en-US" dirty="0"/>
          </a:p>
        </p:txBody>
      </p:sp>
      <p:sp>
        <p:nvSpPr>
          <p:cNvPr id="151" name="Rectangle 150"/>
          <p:cNvSpPr/>
          <p:nvPr/>
        </p:nvSpPr>
        <p:spPr>
          <a:xfrm>
            <a:off x="3777477" y="2416605"/>
            <a:ext cx="1730971" cy="44017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v6</a:t>
            </a:r>
            <a:endParaRPr lang="en-US" dirty="0"/>
          </a:p>
        </p:txBody>
      </p:sp>
      <p:cxnSp>
        <p:nvCxnSpPr>
          <p:cNvPr id="152" name="Straight Arrow Connector 151"/>
          <p:cNvCxnSpPr>
            <a:stCxn id="149" idx="3"/>
            <a:endCxn id="150" idx="1"/>
          </p:cNvCxnSpPr>
          <p:nvPr/>
        </p:nvCxnSpPr>
        <p:spPr>
          <a:xfrm flipV="1">
            <a:off x="2766607" y="1958110"/>
            <a:ext cx="1332541" cy="2579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3" name="Straight Arrow Connector 152"/>
          <p:cNvCxnSpPr>
            <a:stCxn id="150" idx="3"/>
            <a:endCxn id="154" idx="1"/>
          </p:cNvCxnSpPr>
          <p:nvPr/>
        </p:nvCxnSpPr>
        <p:spPr>
          <a:xfrm>
            <a:off x="5057803" y="1958110"/>
            <a:ext cx="976921" cy="43122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4" name="Rectangle 153"/>
          <p:cNvSpPr/>
          <p:nvPr/>
        </p:nvSpPr>
        <p:spPr>
          <a:xfrm>
            <a:off x="6034724" y="1694550"/>
            <a:ext cx="1181529" cy="138956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ACL</a:t>
            </a:r>
            <a:endParaRPr lang="en-US" dirty="0"/>
          </a:p>
        </p:txBody>
      </p:sp>
      <p:cxnSp>
        <p:nvCxnSpPr>
          <p:cNvPr id="155" name="Straight Arrow Connector 154"/>
          <p:cNvCxnSpPr>
            <a:stCxn id="151" idx="3"/>
            <a:endCxn id="154" idx="1"/>
          </p:cNvCxnSpPr>
          <p:nvPr/>
        </p:nvCxnSpPr>
        <p:spPr>
          <a:xfrm flipV="1">
            <a:off x="5508448" y="2389331"/>
            <a:ext cx="526276" cy="247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6" name="Straight Arrow Connector 155"/>
          <p:cNvCxnSpPr>
            <a:stCxn id="149" idx="3"/>
            <a:endCxn id="151" idx="1"/>
          </p:cNvCxnSpPr>
          <p:nvPr/>
        </p:nvCxnSpPr>
        <p:spPr>
          <a:xfrm>
            <a:off x="2766607" y="2216093"/>
            <a:ext cx="1010870" cy="4205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9" name="Straight Arrow Connector 98"/>
          <p:cNvCxnSpPr/>
          <p:nvPr/>
        </p:nvCxnSpPr>
        <p:spPr>
          <a:xfrm>
            <a:off x="901257" y="2216093"/>
            <a:ext cx="93173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0" name="Straight Arrow Connector 99"/>
          <p:cNvCxnSpPr/>
          <p:nvPr/>
        </p:nvCxnSpPr>
        <p:spPr>
          <a:xfrm>
            <a:off x="7216253" y="2389331"/>
            <a:ext cx="8684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101" name="Group 100"/>
          <p:cNvGrpSpPr/>
          <p:nvPr/>
        </p:nvGrpSpPr>
        <p:grpSpPr>
          <a:xfrm>
            <a:off x="2197452" y="4239313"/>
            <a:ext cx="369332" cy="1943069"/>
            <a:chOff x="2494667" y="3258013"/>
            <a:chExt cx="369332" cy="1712316"/>
          </a:xfrm>
        </p:grpSpPr>
        <p:sp>
          <p:nvSpPr>
            <p:cNvPr id="102" name="Trapezoid 101"/>
            <p:cNvSpPr/>
            <p:nvPr/>
          </p:nvSpPr>
          <p:spPr>
            <a:xfrm rot="5400000" flipH="1">
              <a:off x="1831929" y="3947535"/>
              <a:ext cx="1712316" cy="333271"/>
            </a:xfrm>
            <a:prstGeom prst="trapezoid">
              <a:avLst>
                <a:gd name="adj" fmla="val 3080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08" name="TextBox 107"/>
            <p:cNvSpPr txBox="1"/>
            <p:nvPr/>
          </p:nvSpPr>
          <p:spPr>
            <a:xfrm rot="16200000">
              <a:off x="2041591" y="3929505"/>
              <a:ext cx="1275484" cy="369332"/>
            </a:xfrm>
            <a:prstGeom prst="rect">
              <a:avLst/>
            </a:prstGeom>
            <a:noFill/>
          </p:spPr>
          <p:txBody>
            <a:bodyPr wrap="none" rtlCol="0">
              <a:spAutoFit/>
            </a:bodyPr>
            <a:lstStyle/>
            <a:p>
              <a:pPr algn="ctr"/>
              <a:r>
                <a:rPr lang="en-US" dirty="0" smtClean="0"/>
                <a:t>Action Macro</a:t>
              </a:r>
              <a:endParaRPr lang="en-US" dirty="0"/>
            </a:p>
          </p:txBody>
        </p:sp>
      </p:grpSp>
      <p:grpSp>
        <p:nvGrpSpPr>
          <p:cNvPr id="109" name="Group 108"/>
          <p:cNvGrpSpPr/>
          <p:nvPr/>
        </p:nvGrpSpPr>
        <p:grpSpPr>
          <a:xfrm>
            <a:off x="3719756" y="4248978"/>
            <a:ext cx="369332" cy="1943069"/>
            <a:chOff x="2494667" y="3258013"/>
            <a:chExt cx="369332" cy="1712316"/>
          </a:xfrm>
        </p:grpSpPr>
        <p:sp>
          <p:nvSpPr>
            <p:cNvPr id="110" name="Trapezoid 109"/>
            <p:cNvSpPr/>
            <p:nvPr/>
          </p:nvSpPr>
          <p:spPr>
            <a:xfrm rot="5400000" flipH="1">
              <a:off x="1831929" y="3947535"/>
              <a:ext cx="1712316" cy="333271"/>
            </a:xfrm>
            <a:prstGeom prst="trapezoid">
              <a:avLst>
                <a:gd name="adj" fmla="val 3080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11" name="TextBox 110"/>
            <p:cNvSpPr txBox="1"/>
            <p:nvPr/>
          </p:nvSpPr>
          <p:spPr>
            <a:xfrm rot="16200000">
              <a:off x="2041591" y="3929505"/>
              <a:ext cx="1275484" cy="369332"/>
            </a:xfrm>
            <a:prstGeom prst="rect">
              <a:avLst/>
            </a:prstGeom>
            <a:noFill/>
          </p:spPr>
          <p:txBody>
            <a:bodyPr wrap="none" rtlCol="0">
              <a:spAutoFit/>
            </a:bodyPr>
            <a:lstStyle/>
            <a:p>
              <a:pPr algn="ctr"/>
              <a:r>
                <a:rPr lang="en-US" dirty="0" smtClean="0"/>
                <a:t>Action Macro</a:t>
              </a:r>
              <a:endParaRPr lang="en-US" dirty="0"/>
            </a:p>
          </p:txBody>
        </p:sp>
      </p:grpSp>
      <p:grpSp>
        <p:nvGrpSpPr>
          <p:cNvPr id="112" name="Group 111"/>
          <p:cNvGrpSpPr/>
          <p:nvPr/>
        </p:nvGrpSpPr>
        <p:grpSpPr>
          <a:xfrm>
            <a:off x="5410128" y="4251249"/>
            <a:ext cx="369332" cy="1943069"/>
            <a:chOff x="2494667" y="3258013"/>
            <a:chExt cx="369332" cy="1712316"/>
          </a:xfrm>
        </p:grpSpPr>
        <p:sp>
          <p:nvSpPr>
            <p:cNvPr id="113" name="Trapezoid 112"/>
            <p:cNvSpPr/>
            <p:nvPr/>
          </p:nvSpPr>
          <p:spPr>
            <a:xfrm rot="5400000" flipH="1">
              <a:off x="1831929" y="3947535"/>
              <a:ext cx="1712316" cy="333271"/>
            </a:xfrm>
            <a:prstGeom prst="trapezoid">
              <a:avLst>
                <a:gd name="adj" fmla="val 3080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14" name="TextBox 113"/>
            <p:cNvSpPr txBox="1"/>
            <p:nvPr/>
          </p:nvSpPr>
          <p:spPr>
            <a:xfrm rot="16200000">
              <a:off x="2041591" y="3929505"/>
              <a:ext cx="1275484" cy="369332"/>
            </a:xfrm>
            <a:prstGeom prst="rect">
              <a:avLst/>
            </a:prstGeom>
            <a:noFill/>
          </p:spPr>
          <p:txBody>
            <a:bodyPr wrap="none" rtlCol="0">
              <a:spAutoFit/>
            </a:bodyPr>
            <a:lstStyle/>
            <a:p>
              <a:pPr algn="ctr"/>
              <a:r>
                <a:rPr lang="en-US" dirty="0" smtClean="0"/>
                <a:t>Action Macro</a:t>
              </a:r>
              <a:endParaRPr lang="en-US" dirty="0"/>
            </a:p>
          </p:txBody>
        </p:sp>
      </p:grpSp>
      <p:grpSp>
        <p:nvGrpSpPr>
          <p:cNvPr id="115" name="Group 114"/>
          <p:cNvGrpSpPr/>
          <p:nvPr/>
        </p:nvGrpSpPr>
        <p:grpSpPr>
          <a:xfrm>
            <a:off x="7022512" y="4235815"/>
            <a:ext cx="369332" cy="1943069"/>
            <a:chOff x="2494667" y="3258013"/>
            <a:chExt cx="369332" cy="1712316"/>
          </a:xfrm>
        </p:grpSpPr>
        <p:sp>
          <p:nvSpPr>
            <p:cNvPr id="116" name="Trapezoid 115"/>
            <p:cNvSpPr/>
            <p:nvPr/>
          </p:nvSpPr>
          <p:spPr>
            <a:xfrm rot="5400000" flipH="1">
              <a:off x="1831929" y="3947535"/>
              <a:ext cx="1712316" cy="333271"/>
            </a:xfrm>
            <a:prstGeom prst="trapezoid">
              <a:avLst>
                <a:gd name="adj" fmla="val 3080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17" name="TextBox 116"/>
            <p:cNvSpPr txBox="1"/>
            <p:nvPr/>
          </p:nvSpPr>
          <p:spPr>
            <a:xfrm rot="16200000">
              <a:off x="2041591" y="3929505"/>
              <a:ext cx="1275484" cy="369332"/>
            </a:xfrm>
            <a:prstGeom prst="rect">
              <a:avLst/>
            </a:prstGeom>
            <a:noFill/>
          </p:spPr>
          <p:txBody>
            <a:bodyPr wrap="none" rtlCol="0">
              <a:spAutoFit/>
            </a:bodyPr>
            <a:lstStyle/>
            <a:p>
              <a:pPr algn="ctr"/>
              <a:r>
                <a:rPr lang="en-US" dirty="0" smtClean="0"/>
                <a:t>Action Macro</a:t>
              </a:r>
              <a:endParaRPr lang="en-US" dirty="0"/>
            </a:p>
          </p:txBody>
        </p:sp>
      </p:grpSp>
      <p:sp>
        <p:nvSpPr>
          <p:cNvPr id="7" name="Slide Number Placeholder 6"/>
          <p:cNvSpPr>
            <a:spLocks noGrp="1"/>
          </p:cNvSpPr>
          <p:nvPr>
            <p:ph type="sldNum" sz="quarter" idx="12"/>
          </p:nvPr>
        </p:nvSpPr>
        <p:spPr/>
        <p:txBody>
          <a:bodyPr/>
          <a:lstStyle/>
          <a:p>
            <a:fld id="{3DE0F19B-68EA-B340-A4BB-C1F18F625CEA}" type="slidenum">
              <a:rPr lang="en-US" smtClean="0"/>
              <a:t>8</a:t>
            </a:fld>
            <a:endParaRPr lang="en-US"/>
          </a:p>
        </p:txBody>
      </p:sp>
    </p:spTree>
    <p:custDataLst>
      <p:tags r:id="rId1"/>
    </p:custDataLst>
    <p:extLst>
      <p:ext uri="{BB962C8B-B14F-4D97-AF65-F5344CB8AC3E}">
        <p14:creationId xmlns:p14="http://schemas.microsoft.com/office/powerpoint/2010/main" val="53379555"/>
      </p:ext>
    </p:extLst>
  </p:cSld>
  <p:clrMapOvr>
    <a:masterClrMapping/>
  </p:clrMapOvr>
  <mc:AlternateContent xmlns:mc="http://schemas.openxmlformats.org/markup-compatibility/2006" xmlns:p14="http://schemas.microsoft.com/office/powerpoint/2010/main">
    <mc:Choice Requires="p14">
      <p:transition spd="slow" p14:dur="2000" advTm="39883"/>
    </mc:Choice>
    <mc:Fallback xmlns="">
      <p:transition xmlns:p14="http://schemas.microsoft.com/office/powerpoint/2010/main" spd="slow" advTm="39883"/>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Group 153"/>
          <p:cNvGrpSpPr/>
          <p:nvPr/>
        </p:nvGrpSpPr>
        <p:grpSpPr>
          <a:xfrm>
            <a:off x="4732466" y="4095691"/>
            <a:ext cx="1124341" cy="2169168"/>
            <a:chOff x="1485649" y="3204985"/>
            <a:chExt cx="1124341" cy="2169168"/>
          </a:xfrm>
        </p:grpSpPr>
        <p:sp>
          <p:nvSpPr>
            <p:cNvPr id="155" name="Rectangle 154"/>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56" name="Rectangle 155"/>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02" name="Rectangle 101"/>
          <p:cNvSpPr/>
          <p:nvPr/>
        </p:nvSpPr>
        <p:spPr>
          <a:xfrm rot="16200000">
            <a:off x="4173688" y="4967732"/>
            <a:ext cx="1888546" cy="527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Table</a:t>
            </a:r>
            <a:endParaRPr lang="en-US" dirty="0"/>
          </a:p>
        </p:txBody>
      </p:sp>
      <p:grpSp>
        <p:nvGrpSpPr>
          <p:cNvPr id="108" name="Group 107"/>
          <p:cNvGrpSpPr/>
          <p:nvPr/>
        </p:nvGrpSpPr>
        <p:grpSpPr>
          <a:xfrm>
            <a:off x="5410128" y="4251249"/>
            <a:ext cx="369332" cy="1943069"/>
            <a:chOff x="2494667" y="3258013"/>
            <a:chExt cx="369332" cy="1712316"/>
          </a:xfrm>
        </p:grpSpPr>
        <p:sp>
          <p:nvSpPr>
            <p:cNvPr id="109" name="Trapezoid 108"/>
            <p:cNvSpPr/>
            <p:nvPr/>
          </p:nvSpPr>
          <p:spPr>
            <a:xfrm rot="5400000" flipH="1">
              <a:off x="1831929" y="3947535"/>
              <a:ext cx="1712316" cy="333271"/>
            </a:xfrm>
            <a:prstGeom prst="trapezoid">
              <a:avLst>
                <a:gd name="adj" fmla="val 3080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10" name="TextBox 109"/>
            <p:cNvSpPr txBox="1"/>
            <p:nvPr/>
          </p:nvSpPr>
          <p:spPr>
            <a:xfrm rot="16200000">
              <a:off x="2041591" y="3929505"/>
              <a:ext cx="1275484" cy="369332"/>
            </a:xfrm>
            <a:prstGeom prst="rect">
              <a:avLst/>
            </a:prstGeom>
            <a:noFill/>
          </p:spPr>
          <p:txBody>
            <a:bodyPr wrap="none" rtlCol="0">
              <a:spAutoFit/>
            </a:bodyPr>
            <a:lstStyle/>
            <a:p>
              <a:pPr algn="ctr"/>
              <a:r>
                <a:rPr lang="en-US" dirty="0" smtClean="0"/>
                <a:t>Action Macro</a:t>
              </a:r>
              <a:endParaRPr lang="en-US" dirty="0"/>
            </a:p>
          </p:txBody>
        </p:sp>
      </p:grpSp>
      <p:sp>
        <p:nvSpPr>
          <p:cNvPr id="2" name="Title 1"/>
          <p:cNvSpPr>
            <a:spLocks noGrp="1"/>
          </p:cNvSpPr>
          <p:nvPr>
            <p:ph type="title"/>
          </p:nvPr>
        </p:nvSpPr>
        <p:spPr/>
        <p:txBody>
          <a:bodyPr>
            <a:normAutofit fontScale="90000"/>
          </a:bodyPr>
          <a:lstStyle/>
          <a:p>
            <a:r>
              <a:rPr lang="en-US" dirty="0" smtClean="0"/>
              <a:t>Mapping Control </a:t>
            </a:r>
            <a:r>
              <a:rPr lang="en-US" dirty="0"/>
              <a:t>F</a:t>
            </a:r>
            <a:r>
              <a:rPr lang="en-US" dirty="0" smtClean="0"/>
              <a:t>low to Reconfigurable Chip.</a:t>
            </a:r>
            <a:endParaRPr lang="en-US" dirty="0"/>
          </a:p>
        </p:txBody>
      </p:sp>
      <p:sp>
        <p:nvSpPr>
          <p:cNvPr id="5" name="Rectangle 4"/>
          <p:cNvSpPr/>
          <p:nvPr/>
        </p:nvSpPr>
        <p:spPr>
          <a:xfrm rot="16200000">
            <a:off x="6791613" y="5138353"/>
            <a:ext cx="2326465" cy="25969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endParaRPr lang="en-US" dirty="0"/>
          </a:p>
        </p:txBody>
      </p:sp>
      <p:grpSp>
        <p:nvGrpSpPr>
          <p:cNvPr id="107" name="Group 106"/>
          <p:cNvGrpSpPr/>
          <p:nvPr/>
        </p:nvGrpSpPr>
        <p:grpSpPr>
          <a:xfrm>
            <a:off x="8214543" y="4464248"/>
            <a:ext cx="736006" cy="1118949"/>
            <a:chOff x="8031408" y="3582602"/>
            <a:chExt cx="736006" cy="1118949"/>
          </a:xfrm>
        </p:grpSpPr>
        <p:grpSp>
          <p:nvGrpSpPr>
            <p:cNvPr id="19" name="Group 65"/>
            <p:cNvGrpSpPr/>
            <p:nvPr/>
          </p:nvGrpSpPr>
          <p:grpSpPr>
            <a:xfrm>
              <a:off x="8131589" y="4009362"/>
              <a:ext cx="551591" cy="228624"/>
              <a:chOff x="7660968" y="1751777"/>
              <a:chExt cx="1040580" cy="450645"/>
            </a:xfrm>
          </p:grpSpPr>
          <p:sp>
            <p:nvSpPr>
              <p:cNvPr id="20" name="Freeform 1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1" name="Straight Connector 2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70"/>
            <p:cNvGrpSpPr/>
            <p:nvPr/>
          </p:nvGrpSpPr>
          <p:grpSpPr>
            <a:xfrm>
              <a:off x="8132332" y="4472927"/>
              <a:ext cx="551591" cy="228624"/>
              <a:chOff x="7660968" y="1751777"/>
              <a:chExt cx="1040580" cy="450645"/>
            </a:xfrm>
          </p:grpSpPr>
          <p:sp>
            <p:nvSpPr>
              <p:cNvPr id="24" name="Freeform 2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5" name="Straight Connector 2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9" name="TextBox 28"/>
            <p:cNvSpPr txBox="1"/>
            <p:nvPr/>
          </p:nvSpPr>
          <p:spPr>
            <a:xfrm>
              <a:off x="8031408" y="3582602"/>
              <a:ext cx="736006" cy="282419"/>
            </a:xfrm>
            <a:prstGeom prst="rect">
              <a:avLst/>
            </a:prstGeom>
            <a:noFill/>
          </p:spPr>
          <p:txBody>
            <a:bodyPr wrap="none" lIns="130622" tIns="65311" rIns="130622" bIns="65311" rtlCol="0">
              <a:spAutoFit/>
            </a:bodyPr>
            <a:lstStyle/>
            <a:p>
              <a:pPr algn="ctr"/>
              <a:r>
                <a:rPr lang="en-US" sz="2000" dirty="0"/>
                <a:t>Queues</a:t>
              </a:r>
            </a:p>
          </p:txBody>
        </p:sp>
      </p:grpSp>
      <p:sp>
        <p:nvSpPr>
          <p:cNvPr id="52" name="Rectangle 51"/>
          <p:cNvSpPr/>
          <p:nvPr/>
        </p:nvSpPr>
        <p:spPr>
          <a:xfrm rot="16200000">
            <a:off x="-294463" y="5137999"/>
            <a:ext cx="2327923" cy="25894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r>
              <a:rPr lang="en-US" dirty="0" smtClean="0">
                <a:solidFill>
                  <a:schemeClr val="tx1"/>
                </a:solidFill>
              </a:rPr>
              <a:t>Parser</a:t>
            </a:r>
            <a:endParaRPr lang="en-US" dirty="0">
              <a:solidFill>
                <a:schemeClr val="tx1"/>
              </a:solidFill>
            </a:endParaRPr>
          </a:p>
        </p:txBody>
      </p:sp>
      <p:grpSp>
        <p:nvGrpSpPr>
          <p:cNvPr id="148" name="Group 147"/>
          <p:cNvGrpSpPr/>
          <p:nvPr/>
        </p:nvGrpSpPr>
        <p:grpSpPr>
          <a:xfrm>
            <a:off x="1496642" y="4090055"/>
            <a:ext cx="1124341" cy="2169168"/>
            <a:chOff x="1485649" y="3204985"/>
            <a:chExt cx="1124341" cy="2169168"/>
          </a:xfrm>
        </p:grpSpPr>
        <p:sp>
          <p:nvSpPr>
            <p:cNvPr id="149" name="Rectangle 148"/>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50" name="Rectangle 149"/>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51" name="Group 150"/>
          <p:cNvGrpSpPr/>
          <p:nvPr/>
        </p:nvGrpSpPr>
        <p:grpSpPr>
          <a:xfrm>
            <a:off x="3027646" y="4102685"/>
            <a:ext cx="1124341" cy="2169168"/>
            <a:chOff x="1485649" y="3204985"/>
            <a:chExt cx="1124341" cy="2169168"/>
          </a:xfrm>
        </p:grpSpPr>
        <p:sp>
          <p:nvSpPr>
            <p:cNvPr id="152" name="Rectangle 151"/>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53" name="Rectangle 152"/>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57" name="Group 156"/>
          <p:cNvGrpSpPr/>
          <p:nvPr/>
        </p:nvGrpSpPr>
        <p:grpSpPr>
          <a:xfrm>
            <a:off x="6321214" y="4095691"/>
            <a:ext cx="1124341" cy="2169168"/>
            <a:chOff x="1485649" y="3204985"/>
            <a:chExt cx="1124341" cy="2169168"/>
          </a:xfrm>
        </p:grpSpPr>
        <p:sp>
          <p:nvSpPr>
            <p:cNvPr id="158" name="Rectangle 157"/>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59" name="Rectangle 158"/>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6" name="Group 5"/>
          <p:cNvGrpSpPr/>
          <p:nvPr/>
        </p:nvGrpSpPr>
        <p:grpSpPr>
          <a:xfrm>
            <a:off x="1348700" y="5890495"/>
            <a:ext cx="6104332" cy="562621"/>
            <a:chOff x="1348700" y="5890495"/>
            <a:chExt cx="6104332" cy="562621"/>
          </a:xfrm>
        </p:grpSpPr>
        <p:sp>
          <p:nvSpPr>
            <p:cNvPr id="88" name="Isosceles Triangle 87"/>
            <p:cNvSpPr/>
            <p:nvPr/>
          </p:nvSpPr>
          <p:spPr>
            <a:xfrm rot="5400000">
              <a:off x="1459687" y="5907878"/>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Isosceles Triangle 89"/>
            <p:cNvSpPr/>
            <p:nvPr/>
          </p:nvSpPr>
          <p:spPr>
            <a:xfrm rot="5400000">
              <a:off x="3013132"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Isosceles Triangle 90"/>
            <p:cNvSpPr/>
            <p:nvPr/>
          </p:nvSpPr>
          <p:spPr>
            <a:xfrm rot="5400000">
              <a:off x="4728908" y="5925261"/>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2" name="Isosceles Triangle 91"/>
            <p:cNvSpPr/>
            <p:nvPr/>
          </p:nvSpPr>
          <p:spPr>
            <a:xfrm rot="5400000">
              <a:off x="6315139"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06" name="Group 105"/>
            <p:cNvGrpSpPr/>
            <p:nvPr/>
          </p:nvGrpSpPr>
          <p:grpSpPr>
            <a:xfrm>
              <a:off x="1348700" y="6030725"/>
              <a:ext cx="6104332" cy="422391"/>
              <a:chOff x="1344104" y="5149079"/>
              <a:chExt cx="6104332" cy="615145"/>
            </a:xfrm>
          </p:grpSpPr>
          <p:cxnSp>
            <p:nvCxnSpPr>
              <p:cNvPr id="93" name="Straight Arrow Connector 92"/>
              <p:cNvCxnSpPr/>
              <p:nvPr/>
            </p:nvCxnSpPr>
            <p:spPr>
              <a:xfrm>
                <a:off x="1344104" y="5732645"/>
                <a:ext cx="6104332" cy="31579"/>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95" name="Elbow Connector 94"/>
              <p:cNvCxnSpPr/>
              <p:nvPr/>
            </p:nvCxnSpPr>
            <p:spPr>
              <a:xfrm rot="10800000" flipV="1">
                <a:off x="1358390" y="5149079"/>
                <a:ext cx="128370" cy="583566"/>
              </a:xfrm>
              <a:prstGeom prst="bentConnector2">
                <a:avLst/>
              </a:prstGeom>
            </p:spPr>
            <p:style>
              <a:lnRef idx="2">
                <a:schemeClr val="dk1"/>
              </a:lnRef>
              <a:fillRef idx="0">
                <a:schemeClr val="dk1"/>
              </a:fillRef>
              <a:effectRef idx="1">
                <a:schemeClr val="dk1"/>
              </a:effectRef>
              <a:fontRef idx="minor">
                <a:schemeClr val="tx1"/>
              </a:fontRef>
            </p:style>
          </p:cxnSp>
          <p:cxnSp>
            <p:nvCxnSpPr>
              <p:cNvPr id="103" name="Elbow Connector 102"/>
              <p:cNvCxnSpPr/>
              <p:nvPr/>
            </p:nvCxnSpPr>
            <p:spPr>
              <a:xfrm rot="10800000" flipV="1">
                <a:off x="2897549"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104" name="Elbow Connector 103"/>
              <p:cNvCxnSpPr/>
              <p:nvPr/>
            </p:nvCxnSpPr>
            <p:spPr>
              <a:xfrm rot="10800000" flipV="1">
                <a:off x="4620391"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105" name="Elbow Connector 104"/>
              <p:cNvCxnSpPr/>
              <p:nvPr/>
            </p:nvCxnSpPr>
            <p:spPr>
              <a:xfrm rot="10800000" flipV="1">
                <a:off x="6189407"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grpSp>
      </p:grpSp>
      <p:sp>
        <p:nvSpPr>
          <p:cNvPr id="161" name="Rectangle 160"/>
          <p:cNvSpPr/>
          <p:nvPr/>
        </p:nvSpPr>
        <p:spPr>
          <a:xfrm rot="16200000">
            <a:off x="927227" y="4951460"/>
            <a:ext cx="1909818" cy="527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Table</a:t>
            </a:r>
            <a:endParaRPr lang="en-US" dirty="0"/>
          </a:p>
        </p:txBody>
      </p:sp>
      <p:sp>
        <p:nvSpPr>
          <p:cNvPr id="163" name="Rectangle 162"/>
          <p:cNvSpPr/>
          <p:nvPr/>
        </p:nvSpPr>
        <p:spPr>
          <a:xfrm rot="16200000">
            <a:off x="2465371" y="4971229"/>
            <a:ext cx="1895540" cy="527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Table</a:t>
            </a:r>
            <a:endParaRPr lang="en-US" dirty="0"/>
          </a:p>
        </p:txBody>
      </p:sp>
      <p:sp>
        <p:nvSpPr>
          <p:cNvPr id="167" name="Rectangle 166"/>
          <p:cNvSpPr/>
          <p:nvPr/>
        </p:nvSpPr>
        <p:spPr>
          <a:xfrm rot="16200000">
            <a:off x="5761898" y="4946998"/>
            <a:ext cx="1889621" cy="527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Table</a:t>
            </a:r>
            <a:endParaRPr lang="en-US" dirty="0"/>
          </a:p>
        </p:txBody>
      </p:sp>
      <p:sp>
        <p:nvSpPr>
          <p:cNvPr id="193" name="Rectangle 192"/>
          <p:cNvSpPr/>
          <p:nvPr/>
        </p:nvSpPr>
        <p:spPr>
          <a:xfrm rot="16200000">
            <a:off x="927227" y="4939915"/>
            <a:ext cx="1909818" cy="527193"/>
          </a:xfrm>
          <a:prstGeom prst="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L2 Table</a:t>
            </a:r>
            <a:endParaRPr lang="en-US" dirty="0"/>
          </a:p>
        </p:txBody>
      </p:sp>
      <p:sp>
        <p:nvSpPr>
          <p:cNvPr id="195" name="Rectangle 194"/>
          <p:cNvSpPr/>
          <p:nvPr/>
        </p:nvSpPr>
        <p:spPr>
          <a:xfrm rot="16200000">
            <a:off x="2465371" y="4962700"/>
            <a:ext cx="1895540" cy="527193"/>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IPv4 Table</a:t>
            </a:r>
            <a:endParaRPr lang="en-US" dirty="0"/>
          </a:p>
        </p:txBody>
      </p:sp>
      <p:sp>
        <p:nvSpPr>
          <p:cNvPr id="197" name="Rectangle 196"/>
          <p:cNvSpPr/>
          <p:nvPr/>
        </p:nvSpPr>
        <p:spPr>
          <a:xfrm rot="16200000">
            <a:off x="4208127" y="4924767"/>
            <a:ext cx="1819673" cy="527196"/>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IPv6 Table</a:t>
            </a:r>
            <a:endParaRPr lang="en-US" dirty="0"/>
          </a:p>
        </p:txBody>
      </p:sp>
      <p:sp>
        <p:nvSpPr>
          <p:cNvPr id="199" name="Rectangle 198"/>
          <p:cNvSpPr/>
          <p:nvPr/>
        </p:nvSpPr>
        <p:spPr>
          <a:xfrm rot="16200000">
            <a:off x="5761219" y="4938469"/>
            <a:ext cx="1889621" cy="527193"/>
          </a:xfrm>
          <a:prstGeom prst="rect">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ACL Table</a:t>
            </a:r>
            <a:endParaRPr lang="en-US" dirty="0"/>
          </a:p>
        </p:txBody>
      </p:sp>
      <p:grpSp>
        <p:nvGrpSpPr>
          <p:cNvPr id="84" name="Group 83"/>
          <p:cNvGrpSpPr/>
          <p:nvPr/>
        </p:nvGrpSpPr>
        <p:grpSpPr>
          <a:xfrm>
            <a:off x="2197452" y="4239313"/>
            <a:ext cx="369332" cy="1943069"/>
            <a:chOff x="2494667" y="3258013"/>
            <a:chExt cx="369332" cy="1712316"/>
          </a:xfrm>
        </p:grpSpPr>
        <p:sp>
          <p:nvSpPr>
            <p:cNvPr id="85" name="Trapezoid 84"/>
            <p:cNvSpPr/>
            <p:nvPr/>
          </p:nvSpPr>
          <p:spPr>
            <a:xfrm rot="5400000" flipH="1">
              <a:off x="1831929" y="3947535"/>
              <a:ext cx="1712316" cy="333271"/>
            </a:xfrm>
            <a:prstGeom prst="trapezoid">
              <a:avLst>
                <a:gd name="adj" fmla="val 3080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86" name="TextBox 85"/>
            <p:cNvSpPr txBox="1"/>
            <p:nvPr/>
          </p:nvSpPr>
          <p:spPr>
            <a:xfrm rot="16200000">
              <a:off x="2041591" y="3929505"/>
              <a:ext cx="1275484" cy="369332"/>
            </a:xfrm>
            <a:prstGeom prst="rect">
              <a:avLst/>
            </a:prstGeom>
            <a:noFill/>
          </p:spPr>
          <p:txBody>
            <a:bodyPr wrap="none" rtlCol="0">
              <a:spAutoFit/>
            </a:bodyPr>
            <a:lstStyle/>
            <a:p>
              <a:pPr algn="ctr"/>
              <a:r>
                <a:rPr lang="en-US" dirty="0" smtClean="0"/>
                <a:t>Action Macro</a:t>
              </a:r>
              <a:endParaRPr lang="en-US" dirty="0"/>
            </a:p>
          </p:txBody>
        </p:sp>
      </p:grpSp>
      <p:grpSp>
        <p:nvGrpSpPr>
          <p:cNvPr id="87" name="Group 86"/>
          <p:cNvGrpSpPr/>
          <p:nvPr/>
        </p:nvGrpSpPr>
        <p:grpSpPr>
          <a:xfrm>
            <a:off x="3719756" y="4248978"/>
            <a:ext cx="369332" cy="1943069"/>
            <a:chOff x="2494667" y="3258013"/>
            <a:chExt cx="369332" cy="1712316"/>
          </a:xfrm>
        </p:grpSpPr>
        <p:sp>
          <p:nvSpPr>
            <p:cNvPr id="89" name="Trapezoid 88"/>
            <p:cNvSpPr/>
            <p:nvPr/>
          </p:nvSpPr>
          <p:spPr>
            <a:xfrm rot="5400000" flipH="1">
              <a:off x="1831929" y="3947535"/>
              <a:ext cx="1712316" cy="333271"/>
            </a:xfrm>
            <a:prstGeom prst="trapezoid">
              <a:avLst>
                <a:gd name="adj" fmla="val 3080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94" name="TextBox 93"/>
            <p:cNvSpPr txBox="1"/>
            <p:nvPr/>
          </p:nvSpPr>
          <p:spPr>
            <a:xfrm rot="16200000">
              <a:off x="2041591" y="3929505"/>
              <a:ext cx="1275484" cy="369332"/>
            </a:xfrm>
            <a:prstGeom prst="rect">
              <a:avLst/>
            </a:prstGeom>
            <a:noFill/>
          </p:spPr>
          <p:txBody>
            <a:bodyPr wrap="none" rtlCol="0">
              <a:spAutoFit/>
            </a:bodyPr>
            <a:lstStyle/>
            <a:p>
              <a:pPr algn="ctr"/>
              <a:r>
                <a:rPr lang="en-US" dirty="0" smtClean="0"/>
                <a:t>Action Macro</a:t>
              </a:r>
              <a:endParaRPr lang="en-US" dirty="0"/>
            </a:p>
          </p:txBody>
        </p:sp>
      </p:grpSp>
      <p:grpSp>
        <p:nvGrpSpPr>
          <p:cNvPr id="99" name="Group 98"/>
          <p:cNvGrpSpPr/>
          <p:nvPr/>
        </p:nvGrpSpPr>
        <p:grpSpPr>
          <a:xfrm>
            <a:off x="7022512" y="4235815"/>
            <a:ext cx="369332" cy="1943069"/>
            <a:chOff x="2494667" y="3258013"/>
            <a:chExt cx="369332" cy="1712316"/>
          </a:xfrm>
        </p:grpSpPr>
        <p:sp>
          <p:nvSpPr>
            <p:cNvPr id="100" name="Trapezoid 99"/>
            <p:cNvSpPr/>
            <p:nvPr/>
          </p:nvSpPr>
          <p:spPr>
            <a:xfrm rot="5400000" flipH="1">
              <a:off x="1831929" y="3947535"/>
              <a:ext cx="1712316" cy="333271"/>
            </a:xfrm>
            <a:prstGeom prst="trapezoid">
              <a:avLst>
                <a:gd name="adj" fmla="val 3080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01" name="TextBox 100"/>
            <p:cNvSpPr txBox="1"/>
            <p:nvPr/>
          </p:nvSpPr>
          <p:spPr>
            <a:xfrm rot="16200000">
              <a:off x="2041591" y="3929505"/>
              <a:ext cx="1275484" cy="369332"/>
            </a:xfrm>
            <a:prstGeom prst="rect">
              <a:avLst/>
            </a:prstGeom>
            <a:noFill/>
          </p:spPr>
          <p:txBody>
            <a:bodyPr wrap="none" rtlCol="0">
              <a:spAutoFit/>
            </a:bodyPr>
            <a:lstStyle/>
            <a:p>
              <a:pPr algn="ctr"/>
              <a:r>
                <a:rPr lang="en-US" dirty="0" smtClean="0"/>
                <a:t>Action Macro</a:t>
              </a:r>
              <a:endParaRPr lang="en-US" dirty="0"/>
            </a:p>
          </p:txBody>
        </p:sp>
      </p:grpSp>
      <p:sp>
        <p:nvSpPr>
          <p:cNvPr id="200" name="Rectangle 199"/>
          <p:cNvSpPr/>
          <p:nvPr/>
        </p:nvSpPr>
        <p:spPr>
          <a:xfrm>
            <a:off x="1832993" y="1795494"/>
            <a:ext cx="933614" cy="84119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L2</a:t>
            </a:r>
            <a:endParaRPr lang="en-US" dirty="0"/>
          </a:p>
        </p:txBody>
      </p:sp>
      <p:sp>
        <p:nvSpPr>
          <p:cNvPr id="201" name="Rectangle 200"/>
          <p:cNvSpPr/>
          <p:nvPr/>
        </p:nvSpPr>
        <p:spPr>
          <a:xfrm>
            <a:off x="4099148" y="1567701"/>
            <a:ext cx="958655" cy="78081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v4</a:t>
            </a:r>
            <a:endParaRPr lang="en-US" dirty="0"/>
          </a:p>
        </p:txBody>
      </p:sp>
      <p:sp>
        <p:nvSpPr>
          <p:cNvPr id="202" name="Rectangle 201"/>
          <p:cNvSpPr/>
          <p:nvPr/>
        </p:nvSpPr>
        <p:spPr>
          <a:xfrm>
            <a:off x="3777477" y="2416605"/>
            <a:ext cx="1730971" cy="44017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v6</a:t>
            </a:r>
            <a:endParaRPr lang="en-US" dirty="0"/>
          </a:p>
        </p:txBody>
      </p:sp>
      <p:sp>
        <p:nvSpPr>
          <p:cNvPr id="203" name="Rectangle 202"/>
          <p:cNvSpPr/>
          <p:nvPr/>
        </p:nvSpPr>
        <p:spPr>
          <a:xfrm>
            <a:off x="6034724" y="1694550"/>
            <a:ext cx="1181529" cy="138956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ACL</a:t>
            </a:r>
            <a:endParaRPr lang="en-US" dirty="0"/>
          </a:p>
        </p:txBody>
      </p:sp>
      <p:grpSp>
        <p:nvGrpSpPr>
          <p:cNvPr id="125" name="Group 124"/>
          <p:cNvGrpSpPr/>
          <p:nvPr/>
        </p:nvGrpSpPr>
        <p:grpSpPr>
          <a:xfrm>
            <a:off x="245626" y="2926679"/>
            <a:ext cx="8552200" cy="760323"/>
            <a:chOff x="245626" y="2926679"/>
            <a:chExt cx="8552200" cy="760323"/>
          </a:xfrm>
        </p:grpSpPr>
        <p:cxnSp>
          <p:nvCxnSpPr>
            <p:cNvPr id="126" name="Straight Connector 125"/>
            <p:cNvCxnSpPr/>
            <p:nvPr/>
          </p:nvCxnSpPr>
          <p:spPr>
            <a:xfrm flipV="1">
              <a:off x="245626" y="3320090"/>
              <a:ext cx="8552200" cy="0"/>
            </a:xfrm>
            <a:prstGeom prst="line">
              <a:avLst/>
            </a:prstGeom>
            <a:ln>
              <a:solidFill>
                <a:schemeClr val="tx1">
                  <a:lumMod val="50000"/>
                  <a:lumOff val="50000"/>
                </a:schemeClr>
              </a:solidFill>
              <a:prstDash val="lgDash"/>
            </a:ln>
          </p:spPr>
          <p:style>
            <a:lnRef idx="2">
              <a:schemeClr val="dk1"/>
            </a:lnRef>
            <a:fillRef idx="0">
              <a:schemeClr val="dk1"/>
            </a:fillRef>
            <a:effectRef idx="1">
              <a:schemeClr val="dk1"/>
            </a:effectRef>
            <a:fontRef idx="minor">
              <a:schemeClr val="tx1"/>
            </a:fontRef>
          </p:style>
        </p:cxnSp>
        <p:sp>
          <p:nvSpPr>
            <p:cNvPr id="127" name="TextBox 126"/>
            <p:cNvSpPr txBox="1"/>
            <p:nvPr/>
          </p:nvSpPr>
          <p:spPr>
            <a:xfrm>
              <a:off x="298401" y="2926679"/>
              <a:ext cx="2322582" cy="369332"/>
            </a:xfrm>
            <a:prstGeom prst="rect">
              <a:avLst/>
            </a:prstGeom>
            <a:noFill/>
          </p:spPr>
          <p:txBody>
            <a:bodyPr wrap="square" rtlCol="0">
              <a:spAutoFit/>
            </a:bodyPr>
            <a:lstStyle/>
            <a:p>
              <a:r>
                <a:rPr lang="en-US" dirty="0"/>
                <a:t>Control Flow Graph</a:t>
              </a:r>
            </a:p>
          </p:txBody>
        </p:sp>
        <p:sp>
          <p:nvSpPr>
            <p:cNvPr id="128" name="TextBox 127"/>
            <p:cNvSpPr txBox="1"/>
            <p:nvPr/>
          </p:nvSpPr>
          <p:spPr>
            <a:xfrm>
              <a:off x="298402" y="3317670"/>
              <a:ext cx="1840934" cy="369332"/>
            </a:xfrm>
            <a:prstGeom prst="rect">
              <a:avLst/>
            </a:prstGeom>
            <a:noFill/>
          </p:spPr>
          <p:txBody>
            <a:bodyPr wrap="square" rtlCol="0">
              <a:spAutoFit/>
            </a:bodyPr>
            <a:lstStyle/>
            <a:p>
              <a:r>
                <a:rPr lang="en-US" dirty="0" smtClean="0"/>
                <a:t>Switch Pipeline</a:t>
              </a:r>
              <a:endParaRPr lang="en-US" dirty="0"/>
            </a:p>
          </p:txBody>
        </p:sp>
      </p:grpSp>
      <p:cxnSp>
        <p:nvCxnSpPr>
          <p:cNvPr id="185" name="Straight Arrow Connector 184"/>
          <p:cNvCxnSpPr>
            <a:stCxn id="182" idx="3"/>
            <a:endCxn id="183" idx="1"/>
          </p:cNvCxnSpPr>
          <p:nvPr/>
        </p:nvCxnSpPr>
        <p:spPr>
          <a:xfrm flipV="1">
            <a:off x="2766607" y="1958110"/>
            <a:ext cx="1332541" cy="2579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6" name="Straight Arrow Connector 185"/>
          <p:cNvCxnSpPr>
            <a:stCxn id="183" idx="3"/>
            <a:endCxn id="187" idx="1"/>
          </p:cNvCxnSpPr>
          <p:nvPr/>
        </p:nvCxnSpPr>
        <p:spPr>
          <a:xfrm>
            <a:off x="5057803" y="1958110"/>
            <a:ext cx="976921" cy="43122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8" name="Straight Arrow Connector 187"/>
          <p:cNvCxnSpPr>
            <a:stCxn id="184" idx="3"/>
            <a:endCxn id="187" idx="1"/>
          </p:cNvCxnSpPr>
          <p:nvPr/>
        </p:nvCxnSpPr>
        <p:spPr>
          <a:xfrm flipV="1">
            <a:off x="5508448" y="2389331"/>
            <a:ext cx="526276" cy="247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9" name="Straight Arrow Connector 188"/>
          <p:cNvCxnSpPr>
            <a:stCxn id="182" idx="3"/>
            <a:endCxn id="184" idx="1"/>
          </p:cNvCxnSpPr>
          <p:nvPr/>
        </p:nvCxnSpPr>
        <p:spPr>
          <a:xfrm>
            <a:off x="2766607" y="2216093"/>
            <a:ext cx="1010870" cy="4205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2" name="Rectangle 181"/>
          <p:cNvSpPr/>
          <p:nvPr/>
        </p:nvSpPr>
        <p:spPr>
          <a:xfrm>
            <a:off x="1832993" y="1795494"/>
            <a:ext cx="933614" cy="84119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L2</a:t>
            </a:r>
            <a:endParaRPr lang="en-US" dirty="0"/>
          </a:p>
        </p:txBody>
      </p:sp>
      <p:sp>
        <p:nvSpPr>
          <p:cNvPr id="184" name="Rectangle 183"/>
          <p:cNvSpPr/>
          <p:nvPr/>
        </p:nvSpPr>
        <p:spPr>
          <a:xfrm>
            <a:off x="3777477" y="2416605"/>
            <a:ext cx="1730971" cy="44017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v6</a:t>
            </a:r>
            <a:endParaRPr lang="en-US" dirty="0"/>
          </a:p>
        </p:txBody>
      </p:sp>
      <p:sp>
        <p:nvSpPr>
          <p:cNvPr id="187" name="Rectangle 186"/>
          <p:cNvSpPr/>
          <p:nvPr/>
        </p:nvSpPr>
        <p:spPr>
          <a:xfrm>
            <a:off x="6034724" y="1694550"/>
            <a:ext cx="1181529" cy="138956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ACL</a:t>
            </a:r>
            <a:endParaRPr lang="en-US" dirty="0"/>
          </a:p>
        </p:txBody>
      </p:sp>
      <p:sp>
        <p:nvSpPr>
          <p:cNvPr id="183" name="Rectangle 182"/>
          <p:cNvSpPr/>
          <p:nvPr/>
        </p:nvSpPr>
        <p:spPr>
          <a:xfrm>
            <a:off x="4099148" y="1567701"/>
            <a:ext cx="958655" cy="78081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v4</a:t>
            </a:r>
            <a:endParaRPr lang="en-US" dirty="0"/>
          </a:p>
        </p:txBody>
      </p:sp>
      <p:cxnSp>
        <p:nvCxnSpPr>
          <p:cNvPr id="70" name="Straight Arrow Connector 69"/>
          <p:cNvCxnSpPr/>
          <p:nvPr/>
        </p:nvCxnSpPr>
        <p:spPr>
          <a:xfrm>
            <a:off x="901257" y="2216093"/>
            <a:ext cx="93173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1" name="Straight Arrow Connector 70"/>
          <p:cNvCxnSpPr/>
          <p:nvPr/>
        </p:nvCxnSpPr>
        <p:spPr>
          <a:xfrm>
            <a:off x="7216253" y="2389331"/>
            <a:ext cx="8684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72" name="Group 71"/>
          <p:cNvGrpSpPr/>
          <p:nvPr/>
        </p:nvGrpSpPr>
        <p:grpSpPr>
          <a:xfrm>
            <a:off x="2230634" y="4251246"/>
            <a:ext cx="369332" cy="1943069"/>
            <a:chOff x="2517064" y="3258013"/>
            <a:chExt cx="369332" cy="1712316"/>
          </a:xfrm>
        </p:grpSpPr>
        <p:sp>
          <p:nvSpPr>
            <p:cNvPr id="73" name="Trapezoid 72"/>
            <p:cNvSpPr/>
            <p:nvPr/>
          </p:nvSpPr>
          <p:spPr>
            <a:xfrm rot="5400000" flipH="1">
              <a:off x="1831929" y="3947535"/>
              <a:ext cx="1712316" cy="333271"/>
            </a:xfrm>
            <a:prstGeom prst="trapezoid">
              <a:avLst>
                <a:gd name="adj" fmla="val 3080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74" name="TextBox 73"/>
            <p:cNvSpPr txBox="1"/>
            <p:nvPr/>
          </p:nvSpPr>
          <p:spPr>
            <a:xfrm rot="16200000">
              <a:off x="1946684" y="3923148"/>
              <a:ext cx="1510092" cy="369332"/>
            </a:xfrm>
            <a:prstGeom prst="rect">
              <a:avLst/>
            </a:prstGeom>
            <a:noFill/>
          </p:spPr>
          <p:txBody>
            <a:bodyPr wrap="none" rtlCol="0">
              <a:spAutoFit/>
            </a:bodyPr>
            <a:lstStyle/>
            <a:p>
              <a:pPr algn="ctr"/>
              <a:r>
                <a:rPr lang="en-US" dirty="0" smtClean="0"/>
                <a:t>L2 Action Macro</a:t>
              </a:r>
              <a:endParaRPr lang="en-US" dirty="0"/>
            </a:p>
          </p:txBody>
        </p:sp>
      </p:grpSp>
      <p:grpSp>
        <p:nvGrpSpPr>
          <p:cNvPr id="75" name="Group 74"/>
          <p:cNvGrpSpPr/>
          <p:nvPr/>
        </p:nvGrpSpPr>
        <p:grpSpPr>
          <a:xfrm>
            <a:off x="3739242" y="4260911"/>
            <a:ext cx="369332" cy="1943069"/>
            <a:chOff x="2503368" y="3258013"/>
            <a:chExt cx="369332" cy="1712316"/>
          </a:xfrm>
        </p:grpSpPr>
        <p:sp>
          <p:nvSpPr>
            <p:cNvPr id="76" name="Trapezoid 75"/>
            <p:cNvSpPr/>
            <p:nvPr/>
          </p:nvSpPr>
          <p:spPr>
            <a:xfrm rot="5400000" flipH="1">
              <a:off x="1831929" y="3947535"/>
              <a:ext cx="1712316" cy="333271"/>
            </a:xfrm>
            <a:prstGeom prst="trapezoid">
              <a:avLst>
                <a:gd name="adj" fmla="val 3080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7" name="TextBox 76"/>
            <p:cNvSpPr txBox="1"/>
            <p:nvPr/>
          </p:nvSpPr>
          <p:spPr>
            <a:xfrm rot="16200000">
              <a:off x="1929810" y="3917810"/>
              <a:ext cx="1516448" cy="369332"/>
            </a:xfrm>
            <a:prstGeom prst="rect">
              <a:avLst/>
            </a:prstGeom>
            <a:noFill/>
          </p:spPr>
          <p:txBody>
            <a:bodyPr wrap="none" rtlCol="0">
              <a:spAutoFit/>
            </a:bodyPr>
            <a:lstStyle/>
            <a:p>
              <a:pPr algn="ctr"/>
              <a:r>
                <a:rPr lang="en-US" dirty="0"/>
                <a:t>v</a:t>
              </a:r>
              <a:r>
                <a:rPr lang="en-US" dirty="0" smtClean="0"/>
                <a:t>4 Action Macro</a:t>
              </a:r>
              <a:endParaRPr lang="en-US" dirty="0"/>
            </a:p>
          </p:txBody>
        </p:sp>
      </p:grpSp>
      <p:grpSp>
        <p:nvGrpSpPr>
          <p:cNvPr id="78" name="Group 77"/>
          <p:cNvGrpSpPr/>
          <p:nvPr/>
        </p:nvGrpSpPr>
        <p:grpSpPr>
          <a:xfrm>
            <a:off x="5449726" y="4139340"/>
            <a:ext cx="355363" cy="1998533"/>
            <a:chOff x="2521451" y="3142474"/>
            <a:chExt cx="355360" cy="1827855"/>
          </a:xfrm>
        </p:grpSpPr>
        <p:sp>
          <p:nvSpPr>
            <p:cNvPr id="79" name="Trapezoid 78"/>
            <p:cNvSpPr/>
            <p:nvPr/>
          </p:nvSpPr>
          <p:spPr>
            <a:xfrm rot="5400000" flipH="1">
              <a:off x="1831929" y="3947535"/>
              <a:ext cx="1712316" cy="333271"/>
            </a:xfrm>
            <a:prstGeom prst="trapezoid">
              <a:avLst>
                <a:gd name="adj" fmla="val 3080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80" name="TextBox 79"/>
            <p:cNvSpPr txBox="1"/>
            <p:nvPr/>
          </p:nvSpPr>
          <p:spPr>
            <a:xfrm rot="16200000">
              <a:off x="1793137" y="3877490"/>
              <a:ext cx="1818690" cy="348658"/>
            </a:xfrm>
            <a:prstGeom prst="rect">
              <a:avLst/>
            </a:prstGeom>
            <a:noFill/>
          </p:spPr>
          <p:txBody>
            <a:bodyPr wrap="none" rtlCol="0">
              <a:spAutoFit/>
            </a:bodyPr>
            <a:lstStyle/>
            <a:p>
              <a:pPr algn="ctr"/>
              <a:r>
                <a:rPr lang="en-US" dirty="0" smtClean="0"/>
                <a:t>v6 Action </a:t>
              </a:r>
              <a:endParaRPr lang="en-US" dirty="0"/>
            </a:p>
          </p:txBody>
        </p:sp>
      </p:grpSp>
      <p:grpSp>
        <p:nvGrpSpPr>
          <p:cNvPr id="81" name="Group 80"/>
          <p:cNvGrpSpPr/>
          <p:nvPr/>
        </p:nvGrpSpPr>
        <p:grpSpPr>
          <a:xfrm>
            <a:off x="7047291" y="4247748"/>
            <a:ext cx="369332" cy="1943069"/>
            <a:chOff x="2508661" y="3258013"/>
            <a:chExt cx="369332" cy="1712316"/>
          </a:xfrm>
        </p:grpSpPr>
        <p:sp>
          <p:nvSpPr>
            <p:cNvPr id="82" name="Trapezoid 81"/>
            <p:cNvSpPr/>
            <p:nvPr/>
          </p:nvSpPr>
          <p:spPr>
            <a:xfrm rot="5400000" flipH="1">
              <a:off x="1831929" y="3947535"/>
              <a:ext cx="1712316" cy="333271"/>
            </a:xfrm>
            <a:prstGeom prst="trapezoid">
              <a:avLst>
                <a:gd name="adj" fmla="val 3080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83" name="TextBox 82"/>
            <p:cNvSpPr txBox="1"/>
            <p:nvPr/>
          </p:nvSpPr>
          <p:spPr>
            <a:xfrm rot="16200000">
              <a:off x="1876748" y="3903526"/>
              <a:ext cx="1633157" cy="369332"/>
            </a:xfrm>
            <a:prstGeom prst="rect">
              <a:avLst/>
            </a:prstGeom>
            <a:noFill/>
          </p:spPr>
          <p:txBody>
            <a:bodyPr wrap="none" rtlCol="0">
              <a:spAutoFit/>
            </a:bodyPr>
            <a:lstStyle/>
            <a:p>
              <a:pPr algn="ctr"/>
              <a:r>
                <a:rPr lang="en-US" dirty="0" smtClean="0"/>
                <a:t>ACL Action Macro</a:t>
              </a:r>
              <a:endParaRPr lang="en-US" dirty="0"/>
            </a:p>
          </p:txBody>
        </p:sp>
      </p:grpSp>
      <p:sp>
        <p:nvSpPr>
          <p:cNvPr id="3" name="Slide Number Placeholder 2"/>
          <p:cNvSpPr>
            <a:spLocks noGrp="1"/>
          </p:cNvSpPr>
          <p:nvPr>
            <p:ph type="sldNum" sz="quarter" idx="12"/>
          </p:nvPr>
        </p:nvSpPr>
        <p:spPr/>
        <p:txBody>
          <a:bodyPr/>
          <a:lstStyle/>
          <a:p>
            <a:fld id="{3DE0F19B-68EA-B340-A4BB-C1F18F625CEA}" type="slidenum">
              <a:rPr lang="en-US" smtClean="0"/>
              <a:t>9</a:t>
            </a:fld>
            <a:endParaRPr lang="en-US"/>
          </a:p>
        </p:txBody>
      </p:sp>
    </p:spTree>
    <p:custDataLst>
      <p:tags r:id="rId1"/>
    </p:custDataLst>
    <p:extLst>
      <p:ext uri="{BB962C8B-B14F-4D97-AF65-F5344CB8AC3E}">
        <p14:creationId xmlns:p14="http://schemas.microsoft.com/office/powerpoint/2010/main" val="2147371874"/>
      </p:ext>
    </p:extLst>
  </p:cSld>
  <p:clrMapOvr>
    <a:masterClrMapping/>
  </p:clrMapOvr>
  <mc:AlternateContent xmlns:mc="http://schemas.openxmlformats.org/markup-compatibility/2006" xmlns:p14="http://schemas.microsoft.com/office/powerpoint/2010/main">
    <mc:Choice Requires="p14">
      <p:transition spd="slow" p14:dur="2000" advTm="14468"/>
    </mc:Choice>
    <mc:Fallback xmlns="">
      <p:transition xmlns:p14="http://schemas.microsoft.com/office/powerpoint/2010/main" spd="slow" advTm="1446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5E-6 1.85185E-6 L -0.02135 0.42245 " pathEditMode="relative" rAng="0" ptsTypes="AA">
                                      <p:cBhvr>
                                        <p:cTn id="6" dur="1000" fill="hold"/>
                                        <p:tgtEl>
                                          <p:spTgt spid="182"/>
                                        </p:tgtEl>
                                        <p:attrNameLst>
                                          <p:attrName>ppt_x</p:attrName>
                                          <p:attrName>ppt_y</p:attrName>
                                        </p:attrNameLst>
                                      </p:cBhvr>
                                      <p:rCtr x="-1076" y="21111"/>
                                    </p:animMotion>
                                  </p:childTnLst>
                                </p:cTn>
                              </p:par>
                            </p:childTnLst>
                          </p:cTn>
                        </p:par>
                        <p:par>
                          <p:cTn id="7" fill="hold">
                            <p:stCondLst>
                              <p:cond delay="1000"/>
                            </p:stCondLst>
                            <p:childTnLst>
                              <p:par>
                                <p:cTn id="8" presetID="10" presetClass="exit" presetSubtype="0" fill="hold" grpId="1" nodeType="afterEffect">
                                  <p:stCondLst>
                                    <p:cond delay="0"/>
                                  </p:stCondLst>
                                  <p:childTnLst>
                                    <p:animEffect transition="out" filter="fade">
                                      <p:cBhvr>
                                        <p:cTn id="9" dur="500"/>
                                        <p:tgtEl>
                                          <p:spTgt spid="182"/>
                                        </p:tgtEl>
                                      </p:cBhvr>
                                    </p:animEffect>
                                    <p:set>
                                      <p:cBhvr>
                                        <p:cTn id="10" dur="1" fill="hold">
                                          <p:stCondLst>
                                            <p:cond delay="499"/>
                                          </p:stCondLst>
                                        </p:cTn>
                                        <p:tgtEl>
                                          <p:spTgt spid="182"/>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93"/>
                                        </p:tgtEl>
                                        <p:attrNameLst>
                                          <p:attrName>style.visibility</p:attrName>
                                        </p:attrNameLst>
                                      </p:cBhvr>
                                      <p:to>
                                        <p:strVal val="visible"/>
                                      </p:to>
                                    </p:set>
                                    <p:animEffect transition="in" filter="fade">
                                      <p:cBhvr>
                                        <p:cTn id="13" dur="500"/>
                                        <p:tgtEl>
                                          <p:spTgt spid="193"/>
                                        </p:tgtEl>
                                      </p:cBhvr>
                                    </p:animEffect>
                                  </p:childTnLst>
                                </p:cTn>
                              </p:par>
                              <p:par>
                                <p:cTn id="14" presetID="10" presetClass="entr" presetSubtype="0" fill="hold" nodeType="with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500"/>
                                        <p:tgtEl>
                                          <p:spTgt spid="72"/>
                                        </p:tgtEl>
                                      </p:cBhvr>
                                    </p:animEffect>
                                  </p:childTnLst>
                                </p:cTn>
                              </p:par>
                            </p:childTnLst>
                          </p:cTn>
                        </p:par>
                        <p:par>
                          <p:cTn id="17" fill="hold">
                            <p:stCondLst>
                              <p:cond delay="1500"/>
                            </p:stCondLst>
                            <p:childTnLst>
                              <p:par>
                                <p:cTn id="18" presetID="0" presetClass="path" presetSubtype="0" accel="50000" decel="50000" fill="hold" grpId="0" nodeType="afterEffect">
                                  <p:stCondLst>
                                    <p:cond delay="0"/>
                                  </p:stCondLst>
                                  <p:childTnLst>
                                    <p:animMotion origin="layout" path="M -4.44444E-6 3.33333E-6 L -0.10347 0.46041 " pathEditMode="relative" rAng="0" ptsTypes="AA">
                                      <p:cBhvr>
                                        <p:cTn id="19" dur="1000" fill="hold"/>
                                        <p:tgtEl>
                                          <p:spTgt spid="183"/>
                                        </p:tgtEl>
                                        <p:attrNameLst>
                                          <p:attrName>ppt_x</p:attrName>
                                          <p:attrName>ppt_y</p:attrName>
                                        </p:attrNameLst>
                                      </p:cBhvr>
                                      <p:rCtr x="-5174" y="23009"/>
                                    </p:animMotion>
                                  </p:childTnLst>
                                </p:cTn>
                              </p:par>
                            </p:childTnLst>
                          </p:cTn>
                        </p:par>
                        <p:par>
                          <p:cTn id="20" fill="hold">
                            <p:stCondLst>
                              <p:cond delay="2500"/>
                            </p:stCondLst>
                            <p:childTnLst>
                              <p:par>
                                <p:cTn id="21" presetID="10" presetClass="exit" presetSubtype="0" fill="hold" grpId="1" nodeType="afterEffect">
                                  <p:stCondLst>
                                    <p:cond delay="0"/>
                                  </p:stCondLst>
                                  <p:childTnLst>
                                    <p:animEffect transition="out" filter="fade">
                                      <p:cBhvr>
                                        <p:cTn id="22" dur="500"/>
                                        <p:tgtEl>
                                          <p:spTgt spid="183"/>
                                        </p:tgtEl>
                                      </p:cBhvr>
                                    </p:animEffect>
                                    <p:set>
                                      <p:cBhvr>
                                        <p:cTn id="23" dur="1" fill="hold">
                                          <p:stCondLst>
                                            <p:cond delay="499"/>
                                          </p:stCondLst>
                                        </p:cTn>
                                        <p:tgtEl>
                                          <p:spTgt spid="18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195"/>
                                        </p:tgtEl>
                                        <p:attrNameLst>
                                          <p:attrName>style.visibility</p:attrName>
                                        </p:attrNameLst>
                                      </p:cBhvr>
                                      <p:to>
                                        <p:strVal val="visible"/>
                                      </p:to>
                                    </p:set>
                                    <p:animEffect transition="in" filter="fade">
                                      <p:cBhvr>
                                        <p:cTn id="26" dur="500"/>
                                        <p:tgtEl>
                                          <p:spTgt spid="195"/>
                                        </p:tgtEl>
                                      </p:cBhvr>
                                    </p:animEffect>
                                  </p:childTnLst>
                                </p:cTn>
                              </p:par>
                              <p:par>
                                <p:cTn id="27" presetID="10"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fade">
                                      <p:cBhvr>
                                        <p:cTn id="29" dur="500"/>
                                        <p:tgtEl>
                                          <p:spTgt spid="75"/>
                                        </p:tgtEl>
                                      </p:cBhvr>
                                    </p:animEffect>
                                  </p:childTnLst>
                                </p:cTn>
                              </p:par>
                            </p:childTnLst>
                          </p:cTn>
                        </p:par>
                        <p:par>
                          <p:cTn id="30" fill="hold">
                            <p:stCondLst>
                              <p:cond delay="3000"/>
                            </p:stCondLst>
                            <p:childTnLst>
                              <p:par>
                                <p:cTn id="31" presetID="0" presetClass="path" presetSubtype="0" accel="50000" decel="50000" fill="hold" grpId="0" nodeType="afterEffect">
                                  <p:stCondLst>
                                    <p:cond delay="0"/>
                                  </p:stCondLst>
                                  <p:childTnLst>
                                    <p:animMotion origin="layout" path="M 4.44444E-6 4.81481E-6 L 0.07864 0.36365 " pathEditMode="relative" ptsTypes="AA">
                                      <p:cBhvr>
                                        <p:cTn id="32" dur="1000" fill="hold"/>
                                        <p:tgtEl>
                                          <p:spTgt spid="184"/>
                                        </p:tgtEl>
                                        <p:attrNameLst>
                                          <p:attrName>ppt_x</p:attrName>
                                          <p:attrName>ppt_y</p:attrName>
                                        </p:attrNameLst>
                                      </p:cBhvr>
                                    </p:animMotion>
                                  </p:childTnLst>
                                </p:cTn>
                              </p:par>
                            </p:childTnLst>
                          </p:cTn>
                        </p:par>
                        <p:par>
                          <p:cTn id="33" fill="hold">
                            <p:stCondLst>
                              <p:cond delay="4000"/>
                            </p:stCondLst>
                            <p:childTnLst>
                              <p:par>
                                <p:cTn id="34" presetID="10" presetClass="exit" presetSubtype="0" fill="hold" grpId="1" nodeType="afterEffect">
                                  <p:stCondLst>
                                    <p:cond delay="0"/>
                                  </p:stCondLst>
                                  <p:childTnLst>
                                    <p:animEffect transition="out" filter="fade">
                                      <p:cBhvr>
                                        <p:cTn id="35" dur="500"/>
                                        <p:tgtEl>
                                          <p:spTgt spid="184"/>
                                        </p:tgtEl>
                                      </p:cBhvr>
                                    </p:animEffect>
                                    <p:set>
                                      <p:cBhvr>
                                        <p:cTn id="36" dur="1" fill="hold">
                                          <p:stCondLst>
                                            <p:cond delay="499"/>
                                          </p:stCondLst>
                                        </p:cTn>
                                        <p:tgtEl>
                                          <p:spTgt spid="184"/>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197"/>
                                        </p:tgtEl>
                                        <p:attrNameLst>
                                          <p:attrName>style.visibility</p:attrName>
                                        </p:attrNameLst>
                                      </p:cBhvr>
                                      <p:to>
                                        <p:strVal val="visible"/>
                                      </p:to>
                                    </p:set>
                                    <p:animEffect transition="in" filter="fade">
                                      <p:cBhvr>
                                        <p:cTn id="39" dur="500"/>
                                        <p:tgtEl>
                                          <p:spTgt spid="197"/>
                                        </p:tgtEl>
                                      </p:cBhvr>
                                    </p:animEffect>
                                  </p:childTnLst>
                                </p:cTn>
                              </p:par>
                              <p:par>
                                <p:cTn id="40" presetID="10" presetClass="entr" presetSubtype="0" fill="hold" nodeType="with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fade">
                                      <p:cBhvr>
                                        <p:cTn id="42" dur="500"/>
                                        <p:tgtEl>
                                          <p:spTgt spid="78"/>
                                        </p:tgtEl>
                                      </p:cBhvr>
                                    </p:animEffect>
                                  </p:childTnLst>
                                </p:cTn>
                              </p:par>
                            </p:childTnLst>
                          </p:cTn>
                        </p:par>
                        <p:par>
                          <p:cTn id="43" fill="hold">
                            <p:stCondLst>
                              <p:cond delay="4500"/>
                            </p:stCondLst>
                            <p:childTnLst>
                              <p:par>
                                <p:cTn id="44" presetID="0" presetClass="path" presetSubtype="0" accel="50000" decel="50000" fill="hold" grpId="0" nodeType="afterEffect">
                                  <p:stCondLst>
                                    <p:cond delay="0"/>
                                  </p:stCondLst>
                                  <p:childTnLst>
                                    <p:animMotion origin="layout" path="M 8.33333E-7 3.7037E-7 L 0.02934 0.39745 " pathEditMode="relative" rAng="0" ptsTypes="AA">
                                      <p:cBhvr>
                                        <p:cTn id="45" dur="1000" fill="hold"/>
                                        <p:tgtEl>
                                          <p:spTgt spid="187"/>
                                        </p:tgtEl>
                                        <p:attrNameLst>
                                          <p:attrName>ppt_x</p:attrName>
                                          <p:attrName>ppt_y</p:attrName>
                                        </p:attrNameLst>
                                      </p:cBhvr>
                                      <p:rCtr x="1458" y="19861"/>
                                    </p:animMotion>
                                  </p:childTnLst>
                                </p:cTn>
                              </p:par>
                            </p:childTnLst>
                          </p:cTn>
                        </p:par>
                        <p:par>
                          <p:cTn id="46" fill="hold">
                            <p:stCondLst>
                              <p:cond delay="5500"/>
                            </p:stCondLst>
                            <p:childTnLst>
                              <p:par>
                                <p:cTn id="47" presetID="10" presetClass="exit" presetSubtype="0" fill="hold" grpId="1" nodeType="afterEffect">
                                  <p:stCondLst>
                                    <p:cond delay="0"/>
                                  </p:stCondLst>
                                  <p:childTnLst>
                                    <p:animEffect transition="out" filter="fade">
                                      <p:cBhvr>
                                        <p:cTn id="48" dur="500"/>
                                        <p:tgtEl>
                                          <p:spTgt spid="187"/>
                                        </p:tgtEl>
                                      </p:cBhvr>
                                    </p:animEffect>
                                    <p:set>
                                      <p:cBhvr>
                                        <p:cTn id="49" dur="1" fill="hold">
                                          <p:stCondLst>
                                            <p:cond delay="499"/>
                                          </p:stCondLst>
                                        </p:cTn>
                                        <p:tgtEl>
                                          <p:spTgt spid="187"/>
                                        </p:tgtEl>
                                        <p:attrNameLst>
                                          <p:attrName>style.visibility</p:attrName>
                                        </p:attrNameLst>
                                      </p:cBhvr>
                                      <p:to>
                                        <p:strVal val="hidden"/>
                                      </p:to>
                                    </p:set>
                                  </p:childTnLst>
                                </p:cTn>
                              </p:par>
                              <p:par>
                                <p:cTn id="50" presetID="10" presetClass="entr" presetSubtype="0" fill="hold" grpId="0" nodeType="withEffect">
                                  <p:stCondLst>
                                    <p:cond delay="0"/>
                                  </p:stCondLst>
                                  <p:childTnLst>
                                    <p:set>
                                      <p:cBhvr>
                                        <p:cTn id="51" dur="1" fill="hold">
                                          <p:stCondLst>
                                            <p:cond delay="0"/>
                                          </p:stCondLst>
                                        </p:cTn>
                                        <p:tgtEl>
                                          <p:spTgt spid="199"/>
                                        </p:tgtEl>
                                        <p:attrNameLst>
                                          <p:attrName>style.visibility</p:attrName>
                                        </p:attrNameLst>
                                      </p:cBhvr>
                                      <p:to>
                                        <p:strVal val="visible"/>
                                      </p:to>
                                    </p:set>
                                    <p:animEffect transition="in" filter="fade">
                                      <p:cBhvr>
                                        <p:cTn id="52" dur="500"/>
                                        <p:tgtEl>
                                          <p:spTgt spid="199"/>
                                        </p:tgtEl>
                                      </p:cBhvr>
                                    </p:animEffect>
                                  </p:childTnLst>
                                </p:cTn>
                              </p:par>
                              <p:par>
                                <p:cTn id="53" presetID="10" presetClass="entr" presetSubtype="0" fill="hold" nodeType="withEffect">
                                  <p:stCondLst>
                                    <p:cond delay="0"/>
                                  </p:stCondLst>
                                  <p:childTnLst>
                                    <p:set>
                                      <p:cBhvr>
                                        <p:cTn id="54" dur="1" fill="hold">
                                          <p:stCondLst>
                                            <p:cond delay="0"/>
                                          </p:stCondLst>
                                        </p:cTn>
                                        <p:tgtEl>
                                          <p:spTgt spid="81"/>
                                        </p:tgtEl>
                                        <p:attrNameLst>
                                          <p:attrName>style.visibility</p:attrName>
                                        </p:attrNameLst>
                                      </p:cBhvr>
                                      <p:to>
                                        <p:strVal val="visible"/>
                                      </p:to>
                                    </p:set>
                                    <p:animEffect transition="in" filter="fade">
                                      <p:cBhvr>
                                        <p:cTn id="55"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95" grpId="0" animBg="1"/>
      <p:bldP spid="197" grpId="0" animBg="1"/>
      <p:bldP spid="199" grpId="0" animBg="1"/>
      <p:bldP spid="182" grpId="0" animBg="1"/>
      <p:bldP spid="182" grpId="1" animBg="1"/>
      <p:bldP spid="184" grpId="0" animBg="1"/>
      <p:bldP spid="184" grpId="1" animBg="1"/>
      <p:bldP spid="187" grpId="0" animBg="1"/>
      <p:bldP spid="187" grpId="1" animBg="1"/>
      <p:bldP spid="183" grpId="0" animBg="1"/>
      <p:bldP spid="183"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3.7|11.4"/>
</p:tagLst>
</file>

<file path=ppt/tags/tag10.xml><?xml version="1.0" encoding="utf-8"?>
<p:tagLst xmlns:a="http://schemas.openxmlformats.org/drawingml/2006/main" xmlns:r="http://schemas.openxmlformats.org/officeDocument/2006/relationships" xmlns:p="http://schemas.openxmlformats.org/presentationml/2006/main">
  <p:tag name="TIMING" val="|4.2"/>
</p:tagLst>
</file>

<file path=ppt/tags/tag11.xml><?xml version="1.0" encoding="utf-8"?>
<p:tagLst xmlns:a="http://schemas.openxmlformats.org/drawingml/2006/main" xmlns:r="http://schemas.openxmlformats.org/officeDocument/2006/relationships" xmlns:p="http://schemas.openxmlformats.org/presentationml/2006/main">
  <p:tag name="TIMING" val="|40.3|4.1"/>
</p:tagLst>
</file>

<file path=ppt/tags/tag12.xml><?xml version="1.0" encoding="utf-8"?>
<p:tagLst xmlns:a="http://schemas.openxmlformats.org/drawingml/2006/main" xmlns:r="http://schemas.openxmlformats.org/officeDocument/2006/relationships" xmlns:p="http://schemas.openxmlformats.org/presentationml/2006/main">
  <p:tag name="TIMING" val="|2.4|5.9|4.1"/>
</p:tagLst>
</file>

<file path=ppt/tags/tag13.xml><?xml version="1.0" encoding="utf-8"?>
<p:tagLst xmlns:a="http://schemas.openxmlformats.org/drawingml/2006/main" xmlns:r="http://schemas.openxmlformats.org/officeDocument/2006/relationships" xmlns:p="http://schemas.openxmlformats.org/presentationml/2006/main">
  <p:tag name="TIMING" val="|10.1|6.8|7.6|10.8|8.7"/>
</p:tagLst>
</file>

<file path=ppt/tags/tag14.xml><?xml version="1.0" encoding="utf-8"?>
<p:tagLst xmlns:a="http://schemas.openxmlformats.org/drawingml/2006/main" xmlns:r="http://schemas.openxmlformats.org/officeDocument/2006/relationships" xmlns:p="http://schemas.openxmlformats.org/presentationml/2006/main">
  <p:tag name="TIMING" val="|0.9|2.6"/>
</p:tagLst>
</file>

<file path=ppt/tags/tag15.xml><?xml version="1.0" encoding="utf-8"?>
<p:tagLst xmlns:a="http://schemas.openxmlformats.org/drawingml/2006/main" xmlns:r="http://schemas.openxmlformats.org/officeDocument/2006/relationships" xmlns:p="http://schemas.openxmlformats.org/presentationml/2006/main">
  <p:tag name="TIMING" val="|6.9"/>
</p:tagLst>
</file>

<file path=ppt/tags/tag16.xml><?xml version="1.0" encoding="utf-8"?>
<p:tagLst xmlns:a="http://schemas.openxmlformats.org/drawingml/2006/main" xmlns:r="http://schemas.openxmlformats.org/officeDocument/2006/relationships" xmlns:p="http://schemas.openxmlformats.org/presentationml/2006/main">
  <p:tag name="TIMING" val="|8.3"/>
</p:tagLst>
</file>

<file path=ppt/tags/tag17.xml><?xml version="1.0" encoding="utf-8"?>
<p:tagLst xmlns:a="http://schemas.openxmlformats.org/drawingml/2006/main" xmlns:r="http://schemas.openxmlformats.org/officeDocument/2006/relationships" xmlns:p="http://schemas.openxmlformats.org/presentationml/2006/main">
  <p:tag name="TIMING" val="|9.4|1.1|16.9|5.9"/>
</p:tagLst>
</file>

<file path=ppt/tags/tag18.xml><?xml version="1.0" encoding="utf-8"?>
<p:tagLst xmlns:a="http://schemas.openxmlformats.org/drawingml/2006/main" xmlns:r="http://schemas.openxmlformats.org/officeDocument/2006/relationships" xmlns:p="http://schemas.openxmlformats.org/presentationml/2006/main">
  <p:tag name="TIMING" val="|7.8"/>
</p:tagLst>
</file>

<file path=ppt/tags/tag19.xml><?xml version="1.0" encoding="utf-8"?>
<p:tagLst xmlns:a="http://schemas.openxmlformats.org/drawingml/2006/main" xmlns:r="http://schemas.openxmlformats.org/officeDocument/2006/relationships" xmlns:p="http://schemas.openxmlformats.org/presentationml/2006/main">
  <p:tag name="TIMING" val="|20.7"/>
</p:tagLst>
</file>

<file path=ppt/tags/tag2.xml><?xml version="1.0" encoding="utf-8"?>
<p:tagLst xmlns:a="http://schemas.openxmlformats.org/drawingml/2006/main" xmlns:r="http://schemas.openxmlformats.org/officeDocument/2006/relationships" xmlns:p="http://schemas.openxmlformats.org/presentationml/2006/main">
  <p:tag name="TIMING" val="|14|1.2|1.7"/>
</p:tagLst>
</file>

<file path=ppt/tags/tag20.xml><?xml version="1.0" encoding="utf-8"?>
<p:tagLst xmlns:a="http://schemas.openxmlformats.org/drawingml/2006/main" xmlns:r="http://schemas.openxmlformats.org/officeDocument/2006/relationships" xmlns:p="http://schemas.openxmlformats.org/presentationml/2006/main">
  <p:tag name="TIMING" val="|3|3.2|5.8"/>
</p:tagLst>
</file>

<file path=ppt/tags/tag21.xml><?xml version="1.0" encoding="utf-8"?>
<p:tagLst xmlns:a="http://schemas.openxmlformats.org/drawingml/2006/main" xmlns:r="http://schemas.openxmlformats.org/officeDocument/2006/relationships" xmlns:p="http://schemas.openxmlformats.org/presentationml/2006/main">
  <p:tag name="TIMING" val="|15.9|10.6"/>
</p:tagLst>
</file>

<file path=ppt/tags/tag22.xml><?xml version="1.0" encoding="utf-8"?>
<p:tagLst xmlns:a="http://schemas.openxmlformats.org/drawingml/2006/main" xmlns:r="http://schemas.openxmlformats.org/officeDocument/2006/relationships" xmlns:p="http://schemas.openxmlformats.org/presentationml/2006/main">
  <p:tag name="TIMING" val="|11.8"/>
</p:tagLst>
</file>

<file path=ppt/tags/tag23.xml><?xml version="1.0" encoding="utf-8"?>
<p:tagLst xmlns:a="http://schemas.openxmlformats.org/drawingml/2006/main" xmlns:r="http://schemas.openxmlformats.org/officeDocument/2006/relationships" xmlns:p="http://schemas.openxmlformats.org/presentationml/2006/main">
  <p:tag name="TIMING" val="|3.9|2.7|2.8|8.1|4.5|7.3|0.7|0.5|0.5"/>
</p:tagLst>
</file>

<file path=ppt/tags/tag24.xml><?xml version="1.0" encoding="utf-8"?>
<p:tagLst xmlns:a="http://schemas.openxmlformats.org/drawingml/2006/main" xmlns:r="http://schemas.openxmlformats.org/officeDocument/2006/relationships" xmlns:p="http://schemas.openxmlformats.org/presentationml/2006/main">
  <p:tag name="TIMING" val="|4.5|11|5.3"/>
</p:tagLst>
</file>

<file path=ppt/tags/tag25.xml><?xml version="1.0" encoding="utf-8"?>
<p:tagLst xmlns:a="http://schemas.openxmlformats.org/drawingml/2006/main" xmlns:r="http://schemas.openxmlformats.org/officeDocument/2006/relationships" xmlns:p="http://schemas.openxmlformats.org/presentationml/2006/main">
  <p:tag name="TIMING" val="|15.1|22"/>
</p:tagLst>
</file>

<file path=ppt/tags/tag26.xml><?xml version="1.0" encoding="utf-8"?>
<p:tagLst xmlns:a="http://schemas.openxmlformats.org/drawingml/2006/main" xmlns:r="http://schemas.openxmlformats.org/officeDocument/2006/relationships" xmlns:p="http://schemas.openxmlformats.org/presentationml/2006/main">
  <p:tag name="TIMING" val="|8"/>
</p:tagLst>
</file>

<file path=ppt/tags/tag27.xml><?xml version="1.0" encoding="utf-8"?>
<p:tagLst xmlns:a="http://schemas.openxmlformats.org/drawingml/2006/main" xmlns:r="http://schemas.openxmlformats.org/officeDocument/2006/relationships" xmlns:p="http://schemas.openxmlformats.org/presentationml/2006/main">
  <p:tag name="TIMING" val="|2.9"/>
</p:tagLst>
</file>

<file path=ppt/tags/tag28.xml><?xml version="1.0" encoding="utf-8"?>
<p:tagLst xmlns:a="http://schemas.openxmlformats.org/drawingml/2006/main" xmlns:r="http://schemas.openxmlformats.org/officeDocument/2006/relationships" xmlns:p="http://schemas.openxmlformats.org/presentationml/2006/main">
  <p:tag name="TIMING" val="|3.1|19.1|15.6"/>
</p:tagLst>
</file>

<file path=ppt/tags/tag29.xml><?xml version="1.0" encoding="utf-8"?>
<p:tagLst xmlns:a="http://schemas.openxmlformats.org/drawingml/2006/main" xmlns:r="http://schemas.openxmlformats.org/officeDocument/2006/relationships" xmlns:p="http://schemas.openxmlformats.org/presentationml/2006/main">
  <p:tag name="TIMING" val="|8.8|30|6.5"/>
</p:tagLst>
</file>

<file path=ppt/tags/tag3.xml><?xml version="1.0" encoding="utf-8"?>
<p:tagLst xmlns:a="http://schemas.openxmlformats.org/drawingml/2006/main" xmlns:r="http://schemas.openxmlformats.org/officeDocument/2006/relationships" xmlns:p="http://schemas.openxmlformats.org/presentationml/2006/main">
  <p:tag name="TIMING" val="|26.5|8.1"/>
</p:tagLst>
</file>

<file path=ppt/tags/tag30.xml><?xml version="1.0" encoding="utf-8"?>
<p:tagLst xmlns:a="http://schemas.openxmlformats.org/drawingml/2006/main" xmlns:r="http://schemas.openxmlformats.org/officeDocument/2006/relationships" xmlns:p="http://schemas.openxmlformats.org/presentationml/2006/main">
  <p:tag name="TIMING" val="|3.4|5|5.6|9.7"/>
</p:tagLst>
</file>

<file path=ppt/tags/tag4.xml><?xml version="1.0" encoding="utf-8"?>
<p:tagLst xmlns:a="http://schemas.openxmlformats.org/drawingml/2006/main" xmlns:r="http://schemas.openxmlformats.org/officeDocument/2006/relationships" xmlns:p="http://schemas.openxmlformats.org/presentationml/2006/main">
  <p:tag name="TIMING" val="|4.3|2"/>
</p:tagLst>
</file>

<file path=ppt/tags/tag5.xml><?xml version="1.0" encoding="utf-8"?>
<p:tagLst xmlns:a="http://schemas.openxmlformats.org/drawingml/2006/main" xmlns:r="http://schemas.openxmlformats.org/officeDocument/2006/relationships" xmlns:p="http://schemas.openxmlformats.org/presentationml/2006/main">
  <p:tag name="TIMING" val="|44"/>
</p:tagLst>
</file>

<file path=ppt/tags/tag6.xml><?xml version="1.0" encoding="utf-8"?>
<p:tagLst xmlns:a="http://schemas.openxmlformats.org/drawingml/2006/main" xmlns:r="http://schemas.openxmlformats.org/officeDocument/2006/relationships" xmlns:p="http://schemas.openxmlformats.org/presentationml/2006/main">
  <p:tag name="TIMING" val="|0.9|0.7|0.9|0.5"/>
</p:tagLst>
</file>

<file path=ppt/tags/tag7.xml><?xml version="1.0" encoding="utf-8"?>
<p:tagLst xmlns:a="http://schemas.openxmlformats.org/drawingml/2006/main" xmlns:r="http://schemas.openxmlformats.org/officeDocument/2006/relationships" xmlns:p="http://schemas.openxmlformats.org/presentationml/2006/main">
  <p:tag name="TIMING" val="|6.3"/>
</p:tagLst>
</file>

<file path=ppt/tags/tag8.xml><?xml version="1.0" encoding="utf-8"?>
<p:tagLst xmlns:a="http://schemas.openxmlformats.org/drawingml/2006/main" xmlns:r="http://schemas.openxmlformats.org/officeDocument/2006/relationships" xmlns:p="http://schemas.openxmlformats.org/presentationml/2006/main">
  <p:tag name="TIMING" val="|3.1|6.3|16"/>
</p:tagLst>
</file>

<file path=ppt/tags/tag9.xml><?xml version="1.0" encoding="utf-8"?>
<p:tagLst xmlns:a="http://schemas.openxmlformats.org/drawingml/2006/main" xmlns:r="http://schemas.openxmlformats.org/officeDocument/2006/relationships" xmlns:p="http://schemas.openxmlformats.org/presentationml/2006/main">
  <p:tag name="TIMING" val="|4.2|2.8|29.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6928</TotalTime>
  <Words>2529</Words>
  <Application>Microsoft Macintosh PowerPoint</Application>
  <PresentationFormat>On-screen Show (4:3)</PresentationFormat>
  <Paragraphs>712</Paragraphs>
  <Slides>46</Slides>
  <Notes>42</Notes>
  <HiddenSlides>0</HiddenSlides>
  <MMClips>0</MMClips>
  <ScaleCrop>false</ScaleCrop>
  <HeadingPairs>
    <vt:vector size="4" baseType="variant">
      <vt:variant>
        <vt:lpstr>Theme</vt:lpstr>
      </vt:variant>
      <vt:variant>
        <vt:i4>2</vt:i4>
      </vt:variant>
      <vt:variant>
        <vt:lpstr>Slide Titles</vt:lpstr>
      </vt:variant>
      <vt:variant>
        <vt:i4>46</vt:i4>
      </vt:variant>
    </vt:vector>
  </HeadingPairs>
  <TitlesOfParts>
    <vt:vector size="48" baseType="lpstr">
      <vt:lpstr>Office Theme</vt:lpstr>
      <vt:lpstr>Black</vt:lpstr>
      <vt:lpstr>Building Compilers for Reconfigurable Switches</vt:lpstr>
      <vt:lpstr>In the next 20 minutes</vt:lpstr>
      <vt:lpstr>Fixed-Function Switch Chips</vt:lpstr>
      <vt:lpstr>Control Flow Graph</vt:lpstr>
      <vt:lpstr>Fixed-Function Switch Chips  Are Limited</vt:lpstr>
      <vt:lpstr>Fixed-Function Switch Chips</vt:lpstr>
      <vt:lpstr>Fixed-Function Switch Chips  Are Limited</vt:lpstr>
      <vt:lpstr>Reconfigurable Switch Chips</vt:lpstr>
      <vt:lpstr>Mapping Control Flow to Reconfigurable Chip.</vt:lpstr>
      <vt:lpstr>Reconfigurable Switch Chips</vt:lpstr>
      <vt:lpstr>PowerPoint Presentation</vt:lpstr>
      <vt:lpstr>PowerPoint Presentation</vt:lpstr>
      <vt:lpstr>PowerPoint Presentation</vt:lpstr>
      <vt:lpstr>Reconfigurability: the norm in 5 years</vt:lpstr>
      <vt:lpstr>PowerPoint Presentation</vt:lpstr>
      <vt:lpstr>PowerPoint Presentation</vt:lpstr>
      <vt:lpstr>Configuring Switch Chips</vt:lpstr>
      <vt:lpstr>P4 (http://p4.org/)</vt:lpstr>
      <vt:lpstr>PowerPoint Presentation</vt:lpstr>
      <vt:lpstr>Benefits of Reconfigurability</vt:lpstr>
      <vt:lpstr>Naïve Mapping: Control Flow Graph</vt:lpstr>
      <vt:lpstr>Table Dependency Graph (TDG)</vt:lpstr>
      <vt:lpstr>Efficient Mapping: TDG</vt:lpstr>
      <vt:lpstr>Resource constraints</vt:lpstr>
      <vt:lpstr>More resource constraints</vt:lpstr>
      <vt:lpstr>The Compiler Problem</vt:lpstr>
      <vt:lpstr>PowerPoint Presentation</vt:lpstr>
      <vt:lpstr>Is that it?</vt:lpstr>
      <vt:lpstr>Two Switches We Studied</vt:lpstr>
      <vt:lpstr>Additional switch features</vt:lpstr>
      <vt:lpstr>The Compiler Problem</vt:lpstr>
      <vt:lpstr>First approach: Greedy</vt:lpstr>
      <vt:lpstr>First approach: Greedy</vt:lpstr>
      <vt:lpstr>Too many constraints for Greedy</vt:lpstr>
      <vt:lpstr>Second approach: Integer Linear Programming (ILP)</vt:lpstr>
      <vt:lpstr>ILP Setup</vt:lpstr>
      <vt:lpstr>Experiment Setup</vt:lpstr>
      <vt:lpstr>Example Use Case</vt:lpstr>
      <vt:lpstr>Metrics: Greedy vs ILP</vt:lpstr>
      <vt:lpstr>Setup: Greedy vs ILP</vt:lpstr>
      <vt:lpstr>Results: Greedy vs ILP</vt:lpstr>
      <vt:lpstr>If we have time, we should run ILP.</vt:lpstr>
      <vt:lpstr>Use ILP to suggest best Greedy for program type.</vt:lpstr>
      <vt:lpstr>Conclusion</vt:lpstr>
      <vt:lpstr>Thank you!</vt:lpstr>
      <vt:lpstr>ILP Run time</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Compilers for Routers (?)</dc:title>
  <dc:creator>Lisa Yan</dc:creator>
  <cp:lastModifiedBy>Lavanya Jose</cp:lastModifiedBy>
  <cp:revision>297</cp:revision>
  <dcterms:created xsi:type="dcterms:W3CDTF">2015-04-17T17:09:10Z</dcterms:created>
  <dcterms:modified xsi:type="dcterms:W3CDTF">2015-05-05T00:18:54Z</dcterms:modified>
</cp:coreProperties>
</file>