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7"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316" r:id="rId28"/>
    <p:sldId id="315" r:id="rId29"/>
    <p:sldId id="296" r:id="rId30"/>
    <p:sldId id="297" r:id="rId31"/>
    <p:sldId id="298" r:id="rId32"/>
    <p:sldId id="299" r:id="rId33"/>
    <p:sldId id="300" r:id="rId34"/>
    <p:sldId id="301" r:id="rId35"/>
    <p:sldId id="302" r:id="rId36"/>
    <p:sldId id="303" r:id="rId37"/>
    <p:sldId id="305" r:id="rId38"/>
    <p:sldId id="306" r:id="rId39"/>
    <p:sldId id="314" r:id="rId40"/>
    <p:sldId id="304" r:id="rId41"/>
    <p:sldId id="323" r:id="rId42"/>
    <p:sldId id="324" r:id="rId43"/>
    <p:sldId id="325" r:id="rId44"/>
    <p:sldId id="319" r:id="rId45"/>
    <p:sldId id="317" r:id="rId46"/>
    <p:sldId id="322"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0" autoAdjust="0"/>
    <p:restoredTop sz="76165" autoAdjust="0"/>
  </p:normalViewPr>
  <p:slideViewPr>
    <p:cSldViewPr snapToGrid="0" snapToObjects="1">
      <p:cViewPr varScale="1">
        <p:scale>
          <a:sx n="67" d="100"/>
          <a:sy n="67" d="100"/>
        </p:scale>
        <p:origin x="-193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pieChart>
        <c:varyColors val="1"/>
        <c:ser>
          <c:idx val="0"/>
          <c:order val="0"/>
          <c:tx>
            <c:strRef>
              <c:f>Sheet1!$B$1</c:f>
              <c:strCache>
                <c:ptCount val="1"/>
                <c:pt idx="0">
                  <c:v>Fraction of Total Flows in Bing Workload</c:v>
                </c:pt>
              </c:strCache>
            </c:strRef>
          </c:tx>
          <c:dPt>
            <c:idx val="0"/>
            <c:bubble3D val="0"/>
          </c:dPt>
          <c:dPt>
            <c:idx val="1"/>
            <c:bubble3D val="0"/>
          </c:dPt>
          <c:dPt>
            <c:idx val="2"/>
            <c:bubble3D val="0"/>
          </c:dPt>
          <c:dLbls>
            <c:showLegendKey val="0"/>
            <c:showVal val="0"/>
            <c:showCatName val="0"/>
            <c:showSerName val="0"/>
            <c:showPercent val="1"/>
            <c:showBubbleSize val="0"/>
            <c:showLeaderLines val="1"/>
          </c:dLbls>
          <c:cat>
            <c:strRef>
              <c:f>Sheet1!$A$2:$A$4</c:f>
              <c:strCache>
                <c:ptCount val="3"/>
                <c:pt idx="0">
                  <c:v>Small (1-10KB)</c:v>
                </c:pt>
                <c:pt idx="1">
                  <c:v>Medium (10KB-1MB)</c:v>
                </c:pt>
                <c:pt idx="2">
                  <c:v>Large (1MB-100MB)</c:v>
                </c:pt>
              </c:strCache>
            </c:strRef>
          </c:cat>
          <c:val>
            <c:numRef>
              <c:f>Sheet1!$B$2:$B$4</c:f>
              <c:numCache>
                <c:formatCode>0%</c:formatCode>
                <c:ptCount val="3"/>
                <c:pt idx="0">
                  <c:v>0.14</c:v>
                </c:pt>
                <c:pt idx="1">
                  <c:v>0.56</c:v>
                </c:pt>
                <c:pt idx="2">
                  <c:v>0.3</c:v>
                </c:pt>
              </c:numCache>
            </c:numRef>
          </c:val>
        </c:ser>
        <c:dLbls>
          <c:showLegendKey val="0"/>
          <c:showVal val="0"/>
          <c:showCatName val="0"/>
          <c:showSerName val="0"/>
          <c:showPercent val="0"/>
          <c:showBubbleSize val="0"/>
          <c:showLeaderLines val="1"/>
        </c:dLbls>
        <c:firstSliceAng val="0"/>
      </c:pieChart>
      <c:spPr>
        <a:noFill/>
        <a:ln w="25411">
          <a:noFill/>
        </a:ln>
      </c:spPr>
    </c:plotArea>
    <c:legend>
      <c:legendPos val="b"/>
      <c:layout>
        <c:manualLayout>
          <c:xMode val="edge"/>
          <c:yMode val="edge"/>
          <c:x val="0.0011684707747922"/>
          <c:y val="0.25319838798695"/>
          <c:w val="0.345740468727118"/>
          <c:h val="0.528351245413239"/>
        </c:manualLayout>
      </c:layout>
      <c:overlay val="0"/>
    </c:legend>
    <c:plotVisOnly val="1"/>
    <c:dispBlanksAs val="gap"/>
    <c:showDLblsOverMax val="0"/>
  </c:chart>
  <c:txPr>
    <a:bodyPr/>
    <a:lstStyle/>
    <a:p>
      <a:pPr>
        <a:defRPr sz="1801"/>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E92A9-AF9C-BF4E-A6FC-6956A20E16B4}" type="datetimeFigureOut">
              <a:rPr lang="en-US" smtClean="0"/>
              <a:t>11/16/15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295351-98CA-074A-9702-9A3AF165F2F1}" type="slidenum">
              <a:rPr lang="en-US" smtClean="0"/>
              <a:t>‹#›</a:t>
            </a:fld>
            <a:endParaRPr lang="en-US"/>
          </a:p>
        </p:txBody>
      </p:sp>
    </p:spTree>
    <p:extLst>
      <p:ext uri="{BB962C8B-B14F-4D97-AF65-F5344CB8AC3E}">
        <p14:creationId xmlns:p14="http://schemas.microsoft.com/office/powerpoint/2010/main" val="6909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a:p>
            <a:pPr eaLnBrk="1" hangingPunct="1">
              <a:spcBef>
                <a:spcPct val="0"/>
              </a:spcBef>
            </a:pPr>
            <a:r>
              <a:rPr lang="en-US">
                <a:latin typeface="Calibri" charset="0"/>
              </a:rPr>
              <a:t>----- Meeting Notes (11/3/15 09:43) -----</a:t>
            </a:r>
          </a:p>
          <a:p>
            <a:pPr eaLnBrk="1" hangingPunct="1">
              <a:spcBef>
                <a:spcPct val="0"/>
              </a:spcBef>
            </a:pPr>
            <a:r>
              <a:rPr lang="en-US">
                <a:latin typeface="Calibri" charset="0"/>
              </a:rPr>
              <a:t>test story</a:t>
            </a:r>
          </a:p>
          <a:p>
            <a:pPr eaLnBrk="1" hangingPunct="1">
              <a:spcBef>
                <a:spcPct val="0"/>
              </a:spcBef>
            </a:pPr>
            <a:r>
              <a:rPr lang="en-US">
                <a:latin typeface="Calibri" charset="0"/>
              </a:rPr>
              <a:t>see how well it holds up</a:t>
            </a:r>
          </a:p>
          <a:p>
            <a:pPr eaLnBrk="1" hangingPunct="1">
              <a:spcBef>
                <a:spcPct val="0"/>
              </a:spcBef>
            </a:pPr>
            <a:endParaRPr lang="en-US">
              <a:latin typeface="Calibri" charset="0"/>
            </a:endParaRPr>
          </a:p>
          <a:p>
            <a:pPr eaLnBrk="1" hangingPunct="1">
              <a:spcBef>
                <a:spcPct val="0"/>
              </a:spcBef>
            </a:pPr>
            <a:r>
              <a:rPr lang="en-US">
                <a:latin typeface="Calibri" charset="0"/>
              </a:rPr>
              <a:t>implement</a:t>
            </a:r>
          </a:p>
          <a:p>
            <a:pPr eaLnBrk="1" hangingPunct="1">
              <a:spcBef>
                <a:spcPct val="0"/>
              </a:spcBef>
            </a:pPr>
            <a:endParaRPr lang="en-US">
              <a:latin typeface="Calibri" charset="0"/>
            </a:endParaRPr>
          </a:p>
          <a:p>
            <a:pPr eaLnBrk="1" hangingPunct="1">
              <a:spcBef>
                <a:spcPct val="0"/>
              </a:spcBef>
            </a:pPr>
            <a:r>
              <a:rPr lang="en-US">
                <a:latin typeface="Calibri" charset="0"/>
              </a:rPr>
              <a:t>TCP to Fastpass continuum (queuing) for discussion</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3E8ADC30-6F59-9147-B647-BB1F8C6CE3C6}" type="slidenum">
              <a:rPr lang="en-US" sz="1200"/>
              <a:pPr eaLnBrk="1" fontAlgn="base" hangingPunct="1">
                <a:spcBef>
                  <a:spcPct val="0"/>
                </a:spcBef>
                <a:spcAft>
                  <a:spcPct val="0"/>
                </a:spcAft>
              </a:pP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try to implement</a:t>
            </a:r>
            <a:r>
              <a:rPr lang="en-US" baseline="0" dirty="0" smtClean="0"/>
              <a:t> this in a centralized controller, the controller would have to be involved in each flow event,</a:t>
            </a:r>
          </a:p>
          <a:p>
            <a:r>
              <a:rPr lang="en-US" baseline="0" dirty="0" smtClean="0"/>
              <a:t> and communicate new rates to all the affected flows.</a:t>
            </a:r>
          </a:p>
          <a:p>
            <a:r>
              <a:rPr lang="en-US" baseline="0" dirty="0" smtClean="0"/>
              <a:t>Moreover this scheme takes time proportion</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20</a:t>
            </a:fld>
            <a:endParaRPr lang="en-US"/>
          </a:p>
        </p:txBody>
      </p:sp>
    </p:spTree>
    <p:extLst>
      <p:ext uri="{BB962C8B-B14F-4D97-AF65-F5344CB8AC3E}">
        <p14:creationId xmlns:p14="http://schemas.microsoft.com/office/powerpoint/2010/main" val="1322120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(11/12/15 16:17) -----</a:t>
            </a:r>
          </a:p>
          <a:p>
            <a:r>
              <a:rPr lang="en-US"/>
              <a:t>Add animations.</a:t>
            </a:r>
          </a:p>
        </p:txBody>
      </p:sp>
      <p:sp>
        <p:nvSpPr>
          <p:cNvPr id="4" name="Slide Number Placeholder 3"/>
          <p:cNvSpPr>
            <a:spLocks noGrp="1"/>
          </p:cNvSpPr>
          <p:nvPr>
            <p:ph type="sldNum" sz="quarter" idx="10"/>
          </p:nvPr>
        </p:nvSpPr>
        <p:spPr/>
        <p:txBody>
          <a:bodyPr/>
          <a:lstStyle/>
          <a:p>
            <a:fld id="{FB1788FF-1B78-FB41-A660-8FBDE74C7E67}" type="slidenum">
              <a:rPr lang="en-US" smtClean="0"/>
              <a:t>25</a:t>
            </a:fld>
            <a:endParaRPr lang="en-US"/>
          </a:p>
        </p:txBody>
      </p:sp>
    </p:spTree>
    <p:extLst>
      <p:ext uri="{BB962C8B-B14F-4D97-AF65-F5344CB8AC3E}">
        <p14:creationId xmlns:p14="http://schemas.microsoft.com/office/powerpoint/2010/main" val="1457685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REDRAW and</a:t>
            </a:r>
            <a:r>
              <a:rPr lang="en-US" baseline="0" dirty="0" smtClean="0"/>
              <a:t> label</a:t>
            </a:r>
            <a:endParaRPr lang="en-US" dirty="0" smtClean="0"/>
          </a:p>
          <a:p>
            <a:endParaRPr lang="en-US" dirty="0"/>
          </a:p>
          <a:p>
            <a:r>
              <a:rPr lang="en-US" dirty="0"/>
              <a:t>----- Meeting Notes (11/12/15 16:17) -----</a:t>
            </a:r>
          </a:p>
          <a:p>
            <a:r>
              <a:rPr lang="en-US" dirty="0"/>
              <a:t>New SLIDE PERC</a:t>
            </a:r>
          </a:p>
        </p:txBody>
      </p:sp>
      <p:sp>
        <p:nvSpPr>
          <p:cNvPr id="4" name="Slide Number Placeholder 3"/>
          <p:cNvSpPr>
            <a:spLocks noGrp="1"/>
          </p:cNvSpPr>
          <p:nvPr>
            <p:ph type="sldNum" sz="quarter" idx="10"/>
          </p:nvPr>
        </p:nvSpPr>
        <p:spPr/>
        <p:txBody>
          <a:bodyPr/>
          <a:lstStyle/>
          <a:p>
            <a:fld id="{FB1788FF-1B78-FB41-A660-8FBDE74C7E67}" type="slidenum">
              <a:rPr lang="en-US" smtClean="0"/>
              <a:t>29</a:t>
            </a:fld>
            <a:endParaRPr lang="en-US"/>
          </a:p>
        </p:txBody>
      </p:sp>
    </p:spTree>
    <p:extLst>
      <p:ext uri="{BB962C8B-B14F-4D97-AF65-F5344CB8AC3E}">
        <p14:creationId xmlns:p14="http://schemas.microsoft.com/office/powerpoint/2010/main" val="1500521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messages</a:t>
            </a:r>
            <a:r>
              <a:rPr lang="en-US" baseline="0" dirty="0" smtClean="0"/>
              <a:t> that a flow exchanges with its links are all in a control packets. Here in Flow B’s control packet you can see demands for each link on its path and placeholders for fair shares. Links on the way look at the demand an fill in the fair shares. Note that each flow is sending these control packets as long as it’s active and independently of other flows, in an asynchronous way.</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31</a:t>
            </a:fld>
            <a:endParaRPr lang="en-US"/>
          </a:p>
        </p:txBody>
      </p:sp>
    </p:spTree>
    <p:extLst>
      <p:ext uri="{BB962C8B-B14F-4D97-AF65-F5344CB8AC3E}">
        <p14:creationId xmlns:p14="http://schemas.microsoft.com/office/powerpoint/2010/main" val="3114573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a:t>
            </a:r>
            <a:r>
              <a:rPr lang="en-US" baseline="0" dirty="0" smtClean="0"/>
              <a:t> send at text bigger!</a:t>
            </a:r>
            <a:endParaRPr lang="en-US" dirty="0"/>
          </a:p>
        </p:txBody>
      </p:sp>
      <p:sp>
        <p:nvSpPr>
          <p:cNvPr id="4" name="Slide Number Placeholder 3"/>
          <p:cNvSpPr>
            <a:spLocks noGrp="1"/>
          </p:cNvSpPr>
          <p:nvPr>
            <p:ph type="sldNum" sz="quarter" idx="10"/>
          </p:nvPr>
        </p:nvSpPr>
        <p:spPr/>
        <p:txBody>
          <a:bodyPr/>
          <a:lstStyle/>
          <a:p>
            <a:fld id="{FB1788FF-1B78-FB41-A660-8FBDE74C7E67}" type="slidenum">
              <a:rPr lang="en-US" smtClean="0"/>
              <a:t>34</a:t>
            </a:fld>
            <a:endParaRPr lang="en-US"/>
          </a:p>
        </p:txBody>
      </p:sp>
    </p:spTree>
    <p:extLst>
      <p:ext uri="{BB962C8B-B14F-4D97-AF65-F5344CB8AC3E}">
        <p14:creationId xmlns:p14="http://schemas.microsoft.com/office/powerpoint/2010/main" val="3591230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label</a:t>
            </a:r>
            <a:r>
              <a:rPr lang="en-US" baseline="0" dirty="0" smtClean="0"/>
              <a:t> median and tail </a:t>
            </a:r>
            <a:endParaRPr lang="en-US" dirty="0"/>
          </a:p>
        </p:txBody>
      </p:sp>
      <p:sp>
        <p:nvSpPr>
          <p:cNvPr id="4" name="Slide Number Placeholder 3"/>
          <p:cNvSpPr>
            <a:spLocks noGrp="1"/>
          </p:cNvSpPr>
          <p:nvPr>
            <p:ph type="sldNum" sz="quarter" idx="10"/>
          </p:nvPr>
        </p:nvSpPr>
        <p:spPr/>
        <p:txBody>
          <a:bodyPr/>
          <a:lstStyle/>
          <a:p>
            <a:fld id="{FB1788FF-1B78-FB41-A660-8FBDE74C7E67}" type="slidenum">
              <a:rPr lang="en-US" smtClean="0"/>
              <a:t>36</a:t>
            </a:fld>
            <a:endParaRPr lang="en-US"/>
          </a:p>
        </p:txBody>
      </p:sp>
    </p:spTree>
    <p:extLst>
      <p:ext uri="{BB962C8B-B14F-4D97-AF65-F5344CB8AC3E}">
        <p14:creationId xmlns:p14="http://schemas.microsoft.com/office/powerpoint/2010/main" val="3321918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rPr>
              <a:t>Just</a:t>
            </a:r>
            <a:r>
              <a:rPr lang="en-US" baseline="0" dirty="0" smtClean="0">
                <a:latin typeface="Calibri" charset="0"/>
              </a:rPr>
              <a:t> to remind you a PERC link computes a fair share based on demands of all its flows. </a:t>
            </a:r>
          </a:p>
          <a:p>
            <a:pPr eaLnBrk="1" hangingPunct="1">
              <a:spcBef>
                <a:spcPct val="0"/>
              </a:spcBef>
            </a:pPr>
            <a:r>
              <a:rPr lang="en-US" baseline="0" dirty="0" smtClean="0">
                <a:latin typeface="Calibri" charset="0"/>
              </a:rPr>
              <a:t>So it looks like a naive implementation would need per flow state.</a:t>
            </a:r>
          </a:p>
          <a:p>
            <a:pPr eaLnBrk="1" hangingPunct="1">
              <a:spcBef>
                <a:spcPct val="0"/>
              </a:spcBef>
            </a:pPr>
            <a:r>
              <a:rPr lang="en-US" baseline="0" dirty="0" smtClean="0">
                <a:latin typeface="Calibri" charset="0"/>
              </a:rPr>
              <a:t>Also, maybe we’ll need to implement an incremental fair share.</a:t>
            </a:r>
          </a:p>
          <a:p>
            <a:pPr eaLnBrk="1" hangingPunct="1">
              <a:spcBef>
                <a:spcPct val="0"/>
              </a:spcBef>
            </a:pPr>
            <a:endParaRPr lang="en-US" baseline="0" dirty="0" smtClean="0">
              <a:latin typeface="Calibri" charset="0"/>
            </a:endParaRPr>
          </a:p>
          <a:p>
            <a:pPr eaLnBrk="1" hangingPunct="1">
              <a:spcBef>
                <a:spcPct val="0"/>
              </a:spcBef>
            </a:pPr>
            <a:r>
              <a:rPr lang="en-US" baseline="0" dirty="0" smtClean="0">
                <a:latin typeface="Calibri" charset="0"/>
              </a:rPr>
              <a:t>Second we’re working on a better understanding of the convergence times. While we can show that this scheme does indeed converge, we’re trying to see whether there are variants that can converge even faster.</a:t>
            </a:r>
          </a:p>
        </p:txBody>
      </p:sp>
      <p:sp>
        <p:nvSpPr>
          <p:cNvPr id="808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0BC17FD1-A193-0E42-9A62-C3087FC63C07}" type="slidenum">
              <a:rPr lang="en-US" sz="1200"/>
              <a:pPr eaLnBrk="1" fontAlgn="base" hangingPunct="1">
                <a:spcBef>
                  <a:spcPct val="0"/>
                </a:spcBef>
                <a:spcAft>
                  <a:spcPct val="0"/>
                </a:spcAft>
              </a:pPr>
              <a:t>37</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ATMs</a:t>
            </a:r>
          </a:p>
          <a:p>
            <a:r>
              <a:rPr lang="en-US" dirty="0" smtClean="0"/>
              <a:t>- flow</a:t>
            </a:r>
            <a:r>
              <a:rPr lang="en-US" baseline="0" dirty="0" smtClean="0"/>
              <a:t> set up time</a:t>
            </a:r>
          </a:p>
          <a:p>
            <a:pPr marL="171450" indent="-171450">
              <a:buFontTx/>
              <a:buChar char="-"/>
            </a:pPr>
            <a:r>
              <a:rPr lang="en-US" dirty="0" smtClean="0"/>
              <a:t>experiments</a:t>
            </a:r>
            <a:r>
              <a:rPr lang="en-US" baseline="0" dirty="0" smtClean="0"/>
              <a:t> show we converge faster</a:t>
            </a:r>
          </a:p>
          <a:p>
            <a:pPr marL="171450" indent="-171450">
              <a:buFontTx/>
              <a:buChar char="-"/>
            </a:pPr>
            <a:r>
              <a:rPr lang="en-US" baseline="0" dirty="0" smtClean="0"/>
              <a:t>message passing based idea seems promising</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43</a:t>
            </a:fld>
            <a:endParaRPr lang="en-US"/>
          </a:p>
        </p:txBody>
      </p:sp>
    </p:spTree>
    <p:extLst>
      <p:ext uri="{BB962C8B-B14F-4D97-AF65-F5344CB8AC3E}">
        <p14:creationId xmlns:p14="http://schemas.microsoft.com/office/powerpoint/2010/main" val="286299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2</a:t>
            </a:fld>
            <a:endParaRPr lang="en-US"/>
          </a:p>
        </p:txBody>
      </p:sp>
    </p:spTree>
    <p:extLst>
      <p:ext uri="{BB962C8B-B14F-4D97-AF65-F5344CB8AC3E}">
        <p14:creationId xmlns:p14="http://schemas.microsoft.com/office/powerpoint/2010/main" val="233734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788FF-1B78-FB41-A660-8FBDE74C7E67}" type="slidenum">
              <a:rPr lang="en-US" smtClean="0"/>
              <a:t>3</a:t>
            </a:fld>
            <a:endParaRPr lang="en-US"/>
          </a:p>
        </p:txBody>
      </p:sp>
    </p:spTree>
    <p:extLst>
      <p:ext uri="{BB962C8B-B14F-4D97-AF65-F5344CB8AC3E}">
        <p14:creationId xmlns:p14="http://schemas.microsoft.com/office/powerpoint/2010/main" val="102539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Measure congestion signals such as </a:t>
            </a:r>
            <a:r>
              <a:rPr lang="en-US" dirty="0" err="1" smtClean="0"/>
              <a:t>queueing</a:t>
            </a:r>
            <a:r>
              <a:rPr lang="en-US" dirty="0" smtClean="0"/>
              <a:t> or packet loss</a:t>
            </a:r>
          </a:p>
          <a:p>
            <a:r>
              <a:rPr lang="en-US" dirty="0" smtClean="0"/>
              <a:t>I’m </a:t>
            </a:r>
            <a:r>
              <a:rPr lang="en-US" dirty="0" err="1" smtClean="0"/>
              <a:t>gonna</a:t>
            </a:r>
            <a:r>
              <a:rPr lang="en-US" dirty="0" smtClean="0"/>
              <a:t> show you a</a:t>
            </a:r>
            <a:r>
              <a:rPr lang="en-US" baseline="0" dirty="0" smtClean="0"/>
              <a:t> typical example of such a reactive algorithm. This is called RCP. RCP was designed specifically to quickly find max min fair rates, which is the notion of fairness I’m looking at.</a:t>
            </a:r>
          </a:p>
          <a:p>
            <a:r>
              <a:rPr lang="en-US" baseline="0" dirty="0" smtClean="0"/>
              <a:t>----- Meeting Notes (11/16/15 08:54) -----</a:t>
            </a:r>
          </a:p>
          <a:p>
            <a:r>
              <a:rPr lang="en-US" baseline="0" dirty="0" smtClean="0"/>
              <a:t>Traditional`</a:t>
            </a:r>
          </a:p>
        </p:txBody>
      </p:sp>
      <p:sp>
        <p:nvSpPr>
          <p:cNvPr id="4" name="Slide Number Placeholder 3"/>
          <p:cNvSpPr>
            <a:spLocks noGrp="1"/>
          </p:cNvSpPr>
          <p:nvPr>
            <p:ph type="sldNum" sz="quarter" idx="10"/>
          </p:nvPr>
        </p:nvSpPr>
        <p:spPr/>
        <p:txBody>
          <a:bodyPr/>
          <a:lstStyle/>
          <a:p>
            <a:fld id="{D3295351-98CA-074A-9702-9A3AF165F2F1}" type="slidenum">
              <a:rPr lang="en-US" smtClean="0"/>
              <a:t>4</a:t>
            </a:fld>
            <a:endParaRPr lang="en-US"/>
          </a:p>
        </p:txBody>
      </p:sp>
    </p:spTree>
    <p:extLst>
      <p:ext uri="{BB962C8B-B14F-4D97-AF65-F5344CB8AC3E}">
        <p14:creationId xmlns:p14="http://schemas.microsoft.com/office/powerpoint/2010/main" val="204331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a:t>
            </a:r>
            <a:r>
              <a:rPr lang="en-US" dirty="0" err="1" smtClean="0"/>
              <a:t>gonna</a:t>
            </a:r>
            <a:r>
              <a:rPr lang="en-US" dirty="0" smtClean="0"/>
              <a:t> show you how RCP tries to figure</a:t>
            </a:r>
            <a:r>
              <a:rPr lang="en-US" baseline="0" dirty="0" smtClean="0"/>
              <a:t> out the rates for these flows. On the y axis I have the transmission rate, on x I have time measured in RTTs.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First, let me plot the ideal rate for Flow C. At the smaller 10G link, there’s one other flow. So the red Flow C’s ideal fair share is 5G.</a:t>
            </a:r>
          </a:p>
          <a:p>
            <a:endParaRPr lang="en-US" baseline="0" dirty="0" smtClean="0"/>
          </a:p>
          <a:p>
            <a:r>
              <a:rPr lang="en-US" baseline="0" dirty="0" smtClean="0"/>
              <a:t>Just to give some background in RCP switches try to figure out a fair share rate by only measuring congestion signals like queuing and input traffic rate at their links.</a:t>
            </a:r>
          </a:p>
          <a:p>
            <a:r>
              <a:rPr lang="en-US" baseline="0" dirty="0" smtClean="0"/>
              <a:t>A flow sends at the minimum rate it hears from its links. </a:t>
            </a:r>
          </a:p>
          <a:p>
            <a:endParaRPr lang="en-US" baseline="0" dirty="0" smtClean="0"/>
          </a:p>
          <a:p>
            <a:r>
              <a:rPr lang="en-US" baseline="0" dirty="0" smtClean="0"/>
              <a:t>And now let’s see what RCP does for the Flow.</a:t>
            </a:r>
          </a:p>
          <a:p>
            <a:endParaRPr lang="en-US" dirty="0"/>
          </a:p>
          <a:p>
            <a:r>
              <a:rPr lang="en-US" dirty="0"/>
              <a:t>----- Meeting Notes (11/13/15 12:28) -----</a:t>
            </a:r>
          </a:p>
          <a:p>
            <a:r>
              <a:rPr lang="en-US" dirty="0"/>
              <a:t>flow</a:t>
            </a:r>
          </a:p>
        </p:txBody>
      </p:sp>
      <p:sp>
        <p:nvSpPr>
          <p:cNvPr id="4" name="Slide Number Placeholder 3"/>
          <p:cNvSpPr>
            <a:spLocks noGrp="1"/>
          </p:cNvSpPr>
          <p:nvPr>
            <p:ph type="sldNum" sz="quarter" idx="10"/>
          </p:nvPr>
        </p:nvSpPr>
        <p:spPr/>
        <p:txBody>
          <a:bodyPr/>
          <a:lstStyle/>
          <a:p>
            <a:fld id="{D3295351-98CA-074A-9702-9A3AF165F2F1}" type="slidenum">
              <a:rPr lang="en-US" smtClean="0"/>
              <a:t>5</a:t>
            </a:fld>
            <a:endParaRPr lang="en-US"/>
          </a:p>
        </p:txBody>
      </p:sp>
    </p:spTree>
    <p:extLst>
      <p:ext uri="{BB962C8B-B14F-4D97-AF65-F5344CB8AC3E}">
        <p14:creationId xmlns:p14="http://schemas.microsoft.com/office/powerpoint/2010/main" val="398190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behavior is typical of all traditional congestion control be it TCP, XCP or DCTCP. It’s cool that..</a:t>
            </a:r>
          </a:p>
          <a:p>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11</a:t>
            </a:fld>
            <a:endParaRPr lang="en-US"/>
          </a:p>
        </p:txBody>
      </p:sp>
    </p:spTree>
    <p:extLst>
      <p:ext uri="{BB962C8B-B14F-4D97-AF65-F5344CB8AC3E}">
        <p14:creationId xmlns:p14="http://schemas.microsoft.com/office/powerpoint/2010/main" val="73601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link</a:t>
            </a:r>
            <a:r>
              <a:rPr lang="en-US" baseline="0" dirty="0" smtClean="0"/>
              <a:t> speeds get faster, this problem will only get worse. For e.g., at 100G a typical flow in a search workload is less than 7 RTTs long</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12</a:t>
            </a:fld>
            <a:endParaRPr lang="en-US"/>
          </a:p>
        </p:txBody>
      </p:sp>
    </p:spTree>
    <p:extLst>
      <p:ext uri="{BB962C8B-B14F-4D97-AF65-F5344CB8AC3E}">
        <p14:creationId xmlns:p14="http://schemas.microsoft.com/office/powerpoint/2010/main" val="39721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(11/13/15 12:28) -----</a:t>
            </a:r>
          </a:p>
          <a:p>
            <a:r>
              <a:rPr lang="en-US"/>
              <a:t>animate points</a:t>
            </a:r>
          </a:p>
        </p:txBody>
      </p:sp>
      <p:sp>
        <p:nvSpPr>
          <p:cNvPr id="4" name="Slide Number Placeholder 3"/>
          <p:cNvSpPr>
            <a:spLocks noGrp="1"/>
          </p:cNvSpPr>
          <p:nvPr>
            <p:ph type="sldNum" sz="quarter" idx="10"/>
          </p:nvPr>
        </p:nvSpPr>
        <p:spPr/>
        <p:txBody>
          <a:bodyPr/>
          <a:lstStyle/>
          <a:p>
            <a:fld id="{D3295351-98CA-074A-9702-9A3AF165F2F1}" type="slidenum">
              <a:rPr lang="en-US" smtClean="0"/>
              <a:t>13</a:t>
            </a:fld>
            <a:endParaRPr lang="en-US"/>
          </a:p>
        </p:txBody>
      </p:sp>
    </p:spTree>
    <p:extLst>
      <p:ext uri="{BB962C8B-B14F-4D97-AF65-F5344CB8AC3E}">
        <p14:creationId xmlns:p14="http://schemas.microsoft.com/office/powerpoint/2010/main" val="645643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(11/16/15 08:00) -----</a:t>
            </a:r>
          </a:p>
          <a:p>
            <a:r>
              <a:rPr lang="en-US"/>
              <a:t>rates anim</a:t>
            </a:r>
          </a:p>
        </p:txBody>
      </p:sp>
      <p:sp>
        <p:nvSpPr>
          <p:cNvPr id="4" name="Slide Number Placeholder 3"/>
          <p:cNvSpPr>
            <a:spLocks noGrp="1"/>
          </p:cNvSpPr>
          <p:nvPr>
            <p:ph type="sldNum" sz="quarter" idx="10"/>
          </p:nvPr>
        </p:nvSpPr>
        <p:spPr/>
        <p:txBody>
          <a:bodyPr/>
          <a:lstStyle/>
          <a:p>
            <a:fld id="{D3295351-98CA-074A-9702-9A3AF165F2F1}" type="slidenum">
              <a:rPr lang="en-US" smtClean="0"/>
              <a:t>15</a:t>
            </a:fld>
            <a:endParaRPr lang="en-US"/>
          </a:p>
        </p:txBody>
      </p:sp>
    </p:spTree>
    <p:extLst>
      <p:ext uri="{BB962C8B-B14F-4D97-AF65-F5344CB8AC3E}">
        <p14:creationId xmlns:p14="http://schemas.microsoft.com/office/powerpoint/2010/main" val="723360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D74020-F03E-BE4B-B82A-E84E562EDC8B}" type="datetimeFigureOut">
              <a:rPr lang="en-US" smtClean="0"/>
              <a:t>11/16/15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316751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74020-F03E-BE4B-B82A-E84E562EDC8B}" type="datetimeFigureOut">
              <a:rPr lang="en-US" smtClean="0"/>
              <a:t>11/16/15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17576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74020-F03E-BE4B-B82A-E84E562EDC8B}" type="datetimeFigureOut">
              <a:rPr lang="en-US" smtClean="0"/>
              <a:t>11/16/15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1706903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pendency Graph">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Title</a:t>
            </a:r>
            <a:endParaRPr lang="en-US" dirty="0"/>
          </a:p>
        </p:txBody>
      </p:sp>
      <p:sp>
        <p:nvSpPr>
          <p:cNvPr id="3" name="Date Placeholder 2"/>
          <p:cNvSpPr>
            <a:spLocks noGrp="1"/>
          </p:cNvSpPr>
          <p:nvPr>
            <p:ph type="dt" sz="half" idx="10"/>
          </p:nvPr>
        </p:nvSpPr>
        <p:spPr/>
        <p:txBody>
          <a:bodyPr/>
          <a:lstStyle/>
          <a:p>
            <a:fld id="{543B6708-466C-4245-ADEF-1869660AC6BD}" type="datetimeFigureOut">
              <a:rPr lang="en-US" smtClean="0"/>
              <a:t>11/16/15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369FC-04FF-E44D-99E9-F1AE6F00C25F}" type="slidenum">
              <a:rPr lang="en-US" smtClean="0"/>
              <a:t>‹#›</a:t>
            </a:fld>
            <a:endParaRPr lang="en-US"/>
          </a:p>
        </p:txBody>
      </p:sp>
      <p:grpSp>
        <p:nvGrpSpPr>
          <p:cNvPr id="17" name="Group 16"/>
          <p:cNvGrpSpPr/>
          <p:nvPr userDrawn="1"/>
        </p:nvGrpSpPr>
        <p:grpSpPr>
          <a:xfrm>
            <a:off x="1836181" y="2546920"/>
            <a:ext cx="6059552" cy="2541943"/>
            <a:chOff x="4434134" y="3077664"/>
            <a:chExt cx="4667119" cy="1957826"/>
          </a:xfrm>
        </p:grpSpPr>
        <p:grpSp>
          <p:nvGrpSpPr>
            <p:cNvPr id="28" name="Group 27"/>
            <p:cNvGrpSpPr/>
            <p:nvPr userDrawn="1"/>
          </p:nvGrpSpPr>
          <p:grpSpPr>
            <a:xfrm flipH="1">
              <a:off x="4810204" y="3466338"/>
              <a:ext cx="835340" cy="815323"/>
              <a:chOff x="1367092" y="2969945"/>
              <a:chExt cx="1064872" cy="894609"/>
            </a:xfrm>
          </p:grpSpPr>
          <p:cxnSp>
            <p:nvCxnSpPr>
              <p:cNvPr id="34" name="Straight Arrow Connector 33"/>
              <p:cNvCxnSpPr/>
              <p:nvPr userDrawn="1"/>
            </p:nvCxnSpPr>
            <p:spPr>
              <a:xfrm flipH="1">
                <a:off x="1367092" y="2969945"/>
                <a:ext cx="1064872"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userDrawn="1"/>
            </p:nvCxnSpPr>
            <p:spPr>
              <a:xfrm flipH="1" flipV="1">
                <a:off x="1367092" y="3857637"/>
                <a:ext cx="1064872" cy="6917"/>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grpSp>
        <p:cxnSp>
          <p:nvCxnSpPr>
            <p:cNvPr id="36" name="Straight Arrow Connector 35"/>
            <p:cNvCxnSpPr/>
            <p:nvPr userDrawn="1"/>
          </p:nvCxnSpPr>
          <p:spPr>
            <a:xfrm>
              <a:off x="5703335" y="3466338"/>
              <a:ext cx="1156703" cy="0"/>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userDrawn="1"/>
          </p:nvCxnSpPr>
          <p:spPr>
            <a:xfrm flipV="1">
              <a:off x="5703335" y="3466338"/>
              <a:ext cx="1156703" cy="799348"/>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userDrawn="1"/>
          </p:nvCxnSpPr>
          <p:spPr>
            <a:xfrm>
              <a:off x="5703335" y="4275356"/>
              <a:ext cx="1138783" cy="380241"/>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sp>
          <p:nvSpPr>
            <p:cNvPr id="39" name="Rectangle 38"/>
            <p:cNvSpPr/>
            <p:nvPr userDrawn="1"/>
          </p:nvSpPr>
          <p:spPr>
            <a:xfrm>
              <a:off x="5703334" y="3077664"/>
              <a:ext cx="1156703" cy="1879935"/>
            </a:xfrm>
            <a:prstGeom prst="rect">
              <a:avLst/>
            </a:prstGeom>
            <a:noFill/>
            <a:ln w="38100" cmpd="db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Oval 39"/>
            <p:cNvSpPr/>
            <p:nvPr userDrawn="1"/>
          </p:nvSpPr>
          <p:spPr>
            <a:xfrm>
              <a:off x="5635876" y="3393994"/>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1" name="Oval 40"/>
            <p:cNvSpPr/>
            <p:nvPr userDrawn="1"/>
          </p:nvSpPr>
          <p:spPr>
            <a:xfrm>
              <a:off x="5635876" y="4187313"/>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2" name="Oval 41"/>
            <p:cNvSpPr/>
            <p:nvPr userDrawn="1"/>
          </p:nvSpPr>
          <p:spPr>
            <a:xfrm>
              <a:off x="6806873" y="4577224"/>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3" name="Oval 42"/>
            <p:cNvSpPr/>
            <p:nvPr userDrawn="1"/>
          </p:nvSpPr>
          <p:spPr>
            <a:xfrm>
              <a:off x="6791508" y="3413562"/>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4" name="TextBox 43"/>
            <p:cNvSpPr txBox="1"/>
            <p:nvPr userDrawn="1"/>
          </p:nvSpPr>
          <p:spPr>
            <a:xfrm>
              <a:off x="7107525" y="3111370"/>
              <a:ext cx="1917186" cy="73486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grpSp>
          <p:nvGrpSpPr>
            <p:cNvPr id="45" name="Group 44"/>
            <p:cNvGrpSpPr/>
            <p:nvPr userDrawn="1"/>
          </p:nvGrpSpPr>
          <p:grpSpPr>
            <a:xfrm>
              <a:off x="7039995" y="3238778"/>
              <a:ext cx="1559083" cy="488359"/>
              <a:chOff x="285055" y="3487827"/>
              <a:chExt cx="1559083" cy="488359"/>
            </a:xfrm>
          </p:grpSpPr>
          <p:cxnSp>
            <p:nvCxnSpPr>
              <p:cNvPr id="46" name="Straight Arrow Connector 4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47" name="Picture 46"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7"/>
                <a:ext cx="678243" cy="488359"/>
              </a:xfrm>
              <a:prstGeom prst="rect">
                <a:avLst/>
              </a:prstGeom>
            </p:spPr>
          </p:pic>
        </p:grpSp>
        <p:sp>
          <p:nvSpPr>
            <p:cNvPr id="48" name="TextBox 47"/>
            <p:cNvSpPr txBox="1"/>
            <p:nvPr userDrawn="1"/>
          </p:nvSpPr>
          <p:spPr>
            <a:xfrm>
              <a:off x="7184066" y="4300629"/>
              <a:ext cx="1917187" cy="73486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49" name="Group 48"/>
            <p:cNvGrpSpPr/>
            <p:nvPr userDrawn="1"/>
          </p:nvGrpSpPr>
          <p:grpSpPr>
            <a:xfrm>
              <a:off x="7116536" y="4428038"/>
              <a:ext cx="1559083" cy="488359"/>
              <a:chOff x="285055" y="3487828"/>
              <a:chExt cx="1559083" cy="488359"/>
            </a:xfrm>
          </p:grpSpPr>
          <p:cxnSp>
            <p:nvCxnSpPr>
              <p:cNvPr id="50" name="Straight Arrow Connector 49"/>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1" name="Picture 50"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52" name="Rectangle 51"/>
            <p:cNvSpPr/>
            <p:nvPr userDrawn="1"/>
          </p:nvSpPr>
          <p:spPr>
            <a:xfrm>
              <a:off x="4472179" y="3900466"/>
              <a:ext cx="901173" cy="402988"/>
            </a:xfrm>
            <a:prstGeom prst="rect">
              <a:avLst/>
            </a:prstGeom>
          </p:spPr>
          <p:txBody>
            <a:bodyPr wrap="none">
              <a:spAutoFit/>
            </a:bodyPr>
            <a:lstStyle/>
            <a:p>
              <a:r>
                <a:rPr lang="en-US" sz="2800" i="1" dirty="0" smtClean="0">
                  <a:solidFill>
                    <a:srgbClr val="0000FF"/>
                  </a:solidFill>
                </a:rPr>
                <a:t>Flow B</a:t>
              </a:r>
              <a:endParaRPr lang="en-US" sz="2800" dirty="0">
                <a:solidFill>
                  <a:srgbClr val="0000FF"/>
                </a:solidFill>
              </a:endParaRPr>
            </a:p>
          </p:txBody>
        </p:sp>
        <p:sp>
          <p:nvSpPr>
            <p:cNvPr id="53" name="Rectangle 52"/>
            <p:cNvSpPr/>
            <p:nvPr userDrawn="1"/>
          </p:nvSpPr>
          <p:spPr>
            <a:xfrm>
              <a:off x="4434134" y="3081827"/>
              <a:ext cx="964149" cy="402988"/>
            </a:xfrm>
            <a:prstGeom prst="rect">
              <a:avLst/>
            </a:prstGeom>
          </p:spPr>
          <p:txBody>
            <a:bodyPr wrap="none">
              <a:spAutoFit/>
            </a:bodyPr>
            <a:lstStyle/>
            <a:p>
              <a:r>
                <a:rPr lang="en-US" sz="2800" i="1" dirty="0" smtClean="0">
                  <a:solidFill>
                    <a:srgbClr val="FF0000"/>
                  </a:solidFill>
                </a:rPr>
                <a:t>Flow A</a:t>
              </a:r>
              <a:endParaRPr lang="en-US" sz="2800" i="1" dirty="0">
                <a:solidFill>
                  <a:srgbClr val="FF0000"/>
                </a:solidFill>
              </a:endParaRPr>
            </a:p>
          </p:txBody>
        </p:sp>
      </p:grpSp>
    </p:spTree>
    <p:extLst>
      <p:ext uri="{BB962C8B-B14F-4D97-AF65-F5344CB8AC3E}">
        <p14:creationId xmlns:p14="http://schemas.microsoft.com/office/powerpoint/2010/main" val="4112902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Title</a:t>
            </a:r>
            <a:endParaRPr lang="en-US" dirty="0"/>
          </a:p>
        </p:txBody>
      </p:sp>
      <p:sp>
        <p:nvSpPr>
          <p:cNvPr id="3" name="Date Placeholder 2"/>
          <p:cNvSpPr>
            <a:spLocks noGrp="1"/>
          </p:cNvSpPr>
          <p:nvPr>
            <p:ph type="dt" sz="half" idx="10"/>
          </p:nvPr>
        </p:nvSpPr>
        <p:spPr/>
        <p:txBody>
          <a:bodyPr/>
          <a:lstStyle/>
          <a:p>
            <a:fld id="{543B6708-466C-4245-ADEF-1869660AC6BD}" type="datetimeFigureOut">
              <a:rPr lang="en-US" smtClean="0"/>
              <a:t>11/16/15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369FC-04FF-E44D-99E9-F1AE6F00C25F}" type="slidenum">
              <a:rPr lang="en-US" smtClean="0"/>
              <a:t>‹#›</a:t>
            </a:fld>
            <a:endParaRPr lang="en-US"/>
          </a:p>
        </p:txBody>
      </p:sp>
      <p:grpSp>
        <p:nvGrpSpPr>
          <p:cNvPr id="46" name="Group 45"/>
          <p:cNvGrpSpPr/>
          <p:nvPr userDrawn="1"/>
        </p:nvGrpSpPr>
        <p:grpSpPr>
          <a:xfrm>
            <a:off x="2150196" y="3111558"/>
            <a:ext cx="5224078" cy="2800852"/>
            <a:chOff x="4921008" y="5093204"/>
            <a:chExt cx="3503316" cy="1878279"/>
          </a:xfrm>
        </p:grpSpPr>
        <p:cxnSp>
          <p:nvCxnSpPr>
            <p:cNvPr id="47" name="Straight Connector 46"/>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48" name="TextBox 47"/>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sp>
          <p:nvSpPr>
            <p:cNvPr id="49" name="TextBox 48"/>
            <p:cNvSpPr txBox="1"/>
            <p:nvPr userDrawn="1"/>
          </p:nvSpPr>
          <p:spPr>
            <a:xfrm>
              <a:off x="6507137" y="5093632"/>
              <a:ext cx="1917187" cy="64633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50" name="Group 49"/>
            <p:cNvGrpSpPr/>
            <p:nvPr userDrawn="1"/>
          </p:nvGrpSpPr>
          <p:grpSpPr>
            <a:xfrm>
              <a:off x="4921008" y="5188811"/>
              <a:ext cx="1559083" cy="488359"/>
              <a:chOff x="285055" y="3487828"/>
              <a:chExt cx="1559083" cy="488359"/>
            </a:xfrm>
          </p:grpSpPr>
          <p:cxnSp>
            <p:nvCxnSpPr>
              <p:cNvPr id="59" name="Straight Arrow Connector 58"/>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0" name="Picture 59"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51" name="Straight Connector 50"/>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userDrawn="1"/>
          </p:nvCxnSpPr>
          <p:spPr>
            <a:xfrm>
              <a:off x="5261300" y="6607015"/>
              <a:ext cx="2749847"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userDrawn="1"/>
          </p:nvSpPr>
          <p:spPr>
            <a:xfrm>
              <a:off x="6216996" y="6247650"/>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grpSp>
          <p:nvGrpSpPr>
            <p:cNvPr id="55" name="Group 54"/>
            <p:cNvGrpSpPr/>
            <p:nvPr userDrawn="1"/>
          </p:nvGrpSpPr>
          <p:grpSpPr>
            <a:xfrm>
              <a:off x="6452064" y="5188811"/>
              <a:ext cx="1559083" cy="488359"/>
              <a:chOff x="285055" y="3487828"/>
              <a:chExt cx="1559083" cy="488359"/>
            </a:xfrm>
          </p:grpSpPr>
          <p:cxnSp>
            <p:nvCxnSpPr>
              <p:cNvPr id="57" name="Straight Arrow Connector 56"/>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8" name="Picture 57"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56" name="TextBox 55"/>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spTree>
    <p:extLst>
      <p:ext uri="{BB962C8B-B14F-4D97-AF65-F5344CB8AC3E}">
        <p14:creationId xmlns:p14="http://schemas.microsoft.com/office/powerpoint/2010/main" val="19044115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Title</a:t>
            </a:r>
            <a:endParaRPr lang="en-US" dirty="0"/>
          </a:p>
        </p:txBody>
      </p:sp>
      <p:sp>
        <p:nvSpPr>
          <p:cNvPr id="3" name="Date Placeholder 2"/>
          <p:cNvSpPr>
            <a:spLocks noGrp="1"/>
          </p:cNvSpPr>
          <p:nvPr>
            <p:ph type="dt" sz="half" idx="10"/>
          </p:nvPr>
        </p:nvSpPr>
        <p:spPr/>
        <p:txBody>
          <a:bodyPr/>
          <a:lstStyle/>
          <a:p>
            <a:fld id="{543B6708-466C-4245-ADEF-1869660AC6BD}" type="datetimeFigureOut">
              <a:rPr lang="en-US" smtClean="0"/>
              <a:t>11/16/15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369FC-04FF-E44D-99E9-F1AE6F00C25F}" type="slidenum">
              <a:rPr lang="en-US" smtClean="0"/>
              <a:t>‹#›</a:t>
            </a:fld>
            <a:endParaRPr lang="en-US"/>
          </a:p>
        </p:txBody>
      </p:sp>
      <p:grpSp>
        <p:nvGrpSpPr>
          <p:cNvPr id="49" name="Group 48"/>
          <p:cNvGrpSpPr/>
          <p:nvPr userDrawn="1"/>
        </p:nvGrpSpPr>
        <p:grpSpPr>
          <a:xfrm>
            <a:off x="2150196" y="2630310"/>
            <a:ext cx="5224078" cy="2800852"/>
            <a:chOff x="4921008" y="5093204"/>
            <a:chExt cx="3503316" cy="1878279"/>
          </a:xfrm>
        </p:grpSpPr>
        <p:cxnSp>
          <p:nvCxnSpPr>
            <p:cNvPr id="34" name="Straight Connector 33"/>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36" name="TextBox 35"/>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sp>
          <p:nvSpPr>
            <p:cNvPr id="37" name="TextBox 36"/>
            <p:cNvSpPr txBox="1"/>
            <p:nvPr userDrawn="1"/>
          </p:nvSpPr>
          <p:spPr>
            <a:xfrm>
              <a:off x="6507137" y="5093632"/>
              <a:ext cx="1917187" cy="64633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38" name="Group 37"/>
            <p:cNvGrpSpPr/>
            <p:nvPr userDrawn="1"/>
          </p:nvGrpSpPr>
          <p:grpSpPr>
            <a:xfrm>
              <a:off x="4921008" y="5188811"/>
              <a:ext cx="1559083" cy="488359"/>
              <a:chOff x="285055" y="3487828"/>
              <a:chExt cx="1559083" cy="488359"/>
            </a:xfrm>
          </p:grpSpPr>
          <p:cxnSp>
            <p:nvCxnSpPr>
              <p:cNvPr id="39" name="Straight Arrow Connector 38"/>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40" name="Picture 39"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41" name="Straight Connector 40"/>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userDrawn="1"/>
          </p:nvCxnSpPr>
          <p:spPr>
            <a:xfrm>
              <a:off x="5261300" y="6607015"/>
              <a:ext cx="2749847"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userDrawn="1"/>
          </p:nvSpPr>
          <p:spPr>
            <a:xfrm>
              <a:off x="6216996" y="6247650"/>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grpSp>
          <p:nvGrpSpPr>
            <p:cNvPr id="45" name="Group 44"/>
            <p:cNvGrpSpPr/>
            <p:nvPr userDrawn="1"/>
          </p:nvGrpSpPr>
          <p:grpSpPr>
            <a:xfrm>
              <a:off x="6452064" y="5188811"/>
              <a:ext cx="1559083" cy="488359"/>
              <a:chOff x="285055" y="3487828"/>
              <a:chExt cx="1559083" cy="488359"/>
            </a:xfrm>
          </p:grpSpPr>
          <p:cxnSp>
            <p:nvCxnSpPr>
              <p:cNvPr id="46" name="Straight Arrow Connector 4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47" name="Picture 46"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48" name="TextBox 47"/>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cxnSp>
        <p:nvCxnSpPr>
          <p:cNvPr id="51" name="Straight Connector 50"/>
          <p:cNvCxnSpPr/>
          <p:nvPr userDrawn="1"/>
        </p:nvCxnSpPr>
        <p:spPr>
          <a:xfrm>
            <a:off x="6758144" y="3136993"/>
            <a:ext cx="0" cy="2294169"/>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861053"/>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74020-F03E-BE4B-B82A-E84E562EDC8B}" type="datetimeFigureOut">
              <a:rPr lang="en-US" smtClean="0"/>
              <a:t>11/16/15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60430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74638"/>
            <a:ext cx="8492565" cy="1143000"/>
          </a:xfrm>
        </p:spPr>
        <p:txBody>
          <a:bodyPr/>
          <a:lstStyle>
            <a:lvl1pPr>
              <a:defRPr baseline="0"/>
            </a:lvl1pPr>
          </a:lstStyle>
          <a:p>
            <a:r>
              <a:rPr lang="en-US" dirty="0" smtClean="0"/>
              <a:t>Traditional Congestion Control- RCP</a:t>
            </a:r>
            <a:endParaRPr lang="en-US" dirty="0"/>
          </a:p>
        </p:txBody>
      </p:sp>
      <p:sp>
        <p:nvSpPr>
          <p:cNvPr id="3" name="Content Placeholder 2"/>
          <p:cNvSpPr>
            <a:spLocks noGrp="1"/>
          </p:cNvSpPr>
          <p:nvPr>
            <p:ph idx="1"/>
          </p:nvPr>
        </p:nvSpPr>
        <p:spPr>
          <a:xfrm>
            <a:off x="1363781" y="1702861"/>
            <a:ext cx="6095797" cy="3243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Box 74"/>
          <p:cNvSpPr txBox="1"/>
          <p:nvPr/>
        </p:nvSpPr>
        <p:spPr>
          <a:xfrm>
            <a:off x="2429096" y="5081756"/>
            <a:ext cx="907347" cy="646331"/>
          </a:xfrm>
          <a:prstGeom prst="rect">
            <a:avLst/>
          </a:prstGeom>
          <a:noFill/>
        </p:spPr>
        <p:txBody>
          <a:bodyPr wrap="square" rtlCol="0">
            <a:spAutoFit/>
          </a:bodyPr>
          <a:lstStyle/>
          <a:p>
            <a:pPr algn="ctr"/>
            <a:r>
              <a:rPr lang="en-US" dirty="0" smtClean="0"/>
              <a:t>Link 1</a:t>
            </a:r>
          </a:p>
          <a:p>
            <a:pPr algn="ctr"/>
            <a:r>
              <a:rPr lang="en-US" i="1" dirty="0" smtClean="0"/>
              <a:t>60 G</a:t>
            </a:r>
            <a:endParaRPr lang="en-US" i="1" dirty="0"/>
          </a:p>
        </p:txBody>
      </p:sp>
      <p:sp>
        <p:nvSpPr>
          <p:cNvPr id="76" name="TextBox 75"/>
          <p:cNvSpPr txBox="1"/>
          <p:nvPr/>
        </p:nvSpPr>
        <p:spPr>
          <a:xfrm>
            <a:off x="3421702" y="5087989"/>
            <a:ext cx="1917187" cy="646331"/>
          </a:xfrm>
          <a:prstGeom prst="rect">
            <a:avLst/>
          </a:prstGeom>
          <a:noFill/>
        </p:spPr>
        <p:txBody>
          <a:bodyPr wrap="square" rtlCol="0">
            <a:spAutoFit/>
          </a:bodyPr>
          <a:lstStyle/>
          <a:p>
            <a:pPr algn="ctr"/>
            <a:r>
              <a:rPr lang="en-US" dirty="0" smtClean="0"/>
              <a:t>Link 2</a:t>
            </a:r>
          </a:p>
          <a:p>
            <a:pPr algn="ctr"/>
            <a:r>
              <a:rPr lang="en-US" i="1" dirty="0" smtClean="0"/>
              <a:t>30 G</a:t>
            </a:r>
            <a:endParaRPr lang="en-US" i="1" dirty="0"/>
          </a:p>
        </p:txBody>
      </p:sp>
      <p:cxnSp>
        <p:nvCxnSpPr>
          <p:cNvPr id="77" name="Straight Connector 76"/>
          <p:cNvCxnSpPr/>
          <p:nvPr/>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21942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2194250" y="6598845"/>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3149946" y="6238770"/>
            <a:ext cx="1771062" cy="402337"/>
          </a:xfrm>
          <a:prstGeom prst="rect">
            <a:avLst/>
          </a:prstGeom>
          <a:noFill/>
        </p:spPr>
        <p:txBody>
          <a:bodyPr wrap="square" rtlCol="0">
            <a:spAutoFit/>
          </a:bodyPr>
          <a:lstStyle/>
          <a:p>
            <a:r>
              <a:rPr lang="en-US" sz="2000" i="1" dirty="0" smtClean="0">
                <a:solidFill>
                  <a:srgbClr val="008000"/>
                </a:solidFill>
              </a:rPr>
              <a:t>Flow B = 25G</a:t>
            </a:r>
            <a:endParaRPr lang="en-US" sz="2000" i="1" dirty="0">
              <a:solidFill>
                <a:srgbClr val="008000"/>
              </a:solidFill>
            </a:endParaRPr>
          </a:p>
        </p:txBody>
      </p:sp>
      <p:cxnSp>
        <p:nvCxnSpPr>
          <p:cNvPr id="82" name="Straight Connector 81"/>
          <p:cNvCxnSpPr/>
          <p:nvPr/>
        </p:nvCxnSpPr>
        <p:spPr>
          <a:xfrm>
            <a:off x="649298"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7246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V="1">
            <a:off x="656833" y="6146340"/>
            <a:ext cx="3067767" cy="6428"/>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988538" y="5093204"/>
            <a:ext cx="1917187" cy="646331"/>
          </a:xfrm>
          <a:prstGeom prst="rect">
            <a:avLst/>
          </a:prstGeom>
          <a:noFill/>
        </p:spPr>
        <p:txBody>
          <a:bodyPr wrap="square" rtlCol="0">
            <a:spAutoFit/>
          </a:bodyPr>
          <a:lstStyle/>
          <a:p>
            <a:pPr algn="ctr"/>
            <a:r>
              <a:rPr lang="en-US" dirty="0" smtClean="0"/>
              <a:t>Link 3</a:t>
            </a:r>
          </a:p>
          <a:p>
            <a:pPr algn="ctr"/>
            <a:r>
              <a:rPr lang="en-US" i="1" dirty="0" smtClean="0"/>
              <a:t>10 G</a:t>
            </a:r>
            <a:endParaRPr lang="en-US" i="1" dirty="0"/>
          </a:p>
        </p:txBody>
      </p:sp>
      <p:sp>
        <p:nvSpPr>
          <p:cNvPr id="88" name="TextBox 87"/>
          <p:cNvSpPr txBox="1"/>
          <p:nvPr/>
        </p:nvSpPr>
        <p:spPr>
          <a:xfrm>
            <a:off x="6507137" y="5093632"/>
            <a:ext cx="1917187" cy="646331"/>
          </a:xfrm>
          <a:prstGeom prst="rect">
            <a:avLst/>
          </a:prstGeom>
          <a:noFill/>
        </p:spPr>
        <p:txBody>
          <a:bodyPr wrap="square" rtlCol="0">
            <a:spAutoFit/>
          </a:bodyPr>
          <a:lstStyle/>
          <a:p>
            <a:pPr algn="ctr"/>
            <a:r>
              <a:rPr lang="en-US" dirty="0" smtClean="0"/>
              <a:t>Link 4</a:t>
            </a:r>
          </a:p>
          <a:p>
            <a:pPr algn="ctr"/>
            <a:r>
              <a:rPr lang="en-US" i="1" dirty="0" smtClean="0"/>
              <a:t>100 G</a:t>
            </a:r>
            <a:endParaRPr lang="en-US" i="1" dirty="0"/>
          </a:p>
        </p:txBody>
      </p:sp>
      <p:sp>
        <p:nvSpPr>
          <p:cNvPr id="89" name="TextBox 88"/>
          <p:cNvSpPr txBox="1"/>
          <p:nvPr/>
        </p:nvSpPr>
        <p:spPr>
          <a:xfrm>
            <a:off x="396790" y="5094339"/>
            <a:ext cx="1917187" cy="646331"/>
          </a:xfrm>
          <a:prstGeom prst="rect">
            <a:avLst/>
          </a:prstGeom>
          <a:noFill/>
        </p:spPr>
        <p:txBody>
          <a:bodyPr wrap="square" rtlCol="0">
            <a:spAutoFit/>
          </a:bodyPr>
          <a:lstStyle/>
          <a:p>
            <a:pPr algn="ctr"/>
            <a:r>
              <a:rPr lang="en-US" dirty="0" smtClean="0"/>
              <a:t>Link 0</a:t>
            </a:r>
          </a:p>
          <a:p>
            <a:pPr algn="ctr"/>
            <a:r>
              <a:rPr lang="en-US" i="1" dirty="0" smtClean="0"/>
              <a:t>100 G</a:t>
            </a:r>
            <a:endParaRPr lang="en-US" i="1" dirty="0"/>
          </a:p>
        </p:txBody>
      </p:sp>
      <p:grpSp>
        <p:nvGrpSpPr>
          <p:cNvPr id="90" name="Group 89"/>
          <p:cNvGrpSpPr/>
          <p:nvPr/>
        </p:nvGrpSpPr>
        <p:grpSpPr>
          <a:xfrm>
            <a:off x="327840" y="5188811"/>
            <a:ext cx="1559083" cy="488359"/>
            <a:chOff x="285055" y="3487828"/>
            <a:chExt cx="1559083" cy="488359"/>
          </a:xfrm>
        </p:grpSpPr>
        <p:cxnSp>
          <p:nvCxnSpPr>
            <p:cNvPr id="110" name="Straight Arrow Connector 109"/>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111" name="Picture 110"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91" name="Group 90"/>
          <p:cNvGrpSpPr/>
          <p:nvPr/>
        </p:nvGrpSpPr>
        <p:grpSpPr>
          <a:xfrm>
            <a:off x="1858896" y="5188811"/>
            <a:ext cx="1559083" cy="488359"/>
            <a:chOff x="285055" y="3487828"/>
            <a:chExt cx="1559083" cy="488359"/>
          </a:xfrm>
        </p:grpSpPr>
        <p:cxnSp>
          <p:nvCxnSpPr>
            <p:cNvPr id="108" name="Straight Arrow Connector 10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109" name="Picture 108"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92" name="Group 91"/>
          <p:cNvGrpSpPr/>
          <p:nvPr/>
        </p:nvGrpSpPr>
        <p:grpSpPr>
          <a:xfrm>
            <a:off x="3389952" y="5188811"/>
            <a:ext cx="1559083" cy="488359"/>
            <a:chOff x="285055" y="3487828"/>
            <a:chExt cx="1559083" cy="488359"/>
          </a:xfrm>
        </p:grpSpPr>
        <p:cxnSp>
          <p:nvCxnSpPr>
            <p:cNvPr id="106" name="Straight Arrow Connector 10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107" name="Picture 106"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93" name="Group 92"/>
          <p:cNvGrpSpPr/>
          <p:nvPr/>
        </p:nvGrpSpPr>
        <p:grpSpPr>
          <a:xfrm>
            <a:off x="4921008" y="5188811"/>
            <a:ext cx="1559083" cy="488359"/>
            <a:chOff x="285055" y="3487828"/>
            <a:chExt cx="1559083" cy="488359"/>
          </a:xfrm>
        </p:grpSpPr>
        <p:cxnSp>
          <p:nvCxnSpPr>
            <p:cNvPr id="104" name="Straight Arrow Connector 103"/>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105" name="Picture 104"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94" name="Straight Connector 93"/>
          <p:cNvCxnSpPr/>
          <p:nvPr/>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3724600" y="6157826"/>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5261300" y="6607015"/>
            <a:ext cx="2704951"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6216996" y="6247650"/>
            <a:ext cx="1488898" cy="402337"/>
          </a:xfrm>
          <a:prstGeom prst="rect">
            <a:avLst/>
          </a:prstGeom>
          <a:noFill/>
        </p:spPr>
        <p:txBody>
          <a:bodyPr wrap="square" rtlCol="0">
            <a:spAutoFit/>
          </a:bodyPr>
          <a:lstStyle/>
          <a:p>
            <a:r>
              <a:rPr lang="en-US" sz="2000" i="1" dirty="0" smtClean="0">
                <a:solidFill>
                  <a:srgbClr val="3366FF"/>
                </a:solidFill>
              </a:rPr>
              <a:t>Flow D = 5G</a:t>
            </a:r>
            <a:endParaRPr lang="en-US" sz="2000" i="1" dirty="0">
              <a:solidFill>
                <a:srgbClr val="3366FF"/>
              </a:solidFill>
            </a:endParaRPr>
          </a:p>
        </p:txBody>
      </p:sp>
      <p:grpSp>
        <p:nvGrpSpPr>
          <p:cNvPr id="101" name="Group 100"/>
          <p:cNvGrpSpPr/>
          <p:nvPr/>
        </p:nvGrpSpPr>
        <p:grpSpPr>
          <a:xfrm>
            <a:off x="6452064" y="5188811"/>
            <a:ext cx="1559083" cy="488359"/>
            <a:chOff x="285055" y="3487828"/>
            <a:chExt cx="1559083" cy="488359"/>
          </a:xfrm>
        </p:grpSpPr>
        <p:cxnSp>
          <p:nvCxnSpPr>
            <p:cNvPr id="102" name="Straight Arrow Connector 101"/>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103" name="Picture 102"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122" name="TextBox 121"/>
          <p:cNvSpPr txBox="1"/>
          <p:nvPr userDrawn="1"/>
        </p:nvSpPr>
        <p:spPr>
          <a:xfrm>
            <a:off x="1758499" y="5771107"/>
            <a:ext cx="1659479" cy="400110"/>
          </a:xfrm>
          <a:prstGeom prst="rect">
            <a:avLst/>
          </a:prstGeom>
          <a:noFill/>
        </p:spPr>
        <p:txBody>
          <a:bodyPr wrap="square" rtlCol="0">
            <a:spAutoFit/>
          </a:bodyPr>
          <a:lstStyle/>
          <a:p>
            <a:r>
              <a:rPr lang="en-US" sz="2000" i="1" dirty="0" smtClean="0">
                <a:solidFill>
                  <a:srgbClr val="FF6600"/>
                </a:solidFill>
              </a:rPr>
              <a:t>Flow A = 35G</a:t>
            </a:r>
            <a:endParaRPr lang="en-US" sz="2000" i="1" dirty="0">
              <a:solidFill>
                <a:srgbClr val="FF6600"/>
              </a:solidFill>
            </a:endParaRPr>
          </a:p>
        </p:txBody>
      </p:sp>
      <p:sp>
        <p:nvSpPr>
          <p:cNvPr id="123" name="TextBox 122"/>
          <p:cNvSpPr txBox="1"/>
          <p:nvPr userDrawn="1"/>
        </p:nvSpPr>
        <p:spPr>
          <a:xfrm>
            <a:off x="4832894" y="5789433"/>
            <a:ext cx="1958756" cy="402337"/>
          </a:xfrm>
          <a:prstGeom prst="rect">
            <a:avLst/>
          </a:prstGeom>
          <a:noFill/>
        </p:spPr>
        <p:txBody>
          <a:bodyPr wrap="square" rtlCol="0">
            <a:spAutoFit/>
          </a:bodyPr>
          <a:lstStyle/>
          <a:p>
            <a:r>
              <a:rPr lang="en-US" sz="2000" i="1" dirty="0" smtClean="0">
                <a:solidFill>
                  <a:srgbClr val="FF0000"/>
                </a:solidFill>
              </a:rPr>
              <a:t>Flow C = 5G</a:t>
            </a:r>
            <a:endParaRPr lang="en-US" sz="2000" i="1" dirty="0">
              <a:solidFill>
                <a:srgbClr val="FF0000"/>
              </a:solidFill>
            </a:endParaRPr>
          </a:p>
        </p:txBody>
      </p:sp>
    </p:spTree>
    <p:extLst>
      <p:ext uri="{BB962C8B-B14F-4D97-AF65-F5344CB8AC3E}">
        <p14:creationId xmlns:p14="http://schemas.microsoft.com/office/powerpoint/2010/main" val="304749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D74020-F03E-BE4B-B82A-E84E562EDC8B}" type="datetimeFigureOut">
              <a:rPr lang="en-US" smtClean="0"/>
              <a:t>11/16/15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322107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D74020-F03E-BE4B-B82A-E84E562EDC8B}" type="datetimeFigureOut">
              <a:rPr lang="en-US" smtClean="0"/>
              <a:t>11/16/15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78455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D74020-F03E-BE4B-B82A-E84E562EDC8B}" type="datetimeFigureOut">
              <a:rPr lang="en-US" smtClean="0"/>
              <a:t>11/16/15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1694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PERC Summary</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fld id="{40D74020-F03E-BE4B-B82A-E84E562EDC8B}" type="datetimeFigureOut">
              <a:rPr lang="en-US" smtClean="0"/>
              <a:t>11/16/15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DED43-65B2-6F44-B21B-7897C7320081}" type="slidenum">
              <a:rPr lang="en-US" smtClean="0"/>
              <a:t>‹#›</a:t>
            </a:fld>
            <a:endParaRPr lang="en-US"/>
          </a:p>
        </p:txBody>
      </p:sp>
      <p:cxnSp>
        <p:nvCxnSpPr>
          <p:cNvPr id="29" name="Straight Arrow Connector 28"/>
          <p:cNvCxnSpPr/>
          <p:nvPr userDrawn="1"/>
        </p:nvCxnSpPr>
        <p:spPr>
          <a:xfrm>
            <a:off x="4810204" y="3466338"/>
            <a:ext cx="83534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userDrawn="1"/>
        </p:nvCxnSpPr>
        <p:spPr>
          <a:xfrm flipV="1">
            <a:off x="4810204" y="4275357"/>
            <a:ext cx="835340" cy="6304"/>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userDrawn="1"/>
        </p:nvCxnSpPr>
        <p:spPr>
          <a:xfrm>
            <a:off x="5703335" y="3466338"/>
            <a:ext cx="1156703" cy="0"/>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userDrawn="1"/>
        </p:nvCxnSpPr>
        <p:spPr>
          <a:xfrm flipV="1">
            <a:off x="5703335" y="3466338"/>
            <a:ext cx="1156703" cy="799348"/>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userDrawn="1"/>
        </p:nvCxnSpPr>
        <p:spPr>
          <a:xfrm>
            <a:off x="5703335" y="4275356"/>
            <a:ext cx="1138783" cy="380241"/>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sp>
        <p:nvSpPr>
          <p:cNvPr id="20" name="Rectangle 19"/>
          <p:cNvSpPr/>
          <p:nvPr userDrawn="1"/>
        </p:nvSpPr>
        <p:spPr>
          <a:xfrm>
            <a:off x="5703334" y="3077664"/>
            <a:ext cx="1156703" cy="1879935"/>
          </a:xfrm>
          <a:prstGeom prst="rect">
            <a:avLst/>
          </a:prstGeom>
          <a:noFill/>
          <a:ln w="38100" cmpd="db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Oval 20"/>
          <p:cNvSpPr/>
          <p:nvPr userDrawn="1"/>
        </p:nvSpPr>
        <p:spPr>
          <a:xfrm>
            <a:off x="5635876" y="3393994"/>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Oval 21"/>
          <p:cNvSpPr/>
          <p:nvPr userDrawn="1"/>
        </p:nvSpPr>
        <p:spPr>
          <a:xfrm>
            <a:off x="5635876" y="4187313"/>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Oval 22"/>
          <p:cNvSpPr/>
          <p:nvPr userDrawn="1"/>
        </p:nvSpPr>
        <p:spPr>
          <a:xfrm>
            <a:off x="6806873" y="4577224"/>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Oval 23"/>
          <p:cNvSpPr/>
          <p:nvPr userDrawn="1"/>
        </p:nvSpPr>
        <p:spPr>
          <a:xfrm>
            <a:off x="6791508" y="3413562"/>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TextBox 30"/>
          <p:cNvSpPr txBox="1"/>
          <p:nvPr userDrawn="1"/>
        </p:nvSpPr>
        <p:spPr>
          <a:xfrm>
            <a:off x="7107525" y="3049596"/>
            <a:ext cx="1917187" cy="830997"/>
          </a:xfrm>
          <a:prstGeom prst="rect">
            <a:avLst/>
          </a:prstGeom>
          <a:noFill/>
        </p:spPr>
        <p:txBody>
          <a:bodyPr wrap="square" rtlCol="0">
            <a:spAutoFit/>
          </a:bodyPr>
          <a:lstStyle/>
          <a:p>
            <a:pPr algn="ctr"/>
            <a:r>
              <a:rPr lang="en-US" sz="2400" dirty="0" smtClean="0"/>
              <a:t>Link 1</a:t>
            </a:r>
          </a:p>
          <a:p>
            <a:pPr algn="ctr"/>
            <a:r>
              <a:rPr lang="en-US" sz="2400" i="1" dirty="0" smtClean="0"/>
              <a:t>30 G</a:t>
            </a:r>
            <a:endParaRPr lang="en-US" sz="2400" i="1" dirty="0"/>
          </a:p>
        </p:txBody>
      </p:sp>
      <p:grpSp>
        <p:nvGrpSpPr>
          <p:cNvPr id="32" name="Group 31"/>
          <p:cNvGrpSpPr/>
          <p:nvPr userDrawn="1"/>
        </p:nvGrpSpPr>
        <p:grpSpPr>
          <a:xfrm>
            <a:off x="7039995" y="3238779"/>
            <a:ext cx="1559083" cy="488359"/>
            <a:chOff x="285055" y="3487828"/>
            <a:chExt cx="1559083" cy="488359"/>
          </a:xfrm>
        </p:grpSpPr>
        <p:cxnSp>
          <p:nvCxnSpPr>
            <p:cNvPr id="33" name="Straight Arrow Connector 32"/>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4" name="Picture 33"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36" name="TextBox 35"/>
          <p:cNvSpPr txBox="1"/>
          <p:nvPr userDrawn="1"/>
        </p:nvSpPr>
        <p:spPr>
          <a:xfrm>
            <a:off x="7184066" y="4238855"/>
            <a:ext cx="1917187" cy="830997"/>
          </a:xfrm>
          <a:prstGeom prst="rect">
            <a:avLst/>
          </a:prstGeom>
          <a:noFill/>
        </p:spPr>
        <p:txBody>
          <a:bodyPr wrap="square" rtlCol="0">
            <a:spAutoFit/>
          </a:bodyPr>
          <a:lstStyle/>
          <a:p>
            <a:pPr algn="ctr"/>
            <a:r>
              <a:rPr lang="en-US" sz="2400" dirty="0" smtClean="0"/>
              <a:t>Link 2</a:t>
            </a:r>
          </a:p>
          <a:p>
            <a:pPr algn="ctr"/>
            <a:r>
              <a:rPr lang="en-US" sz="2400" i="1" dirty="0" smtClean="0"/>
              <a:t>10 G</a:t>
            </a:r>
            <a:endParaRPr lang="en-US" sz="2400" i="1" dirty="0"/>
          </a:p>
        </p:txBody>
      </p:sp>
      <p:grpSp>
        <p:nvGrpSpPr>
          <p:cNvPr id="37" name="Group 36"/>
          <p:cNvGrpSpPr/>
          <p:nvPr userDrawn="1"/>
        </p:nvGrpSpPr>
        <p:grpSpPr>
          <a:xfrm>
            <a:off x="7116536" y="4428038"/>
            <a:ext cx="1559083" cy="488359"/>
            <a:chOff x="285055" y="3487828"/>
            <a:chExt cx="1559083" cy="488359"/>
          </a:xfrm>
        </p:grpSpPr>
        <p:cxnSp>
          <p:nvCxnSpPr>
            <p:cNvPr id="38" name="Straight Arrow Connector 3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9" name="Picture 38"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41" name="Rectangle 40"/>
          <p:cNvSpPr/>
          <p:nvPr userDrawn="1"/>
        </p:nvSpPr>
        <p:spPr>
          <a:xfrm>
            <a:off x="4472179" y="3838689"/>
            <a:ext cx="1027069" cy="461665"/>
          </a:xfrm>
          <a:prstGeom prst="rect">
            <a:avLst/>
          </a:prstGeom>
        </p:spPr>
        <p:txBody>
          <a:bodyPr wrap="none">
            <a:spAutoFit/>
          </a:bodyPr>
          <a:lstStyle/>
          <a:p>
            <a:r>
              <a:rPr lang="en-US" sz="2400" i="1" dirty="0" smtClean="0">
                <a:solidFill>
                  <a:srgbClr val="0000FF"/>
                </a:solidFill>
              </a:rPr>
              <a:t>Flow B</a:t>
            </a:r>
            <a:endParaRPr lang="en-US" sz="2400" dirty="0">
              <a:solidFill>
                <a:srgbClr val="0000FF"/>
              </a:solidFill>
            </a:endParaRPr>
          </a:p>
        </p:txBody>
      </p:sp>
      <p:sp>
        <p:nvSpPr>
          <p:cNvPr id="42" name="Rectangle 41"/>
          <p:cNvSpPr/>
          <p:nvPr userDrawn="1"/>
        </p:nvSpPr>
        <p:spPr>
          <a:xfrm>
            <a:off x="4434134" y="3020051"/>
            <a:ext cx="1096787" cy="461665"/>
          </a:xfrm>
          <a:prstGeom prst="rect">
            <a:avLst/>
          </a:prstGeom>
        </p:spPr>
        <p:txBody>
          <a:bodyPr wrap="none">
            <a:spAutoFit/>
          </a:bodyPr>
          <a:lstStyle/>
          <a:p>
            <a:r>
              <a:rPr lang="en-US" sz="2400" i="1" dirty="0" smtClean="0">
                <a:solidFill>
                  <a:srgbClr val="FF0000"/>
                </a:solidFill>
              </a:rPr>
              <a:t>Flow A</a:t>
            </a:r>
            <a:endParaRPr lang="en-US" sz="2400" i="1" dirty="0">
              <a:solidFill>
                <a:srgbClr val="FF0000"/>
              </a:solidFill>
            </a:endParaRPr>
          </a:p>
        </p:txBody>
      </p:sp>
    </p:spTree>
    <p:extLst>
      <p:ext uri="{BB962C8B-B14F-4D97-AF65-F5344CB8AC3E}">
        <p14:creationId xmlns:p14="http://schemas.microsoft.com/office/powerpoint/2010/main" val="218758535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D74020-F03E-BE4B-B82A-E84E562EDC8B}" type="datetimeFigureOut">
              <a:rPr lang="en-US" smtClean="0"/>
              <a:t>11/16/15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324436832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74020-F03E-BE4B-B82A-E84E562EDC8B}" type="datetimeFigureOut">
              <a:rPr lang="en-US" smtClean="0"/>
              <a:t>11/16/15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DED43-65B2-6F44-B21B-7897C7320081}" type="slidenum">
              <a:rPr lang="en-US" smtClean="0"/>
              <a:t>‹#›</a:t>
            </a:fld>
            <a:endParaRPr lang="en-US"/>
          </a:p>
        </p:txBody>
      </p:sp>
    </p:spTree>
    <p:extLst>
      <p:ext uri="{BB962C8B-B14F-4D97-AF65-F5344CB8AC3E}">
        <p14:creationId xmlns:p14="http://schemas.microsoft.com/office/powerpoint/2010/main" val="27906259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74020-F03E-BE4B-B82A-E84E562EDC8B}" type="datetimeFigureOut">
              <a:rPr lang="en-US" smtClean="0"/>
              <a:t>11/16/15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DED43-65B2-6F44-B21B-7897C7320081}" type="slidenum">
              <a:rPr lang="en-US" smtClean="0"/>
              <a:t>‹#›</a:t>
            </a:fld>
            <a:endParaRPr lang="en-US"/>
          </a:p>
        </p:txBody>
      </p:sp>
    </p:spTree>
    <p:extLst>
      <p:ext uri="{BB962C8B-B14F-4D97-AF65-F5344CB8AC3E}">
        <p14:creationId xmlns:p14="http://schemas.microsoft.com/office/powerpoint/2010/main" val="1428846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64" r:id="rId7"/>
    <p:sldLayoutId id="2147483654" r:id="rId8"/>
    <p:sldLayoutId id="2147483655" r:id="rId9"/>
    <p:sldLayoutId id="2147483656" r:id="rId10"/>
    <p:sldLayoutId id="2147483657" r:id="rId11"/>
    <p:sldLayoutId id="2147483662" r:id="rId12"/>
    <p:sldLayoutId id="2147483663" r:id="rId13"/>
    <p:sldLayoutId id="2147483665" r:id="rId14"/>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0.emf"/><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chart" Target="../charts/chart1.xml"/><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emf"/><Relationship Id="rId1" Type="http://schemas.openxmlformats.org/officeDocument/2006/relationships/tags" Target="../tags/tag7.x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35.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3.xml"/><Relationship Id="rId3"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1196080"/>
            <a:ext cx="7772400" cy="1470025"/>
          </a:xfrm>
        </p:spPr>
        <p:txBody>
          <a:bodyPr/>
          <a:lstStyle/>
          <a:p>
            <a:pPr eaLnBrk="1" hangingPunct="1"/>
            <a:r>
              <a:rPr lang="en-US" dirty="0">
                <a:latin typeface="Calibri" charset="0"/>
              </a:rPr>
              <a:t>High Speed Networks Need Proactive Congestion Control</a:t>
            </a:r>
          </a:p>
        </p:txBody>
      </p:sp>
      <p:sp>
        <p:nvSpPr>
          <p:cNvPr id="3" name="Subtitle 2"/>
          <p:cNvSpPr>
            <a:spLocks noGrp="1"/>
          </p:cNvSpPr>
          <p:nvPr>
            <p:ph type="subTitle" idx="1"/>
          </p:nvPr>
        </p:nvSpPr>
        <p:spPr>
          <a:xfrm>
            <a:off x="685800" y="3147002"/>
            <a:ext cx="7772400" cy="1194675"/>
          </a:xfrm>
        </p:spPr>
        <p:txBody>
          <a:bodyPr rtlCol="0">
            <a:noAutofit/>
          </a:bodyPr>
          <a:lstStyle/>
          <a:p>
            <a:pPr>
              <a:lnSpc>
                <a:spcPct val="80000"/>
              </a:lnSpc>
              <a:defRPr/>
            </a:pPr>
            <a:r>
              <a:rPr lang="en-US" sz="2800" i="1" dirty="0" smtClean="0">
                <a:solidFill>
                  <a:srgbClr val="000000"/>
                </a:solidFill>
              </a:rPr>
              <a:t>Lavanya Jose</a:t>
            </a:r>
            <a:r>
              <a:rPr lang="en-US" sz="2800" dirty="0" smtClean="0">
                <a:solidFill>
                  <a:srgbClr val="000000"/>
                </a:solidFill>
              </a:rPr>
              <a:t>, Lisa Yan, Nick </a:t>
            </a:r>
            <a:r>
              <a:rPr lang="en-US" sz="2800" dirty="0" err="1" smtClean="0">
                <a:solidFill>
                  <a:srgbClr val="000000"/>
                </a:solidFill>
              </a:rPr>
              <a:t>McKeown</a:t>
            </a:r>
            <a:r>
              <a:rPr lang="en-US" sz="2800" dirty="0" smtClean="0">
                <a:solidFill>
                  <a:srgbClr val="000000"/>
                </a:solidFill>
              </a:rPr>
              <a:t>, </a:t>
            </a:r>
            <a:r>
              <a:rPr lang="en-US" sz="2800" dirty="0" err="1" smtClean="0">
                <a:solidFill>
                  <a:srgbClr val="000000"/>
                </a:solidFill>
              </a:rPr>
              <a:t>Sachin</a:t>
            </a:r>
            <a:r>
              <a:rPr lang="en-US" sz="2800" dirty="0" smtClean="0">
                <a:solidFill>
                  <a:srgbClr val="000000"/>
                </a:solidFill>
              </a:rPr>
              <a:t> </a:t>
            </a:r>
            <a:r>
              <a:rPr lang="en-US" sz="2800" dirty="0" err="1" smtClean="0">
                <a:solidFill>
                  <a:srgbClr val="000000"/>
                </a:solidFill>
              </a:rPr>
              <a:t>Katti</a:t>
            </a:r>
            <a:endParaRPr lang="en-US" sz="2800" dirty="0">
              <a:solidFill>
                <a:srgbClr val="000000"/>
              </a:solidFill>
            </a:endParaRPr>
          </a:p>
          <a:p>
            <a:pPr>
              <a:lnSpc>
                <a:spcPct val="80000"/>
              </a:lnSpc>
              <a:defRPr/>
            </a:pPr>
            <a:r>
              <a:rPr lang="en-US" dirty="0" smtClean="0">
                <a:solidFill>
                  <a:schemeClr val="bg1">
                    <a:lumMod val="65000"/>
                  </a:schemeClr>
                </a:solidFill>
              </a:rPr>
              <a:t>Stanford University </a:t>
            </a:r>
            <a:endParaRPr lang="en-US" sz="2800" dirty="0" smtClean="0">
              <a:solidFill>
                <a:schemeClr val="bg1">
                  <a:lumMod val="65000"/>
                </a:schemeClr>
              </a:solidFill>
            </a:endParaRPr>
          </a:p>
          <a:p>
            <a:pPr>
              <a:defRPr/>
            </a:pPr>
            <a:r>
              <a:rPr lang="en-US" sz="2800" dirty="0" smtClean="0"/>
              <a:t>		</a:t>
            </a:r>
            <a:endParaRPr lang="en-US" sz="2800" dirty="0"/>
          </a:p>
        </p:txBody>
      </p:sp>
      <p:pic>
        <p:nvPicPr>
          <p:cNvPr id="1433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13" y="5422900"/>
            <a:ext cx="200977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a:xfrm>
            <a:off x="685800" y="4341677"/>
            <a:ext cx="3975982" cy="102194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80000"/>
              </a:lnSpc>
              <a:defRPr/>
            </a:pPr>
            <a:r>
              <a:rPr lang="en-US" sz="2800" dirty="0" smtClean="0">
                <a:solidFill>
                  <a:schemeClr val="tx1"/>
                </a:solidFill>
              </a:rPr>
              <a:t>Mohammad </a:t>
            </a:r>
            <a:r>
              <a:rPr lang="en-US" sz="2800" dirty="0" err="1" smtClean="0">
                <a:solidFill>
                  <a:schemeClr val="tx1"/>
                </a:solidFill>
              </a:rPr>
              <a:t>Alizadeh</a:t>
            </a:r>
            <a:r>
              <a:rPr lang="en-US" sz="2800" dirty="0" smtClean="0">
                <a:solidFill>
                  <a:schemeClr val="tx1"/>
                </a:solidFill>
              </a:rPr>
              <a:t> </a:t>
            </a:r>
          </a:p>
          <a:p>
            <a:pPr>
              <a:lnSpc>
                <a:spcPct val="80000"/>
              </a:lnSpc>
              <a:defRPr/>
            </a:pPr>
            <a:r>
              <a:rPr lang="en-US" dirty="0" smtClean="0">
                <a:solidFill>
                  <a:schemeClr val="bg1">
                    <a:lumMod val="75000"/>
                  </a:schemeClr>
                </a:solidFill>
              </a:rPr>
              <a:t>MIT</a:t>
            </a:r>
            <a:endParaRPr lang="en-US" sz="2800" dirty="0">
              <a:solidFill>
                <a:schemeClr val="bg1">
                  <a:lumMod val="75000"/>
                </a:schemeClr>
              </a:solidFill>
            </a:endParaRPr>
          </a:p>
        </p:txBody>
      </p:sp>
      <p:sp>
        <p:nvSpPr>
          <p:cNvPr id="9" name="Subtitle 2"/>
          <p:cNvSpPr txBox="1">
            <a:spLocks/>
          </p:cNvSpPr>
          <p:nvPr/>
        </p:nvSpPr>
        <p:spPr>
          <a:xfrm>
            <a:off x="4482218" y="4341677"/>
            <a:ext cx="3975982" cy="102194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80000"/>
              </a:lnSpc>
              <a:defRPr/>
            </a:pPr>
            <a:r>
              <a:rPr lang="en-US" sz="2800" dirty="0" smtClean="0">
                <a:solidFill>
                  <a:srgbClr val="000000"/>
                </a:solidFill>
              </a:rPr>
              <a:t>George Varghese</a:t>
            </a:r>
          </a:p>
          <a:p>
            <a:pPr>
              <a:lnSpc>
                <a:spcPct val="80000"/>
              </a:lnSpc>
              <a:defRPr/>
            </a:pPr>
            <a:r>
              <a:rPr lang="en-US" dirty="0" smtClean="0">
                <a:solidFill>
                  <a:srgbClr val="BFBFBF"/>
                </a:solidFill>
              </a:rPr>
              <a:t>Microsoft Research</a:t>
            </a:r>
            <a:endParaRPr lang="en-US" dirty="0">
              <a:solidFill>
                <a:srgbClr val="BFBFBF"/>
              </a:solidFill>
            </a:endParaRPr>
          </a:p>
        </p:txBody>
      </p:sp>
    </p:spTree>
    <p:extLst>
      <p:ext uri="{BB962C8B-B14F-4D97-AF65-F5344CB8AC3E}">
        <p14:creationId xmlns:p14="http://schemas.microsoft.com/office/powerpoint/2010/main" val="2234850079"/>
      </p:ext>
    </p:extLst>
  </p:cSld>
  <p:clrMapOvr>
    <a:masterClrMapping/>
  </p:clrMapOvr>
  <p:transition xmlns:p14="http://schemas.microsoft.com/office/powerpoint/2010/main" spd="slow" advTm="13195"/>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D_BLUE_GREEN_ORANGE-TS-3link-12us.pdf"/>
          <p:cNvPicPr>
            <a:picLocks noGrp="1" noChangeAspect="1"/>
          </p:cNvPicPr>
          <p:nvPr>
            <p:ph idx="1"/>
          </p:nvPr>
        </p:nvPicPr>
        <p:blipFill>
          <a:blip r:embed="rId2">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2223992529"/>
      </p:ext>
    </p:extLst>
  </p:cSld>
  <p:clrMapOvr>
    <a:masterClrMapping/>
  </p:clrMapOvr>
  <mc:AlternateContent xmlns:mc="http://schemas.openxmlformats.org/markup-compatibility/2006" xmlns:p14="http://schemas.microsoft.com/office/powerpoint/2010/main">
    <mc:Choice Requires="p14">
      <p:transition spd="slow" p14:dur="2000" advTm="1022"/>
    </mc:Choice>
    <mc:Fallback xmlns="">
      <p:transition xmlns:p14="http://schemas.microsoft.com/office/powerpoint/2010/main" spd="slow" advTm="1022"/>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8" name="Content Placeholder 7" descr="RED_BLUE_GREEN_ORANGE-TS-3link-12us.pdf"/>
          <p:cNvPicPr>
            <a:picLocks noGrp="1" noChangeAspect="1"/>
          </p:cNvPicPr>
          <p:nvPr>
            <p:ph idx="1"/>
          </p:nvPr>
        </p:nvPicPr>
        <p:blipFill>
          <a:blip r:embed="rId4">
            <a:extLst>
              <a:ext uri="{28A0092B-C50C-407E-A947-70E740481C1C}">
                <a14:useLocalDpi xmlns:a14="http://schemas.microsoft.com/office/drawing/2010/main" val="0"/>
              </a:ext>
            </a:extLst>
          </a:blip>
          <a:srcRect l="-10246" r="-10246"/>
          <a:stretch>
            <a:fillRect/>
          </a:stretch>
        </p:blipFill>
        <p:spPr/>
      </p:pic>
      <p:grpSp>
        <p:nvGrpSpPr>
          <p:cNvPr id="9" name="Group 8"/>
          <p:cNvGrpSpPr/>
          <p:nvPr/>
        </p:nvGrpSpPr>
        <p:grpSpPr>
          <a:xfrm>
            <a:off x="4478012" y="1600200"/>
            <a:ext cx="1236466" cy="3112455"/>
            <a:chOff x="4478012" y="1600200"/>
            <a:chExt cx="1236466" cy="3112455"/>
          </a:xfrm>
        </p:grpSpPr>
        <p:cxnSp>
          <p:nvCxnSpPr>
            <p:cNvPr id="10" name="Straight Connector 9"/>
            <p:cNvCxnSpPr/>
            <p:nvPr/>
          </p:nvCxnSpPr>
          <p:spPr>
            <a:xfrm flipV="1">
              <a:off x="5614224" y="1600200"/>
              <a:ext cx="0" cy="31124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478012" y="1754712"/>
              <a:ext cx="1236466" cy="646331"/>
            </a:xfrm>
            <a:prstGeom prst="rect">
              <a:avLst/>
            </a:prstGeom>
            <a:noFill/>
          </p:spPr>
          <p:txBody>
            <a:bodyPr wrap="square" rtlCol="0">
              <a:spAutoFit/>
            </a:bodyPr>
            <a:lstStyle/>
            <a:p>
              <a:r>
                <a:rPr lang="en-US" dirty="0" smtClean="0"/>
                <a:t>30 RTTs to Converge</a:t>
              </a:r>
              <a:endParaRPr lang="en-US" dirty="0"/>
            </a:p>
          </p:txBody>
        </p:sp>
      </p:grpSp>
    </p:spTree>
    <p:custDataLst>
      <p:tags r:id="rId1"/>
    </p:custDataLst>
    <p:extLst>
      <p:ext uri="{BB962C8B-B14F-4D97-AF65-F5344CB8AC3E}">
        <p14:creationId xmlns:p14="http://schemas.microsoft.com/office/powerpoint/2010/main" val="532759773"/>
      </p:ext>
    </p:extLst>
  </p:cSld>
  <p:clrMapOvr>
    <a:masterClrMapping/>
  </p:clrMapOvr>
  <mc:AlternateContent xmlns:mc="http://schemas.openxmlformats.org/markup-compatibility/2006" xmlns:p14="http://schemas.microsoft.com/office/powerpoint/2010/main">
    <mc:Choice Requires="p14">
      <p:transition spd="slow" p14:dur="2000" advTm="28992"/>
    </mc:Choice>
    <mc:Fallback xmlns="">
      <p:transition xmlns:p14="http://schemas.microsoft.com/office/powerpoint/2010/main" spd="slow" advTm="2899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Convergence Times Are Long</a:t>
            </a:r>
            <a:endParaRPr lang="en-US" dirty="0"/>
          </a:p>
        </p:txBody>
      </p:sp>
      <p:sp>
        <p:nvSpPr>
          <p:cNvPr id="5" name="Content Placeholder 4"/>
          <p:cNvSpPr>
            <a:spLocks noGrp="1"/>
          </p:cNvSpPr>
          <p:nvPr>
            <p:ph idx="1"/>
          </p:nvPr>
        </p:nvSpPr>
        <p:spPr/>
        <p:txBody>
          <a:bodyPr/>
          <a:lstStyle/>
          <a:p>
            <a:r>
              <a:rPr lang="en-US" dirty="0" smtClean="0"/>
              <a:t>If flows only last a few RTTs, then we can’t wait 30 RTTs to converge.</a:t>
            </a:r>
          </a:p>
          <a:p>
            <a:r>
              <a:rPr lang="en-US" dirty="0" smtClean="0"/>
              <a:t>At 100G, a typical flow in a search workload is &lt; 7 RTTs long.</a:t>
            </a:r>
            <a:endParaRPr lang="en-US" dirty="0"/>
          </a:p>
        </p:txBody>
      </p:sp>
      <p:graphicFrame>
        <p:nvGraphicFramePr>
          <p:cNvPr id="6" name="Chart 3"/>
          <p:cNvGraphicFramePr>
            <a:graphicFrameLocks/>
          </p:cNvGraphicFramePr>
          <p:nvPr>
            <p:extLst>
              <p:ext uri="{D42A27DB-BD31-4B8C-83A1-F6EECF244321}">
                <p14:modId xmlns:p14="http://schemas.microsoft.com/office/powerpoint/2010/main" val="2005238266"/>
              </p:ext>
            </p:extLst>
          </p:nvPr>
        </p:nvGraphicFramePr>
        <p:xfrm>
          <a:off x="300763" y="4211310"/>
          <a:ext cx="7184870" cy="2479575"/>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p:cNvSpPr/>
          <p:nvPr/>
        </p:nvSpPr>
        <p:spPr>
          <a:xfrm>
            <a:off x="4865548" y="5183777"/>
            <a:ext cx="4572000" cy="523220"/>
          </a:xfrm>
          <a:prstGeom prst="rect">
            <a:avLst/>
          </a:prstGeom>
        </p:spPr>
        <p:txBody>
          <a:bodyPr>
            <a:spAutoFit/>
          </a:bodyPr>
          <a:lstStyle/>
          <a:p>
            <a:r>
              <a:rPr lang="en-US" sz="2800" dirty="0" smtClean="0"/>
              <a:t>1MB / 100 Gb/s</a:t>
            </a:r>
            <a:r>
              <a:rPr lang="en-US" sz="2800" dirty="0"/>
              <a:t> </a:t>
            </a:r>
            <a:r>
              <a:rPr lang="en-US" sz="2800" dirty="0" smtClean="0"/>
              <a:t> = 80 µs</a:t>
            </a:r>
            <a:endParaRPr lang="en-US" sz="2800" dirty="0"/>
          </a:p>
        </p:txBody>
      </p:sp>
    </p:spTree>
    <p:custDataLst>
      <p:tags r:id="rId1"/>
    </p:custDataLst>
    <p:extLst>
      <p:ext uri="{BB962C8B-B14F-4D97-AF65-F5344CB8AC3E}">
        <p14:creationId xmlns:p14="http://schemas.microsoft.com/office/powerpoint/2010/main" val="2453868997"/>
      </p:ext>
    </p:extLst>
  </p:cSld>
  <p:clrMapOvr>
    <a:masterClrMapping/>
  </p:clrMapOvr>
  <mc:AlternateContent xmlns:mc="http://schemas.openxmlformats.org/markup-compatibility/2006" xmlns:p14="http://schemas.microsoft.com/office/powerpoint/2010/main">
    <mc:Choice Requires="p14">
      <p:transition spd="slow" p14:dur="2000" advTm="70895"/>
    </mc:Choice>
    <mc:Fallback xmlns="">
      <p:transition xmlns:p14="http://schemas.microsoft.com/office/powerpoint/2010/main" spd="slow" advTm="7089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Graphic spid="6" grpId="0">
        <p:bldAsOne/>
      </p:bldGraphic>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“Reactive” Schemes Take Long</a:t>
            </a:r>
            <a:endParaRPr lang="en-US" dirty="0"/>
          </a:p>
        </p:txBody>
      </p:sp>
      <p:sp>
        <p:nvSpPr>
          <p:cNvPr id="3" name="Content Placeholder 2"/>
          <p:cNvSpPr>
            <a:spLocks noGrp="1"/>
          </p:cNvSpPr>
          <p:nvPr>
            <p:ph idx="1"/>
          </p:nvPr>
        </p:nvSpPr>
        <p:spPr>
          <a:xfrm>
            <a:off x="457200" y="1429368"/>
            <a:ext cx="8229600" cy="2544263"/>
          </a:xfrm>
        </p:spPr>
        <p:txBody>
          <a:bodyPr>
            <a:normAutofit fontScale="92500" lnSpcReduction="10000"/>
          </a:bodyPr>
          <a:lstStyle/>
          <a:p>
            <a:pPr marL="514350" indent="-514350">
              <a:buFont typeface="+mj-lt"/>
              <a:buAutoNum type="arabicPeriod"/>
            </a:pPr>
            <a:r>
              <a:rPr lang="en-US" dirty="0"/>
              <a:t>N</a:t>
            </a:r>
            <a:r>
              <a:rPr lang="en-US" dirty="0" smtClean="0"/>
              <a:t>o explicit information</a:t>
            </a:r>
          </a:p>
          <a:p>
            <a:pPr marL="514350" indent="-514350">
              <a:buFont typeface="+mj-lt"/>
              <a:buAutoNum type="arabicPeriod"/>
            </a:pPr>
            <a:r>
              <a:rPr lang="en-US" dirty="0" smtClean="0"/>
              <a:t>Therefore measure congestion signals, react</a:t>
            </a:r>
          </a:p>
          <a:p>
            <a:pPr marL="514350" indent="-514350">
              <a:buFont typeface="+mj-lt"/>
              <a:buAutoNum type="arabicPeriod"/>
            </a:pPr>
            <a:r>
              <a:rPr lang="en-US" dirty="0"/>
              <a:t>C</a:t>
            </a:r>
            <a:r>
              <a:rPr lang="en-US" dirty="0" smtClean="0"/>
              <a:t>an’t leap to correct values but know direction</a:t>
            </a:r>
          </a:p>
          <a:p>
            <a:pPr marL="514350" indent="-514350">
              <a:buFont typeface="+mj-lt"/>
              <a:buAutoNum type="arabicPeriod"/>
            </a:pPr>
            <a:r>
              <a:rPr lang="en-US" dirty="0"/>
              <a:t>R</a:t>
            </a:r>
            <a:r>
              <a:rPr lang="en-US" dirty="0" smtClean="0"/>
              <a:t>eaction is fed back into network</a:t>
            </a:r>
          </a:p>
          <a:p>
            <a:pPr marL="514350" indent="-514350">
              <a:buFont typeface="+mj-lt"/>
              <a:buAutoNum type="arabicPeriod"/>
            </a:pPr>
            <a:r>
              <a:rPr lang="en-US" dirty="0" smtClean="0"/>
              <a:t>Take cautious steps </a:t>
            </a:r>
            <a:endParaRPr lang="en-US" dirty="0"/>
          </a:p>
        </p:txBody>
      </p:sp>
      <p:grpSp>
        <p:nvGrpSpPr>
          <p:cNvPr id="5" name="Group 4"/>
          <p:cNvGrpSpPr/>
          <p:nvPr/>
        </p:nvGrpSpPr>
        <p:grpSpPr>
          <a:xfrm>
            <a:off x="2672571" y="4207796"/>
            <a:ext cx="4122556" cy="1915235"/>
            <a:chOff x="2622176" y="2300941"/>
            <a:chExt cx="4122556" cy="1915235"/>
          </a:xfrm>
        </p:grpSpPr>
        <p:cxnSp>
          <p:nvCxnSpPr>
            <p:cNvPr id="6" name="Elbow Connector 5"/>
            <p:cNvCxnSpPr/>
            <p:nvPr/>
          </p:nvCxnSpPr>
          <p:spPr>
            <a:xfrm rot="10800000" flipV="1">
              <a:off x="4087623" y="2823884"/>
              <a:ext cx="2657109" cy="1392290"/>
            </a:xfrm>
            <a:prstGeom prst="bentConnector3">
              <a:avLst>
                <a:gd name="adj1" fmla="val 197"/>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3488765" y="2300941"/>
              <a:ext cx="1927412" cy="104588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smtClean="0">
                  <a:solidFill>
                    <a:schemeClr val="tx1"/>
                  </a:solidFill>
                </a:rPr>
                <a:t>Adjust</a:t>
              </a:r>
            </a:p>
            <a:p>
              <a:pPr algn="ctr"/>
              <a:r>
                <a:rPr lang="en-US" sz="2800" dirty="0" smtClean="0">
                  <a:solidFill>
                    <a:schemeClr val="tx1"/>
                  </a:solidFill>
                </a:rPr>
                <a:t>Flow Rate</a:t>
              </a:r>
              <a:endParaRPr lang="en-US" sz="2800" dirty="0">
                <a:solidFill>
                  <a:schemeClr val="tx1"/>
                </a:solidFill>
              </a:endParaRPr>
            </a:p>
          </p:txBody>
        </p:sp>
        <p:cxnSp>
          <p:nvCxnSpPr>
            <p:cNvPr id="8" name="Straight Arrow Connector 7"/>
            <p:cNvCxnSpPr>
              <a:endCxn id="7" idx="1"/>
            </p:cNvCxnSpPr>
            <p:nvPr/>
          </p:nvCxnSpPr>
          <p:spPr>
            <a:xfrm>
              <a:off x="2622176" y="2823883"/>
              <a:ext cx="8665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5416177" y="2809285"/>
              <a:ext cx="1328555" cy="145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Elbow Connector 9"/>
            <p:cNvCxnSpPr/>
            <p:nvPr/>
          </p:nvCxnSpPr>
          <p:spPr>
            <a:xfrm rot="10800000">
              <a:off x="2636777" y="2809285"/>
              <a:ext cx="1465445" cy="1406891"/>
            </a:xfrm>
            <a:prstGeom prst="bentConnector3">
              <a:avLst>
                <a:gd name="adj1" fmla="val 100207"/>
              </a:avLst>
            </a:prstGeom>
            <a:ln>
              <a:headEnd type="none"/>
              <a:tailEnd type="none"/>
            </a:ln>
          </p:spPr>
          <p:style>
            <a:lnRef idx="2">
              <a:schemeClr val="accent1"/>
            </a:lnRef>
            <a:fillRef idx="0">
              <a:schemeClr val="accent1"/>
            </a:fillRef>
            <a:effectRef idx="1">
              <a:schemeClr val="accent1"/>
            </a:effectRef>
            <a:fontRef idx="minor">
              <a:schemeClr val="tx1"/>
            </a:fontRef>
          </p:style>
        </p:cxnSp>
      </p:grpSp>
      <p:sp>
        <p:nvSpPr>
          <p:cNvPr id="14" name="Rectangle 13"/>
          <p:cNvSpPr/>
          <p:nvPr/>
        </p:nvSpPr>
        <p:spPr>
          <a:xfrm>
            <a:off x="3539160" y="5795390"/>
            <a:ext cx="1927412" cy="104588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smtClean="0">
                <a:solidFill>
                  <a:schemeClr val="tx1"/>
                </a:solidFill>
              </a:rPr>
              <a:t>Measure Congestion</a:t>
            </a:r>
            <a:endParaRPr lang="en-US" sz="2800" dirty="0">
              <a:solidFill>
                <a:schemeClr val="tx1"/>
              </a:solidFill>
            </a:endParaRPr>
          </a:p>
        </p:txBody>
      </p:sp>
      <p:cxnSp>
        <p:nvCxnSpPr>
          <p:cNvPr id="13" name="Straight Arrow Connector 12"/>
          <p:cNvCxnSpPr/>
          <p:nvPr/>
        </p:nvCxnSpPr>
        <p:spPr>
          <a:xfrm flipH="1" flipV="1">
            <a:off x="5904338" y="6123030"/>
            <a:ext cx="738042"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2952169" y="6123030"/>
            <a:ext cx="411930"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884846274"/>
      </p:ext>
    </p:extLst>
  </p:cSld>
  <p:clrMapOvr>
    <a:masterClrMapping/>
  </p:clrMapOvr>
  <mc:AlternateContent xmlns:mc="http://schemas.openxmlformats.org/markup-compatibility/2006" xmlns:p14="http://schemas.microsoft.com/office/powerpoint/2010/main">
    <mc:Choice Requires="p14">
      <p:transition spd="slow" p14:dur="2000" advTm="30730"/>
    </mc:Choice>
    <mc:Fallback xmlns="">
      <p:transition xmlns:p14="http://schemas.microsoft.com/office/powerpoint/2010/main" spd="slow" advTm="307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
            </a:r>
            <a:br>
              <a:rPr lang="en-US" dirty="0" smtClean="0"/>
            </a:br>
            <a:r>
              <a:rPr lang="en-US" dirty="0" smtClean="0"/>
              <a:t>Reactive algorithms trade off</a:t>
            </a:r>
            <a:br>
              <a:rPr lang="en-US" dirty="0" smtClean="0"/>
            </a:br>
            <a:r>
              <a:rPr lang="en-US" dirty="0" smtClean="0"/>
              <a:t> </a:t>
            </a:r>
            <a:r>
              <a:rPr lang="en-US" i="1" dirty="0" smtClean="0"/>
              <a:t>explicit flow information</a:t>
            </a:r>
            <a:r>
              <a:rPr lang="en-US" dirty="0" smtClean="0"/>
              <a:t> for</a:t>
            </a:r>
            <a:br>
              <a:rPr lang="en-US" dirty="0" smtClean="0"/>
            </a:br>
            <a:r>
              <a:rPr lang="en-US" i="1" dirty="0" smtClean="0"/>
              <a:t>long convergence times</a:t>
            </a:r>
            <a:br>
              <a:rPr lang="en-US" i="1" dirty="0" smtClean="0"/>
            </a:br>
            <a:r>
              <a:rPr lang="en-US" dirty="0" smtClean="0"/>
              <a:t> </a:t>
            </a:r>
            <a:endParaRPr lang="en-US" dirty="0"/>
          </a:p>
        </p:txBody>
      </p:sp>
      <p:sp>
        <p:nvSpPr>
          <p:cNvPr id="10" name="Subtitle 9"/>
          <p:cNvSpPr>
            <a:spLocks noGrp="1"/>
          </p:cNvSpPr>
          <p:nvPr>
            <p:ph type="subTitle" idx="1"/>
          </p:nvPr>
        </p:nvSpPr>
        <p:spPr/>
        <p:txBody>
          <a:bodyPr/>
          <a:lstStyle/>
          <a:p>
            <a:r>
              <a:rPr lang="en-US" dirty="0" smtClean="0"/>
              <a:t>Can we use explicit flow information</a:t>
            </a:r>
          </a:p>
          <a:p>
            <a:r>
              <a:rPr lang="en-US" dirty="0" smtClean="0"/>
              <a:t>and get shorter convergence times?</a:t>
            </a:r>
            <a:endParaRPr lang="en-US" dirty="0"/>
          </a:p>
        </p:txBody>
      </p:sp>
      <p:pic>
        <p:nvPicPr>
          <p:cNvPr id="6" name="Content Placeholder 3"/>
          <p:cNvPicPr>
            <a:picLocks noChangeAspect="1"/>
          </p:cNvPicPr>
          <p:nvPr/>
        </p:nvPicPr>
        <p:blipFill>
          <a:blip r:embed="rId3"/>
          <a:srcRect l="-95032" r="-95032"/>
          <a:stretch>
            <a:fillRect/>
          </a:stretch>
        </p:blipFill>
        <p:spPr>
          <a:xfrm flipH="1">
            <a:off x="-559598" y="360277"/>
            <a:ext cx="2904223" cy="1597211"/>
          </a:xfrm>
          <a:prstGeom prst="rect">
            <a:avLst/>
          </a:prstGeom>
        </p:spPr>
      </p:pic>
      <p:pic>
        <p:nvPicPr>
          <p:cNvPr id="7" name="Content Placeholder 3" descr="RED_BLUE-TS-3link-12us.pdf"/>
          <p:cNvPicPr>
            <a:picLocks noChangeAspect="1"/>
          </p:cNvPicPr>
          <p:nvPr/>
        </p:nvPicPr>
        <p:blipFill rotWithShape="1">
          <a:blip r:embed="rId4">
            <a:extLst>
              <a:ext uri="{28A0092B-C50C-407E-A947-70E740481C1C}">
                <a14:useLocalDpi xmlns:a14="http://schemas.microsoft.com/office/drawing/2010/main" val="0"/>
              </a:ext>
            </a:extLst>
          </a:blip>
          <a:srcRect l="-132" t="66044" r="169"/>
          <a:stretch/>
        </p:blipFill>
        <p:spPr>
          <a:xfrm>
            <a:off x="3325091" y="735307"/>
            <a:ext cx="5397007" cy="1222181"/>
          </a:xfrm>
          <a:prstGeom prst="rect">
            <a:avLst/>
          </a:prstGeom>
        </p:spPr>
      </p:pic>
    </p:spTree>
    <p:custDataLst>
      <p:tags r:id="rId1"/>
    </p:custDataLst>
    <p:extLst>
      <p:ext uri="{BB962C8B-B14F-4D97-AF65-F5344CB8AC3E}">
        <p14:creationId xmlns:p14="http://schemas.microsoft.com/office/powerpoint/2010/main" val="1787348554"/>
      </p:ext>
    </p:extLst>
  </p:cSld>
  <p:clrMapOvr>
    <a:masterClrMapping/>
  </p:clrMapOvr>
  <mc:AlternateContent xmlns:mc="http://schemas.openxmlformats.org/markup-compatibility/2006" xmlns:p14="http://schemas.microsoft.com/office/powerpoint/2010/main">
    <mc:Choice Requires="p14">
      <p:transition spd="slow" p14:dur="2000" advTm="17986"/>
    </mc:Choice>
    <mc:Fallback xmlns="">
      <p:transition xmlns:p14="http://schemas.microsoft.com/office/powerpoint/2010/main" spd="slow" advTm="1798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 to the oracle, how did she use traffic matrix to compute rates?</a:t>
            </a:r>
            <a:endParaRPr lang="en-US" dirty="0"/>
          </a:p>
        </p:txBody>
      </p:sp>
      <p:pic>
        <p:nvPicPr>
          <p:cNvPr id="4" name="Content Placeholder 3"/>
          <p:cNvPicPr>
            <a:picLocks noChangeAspect="1"/>
          </p:cNvPicPr>
          <p:nvPr/>
        </p:nvPicPr>
        <p:blipFill>
          <a:blip r:embed="rId4"/>
          <a:srcRect l="-95032" r="-95032"/>
          <a:stretch>
            <a:fillRect/>
          </a:stretch>
        </p:blipFill>
        <p:spPr>
          <a:xfrm flipH="1">
            <a:off x="2907248" y="1600200"/>
            <a:ext cx="2904223" cy="1597211"/>
          </a:xfrm>
          <a:prstGeom prst="rect">
            <a:avLst/>
          </a:prstGeom>
        </p:spPr>
      </p:pic>
      <p:sp>
        <p:nvSpPr>
          <p:cNvPr id="27" name="TextBox 26"/>
          <p:cNvSpPr txBox="1"/>
          <p:nvPr/>
        </p:nvSpPr>
        <p:spPr>
          <a:xfrm>
            <a:off x="2907195" y="4392846"/>
            <a:ext cx="907347" cy="646331"/>
          </a:xfrm>
          <a:prstGeom prst="rect">
            <a:avLst/>
          </a:prstGeom>
          <a:noFill/>
        </p:spPr>
        <p:txBody>
          <a:bodyPr wrap="square" rtlCol="0">
            <a:spAutoFit/>
          </a:bodyPr>
          <a:lstStyle/>
          <a:p>
            <a:pPr algn="ctr"/>
            <a:r>
              <a:rPr lang="en-US" dirty="0" smtClean="0"/>
              <a:t>Link 1</a:t>
            </a:r>
          </a:p>
          <a:p>
            <a:pPr algn="ctr"/>
            <a:r>
              <a:rPr lang="en-US" i="1" dirty="0" smtClean="0"/>
              <a:t>60 G</a:t>
            </a:r>
            <a:endParaRPr lang="en-US" i="1" dirty="0"/>
          </a:p>
        </p:txBody>
      </p:sp>
      <p:sp>
        <p:nvSpPr>
          <p:cNvPr id="28" name="TextBox 27"/>
          <p:cNvSpPr txBox="1"/>
          <p:nvPr/>
        </p:nvSpPr>
        <p:spPr>
          <a:xfrm>
            <a:off x="3899801" y="4399079"/>
            <a:ext cx="1917187" cy="646331"/>
          </a:xfrm>
          <a:prstGeom prst="rect">
            <a:avLst/>
          </a:prstGeom>
          <a:noFill/>
        </p:spPr>
        <p:txBody>
          <a:bodyPr wrap="square" rtlCol="0">
            <a:spAutoFit/>
          </a:bodyPr>
          <a:lstStyle/>
          <a:p>
            <a:pPr algn="ctr"/>
            <a:r>
              <a:rPr lang="en-US" dirty="0" smtClean="0"/>
              <a:t>Link 2</a:t>
            </a:r>
          </a:p>
          <a:p>
            <a:pPr algn="ctr"/>
            <a:r>
              <a:rPr lang="en-US" i="1" dirty="0" smtClean="0"/>
              <a:t>30 G</a:t>
            </a:r>
            <a:endParaRPr lang="en-US" i="1" dirty="0"/>
          </a:p>
        </p:txBody>
      </p:sp>
      <p:cxnSp>
        <p:nvCxnSpPr>
          <p:cNvPr id="29" name="Straight Connector 28"/>
          <p:cNvCxnSpPr/>
          <p:nvPr/>
        </p:nvCxnSpPr>
        <p:spPr>
          <a:xfrm>
            <a:off x="57393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6723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672349" y="6043615"/>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626830" y="5682340"/>
            <a:ext cx="1151738" cy="402337"/>
          </a:xfrm>
          <a:prstGeom prst="rect">
            <a:avLst/>
          </a:prstGeom>
          <a:noFill/>
        </p:spPr>
        <p:txBody>
          <a:bodyPr wrap="square" rtlCol="0">
            <a:spAutoFit/>
          </a:bodyPr>
          <a:lstStyle/>
          <a:p>
            <a:r>
              <a:rPr lang="en-US" sz="2000" i="1" dirty="0" smtClean="0">
                <a:solidFill>
                  <a:srgbClr val="008000"/>
                </a:solidFill>
              </a:rPr>
              <a:t>Flow B</a:t>
            </a:r>
            <a:endParaRPr lang="en-US" sz="2000" i="1" dirty="0">
              <a:solidFill>
                <a:srgbClr val="008000"/>
              </a:solidFill>
            </a:endParaRPr>
          </a:p>
        </p:txBody>
      </p:sp>
      <p:sp>
        <p:nvSpPr>
          <p:cNvPr id="33" name="TextBox 32"/>
          <p:cNvSpPr txBox="1"/>
          <p:nvPr/>
        </p:nvSpPr>
        <p:spPr>
          <a:xfrm>
            <a:off x="3628045" y="5683540"/>
            <a:ext cx="1771062" cy="402337"/>
          </a:xfrm>
          <a:prstGeom prst="rect">
            <a:avLst/>
          </a:prstGeom>
          <a:noFill/>
        </p:spPr>
        <p:txBody>
          <a:bodyPr wrap="square" rtlCol="0">
            <a:spAutoFit/>
          </a:bodyPr>
          <a:lstStyle/>
          <a:p>
            <a:r>
              <a:rPr lang="en-US" sz="2000" i="1" dirty="0" smtClean="0">
                <a:solidFill>
                  <a:srgbClr val="008000"/>
                </a:solidFill>
              </a:rPr>
              <a:t>Flow B = 25G</a:t>
            </a:r>
            <a:endParaRPr lang="en-US" sz="2000" i="1" dirty="0">
              <a:solidFill>
                <a:srgbClr val="008000"/>
              </a:solidFill>
            </a:endParaRPr>
          </a:p>
        </p:txBody>
      </p:sp>
      <p:cxnSp>
        <p:nvCxnSpPr>
          <p:cNvPr id="34" name="Straight Connector 33"/>
          <p:cNvCxnSpPr/>
          <p:nvPr/>
        </p:nvCxnSpPr>
        <p:spPr>
          <a:xfrm>
            <a:off x="1127397"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42026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1134932" y="5457430"/>
            <a:ext cx="3067767" cy="6428"/>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235384" y="5080997"/>
            <a:ext cx="1352650" cy="402337"/>
          </a:xfrm>
          <a:prstGeom prst="rect">
            <a:avLst/>
          </a:prstGeom>
          <a:noFill/>
        </p:spPr>
        <p:txBody>
          <a:bodyPr wrap="square" rtlCol="0">
            <a:spAutoFit/>
          </a:bodyPr>
          <a:lstStyle/>
          <a:p>
            <a:r>
              <a:rPr lang="en-US" sz="2000" i="1" dirty="0" smtClean="0">
                <a:solidFill>
                  <a:srgbClr val="FF6600"/>
                </a:solidFill>
              </a:rPr>
              <a:t>Flow A</a:t>
            </a:r>
            <a:endParaRPr lang="en-US" sz="2000" i="1" dirty="0">
              <a:solidFill>
                <a:srgbClr val="FF6600"/>
              </a:solidFill>
            </a:endParaRPr>
          </a:p>
        </p:txBody>
      </p:sp>
      <p:sp>
        <p:nvSpPr>
          <p:cNvPr id="61" name="TextBox 60"/>
          <p:cNvSpPr txBox="1"/>
          <p:nvPr/>
        </p:nvSpPr>
        <p:spPr>
          <a:xfrm>
            <a:off x="2236598" y="5082197"/>
            <a:ext cx="1659479" cy="400110"/>
          </a:xfrm>
          <a:prstGeom prst="rect">
            <a:avLst/>
          </a:prstGeom>
          <a:noFill/>
        </p:spPr>
        <p:txBody>
          <a:bodyPr wrap="square" rtlCol="0">
            <a:spAutoFit/>
          </a:bodyPr>
          <a:lstStyle/>
          <a:p>
            <a:r>
              <a:rPr lang="en-US" sz="2000" i="1" dirty="0" smtClean="0">
                <a:solidFill>
                  <a:srgbClr val="FF6600"/>
                </a:solidFill>
              </a:rPr>
              <a:t>Flow A = 35G</a:t>
            </a:r>
            <a:endParaRPr lang="en-US" sz="2000" i="1" dirty="0">
              <a:solidFill>
                <a:srgbClr val="FF6600"/>
              </a:solidFill>
            </a:endParaRPr>
          </a:p>
        </p:txBody>
      </p:sp>
      <p:sp>
        <p:nvSpPr>
          <p:cNvPr id="62" name="TextBox 61"/>
          <p:cNvSpPr txBox="1"/>
          <p:nvPr/>
        </p:nvSpPr>
        <p:spPr>
          <a:xfrm>
            <a:off x="5466637" y="4404294"/>
            <a:ext cx="1917187" cy="646331"/>
          </a:xfrm>
          <a:prstGeom prst="rect">
            <a:avLst/>
          </a:prstGeom>
          <a:noFill/>
        </p:spPr>
        <p:txBody>
          <a:bodyPr wrap="square" rtlCol="0">
            <a:spAutoFit/>
          </a:bodyPr>
          <a:lstStyle/>
          <a:p>
            <a:pPr algn="ctr"/>
            <a:r>
              <a:rPr lang="en-US" dirty="0" smtClean="0"/>
              <a:t>Link 3</a:t>
            </a:r>
          </a:p>
          <a:p>
            <a:pPr algn="ctr"/>
            <a:r>
              <a:rPr lang="en-US" i="1" dirty="0" smtClean="0"/>
              <a:t>10 G</a:t>
            </a:r>
            <a:endParaRPr lang="en-US" i="1" dirty="0"/>
          </a:p>
        </p:txBody>
      </p:sp>
      <p:sp>
        <p:nvSpPr>
          <p:cNvPr id="63" name="TextBox 62"/>
          <p:cNvSpPr txBox="1"/>
          <p:nvPr/>
        </p:nvSpPr>
        <p:spPr>
          <a:xfrm>
            <a:off x="6985236" y="4404722"/>
            <a:ext cx="1917187" cy="646331"/>
          </a:xfrm>
          <a:prstGeom prst="rect">
            <a:avLst/>
          </a:prstGeom>
          <a:noFill/>
        </p:spPr>
        <p:txBody>
          <a:bodyPr wrap="square" rtlCol="0">
            <a:spAutoFit/>
          </a:bodyPr>
          <a:lstStyle/>
          <a:p>
            <a:pPr algn="ctr"/>
            <a:r>
              <a:rPr lang="en-US" dirty="0" smtClean="0"/>
              <a:t>Link 4</a:t>
            </a:r>
          </a:p>
          <a:p>
            <a:pPr algn="ctr"/>
            <a:r>
              <a:rPr lang="en-US" i="1" dirty="0" smtClean="0"/>
              <a:t>100 G</a:t>
            </a:r>
            <a:endParaRPr lang="en-US" i="1" dirty="0"/>
          </a:p>
        </p:txBody>
      </p:sp>
      <p:sp>
        <p:nvSpPr>
          <p:cNvPr id="64" name="TextBox 63"/>
          <p:cNvSpPr txBox="1"/>
          <p:nvPr/>
        </p:nvSpPr>
        <p:spPr>
          <a:xfrm>
            <a:off x="874889" y="4405429"/>
            <a:ext cx="1917187" cy="646331"/>
          </a:xfrm>
          <a:prstGeom prst="rect">
            <a:avLst/>
          </a:prstGeom>
          <a:noFill/>
        </p:spPr>
        <p:txBody>
          <a:bodyPr wrap="square" rtlCol="0">
            <a:spAutoFit/>
          </a:bodyPr>
          <a:lstStyle/>
          <a:p>
            <a:pPr algn="ctr"/>
            <a:r>
              <a:rPr lang="en-US" dirty="0" smtClean="0"/>
              <a:t>Link 0</a:t>
            </a:r>
          </a:p>
          <a:p>
            <a:pPr algn="ctr"/>
            <a:r>
              <a:rPr lang="en-US" i="1" dirty="0" smtClean="0"/>
              <a:t>100 G</a:t>
            </a:r>
            <a:endParaRPr lang="en-US" i="1" dirty="0"/>
          </a:p>
        </p:txBody>
      </p:sp>
      <p:grpSp>
        <p:nvGrpSpPr>
          <p:cNvPr id="65" name="Group 64"/>
          <p:cNvGrpSpPr/>
          <p:nvPr/>
        </p:nvGrpSpPr>
        <p:grpSpPr>
          <a:xfrm>
            <a:off x="805939" y="4499901"/>
            <a:ext cx="1559083" cy="488359"/>
            <a:chOff x="285055" y="3487828"/>
            <a:chExt cx="1559083" cy="488359"/>
          </a:xfrm>
        </p:grpSpPr>
        <p:cxnSp>
          <p:nvCxnSpPr>
            <p:cNvPr id="66" name="Straight Arrow Connector 6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7" name="Picture 66"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68" name="Group 67"/>
          <p:cNvGrpSpPr/>
          <p:nvPr/>
        </p:nvGrpSpPr>
        <p:grpSpPr>
          <a:xfrm>
            <a:off x="2336995" y="4499901"/>
            <a:ext cx="1559083" cy="488359"/>
            <a:chOff x="285055" y="3487828"/>
            <a:chExt cx="1559083" cy="488359"/>
          </a:xfrm>
        </p:grpSpPr>
        <p:cxnSp>
          <p:nvCxnSpPr>
            <p:cNvPr id="69" name="Straight Arrow Connector 68"/>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0" name="Picture 69"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71" name="Group 70"/>
          <p:cNvGrpSpPr/>
          <p:nvPr/>
        </p:nvGrpSpPr>
        <p:grpSpPr>
          <a:xfrm>
            <a:off x="3868051" y="4499901"/>
            <a:ext cx="1559083" cy="488359"/>
            <a:chOff x="285055" y="3487828"/>
            <a:chExt cx="1559083" cy="488359"/>
          </a:xfrm>
        </p:grpSpPr>
        <p:cxnSp>
          <p:nvCxnSpPr>
            <p:cNvPr id="72" name="Straight Arrow Connector 71"/>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3" name="Picture 72"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74" name="Group 73"/>
          <p:cNvGrpSpPr/>
          <p:nvPr/>
        </p:nvGrpSpPr>
        <p:grpSpPr>
          <a:xfrm>
            <a:off x="5399107" y="4499901"/>
            <a:ext cx="1559083" cy="488359"/>
            <a:chOff x="285055" y="3487828"/>
            <a:chExt cx="1559083" cy="488359"/>
          </a:xfrm>
        </p:grpSpPr>
        <p:cxnSp>
          <p:nvCxnSpPr>
            <p:cNvPr id="75" name="Straight Arrow Connector 74"/>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6" name="Picture 75"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77" name="Straight Connector 76"/>
          <p:cNvCxnSpPr/>
          <p:nvPr/>
        </p:nvCxnSpPr>
        <p:spPr>
          <a:xfrm>
            <a:off x="72697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4202699" y="5468916"/>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5314794" y="5100259"/>
            <a:ext cx="1352650" cy="402337"/>
          </a:xfrm>
          <a:prstGeom prst="rect">
            <a:avLst/>
          </a:prstGeom>
          <a:noFill/>
        </p:spPr>
        <p:txBody>
          <a:bodyPr wrap="square" rtlCol="0">
            <a:spAutoFit/>
          </a:bodyPr>
          <a:lstStyle/>
          <a:p>
            <a:r>
              <a:rPr lang="en-US" sz="2000" i="1" dirty="0" smtClean="0">
                <a:solidFill>
                  <a:srgbClr val="FF0000"/>
                </a:solidFill>
              </a:rPr>
              <a:t>Flow C</a:t>
            </a:r>
            <a:endParaRPr lang="en-US" sz="2000" i="1" dirty="0">
              <a:solidFill>
                <a:srgbClr val="FF0000"/>
              </a:solidFill>
            </a:endParaRPr>
          </a:p>
        </p:txBody>
      </p:sp>
      <p:sp>
        <p:nvSpPr>
          <p:cNvPr id="80" name="TextBox 79"/>
          <p:cNvSpPr txBox="1"/>
          <p:nvPr/>
        </p:nvSpPr>
        <p:spPr>
          <a:xfrm>
            <a:off x="5310993" y="5100523"/>
            <a:ext cx="1958756" cy="402337"/>
          </a:xfrm>
          <a:prstGeom prst="rect">
            <a:avLst/>
          </a:prstGeom>
          <a:noFill/>
        </p:spPr>
        <p:txBody>
          <a:bodyPr wrap="square" rtlCol="0">
            <a:spAutoFit/>
          </a:bodyPr>
          <a:lstStyle/>
          <a:p>
            <a:r>
              <a:rPr lang="en-US" sz="2000" i="1" dirty="0" smtClean="0">
                <a:solidFill>
                  <a:srgbClr val="FF0000"/>
                </a:solidFill>
              </a:rPr>
              <a:t>Flow C = 5G</a:t>
            </a:r>
            <a:endParaRPr lang="en-US" sz="2000" i="1" dirty="0">
              <a:solidFill>
                <a:srgbClr val="FF0000"/>
              </a:solidFill>
            </a:endParaRPr>
          </a:p>
        </p:txBody>
      </p:sp>
      <p:cxnSp>
        <p:nvCxnSpPr>
          <p:cNvPr id="81" name="Straight Arrow Connector 80"/>
          <p:cNvCxnSpPr/>
          <p:nvPr/>
        </p:nvCxnSpPr>
        <p:spPr>
          <a:xfrm>
            <a:off x="5739399" y="6051785"/>
            <a:ext cx="2704951"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6693880" y="5688223"/>
            <a:ext cx="1151738" cy="402337"/>
          </a:xfrm>
          <a:prstGeom prst="rect">
            <a:avLst/>
          </a:prstGeom>
          <a:noFill/>
        </p:spPr>
        <p:txBody>
          <a:bodyPr wrap="square" rtlCol="0">
            <a:spAutoFit/>
          </a:bodyPr>
          <a:lstStyle/>
          <a:p>
            <a:r>
              <a:rPr lang="en-US" sz="2000" i="1" dirty="0" smtClean="0">
                <a:solidFill>
                  <a:srgbClr val="3366FF"/>
                </a:solidFill>
              </a:rPr>
              <a:t>Flow D</a:t>
            </a:r>
            <a:endParaRPr lang="en-US" sz="2000" i="1" dirty="0">
              <a:solidFill>
                <a:srgbClr val="3366FF"/>
              </a:solidFill>
            </a:endParaRPr>
          </a:p>
        </p:txBody>
      </p:sp>
      <p:sp>
        <p:nvSpPr>
          <p:cNvPr id="83" name="TextBox 82"/>
          <p:cNvSpPr txBox="1"/>
          <p:nvPr/>
        </p:nvSpPr>
        <p:spPr>
          <a:xfrm>
            <a:off x="6695095" y="5692420"/>
            <a:ext cx="1488898" cy="402337"/>
          </a:xfrm>
          <a:prstGeom prst="rect">
            <a:avLst/>
          </a:prstGeom>
          <a:noFill/>
        </p:spPr>
        <p:txBody>
          <a:bodyPr wrap="square" rtlCol="0">
            <a:spAutoFit/>
          </a:bodyPr>
          <a:lstStyle/>
          <a:p>
            <a:r>
              <a:rPr lang="en-US" sz="2000" i="1" dirty="0" smtClean="0">
                <a:solidFill>
                  <a:srgbClr val="3366FF"/>
                </a:solidFill>
              </a:rPr>
              <a:t>Flow D = 5G</a:t>
            </a:r>
            <a:endParaRPr lang="en-US" sz="2000" i="1" dirty="0">
              <a:solidFill>
                <a:srgbClr val="3366FF"/>
              </a:solidFill>
            </a:endParaRPr>
          </a:p>
        </p:txBody>
      </p:sp>
      <p:grpSp>
        <p:nvGrpSpPr>
          <p:cNvPr id="84" name="Group 83"/>
          <p:cNvGrpSpPr/>
          <p:nvPr/>
        </p:nvGrpSpPr>
        <p:grpSpPr>
          <a:xfrm>
            <a:off x="6930163" y="4499901"/>
            <a:ext cx="1559083" cy="488359"/>
            <a:chOff x="285055" y="3487828"/>
            <a:chExt cx="1559083" cy="488359"/>
          </a:xfrm>
        </p:grpSpPr>
        <p:cxnSp>
          <p:nvCxnSpPr>
            <p:cNvPr id="85" name="Straight Arrow Connector 84"/>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86" name="Picture 85"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Tree>
    <p:custDataLst>
      <p:tags r:id="rId1"/>
    </p:custDataLst>
    <p:extLst>
      <p:ext uri="{BB962C8B-B14F-4D97-AF65-F5344CB8AC3E}">
        <p14:creationId xmlns:p14="http://schemas.microsoft.com/office/powerpoint/2010/main" val="364730482"/>
      </p:ext>
    </p:extLst>
  </p:cSld>
  <p:clrMapOvr>
    <a:masterClrMapping/>
  </p:clrMapOvr>
  <mc:AlternateContent xmlns:mc="http://schemas.openxmlformats.org/markup-compatibility/2006" xmlns:p14="http://schemas.microsoft.com/office/powerpoint/2010/main">
    <mc:Choice Requires="p14">
      <p:transition spd="slow" p14:dur="2000" advTm="13283"/>
    </mc:Choice>
    <mc:Fallback xmlns="">
      <p:transition xmlns:p14="http://schemas.microsoft.com/office/powerpoint/2010/main" spd="slow" advTm="13283"/>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smtClean="0"/>
              <a:t>Waterfilling</a:t>
            </a:r>
            <a:r>
              <a:rPr lang="en-US" dirty="0" smtClean="0"/>
              <a:t> Algorithm</a:t>
            </a:r>
            <a:endParaRPr lang="en-US" dirty="0"/>
          </a:p>
        </p:txBody>
      </p:sp>
      <p:pic>
        <p:nvPicPr>
          <p:cNvPr id="4" name="Content Placeholder 3"/>
          <p:cNvPicPr>
            <a:picLocks noChangeAspect="1"/>
          </p:cNvPicPr>
          <p:nvPr/>
        </p:nvPicPr>
        <p:blipFill>
          <a:blip r:embed="rId3"/>
          <a:srcRect l="-95032" r="-95032"/>
          <a:stretch>
            <a:fillRect/>
          </a:stretch>
        </p:blipFill>
        <p:spPr>
          <a:xfrm flipH="1">
            <a:off x="-693270" y="1600200"/>
            <a:ext cx="2904223" cy="1597211"/>
          </a:xfrm>
          <a:prstGeom prst="rect">
            <a:avLst/>
          </a:prstGeom>
        </p:spPr>
      </p:pic>
      <p:cxnSp>
        <p:nvCxnSpPr>
          <p:cNvPr id="5" name="Straight Arrow Connector 4"/>
          <p:cNvCxnSpPr/>
          <p:nvPr/>
        </p:nvCxnSpPr>
        <p:spPr>
          <a:xfrm>
            <a:off x="5431205" y="4134259"/>
            <a:ext cx="2234940" cy="0"/>
          </a:xfrm>
          <a:prstGeom prst="straightConnector1">
            <a:avLst/>
          </a:prstGeom>
          <a:ln w="127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652805" y="3915455"/>
            <a:ext cx="2029537" cy="0"/>
          </a:xfrm>
          <a:prstGeom prst="straightConnector1">
            <a:avLst/>
          </a:prstGeom>
          <a:ln w="127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17421" y="4236977"/>
            <a:ext cx="2044203" cy="0"/>
          </a:xfrm>
          <a:prstGeom prst="straightConnector1">
            <a:avLst/>
          </a:prstGeom>
          <a:ln w="127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57469" y="3197411"/>
            <a:ext cx="1613254" cy="338554"/>
          </a:xfrm>
          <a:prstGeom prst="rect">
            <a:avLst/>
          </a:prstGeom>
          <a:noFill/>
        </p:spPr>
        <p:txBody>
          <a:bodyPr wrap="square" rtlCol="0">
            <a:spAutoFit/>
          </a:bodyPr>
          <a:lstStyle/>
          <a:p>
            <a:r>
              <a:rPr lang="en-US" sz="1600" dirty="0" smtClean="0"/>
              <a:t>Link 1 (0/ 60 G)</a:t>
            </a:r>
            <a:endParaRPr lang="en-US" sz="1600"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dirty="0" smtClean="0"/>
              <a:t>Link 2 (0/ 30 G)</a:t>
            </a:r>
            <a:endParaRPr lang="en-US" sz="1600" dirty="0"/>
          </a:p>
        </p:txBody>
      </p:sp>
      <p:cxnSp>
        <p:nvCxnSpPr>
          <p:cNvPr id="14" name="Straight Arrow Connector 13"/>
          <p:cNvCxnSpPr/>
          <p:nvPr/>
        </p:nvCxnSpPr>
        <p:spPr>
          <a:xfrm flipV="1">
            <a:off x="4230218" y="4059460"/>
            <a:ext cx="2121019" cy="5759"/>
          </a:xfrm>
          <a:prstGeom prst="straightConnector1">
            <a:avLst/>
          </a:prstGeom>
          <a:ln w="127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416264" y="3637019"/>
            <a:ext cx="1613254" cy="338554"/>
          </a:xfrm>
          <a:prstGeom prst="rect">
            <a:avLst/>
          </a:prstGeom>
          <a:noFill/>
        </p:spPr>
        <p:txBody>
          <a:bodyPr wrap="square" rtlCol="0">
            <a:spAutoFit/>
          </a:bodyPr>
          <a:lstStyle/>
          <a:p>
            <a:r>
              <a:rPr lang="en-US" sz="1600" dirty="0" smtClean="0"/>
              <a:t>Link 3 (0/ 10 G)</a:t>
            </a:r>
            <a:endParaRPr lang="en-US" sz="1600"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(0/ 100 G)</a:t>
            </a:r>
            <a:endParaRPr lang="en-US" sz="1600" dirty="0"/>
          </a:p>
        </p:txBody>
      </p:sp>
      <p:sp>
        <p:nvSpPr>
          <p:cNvPr id="27" name="TextBox 26"/>
          <p:cNvSpPr txBox="1"/>
          <p:nvPr/>
        </p:nvSpPr>
        <p:spPr>
          <a:xfrm>
            <a:off x="1075693" y="2866037"/>
            <a:ext cx="1613254" cy="338554"/>
          </a:xfrm>
          <a:prstGeom prst="rect">
            <a:avLst/>
          </a:prstGeom>
          <a:noFill/>
        </p:spPr>
        <p:txBody>
          <a:bodyPr wrap="square" rtlCol="0">
            <a:spAutoFit/>
          </a:bodyPr>
          <a:lstStyle/>
          <a:p>
            <a:r>
              <a:rPr lang="en-US" sz="1600" dirty="0" smtClean="0"/>
              <a:t>Link 0 (0/ 100 G)</a:t>
            </a:r>
            <a:endParaRPr lang="en-US" sz="1600" dirty="0"/>
          </a:p>
        </p:txBody>
      </p:sp>
      <p:pic>
        <p:nvPicPr>
          <p:cNvPr id="23" name="Picture 2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sp>
        <p:nvSpPr>
          <p:cNvPr id="32" name="TextBox 31"/>
          <p:cNvSpPr txBox="1"/>
          <p:nvPr/>
        </p:nvSpPr>
        <p:spPr>
          <a:xfrm>
            <a:off x="-7228" y="4130986"/>
            <a:ext cx="1885784" cy="402337"/>
          </a:xfrm>
          <a:prstGeom prst="rect">
            <a:avLst/>
          </a:prstGeom>
          <a:noFill/>
        </p:spPr>
        <p:txBody>
          <a:bodyPr wrap="square" rtlCol="0">
            <a:spAutoFit/>
          </a:bodyPr>
          <a:lstStyle/>
          <a:p>
            <a:r>
              <a:rPr lang="en-US" sz="2000" i="1" dirty="0" smtClean="0">
                <a:solidFill>
                  <a:srgbClr val="008000"/>
                </a:solidFill>
              </a:rPr>
              <a:t>Flow B (0 G)</a:t>
            </a:r>
            <a:endParaRPr lang="en-US" sz="2000" i="1" dirty="0">
              <a:solidFill>
                <a:srgbClr val="008000"/>
              </a:solidFill>
            </a:endParaRPr>
          </a:p>
        </p:txBody>
      </p:sp>
      <p:sp>
        <p:nvSpPr>
          <p:cNvPr id="33" name="TextBox 32"/>
          <p:cNvSpPr txBox="1"/>
          <p:nvPr/>
        </p:nvSpPr>
        <p:spPr>
          <a:xfrm>
            <a:off x="0" y="3643476"/>
            <a:ext cx="1766973" cy="400110"/>
          </a:xfrm>
          <a:prstGeom prst="rect">
            <a:avLst/>
          </a:prstGeom>
          <a:noFill/>
        </p:spPr>
        <p:txBody>
          <a:bodyPr wrap="square" rtlCol="0">
            <a:spAutoFit/>
          </a:bodyPr>
          <a:lstStyle/>
          <a:p>
            <a:r>
              <a:rPr lang="en-US" sz="2000" i="1" dirty="0" smtClean="0">
                <a:solidFill>
                  <a:srgbClr val="FF6600"/>
                </a:solidFill>
              </a:rPr>
              <a:t>Flow A (0 G)</a:t>
            </a:r>
            <a:endParaRPr lang="en-US" sz="2000" i="1" dirty="0">
              <a:solidFill>
                <a:srgbClr val="FF6600"/>
              </a:solidFill>
            </a:endParaRPr>
          </a:p>
        </p:txBody>
      </p:sp>
      <p:sp>
        <p:nvSpPr>
          <p:cNvPr id="34" name="TextBox 33"/>
          <p:cNvSpPr txBox="1"/>
          <p:nvPr/>
        </p:nvSpPr>
        <p:spPr>
          <a:xfrm>
            <a:off x="7751771" y="3643476"/>
            <a:ext cx="1958756" cy="400110"/>
          </a:xfrm>
          <a:prstGeom prst="rect">
            <a:avLst/>
          </a:prstGeom>
          <a:noFill/>
        </p:spPr>
        <p:txBody>
          <a:bodyPr wrap="square" rtlCol="0">
            <a:spAutoFit/>
          </a:bodyPr>
          <a:lstStyle/>
          <a:p>
            <a:r>
              <a:rPr lang="en-US" sz="2000" i="1" dirty="0" smtClean="0">
                <a:solidFill>
                  <a:srgbClr val="FF0000"/>
                </a:solidFill>
              </a:rPr>
              <a:t>Flow C (0 G)</a:t>
            </a:r>
            <a:endParaRPr lang="en-US" sz="2000" i="1" dirty="0">
              <a:solidFill>
                <a:srgbClr val="FF0000"/>
              </a:solidFill>
            </a:endParaRPr>
          </a:p>
        </p:txBody>
      </p:sp>
      <p:sp>
        <p:nvSpPr>
          <p:cNvPr id="35" name="TextBox 34"/>
          <p:cNvSpPr txBox="1"/>
          <p:nvPr/>
        </p:nvSpPr>
        <p:spPr>
          <a:xfrm>
            <a:off x="7743898" y="4133213"/>
            <a:ext cx="1774709" cy="400110"/>
          </a:xfrm>
          <a:prstGeom prst="rect">
            <a:avLst/>
          </a:prstGeom>
          <a:noFill/>
        </p:spPr>
        <p:txBody>
          <a:bodyPr wrap="square" rtlCol="0">
            <a:spAutoFit/>
          </a:bodyPr>
          <a:lstStyle/>
          <a:p>
            <a:r>
              <a:rPr lang="en-US" sz="2000" i="1" dirty="0" smtClean="0">
                <a:solidFill>
                  <a:srgbClr val="3366FF"/>
                </a:solidFill>
              </a:rPr>
              <a:t>Flow D (0 G)</a:t>
            </a:r>
            <a:endParaRPr lang="en-US" sz="2000" i="1" dirty="0">
              <a:solidFill>
                <a:srgbClr val="3366FF"/>
              </a:solidFill>
            </a:endParaRPr>
          </a:p>
        </p:txBody>
      </p:sp>
    </p:spTree>
    <p:custDataLst>
      <p:tags r:id="rId1"/>
    </p:custDataLst>
    <p:extLst>
      <p:ext uri="{BB962C8B-B14F-4D97-AF65-F5344CB8AC3E}">
        <p14:creationId xmlns:p14="http://schemas.microsoft.com/office/powerpoint/2010/main" val="1580613267"/>
      </p:ext>
    </p:extLst>
  </p:cSld>
  <p:clrMapOvr>
    <a:masterClrMapping/>
  </p:clrMapOvr>
  <mc:AlternateContent xmlns:mc="http://schemas.openxmlformats.org/markup-compatibility/2006" xmlns:p14="http://schemas.microsoft.com/office/powerpoint/2010/main">
    <mc:Choice Requires="p14">
      <p:transition spd="slow" p14:dur="2000" advTm="16012"/>
    </mc:Choice>
    <mc:Fallback xmlns="">
      <p:transition xmlns:p14="http://schemas.microsoft.com/office/powerpoint/2010/main" spd="slow" advTm="1601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smtClean="0"/>
              <a:t>Waterfilling</a:t>
            </a:r>
            <a:r>
              <a:rPr lang="en-US" dirty="0" smtClean="0"/>
              <a:t>- 10 G link is fully used</a:t>
            </a:r>
            <a:endParaRPr lang="en-US" dirty="0"/>
          </a:p>
        </p:txBody>
      </p:sp>
      <p:pic>
        <p:nvPicPr>
          <p:cNvPr id="4" name="Content Placeholder 3"/>
          <p:cNvPicPr>
            <a:picLocks noChangeAspect="1"/>
          </p:cNvPicPr>
          <p:nvPr/>
        </p:nvPicPr>
        <p:blipFill>
          <a:blip r:embed="rId3"/>
          <a:srcRect l="-95032" r="-95032"/>
          <a:stretch>
            <a:fillRect/>
          </a:stretch>
        </p:blipFill>
        <p:spPr>
          <a:xfrm flipH="1">
            <a:off x="-693270" y="1600200"/>
            <a:ext cx="2904223" cy="1597211"/>
          </a:xfrm>
          <a:prstGeom prst="rect">
            <a:avLst/>
          </a:prstGeom>
        </p:spPr>
      </p:pic>
      <p:cxnSp>
        <p:nvCxnSpPr>
          <p:cNvPr id="5" name="Straight Arrow Connector 4"/>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652805" y="3915455"/>
            <a:ext cx="2029537" cy="0"/>
          </a:xfrm>
          <a:prstGeom prst="straightConnector1">
            <a:avLst/>
          </a:prstGeom>
          <a:ln w="63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17421" y="4236977"/>
            <a:ext cx="2044203" cy="0"/>
          </a:xfrm>
          <a:prstGeom prst="straightConnector1">
            <a:avLst/>
          </a:prstGeom>
          <a:ln w="63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57469" y="3197411"/>
            <a:ext cx="1613254" cy="338554"/>
          </a:xfrm>
          <a:prstGeom prst="rect">
            <a:avLst/>
          </a:prstGeom>
          <a:noFill/>
        </p:spPr>
        <p:txBody>
          <a:bodyPr wrap="square" rtlCol="0">
            <a:spAutoFit/>
          </a:bodyPr>
          <a:lstStyle/>
          <a:p>
            <a:r>
              <a:rPr lang="en-US" sz="1600" dirty="0" smtClean="0"/>
              <a:t>Link 1 (10/ 60 G)</a:t>
            </a:r>
            <a:endParaRPr lang="en-US" sz="1600"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dirty="0" smtClean="0"/>
              <a:t>Link 2 (10/ 30 G)</a:t>
            </a:r>
            <a:endParaRPr lang="en-US" sz="1600" dirty="0"/>
          </a:p>
        </p:txBody>
      </p:sp>
      <p:cxnSp>
        <p:nvCxnSpPr>
          <p:cNvPr id="14" name="Straight Arrow Connector 13"/>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sp>
        <p:nvSpPr>
          <p:cNvPr id="27" name="TextBox 26"/>
          <p:cNvSpPr txBox="1"/>
          <p:nvPr/>
        </p:nvSpPr>
        <p:spPr>
          <a:xfrm>
            <a:off x="1075693" y="2866037"/>
            <a:ext cx="1613254" cy="338554"/>
          </a:xfrm>
          <a:prstGeom prst="rect">
            <a:avLst/>
          </a:prstGeom>
          <a:noFill/>
        </p:spPr>
        <p:txBody>
          <a:bodyPr wrap="square" rtlCol="0">
            <a:spAutoFit/>
          </a:bodyPr>
          <a:lstStyle/>
          <a:p>
            <a:r>
              <a:rPr lang="en-US" sz="1600" dirty="0" smtClean="0"/>
              <a:t>Link 0 (5/ 100 G)</a:t>
            </a:r>
            <a:endParaRPr lang="en-US" sz="1600" dirty="0"/>
          </a:p>
        </p:txBody>
      </p:sp>
      <p:pic>
        <p:nvPicPr>
          <p:cNvPr id="23" name="Picture 2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sp>
        <p:nvSpPr>
          <p:cNvPr id="32" name="TextBox 31"/>
          <p:cNvSpPr txBox="1"/>
          <p:nvPr/>
        </p:nvSpPr>
        <p:spPr>
          <a:xfrm>
            <a:off x="-7228" y="4130986"/>
            <a:ext cx="1885784" cy="402337"/>
          </a:xfrm>
          <a:prstGeom prst="rect">
            <a:avLst/>
          </a:prstGeom>
          <a:noFill/>
        </p:spPr>
        <p:txBody>
          <a:bodyPr wrap="square" rtlCol="0">
            <a:spAutoFit/>
          </a:bodyPr>
          <a:lstStyle/>
          <a:p>
            <a:r>
              <a:rPr lang="en-US" sz="2000" i="1" dirty="0" smtClean="0">
                <a:solidFill>
                  <a:srgbClr val="008000"/>
                </a:solidFill>
              </a:rPr>
              <a:t>Flow B (5 G)</a:t>
            </a:r>
            <a:endParaRPr lang="en-US" sz="2000" i="1" dirty="0">
              <a:solidFill>
                <a:srgbClr val="008000"/>
              </a:solidFill>
            </a:endParaRPr>
          </a:p>
        </p:txBody>
      </p:sp>
      <p:sp>
        <p:nvSpPr>
          <p:cNvPr id="33" name="TextBox 32"/>
          <p:cNvSpPr txBox="1"/>
          <p:nvPr/>
        </p:nvSpPr>
        <p:spPr>
          <a:xfrm>
            <a:off x="0" y="3643476"/>
            <a:ext cx="1766973" cy="400110"/>
          </a:xfrm>
          <a:prstGeom prst="rect">
            <a:avLst/>
          </a:prstGeom>
          <a:noFill/>
        </p:spPr>
        <p:txBody>
          <a:bodyPr wrap="square" rtlCol="0">
            <a:spAutoFit/>
          </a:bodyPr>
          <a:lstStyle/>
          <a:p>
            <a:r>
              <a:rPr lang="en-US" sz="2000" i="1" dirty="0" smtClean="0">
                <a:solidFill>
                  <a:srgbClr val="FF6600"/>
                </a:solidFill>
              </a:rPr>
              <a:t>Flow A (5 G)</a:t>
            </a:r>
            <a:endParaRPr lang="en-US" sz="2000" i="1" dirty="0">
              <a:solidFill>
                <a:srgbClr val="FF6600"/>
              </a:solidFill>
            </a:endParaRPr>
          </a:p>
        </p:txBody>
      </p:sp>
      <p:sp>
        <p:nvSpPr>
          <p:cNvPr id="34" name="TextBox 33"/>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35" name="TextBox 34"/>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Tree>
    <p:custDataLst>
      <p:tags r:id="rId1"/>
    </p:custDataLst>
    <p:extLst>
      <p:ext uri="{BB962C8B-B14F-4D97-AF65-F5344CB8AC3E}">
        <p14:creationId xmlns:p14="http://schemas.microsoft.com/office/powerpoint/2010/main" val="935408493"/>
      </p:ext>
    </p:extLst>
  </p:cSld>
  <p:clrMapOvr>
    <a:masterClrMapping/>
  </p:clrMapOvr>
  <mc:AlternateContent xmlns:mc="http://schemas.openxmlformats.org/markup-compatibility/2006" xmlns:p14="http://schemas.microsoft.com/office/powerpoint/2010/main">
    <mc:Choice Requires="p14">
      <p:transition spd="slow" p14:dur="2000" advTm="8722"/>
    </mc:Choice>
    <mc:Fallback xmlns="">
      <p:transition xmlns:p14="http://schemas.microsoft.com/office/powerpoint/2010/main" spd="slow" advTm="872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a:t>Waterfilling</a:t>
            </a:r>
            <a:r>
              <a:rPr lang="en-US" dirty="0"/>
              <a:t>- </a:t>
            </a:r>
            <a:r>
              <a:rPr lang="en-US" dirty="0" smtClean="0"/>
              <a:t>30 </a:t>
            </a:r>
            <a:r>
              <a:rPr lang="en-US" dirty="0"/>
              <a:t>G link is fully used</a:t>
            </a:r>
          </a:p>
        </p:txBody>
      </p:sp>
      <p:pic>
        <p:nvPicPr>
          <p:cNvPr id="4" name="Content Placeholder 3"/>
          <p:cNvPicPr>
            <a:picLocks noChangeAspect="1"/>
          </p:cNvPicPr>
          <p:nvPr/>
        </p:nvPicPr>
        <p:blipFill>
          <a:blip r:embed="rId3"/>
          <a:srcRect l="-95032" r="-95032"/>
          <a:stretch>
            <a:fillRect/>
          </a:stretch>
        </p:blipFill>
        <p:spPr>
          <a:xfrm flipH="1">
            <a:off x="-693270" y="1600200"/>
            <a:ext cx="2904223" cy="1597211"/>
          </a:xfrm>
          <a:prstGeom prst="rect">
            <a:avLst/>
          </a:prstGeom>
        </p:spPr>
      </p:pic>
      <p:sp>
        <p:nvSpPr>
          <p:cNvPr id="9" name="TextBox 8"/>
          <p:cNvSpPr txBox="1"/>
          <p:nvPr/>
        </p:nvSpPr>
        <p:spPr>
          <a:xfrm>
            <a:off x="2657469" y="3197411"/>
            <a:ext cx="1613254" cy="338554"/>
          </a:xfrm>
          <a:prstGeom prst="rect">
            <a:avLst/>
          </a:prstGeom>
          <a:noFill/>
        </p:spPr>
        <p:txBody>
          <a:bodyPr wrap="square" rtlCol="0">
            <a:spAutoFit/>
          </a:bodyPr>
          <a:lstStyle/>
          <a:p>
            <a:r>
              <a:rPr lang="en-US" sz="1600" dirty="0" smtClean="0"/>
              <a:t>Link 1 (50/ 60 G)</a:t>
            </a:r>
            <a:endParaRPr lang="en-US" sz="1600"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b="1" dirty="0" smtClean="0"/>
              <a:t>Link 2 (30/ 30 G)</a:t>
            </a:r>
            <a:endParaRPr lang="en-US" sz="1600" b="1" dirty="0"/>
          </a:p>
        </p:txBody>
      </p: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pic>
        <p:nvPicPr>
          <p:cNvPr id="23" name="Picture 2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cxnSp>
        <p:nvCxnSpPr>
          <p:cNvPr id="32" name="Straight Arrow Connector 31"/>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652805" y="3915455"/>
            <a:ext cx="2029537" cy="0"/>
          </a:xfrm>
          <a:prstGeom prst="straightConnector1">
            <a:avLst/>
          </a:prstGeom>
          <a:ln w="317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17421" y="4236977"/>
            <a:ext cx="2044203" cy="0"/>
          </a:xfrm>
          <a:prstGeom prst="straightConnector1">
            <a:avLst/>
          </a:prstGeom>
          <a:ln w="317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228" y="4130986"/>
            <a:ext cx="1885784" cy="402337"/>
          </a:xfrm>
          <a:prstGeom prst="rect">
            <a:avLst/>
          </a:prstGeom>
          <a:noFill/>
        </p:spPr>
        <p:txBody>
          <a:bodyPr wrap="square" rtlCol="0">
            <a:spAutoFit/>
          </a:bodyPr>
          <a:lstStyle/>
          <a:p>
            <a:r>
              <a:rPr lang="en-US" sz="2000" b="1" i="1" dirty="0" smtClean="0">
                <a:solidFill>
                  <a:srgbClr val="008000"/>
                </a:solidFill>
              </a:rPr>
              <a:t>Flow B (25 G)</a:t>
            </a:r>
            <a:endParaRPr lang="en-US" sz="2000" b="1" i="1" dirty="0">
              <a:solidFill>
                <a:srgbClr val="008000"/>
              </a:solidFill>
            </a:endParaRPr>
          </a:p>
        </p:txBody>
      </p:sp>
      <p:sp>
        <p:nvSpPr>
          <p:cNvPr id="37" name="TextBox 36"/>
          <p:cNvSpPr txBox="1"/>
          <p:nvPr/>
        </p:nvSpPr>
        <p:spPr>
          <a:xfrm>
            <a:off x="0" y="3643476"/>
            <a:ext cx="1766973" cy="400110"/>
          </a:xfrm>
          <a:prstGeom prst="rect">
            <a:avLst/>
          </a:prstGeom>
          <a:noFill/>
        </p:spPr>
        <p:txBody>
          <a:bodyPr wrap="square" rtlCol="0">
            <a:spAutoFit/>
          </a:bodyPr>
          <a:lstStyle/>
          <a:p>
            <a:r>
              <a:rPr lang="en-US" sz="2000" i="1" dirty="0" smtClean="0">
                <a:solidFill>
                  <a:srgbClr val="FF6600"/>
                </a:solidFill>
              </a:rPr>
              <a:t>Flow A (25 G)</a:t>
            </a:r>
            <a:endParaRPr lang="en-US" sz="2000" i="1" dirty="0">
              <a:solidFill>
                <a:srgbClr val="FF6600"/>
              </a:solidFill>
            </a:endParaRPr>
          </a:p>
        </p:txBody>
      </p:sp>
      <p:sp>
        <p:nvSpPr>
          <p:cNvPr id="38" name="TextBox 37"/>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39" name="TextBox 38"/>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
        <p:nvSpPr>
          <p:cNvPr id="40" name="TextBox 39"/>
          <p:cNvSpPr txBox="1"/>
          <p:nvPr/>
        </p:nvSpPr>
        <p:spPr>
          <a:xfrm>
            <a:off x="926844" y="2866037"/>
            <a:ext cx="1762103" cy="338554"/>
          </a:xfrm>
          <a:prstGeom prst="rect">
            <a:avLst/>
          </a:prstGeom>
          <a:noFill/>
        </p:spPr>
        <p:txBody>
          <a:bodyPr wrap="square" rtlCol="0">
            <a:spAutoFit/>
          </a:bodyPr>
          <a:lstStyle/>
          <a:p>
            <a:r>
              <a:rPr lang="en-US" sz="1600" dirty="0" smtClean="0"/>
              <a:t>Link 0 (25/ 100 G)</a:t>
            </a:r>
            <a:endParaRPr lang="en-US" sz="1600" dirty="0"/>
          </a:p>
        </p:txBody>
      </p:sp>
    </p:spTree>
    <p:custDataLst>
      <p:tags r:id="rId1"/>
    </p:custDataLst>
    <p:extLst>
      <p:ext uri="{BB962C8B-B14F-4D97-AF65-F5344CB8AC3E}">
        <p14:creationId xmlns:p14="http://schemas.microsoft.com/office/powerpoint/2010/main" val="1810700616"/>
      </p:ext>
    </p:extLst>
  </p:cSld>
  <p:clrMapOvr>
    <a:masterClrMapping/>
  </p:clrMapOvr>
  <mc:AlternateContent xmlns:mc="http://schemas.openxmlformats.org/markup-compatibility/2006" xmlns:p14="http://schemas.microsoft.com/office/powerpoint/2010/main">
    <mc:Choice Requires="p14">
      <p:transition spd="slow" p14:dur="2000" advTm="1921"/>
    </mc:Choice>
    <mc:Fallback xmlns="">
      <p:transition xmlns:p14="http://schemas.microsoft.com/office/powerpoint/2010/main" spd="slow" advTm="192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a:t>Waterfilling</a:t>
            </a:r>
            <a:r>
              <a:rPr lang="en-US" dirty="0"/>
              <a:t>- </a:t>
            </a:r>
            <a:r>
              <a:rPr lang="en-US" dirty="0" smtClean="0"/>
              <a:t>60 </a:t>
            </a:r>
            <a:r>
              <a:rPr lang="en-US" dirty="0"/>
              <a:t>G link is fully used</a:t>
            </a:r>
          </a:p>
        </p:txBody>
      </p:sp>
      <p:pic>
        <p:nvPicPr>
          <p:cNvPr id="4" name="Content Placeholder 3"/>
          <p:cNvPicPr>
            <a:picLocks noChangeAspect="1"/>
          </p:cNvPicPr>
          <p:nvPr/>
        </p:nvPicPr>
        <p:blipFill>
          <a:blip r:embed="rId3"/>
          <a:srcRect l="-95032" r="-95032"/>
          <a:stretch>
            <a:fillRect/>
          </a:stretch>
        </p:blipFill>
        <p:spPr>
          <a:xfrm flipH="1">
            <a:off x="-693270" y="1600200"/>
            <a:ext cx="2904223" cy="1597211"/>
          </a:xfrm>
          <a:prstGeom prst="rect">
            <a:avLst/>
          </a:prstGeom>
        </p:spPr>
      </p:pic>
      <p:sp>
        <p:nvSpPr>
          <p:cNvPr id="9" name="TextBox 8"/>
          <p:cNvSpPr txBox="1"/>
          <p:nvPr/>
        </p:nvSpPr>
        <p:spPr>
          <a:xfrm>
            <a:off x="2657469" y="3197411"/>
            <a:ext cx="1613254" cy="338554"/>
          </a:xfrm>
          <a:prstGeom prst="rect">
            <a:avLst/>
          </a:prstGeom>
          <a:noFill/>
        </p:spPr>
        <p:txBody>
          <a:bodyPr wrap="square" rtlCol="0">
            <a:spAutoFit/>
          </a:bodyPr>
          <a:lstStyle/>
          <a:p>
            <a:r>
              <a:rPr lang="en-US" sz="1600" b="1" dirty="0" smtClean="0"/>
              <a:t>Link 1 (60/ 60 G)</a:t>
            </a:r>
            <a:endParaRPr lang="en-US" sz="1600" b="1" dirty="0"/>
          </a:p>
        </p:txBody>
      </p:sp>
      <p:sp>
        <p:nvSpPr>
          <p:cNvPr id="10" name="TextBox 9"/>
          <p:cNvSpPr txBox="1"/>
          <p:nvPr/>
        </p:nvSpPr>
        <p:spPr>
          <a:xfrm>
            <a:off x="3916931" y="3544350"/>
            <a:ext cx="1613254" cy="338554"/>
          </a:xfrm>
          <a:prstGeom prst="rect">
            <a:avLst/>
          </a:prstGeom>
          <a:noFill/>
        </p:spPr>
        <p:txBody>
          <a:bodyPr wrap="square" rtlCol="0">
            <a:spAutoFit/>
          </a:bodyPr>
          <a:lstStyle/>
          <a:p>
            <a:r>
              <a:rPr lang="en-US" sz="1600" b="1" dirty="0" smtClean="0"/>
              <a:t>Link 2 (30/ 30 G)</a:t>
            </a:r>
            <a:endParaRPr lang="en-US" sz="1600" b="1" dirty="0"/>
          </a:p>
        </p:txBody>
      </p: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pic>
        <p:nvPicPr>
          <p:cNvPr id="23" name="Picture 2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cxnSp>
        <p:nvCxnSpPr>
          <p:cNvPr id="32" name="Straight Arrow Connector 31"/>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652805" y="3855691"/>
            <a:ext cx="2029537" cy="0"/>
          </a:xfrm>
          <a:prstGeom prst="straightConnector1">
            <a:avLst/>
          </a:prstGeom>
          <a:ln w="444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17421" y="4236977"/>
            <a:ext cx="2044203" cy="0"/>
          </a:xfrm>
          <a:prstGeom prst="straightConnector1">
            <a:avLst/>
          </a:prstGeom>
          <a:ln w="317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228" y="4130986"/>
            <a:ext cx="1885784" cy="402337"/>
          </a:xfrm>
          <a:prstGeom prst="rect">
            <a:avLst/>
          </a:prstGeom>
          <a:noFill/>
        </p:spPr>
        <p:txBody>
          <a:bodyPr wrap="square" rtlCol="0">
            <a:spAutoFit/>
          </a:bodyPr>
          <a:lstStyle/>
          <a:p>
            <a:r>
              <a:rPr lang="en-US" sz="2000" b="1" i="1" dirty="0" smtClean="0">
                <a:solidFill>
                  <a:srgbClr val="008000"/>
                </a:solidFill>
              </a:rPr>
              <a:t>Flow B (25 G)</a:t>
            </a:r>
            <a:endParaRPr lang="en-US" sz="2000" b="1" i="1" dirty="0">
              <a:solidFill>
                <a:srgbClr val="008000"/>
              </a:solidFill>
            </a:endParaRPr>
          </a:p>
        </p:txBody>
      </p:sp>
      <p:sp>
        <p:nvSpPr>
          <p:cNvPr id="37" name="TextBox 36"/>
          <p:cNvSpPr txBox="1"/>
          <p:nvPr/>
        </p:nvSpPr>
        <p:spPr>
          <a:xfrm>
            <a:off x="0" y="3643476"/>
            <a:ext cx="1766973" cy="400110"/>
          </a:xfrm>
          <a:prstGeom prst="rect">
            <a:avLst/>
          </a:prstGeom>
          <a:noFill/>
        </p:spPr>
        <p:txBody>
          <a:bodyPr wrap="square" rtlCol="0">
            <a:spAutoFit/>
          </a:bodyPr>
          <a:lstStyle/>
          <a:p>
            <a:r>
              <a:rPr lang="en-US" sz="2000" b="1" i="1" dirty="0" smtClean="0">
                <a:solidFill>
                  <a:srgbClr val="FF6600"/>
                </a:solidFill>
              </a:rPr>
              <a:t>Flow A (35 G)</a:t>
            </a:r>
            <a:endParaRPr lang="en-US" sz="2000" b="1" i="1" dirty="0">
              <a:solidFill>
                <a:srgbClr val="FF6600"/>
              </a:solidFill>
            </a:endParaRPr>
          </a:p>
        </p:txBody>
      </p:sp>
      <p:sp>
        <p:nvSpPr>
          <p:cNvPr id="38" name="TextBox 37"/>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39" name="TextBox 38"/>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
        <p:nvSpPr>
          <p:cNvPr id="40" name="TextBox 39"/>
          <p:cNvSpPr txBox="1"/>
          <p:nvPr/>
        </p:nvSpPr>
        <p:spPr>
          <a:xfrm>
            <a:off x="926844" y="2866037"/>
            <a:ext cx="1762103" cy="338554"/>
          </a:xfrm>
          <a:prstGeom prst="rect">
            <a:avLst/>
          </a:prstGeom>
          <a:noFill/>
        </p:spPr>
        <p:txBody>
          <a:bodyPr wrap="square" rtlCol="0">
            <a:spAutoFit/>
          </a:bodyPr>
          <a:lstStyle/>
          <a:p>
            <a:r>
              <a:rPr lang="en-US" sz="1600" dirty="0" smtClean="0"/>
              <a:t>Link 0 (35/ 100 G)</a:t>
            </a:r>
            <a:endParaRPr lang="en-US" sz="1600" dirty="0"/>
          </a:p>
        </p:txBody>
      </p:sp>
    </p:spTree>
    <p:custDataLst>
      <p:tags r:id="rId1"/>
    </p:custDataLst>
    <p:extLst>
      <p:ext uri="{BB962C8B-B14F-4D97-AF65-F5344CB8AC3E}">
        <p14:creationId xmlns:p14="http://schemas.microsoft.com/office/powerpoint/2010/main" val="4182755149"/>
      </p:ext>
    </p:extLst>
  </p:cSld>
  <p:clrMapOvr>
    <a:masterClrMapping/>
  </p:clrMapOvr>
  <mc:AlternateContent xmlns:mc="http://schemas.openxmlformats.org/markup-compatibility/2006" xmlns:p14="http://schemas.microsoft.com/office/powerpoint/2010/main">
    <mc:Choice Requires="p14">
      <p:transition spd="slow" p14:dur="2000" advTm="4058"/>
    </mc:Choice>
    <mc:Fallback xmlns="">
      <p:transition xmlns:p14="http://schemas.microsoft.com/office/powerpoint/2010/main" spd="slow" advTm="405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Congestion Control Problem</a:t>
            </a:r>
            <a:endParaRPr lang="en-US" dirty="0"/>
          </a:p>
        </p:txBody>
      </p:sp>
      <p:sp>
        <p:nvSpPr>
          <p:cNvPr id="8" name="TextBox 7"/>
          <p:cNvSpPr txBox="1"/>
          <p:nvPr/>
        </p:nvSpPr>
        <p:spPr>
          <a:xfrm>
            <a:off x="2386311" y="3380773"/>
            <a:ext cx="907347" cy="646331"/>
          </a:xfrm>
          <a:prstGeom prst="rect">
            <a:avLst/>
          </a:prstGeom>
          <a:noFill/>
        </p:spPr>
        <p:txBody>
          <a:bodyPr wrap="square" rtlCol="0">
            <a:spAutoFit/>
          </a:bodyPr>
          <a:lstStyle/>
          <a:p>
            <a:pPr algn="ctr"/>
            <a:r>
              <a:rPr lang="en-US" dirty="0" smtClean="0"/>
              <a:t>Link 1</a:t>
            </a:r>
          </a:p>
          <a:p>
            <a:pPr algn="ctr"/>
            <a:r>
              <a:rPr lang="en-US" i="1" dirty="0" smtClean="0"/>
              <a:t>60 G</a:t>
            </a:r>
            <a:endParaRPr lang="en-US" i="1" dirty="0"/>
          </a:p>
        </p:txBody>
      </p:sp>
      <p:sp>
        <p:nvSpPr>
          <p:cNvPr id="9" name="TextBox 8"/>
          <p:cNvSpPr txBox="1"/>
          <p:nvPr/>
        </p:nvSpPr>
        <p:spPr>
          <a:xfrm>
            <a:off x="3378917" y="3387006"/>
            <a:ext cx="1917187" cy="646331"/>
          </a:xfrm>
          <a:prstGeom prst="rect">
            <a:avLst/>
          </a:prstGeom>
          <a:noFill/>
        </p:spPr>
        <p:txBody>
          <a:bodyPr wrap="square" rtlCol="0">
            <a:spAutoFit/>
          </a:bodyPr>
          <a:lstStyle/>
          <a:p>
            <a:pPr algn="ctr"/>
            <a:r>
              <a:rPr lang="en-US" dirty="0" smtClean="0"/>
              <a:t>Link 2</a:t>
            </a:r>
          </a:p>
          <a:p>
            <a:pPr algn="ctr"/>
            <a:r>
              <a:rPr lang="en-US" i="1" dirty="0" smtClean="0"/>
              <a:t>30 G</a:t>
            </a:r>
            <a:endParaRPr lang="en-US" i="1" dirty="0"/>
          </a:p>
        </p:txBody>
      </p:sp>
      <p:grpSp>
        <p:nvGrpSpPr>
          <p:cNvPr id="88" name="Group 87"/>
          <p:cNvGrpSpPr/>
          <p:nvPr/>
        </p:nvGrpSpPr>
        <p:grpSpPr>
          <a:xfrm>
            <a:off x="2151465" y="3606800"/>
            <a:ext cx="3067050" cy="1663700"/>
            <a:chOff x="2151465" y="3606800"/>
            <a:chExt cx="3067050" cy="1663700"/>
          </a:xfrm>
        </p:grpSpPr>
        <p:cxnSp>
          <p:nvCxnSpPr>
            <p:cNvPr id="81" name="Straight Connector 80"/>
            <p:cNvCxnSpPr/>
            <p:nvPr/>
          </p:nvCxnSpPr>
          <p:spPr>
            <a:xfrm>
              <a:off x="521851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215146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151465" y="5031542"/>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105946" y="4670267"/>
              <a:ext cx="1151738" cy="402337"/>
            </a:xfrm>
            <a:prstGeom prst="rect">
              <a:avLst/>
            </a:prstGeom>
            <a:noFill/>
          </p:spPr>
          <p:txBody>
            <a:bodyPr wrap="square" rtlCol="0">
              <a:spAutoFit/>
            </a:bodyPr>
            <a:lstStyle/>
            <a:p>
              <a:r>
                <a:rPr lang="en-US" sz="2000" i="1" dirty="0" smtClean="0">
                  <a:solidFill>
                    <a:srgbClr val="008000"/>
                  </a:solidFill>
                </a:rPr>
                <a:t>Flow B</a:t>
              </a:r>
              <a:endParaRPr lang="en-US" sz="2000" i="1" dirty="0">
                <a:solidFill>
                  <a:srgbClr val="008000"/>
                </a:solidFill>
              </a:endParaRPr>
            </a:p>
          </p:txBody>
        </p:sp>
      </p:grpSp>
      <p:grpSp>
        <p:nvGrpSpPr>
          <p:cNvPr id="87" name="Group 86"/>
          <p:cNvGrpSpPr/>
          <p:nvPr/>
        </p:nvGrpSpPr>
        <p:grpSpPr>
          <a:xfrm>
            <a:off x="606513" y="3606800"/>
            <a:ext cx="3075302" cy="1663700"/>
            <a:chOff x="606513" y="3606800"/>
            <a:chExt cx="3075302" cy="1663700"/>
          </a:xfrm>
        </p:grpSpPr>
        <p:cxnSp>
          <p:nvCxnSpPr>
            <p:cNvPr id="80" name="Straight Connector 79"/>
            <p:cNvCxnSpPr/>
            <p:nvPr/>
          </p:nvCxnSpPr>
          <p:spPr>
            <a:xfrm>
              <a:off x="606513"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68181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614048" y="4445357"/>
              <a:ext cx="3067767" cy="6428"/>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714500" y="4068924"/>
              <a:ext cx="1352650" cy="402337"/>
            </a:xfrm>
            <a:prstGeom prst="rect">
              <a:avLst/>
            </a:prstGeom>
            <a:noFill/>
          </p:spPr>
          <p:txBody>
            <a:bodyPr wrap="square" rtlCol="0">
              <a:spAutoFit/>
            </a:bodyPr>
            <a:lstStyle/>
            <a:p>
              <a:r>
                <a:rPr lang="en-US" sz="2000" i="1" dirty="0" smtClean="0">
                  <a:solidFill>
                    <a:srgbClr val="FF6600"/>
                  </a:solidFill>
                </a:rPr>
                <a:t>Flow A</a:t>
              </a:r>
              <a:endParaRPr lang="en-US" sz="2000" i="1" dirty="0">
                <a:solidFill>
                  <a:srgbClr val="FF6600"/>
                </a:solidFill>
              </a:endParaRPr>
            </a:p>
          </p:txBody>
        </p:sp>
      </p:grpSp>
      <p:sp>
        <p:nvSpPr>
          <p:cNvPr id="15" name="TextBox 14"/>
          <p:cNvSpPr txBox="1"/>
          <p:nvPr/>
        </p:nvSpPr>
        <p:spPr>
          <a:xfrm>
            <a:off x="4945753" y="3392221"/>
            <a:ext cx="1917187" cy="646331"/>
          </a:xfrm>
          <a:prstGeom prst="rect">
            <a:avLst/>
          </a:prstGeom>
          <a:noFill/>
        </p:spPr>
        <p:txBody>
          <a:bodyPr wrap="square" rtlCol="0">
            <a:spAutoFit/>
          </a:bodyPr>
          <a:lstStyle/>
          <a:p>
            <a:pPr algn="ctr"/>
            <a:r>
              <a:rPr lang="en-US" dirty="0" smtClean="0"/>
              <a:t>Link 3</a:t>
            </a:r>
          </a:p>
          <a:p>
            <a:pPr algn="ctr"/>
            <a:r>
              <a:rPr lang="en-US" i="1" dirty="0" smtClean="0"/>
              <a:t>10 G</a:t>
            </a:r>
            <a:endParaRPr lang="en-US" i="1" dirty="0"/>
          </a:p>
        </p:txBody>
      </p:sp>
      <p:sp>
        <p:nvSpPr>
          <p:cNvPr id="25" name="TextBox 24"/>
          <p:cNvSpPr txBox="1"/>
          <p:nvPr/>
        </p:nvSpPr>
        <p:spPr>
          <a:xfrm>
            <a:off x="6464352" y="3392649"/>
            <a:ext cx="1917187" cy="646331"/>
          </a:xfrm>
          <a:prstGeom prst="rect">
            <a:avLst/>
          </a:prstGeom>
          <a:noFill/>
        </p:spPr>
        <p:txBody>
          <a:bodyPr wrap="square" rtlCol="0">
            <a:spAutoFit/>
          </a:bodyPr>
          <a:lstStyle/>
          <a:p>
            <a:pPr algn="ctr"/>
            <a:r>
              <a:rPr lang="en-US" dirty="0" smtClean="0"/>
              <a:t>Link 4</a:t>
            </a:r>
          </a:p>
          <a:p>
            <a:pPr algn="ctr"/>
            <a:r>
              <a:rPr lang="en-US" i="1" dirty="0" smtClean="0"/>
              <a:t>100 G</a:t>
            </a:r>
            <a:endParaRPr lang="en-US" i="1" dirty="0"/>
          </a:p>
        </p:txBody>
      </p:sp>
      <p:sp>
        <p:nvSpPr>
          <p:cNvPr id="27" name="TextBox 26"/>
          <p:cNvSpPr txBox="1"/>
          <p:nvPr/>
        </p:nvSpPr>
        <p:spPr>
          <a:xfrm>
            <a:off x="354005" y="3393356"/>
            <a:ext cx="1917187" cy="646331"/>
          </a:xfrm>
          <a:prstGeom prst="rect">
            <a:avLst/>
          </a:prstGeom>
          <a:noFill/>
        </p:spPr>
        <p:txBody>
          <a:bodyPr wrap="square" rtlCol="0">
            <a:spAutoFit/>
          </a:bodyPr>
          <a:lstStyle/>
          <a:p>
            <a:pPr algn="ctr"/>
            <a:r>
              <a:rPr lang="en-US" dirty="0" smtClean="0"/>
              <a:t>Link 0</a:t>
            </a:r>
          </a:p>
          <a:p>
            <a:pPr algn="ctr"/>
            <a:r>
              <a:rPr lang="en-US" i="1" dirty="0" smtClean="0"/>
              <a:t>100 G</a:t>
            </a:r>
            <a:endParaRPr lang="en-US" i="1" dirty="0"/>
          </a:p>
        </p:txBody>
      </p:sp>
      <p:grpSp>
        <p:nvGrpSpPr>
          <p:cNvPr id="51" name="Group 50"/>
          <p:cNvGrpSpPr/>
          <p:nvPr/>
        </p:nvGrpSpPr>
        <p:grpSpPr>
          <a:xfrm>
            <a:off x="285055" y="3487828"/>
            <a:ext cx="1559083" cy="488359"/>
            <a:chOff x="285055" y="3487828"/>
            <a:chExt cx="1559083" cy="488359"/>
          </a:xfrm>
        </p:grpSpPr>
        <p:cxnSp>
          <p:nvCxnSpPr>
            <p:cNvPr id="22" name="Straight Arrow Connector 21"/>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21" name="Picture 20"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52" name="Group 51"/>
          <p:cNvGrpSpPr/>
          <p:nvPr/>
        </p:nvGrpSpPr>
        <p:grpSpPr>
          <a:xfrm>
            <a:off x="1816111" y="3487828"/>
            <a:ext cx="1559083" cy="488359"/>
            <a:chOff x="285055" y="3487828"/>
            <a:chExt cx="1559083" cy="488359"/>
          </a:xfrm>
        </p:grpSpPr>
        <p:cxnSp>
          <p:nvCxnSpPr>
            <p:cNvPr id="53" name="Straight Arrow Connector 52"/>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4" name="Picture 53"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55" name="Group 54"/>
          <p:cNvGrpSpPr/>
          <p:nvPr/>
        </p:nvGrpSpPr>
        <p:grpSpPr>
          <a:xfrm>
            <a:off x="3347167" y="3487828"/>
            <a:ext cx="1559083" cy="488359"/>
            <a:chOff x="285055" y="3487828"/>
            <a:chExt cx="1559083" cy="488359"/>
          </a:xfrm>
        </p:grpSpPr>
        <p:cxnSp>
          <p:nvCxnSpPr>
            <p:cNvPr id="56" name="Straight Arrow Connector 5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7" name="Picture 56"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58" name="Group 57"/>
          <p:cNvGrpSpPr/>
          <p:nvPr/>
        </p:nvGrpSpPr>
        <p:grpSpPr>
          <a:xfrm>
            <a:off x="4878223" y="3487828"/>
            <a:ext cx="1559083" cy="488359"/>
            <a:chOff x="285055" y="3487828"/>
            <a:chExt cx="1559083" cy="488359"/>
          </a:xfrm>
        </p:grpSpPr>
        <p:cxnSp>
          <p:nvCxnSpPr>
            <p:cNvPr id="59" name="Straight Arrow Connector 58"/>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0" name="Picture 59"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89" name="Group 88"/>
          <p:cNvGrpSpPr/>
          <p:nvPr/>
        </p:nvGrpSpPr>
        <p:grpSpPr>
          <a:xfrm>
            <a:off x="3681815" y="3606800"/>
            <a:ext cx="3067050" cy="1663700"/>
            <a:chOff x="3681815" y="3606800"/>
            <a:chExt cx="3067050" cy="1663700"/>
          </a:xfrm>
        </p:grpSpPr>
        <p:cxnSp>
          <p:nvCxnSpPr>
            <p:cNvPr id="75" name="Straight Connector 74"/>
            <p:cNvCxnSpPr/>
            <p:nvPr/>
          </p:nvCxnSpPr>
          <p:spPr>
            <a:xfrm>
              <a:off x="6748865" y="3606800"/>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681815" y="4456843"/>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4793910" y="4088186"/>
              <a:ext cx="1352650" cy="402337"/>
            </a:xfrm>
            <a:prstGeom prst="rect">
              <a:avLst/>
            </a:prstGeom>
            <a:noFill/>
          </p:spPr>
          <p:txBody>
            <a:bodyPr wrap="square" rtlCol="0">
              <a:spAutoFit/>
            </a:bodyPr>
            <a:lstStyle/>
            <a:p>
              <a:r>
                <a:rPr lang="en-US" sz="2000" i="1" dirty="0" smtClean="0">
                  <a:solidFill>
                    <a:srgbClr val="FF0000"/>
                  </a:solidFill>
                </a:rPr>
                <a:t>Flow C</a:t>
              </a:r>
              <a:endParaRPr lang="en-US" sz="2000" i="1" dirty="0">
                <a:solidFill>
                  <a:srgbClr val="FF0000"/>
                </a:solidFill>
              </a:endParaRPr>
            </a:p>
          </p:txBody>
        </p:sp>
      </p:grpSp>
      <p:grpSp>
        <p:nvGrpSpPr>
          <p:cNvPr id="90" name="Group 89"/>
          <p:cNvGrpSpPr/>
          <p:nvPr/>
        </p:nvGrpSpPr>
        <p:grpSpPr>
          <a:xfrm>
            <a:off x="5218515" y="4676150"/>
            <a:ext cx="2704951" cy="402337"/>
            <a:chOff x="5218515" y="4676150"/>
            <a:chExt cx="2704951" cy="402337"/>
          </a:xfrm>
        </p:grpSpPr>
        <p:cxnSp>
          <p:nvCxnSpPr>
            <p:cNvPr id="4" name="Straight Arrow Connector 3"/>
            <p:cNvCxnSpPr/>
            <p:nvPr/>
          </p:nvCxnSpPr>
          <p:spPr>
            <a:xfrm>
              <a:off x="5218515" y="5039712"/>
              <a:ext cx="2704951"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6172996" y="4676150"/>
              <a:ext cx="1151738" cy="402337"/>
            </a:xfrm>
            <a:prstGeom prst="rect">
              <a:avLst/>
            </a:prstGeom>
            <a:noFill/>
          </p:spPr>
          <p:txBody>
            <a:bodyPr wrap="square" rtlCol="0">
              <a:spAutoFit/>
            </a:bodyPr>
            <a:lstStyle/>
            <a:p>
              <a:r>
                <a:rPr lang="en-US" sz="2000" i="1" dirty="0" smtClean="0">
                  <a:solidFill>
                    <a:srgbClr val="3366FF"/>
                  </a:solidFill>
                </a:rPr>
                <a:t>Flow D</a:t>
              </a:r>
              <a:endParaRPr lang="en-US" sz="2000" i="1" dirty="0">
                <a:solidFill>
                  <a:srgbClr val="3366FF"/>
                </a:solidFill>
              </a:endParaRPr>
            </a:p>
          </p:txBody>
        </p:sp>
      </p:grpSp>
      <p:grpSp>
        <p:nvGrpSpPr>
          <p:cNvPr id="61" name="Group 60"/>
          <p:cNvGrpSpPr/>
          <p:nvPr/>
        </p:nvGrpSpPr>
        <p:grpSpPr>
          <a:xfrm>
            <a:off x="6409279" y="3487828"/>
            <a:ext cx="1559083" cy="488359"/>
            <a:chOff x="285055" y="3487828"/>
            <a:chExt cx="1559083" cy="488359"/>
          </a:xfrm>
        </p:grpSpPr>
        <p:cxnSp>
          <p:nvCxnSpPr>
            <p:cNvPr id="62" name="Straight Arrow Connector 61"/>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3" name="Picture 62" descr="1280px-Router.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Tree>
    <p:custDataLst>
      <p:tags r:id="rId1"/>
    </p:custDataLst>
    <p:extLst>
      <p:ext uri="{BB962C8B-B14F-4D97-AF65-F5344CB8AC3E}">
        <p14:creationId xmlns:p14="http://schemas.microsoft.com/office/powerpoint/2010/main" val="2293617894"/>
      </p:ext>
    </p:extLst>
  </p:cSld>
  <p:clrMapOvr>
    <a:masterClrMapping/>
  </p:clrMapOvr>
  <mc:AlternateContent xmlns:mc="http://schemas.openxmlformats.org/markup-compatibility/2006" xmlns:p14="http://schemas.microsoft.com/office/powerpoint/2010/main">
    <mc:Choice Requires="p14">
      <p:transition spd="slow" p14:dur="2000" advTm="27519"/>
    </mc:Choice>
    <mc:Fallback xmlns="">
      <p:transition xmlns:p14="http://schemas.microsoft.com/office/powerpoint/2010/main" spd="slow" advTm="2751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wipe(left)">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wipe(left)">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left)">
                                      <p:cBhvr>
                                        <p:cTn id="2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a:off x="2915261" y="4002378"/>
            <a:ext cx="775149" cy="9144"/>
          </a:xfrm>
          <a:prstGeom prst="straightConnector1">
            <a:avLst/>
          </a:prstGeom>
          <a:ln w="762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530185" y="4101030"/>
            <a:ext cx="775149" cy="9144"/>
          </a:xfrm>
          <a:prstGeom prst="straightConnector1">
            <a:avLst/>
          </a:prstGeom>
          <a:ln w="127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1606902" y="4035525"/>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6876055" y="4110174"/>
            <a:ext cx="775149" cy="9144"/>
          </a:xfrm>
          <a:prstGeom prst="straightConnector1">
            <a:avLst/>
          </a:prstGeom>
          <a:ln w="1270000" cmpd="sng">
            <a:solidFill>
              <a:schemeClr val="bg1">
                <a:lumMod val="75000"/>
              </a:schemeClr>
            </a:solidFill>
            <a:tailEnd type="none"/>
          </a:ln>
          <a:effectLst>
            <a:glow rad="228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4184315" y="4217919"/>
            <a:ext cx="775149" cy="9144"/>
          </a:xfrm>
          <a:prstGeom prst="straightConnector1">
            <a:avLst/>
          </a:prstGeom>
          <a:ln w="381000" cmpd="sng">
            <a:solidFill>
              <a:schemeClr val="bg1">
                <a:lumMod val="75000"/>
              </a:schemeClr>
            </a:solidFill>
            <a:tailEnd type="none"/>
          </a:ln>
          <a:effectLst>
            <a:glow rad="228600">
              <a:schemeClr val="accent2">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smtClean="0"/>
              <a:t>Fair Share of Bottlenecked Links</a:t>
            </a:r>
            <a:endParaRPr lang="en-US" dirty="0"/>
          </a:p>
        </p:txBody>
      </p:sp>
      <p:pic>
        <p:nvPicPr>
          <p:cNvPr id="4" name="Content Placeholder 3"/>
          <p:cNvPicPr>
            <a:picLocks noChangeAspect="1"/>
          </p:cNvPicPr>
          <p:nvPr/>
        </p:nvPicPr>
        <p:blipFill>
          <a:blip r:embed="rId4"/>
          <a:srcRect l="-95032" r="-95032"/>
          <a:stretch>
            <a:fillRect/>
          </a:stretch>
        </p:blipFill>
        <p:spPr>
          <a:xfrm flipH="1">
            <a:off x="-693270" y="1600200"/>
            <a:ext cx="2904223" cy="1597211"/>
          </a:xfrm>
          <a:prstGeom prst="rect">
            <a:avLst/>
          </a:prstGeom>
        </p:spPr>
      </p:pic>
      <p:sp>
        <p:nvSpPr>
          <p:cNvPr id="9" name="TextBox 8"/>
          <p:cNvSpPr txBox="1"/>
          <p:nvPr/>
        </p:nvSpPr>
        <p:spPr>
          <a:xfrm>
            <a:off x="2657469" y="3197411"/>
            <a:ext cx="1613254" cy="338554"/>
          </a:xfrm>
          <a:prstGeom prst="rect">
            <a:avLst/>
          </a:prstGeom>
          <a:noFill/>
        </p:spPr>
        <p:txBody>
          <a:bodyPr wrap="square" rtlCol="0">
            <a:spAutoFit/>
          </a:bodyPr>
          <a:lstStyle/>
          <a:p>
            <a:r>
              <a:rPr lang="en-US" sz="1600" b="1" dirty="0" smtClean="0"/>
              <a:t>Link 1 (60 G)</a:t>
            </a:r>
            <a:endParaRPr lang="en-US" sz="1600" b="1" dirty="0"/>
          </a:p>
        </p:txBody>
      </p:sp>
      <p:sp>
        <p:nvSpPr>
          <p:cNvPr id="10" name="TextBox 9"/>
          <p:cNvSpPr txBox="1"/>
          <p:nvPr/>
        </p:nvSpPr>
        <p:spPr>
          <a:xfrm>
            <a:off x="4051400" y="3544350"/>
            <a:ext cx="1613254" cy="338554"/>
          </a:xfrm>
          <a:prstGeom prst="rect">
            <a:avLst/>
          </a:prstGeom>
          <a:noFill/>
        </p:spPr>
        <p:txBody>
          <a:bodyPr wrap="square" rtlCol="0">
            <a:spAutoFit/>
          </a:bodyPr>
          <a:lstStyle/>
          <a:p>
            <a:r>
              <a:rPr lang="en-US" sz="1600" b="1" dirty="0" smtClean="0"/>
              <a:t>Link 2 (30 G)</a:t>
            </a:r>
            <a:endParaRPr lang="en-US" sz="1600" b="1" dirty="0"/>
          </a:p>
        </p:txBody>
      </p:sp>
      <p:sp>
        <p:nvSpPr>
          <p:cNvPr id="15" name="TextBox 14"/>
          <p:cNvSpPr txBox="1"/>
          <p:nvPr/>
        </p:nvSpPr>
        <p:spPr>
          <a:xfrm>
            <a:off x="5416264" y="3637019"/>
            <a:ext cx="1613254" cy="338554"/>
          </a:xfrm>
          <a:prstGeom prst="rect">
            <a:avLst/>
          </a:prstGeom>
          <a:noFill/>
        </p:spPr>
        <p:txBody>
          <a:bodyPr wrap="square" rtlCol="0">
            <a:spAutoFit/>
          </a:bodyPr>
          <a:lstStyle/>
          <a:p>
            <a:r>
              <a:rPr lang="en-US" sz="1600" b="1" dirty="0" smtClean="0"/>
              <a:t>Link 3 (10 G)</a:t>
            </a:r>
            <a:endParaRPr lang="en-US" sz="1600" b="1" dirty="0"/>
          </a:p>
        </p:txBody>
      </p:sp>
      <p:sp>
        <p:nvSpPr>
          <p:cNvPr id="25" name="TextBox 24"/>
          <p:cNvSpPr txBox="1"/>
          <p:nvPr/>
        </p:nvSpPr>
        <p:spPr>
          <a:xfrm>
            <a:off x="6685906" y="3059576"/>
            <a:ext cx="1613254" cy="338554"/>
          </a:xfrm>
          <a:prstGeom prst="rect">
            <a:avLst/>
          </a:prstGeom>
          <a:noFill/>
        </p:spPr>
        <p:txBody>
          <a:bodyPr wrap="square" rtlCol="0">
            <a:spAutoFit/>
          </a:bodyPr>
          <a:lstStyle/>
          <a:p>
            <a:r>
              <a:rPr lang="en-US" sz="1600" dirty="0" smtClean="0"/>
              <a:t>Link 4 (5/ 100 G)</a:t>
            </a:r>
            <a:endParaRPr lang="en-US" sz="1600" dirty="0"/>
          </a:p>
        </p:txBody>
      </p:sp>
      <p:sp>
        <p:nvSpPr>
          <p:cNvPr id="27" name="TextBox 26"/>
          <p:cNvSpPr txBox="1"/>
          <p:nvPr/>
        </p:nvSpPr>
        <p:spPr>
          <a:xfrm>
            <a:off x="926844" y="2866037"/>
            <a:ext cx="1762103" cy="338554"/>
          </a:xfrm>
          <a:prstGeom prst="rect">
            <a:avLst/>
          </a:prstGeom>
          <a:noFill/>
        </p:spPr>
        <p:txBody>
          <a:bodyPr wrap="square" rtlCol="0">
            <a:spAutoFit/>
          </a:bodyPr>
          <a:lstStyle/>
          <a:p>
            <a:r>
              <a:rPr lang="en-US" sz="1600" dirty="0" smtClean="0"/>
              <a:t>Link 0 (35/ 100 G)</a:t>
            </a:r>
            <a:endParaRPr lang="en-US" sz="1600" dirty="0"/>
          </a:p>
        </p:txBody>
      </p:sp>
      <p:pic>
        <p:nvPicPr>
          <p:cNvPr id="23" name="Picture 22"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2805" y="4863967"/>
            <a:ext cx="570721" cy="410939"/>
          </a:xfrm>
          <a:prstGeom prst="rect">
            <a:avLst/>
          </a:prstGeom>
        </p:spPr>
      </p:pic>
      <p:pic>
        <p:nvPicPr>
          <p:cNvPr id="28" name="Picture 27"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1903" y="4472609"/>
            <a:ext cx="570721" cy="410939"/>
          </a:xfrm>
          <a:prstGeom prst="rect">
            <a:avLst/>
          </a:prstGeom>
        </p:spPr>
      </p:pic>
      <p:pic>
        <p:nvPicPr>
          <p:cNvPr id="29" name="Picture 28"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0723" y="4558818"/>
            <a:ext cx="570721" cy="410939"/>
          </a:xfrm>
          <a:prstGeom prst="rect">
            <a:avLst/>
          </a:prstGeom>
        </p:spPr>
      </p:pic>
      <p:pic>
        <p:nvPicPr>
          <p:cNvPr id="30" name="Picture 29"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185" y="4300279"/>
            <a:ext cx="570721" cy="410939"/>
          </a:xfrm>
          <a:prstGeom prst="rect">
            <a:avLst/>
          </a:prstGeom>
        </p:spPr>
      </p:pic>
      <p:pic>
        <p:nvPicPr>
          <p:cNvPr id="31" name="Picture 30"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1812" y="4928219"/>
            <a:ext cx="570721" cy="410939"/>
          </a:xfrm>
          <a:prstGeom prst="rect">
            <a:avLst/>
          </a:prstGeom>
        </p:spPr>
      </p:pic>
      <p:cxnSp>
        <p:nvCxnSpPr>
          <p:cNvPr id="32" name="Straight Arrow Connector 31"/>
          <p:cNvCxnSpPr/>
          <p:nvPr/>
        </p:nvCxnSpPr>
        <p:spPr>
          <a:xfrm>
            <a:off x="5431205" y="4134259"/>
            <a:ext cx="2234940" cy="0"/>
          </a:xfrm>
          <a:prstGeom prst="straightConnector1">
            <a:avLst/>
          </a:prstGeom>
          <a:ln w="63500" cmpd="sng">
            <a:solidFill>
              <a:srgbClr val="0000FF"/>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652805" y="3855691"/>
            <a:ext cx="2029537" cy="0"/>
          </a:xfrm>
          <a:prstGeom prst="straightConnector1">
            <a:avLst/>
          </a:prstGeom>
          <a:ln w="444500" cmpd="sng">
            <a:solidFill>
              <a:srgbClr val="FF66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17421" y="4236977"/>
            <a:ext cx="2044203" cy="0"/>
          </a:xfrm>
          <a:prstGeom prst="straightConnector1">
            <a:avLst/>
          </a:prstGeom>
          <a:ln w="317500" cmpd="sng">
            <a:solidFill>
              <a:srgbClr val="008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230218" y="4059460"/>
            <a:ext cx="2121019" cy="5759"/>
          </a:xfrm>
          <a:prstGeom prst="straightConnector1">
            <a:avLst/>
          </a:prstGeom>
          <a:ln w="63500" cmpd="sng">
            <a:solidFill>
              <a:srgbClr val="800000"/>
            </a:solidFill>
            <a:prstDash val="solid"/>
            <a:headEnd type="none"/>
            <a:tailEnd type="non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644124" y="2965004"/>
            <a:ext cx="1613254" cy="338554"/>
          </a:xfrm>
          <a:prstGeom prst="rect">
            <a:avLst/>
          </a:prstGeom>
          <a:noFill/>
        </p:spPr>
        <p:txBody>
          <a:bodyPr wrap="square" rtlCol="0">
            <a:spAutoFit/>
          </a:bodyPr>
          <a:lstStyle/>
          <a:p>
            <a:r>
              <a:rPr lang="en-US" sz="1600" b="1" dirty="0" smtClean="0"/>
              <a:t>Fair Share: 35 G</a:t>
            </a:r>
            <a:endParaRPr lang="en-US" sz="1600" b="1" dirty="0"/>
          </a:p>
        </p:txBody>
      </p:sp>
      <p:sp>
        <p:nvSpPr>
          <p:cNvPr id="37" name="TextBox 36"/>
          <p:cNvSpPr txBox="1"/>
          <p:nvPr/>
        </p:nvSpPr>
        <p:spPr>
          <a:xfrm>
            <a:off x="4049758" y="3298465"/>
            <a:ext cx="1613254" cy="338554"/>
          </a:xfrm>
          <a:prstGeom prst="rect">
            <a:avLst/>
          </a:prstGeom>
          <a:noFill/>
        </p:spPr>
        <p:txBody>
          <a:bodyPr wrap="square" rtlCol="0">
            <a:spAutoFit/>
          </a:bodyPr>
          <a:lstStyle/>
          <a:p>
            <a:r>
              <a:rPr lang="en-US" sz="1600" b="1" dirty="0" smtClean="0"/>
              <a:t>Fair Share: 25 G</a:t>
            </a:r>
            <a:endParaRPr lang="en-US" sz="1600" b="1" dirty="0"/>
          </a:p>
        </p:txBody>
      </p:sp>
      <p:sp>
        <p:nvSpPr>
          <p:cNvPr id="38" name="TextBox 37"/>
          <p:cNvSpPr txBox="1"/>
          <p:nvPr/>
        </p:nvSpPr>
        <p:spPr>
          <a:xfrm>
            <a:off x="5414453" y="3450813"/>
            <a:ext cx="1613254" cy="338554"/>
          </a:xfrm>
          <a:prstGeom prst="rect">
            <a:avLst/>
          </a:prstGeom>
          <a:noFill/>
        </p:spPr>
        <p:txBody>
          <a:bodyPr wrap="square" rtlCol="0">
            <a:spAutoFit/>
          </a:bodyPr>
          <a:lstStyle/>
          <a:p>
            <a:r>
              <a:rPr lang="en-US" sz="1600" b="1" dirty="0" smtClean="0"/>
              <a:t>Fair Share: 5 G</a:t>
            </a:r>
            <a:endParaRPr lang="en-US" sz="1600" b="1" dirty="0"/>
          </a:p>
        </p:txBody>
      </p:sp>
      <p:sp>
        <p:nvSpPr>
          <p:cNvPr id="47" name="TextBox 46"/>
          <p:cNvSpPr txBox="1"/>
          <p:nvPr/>
        </p:nvSpPr>
        <p:spPr>
          <a:xfrm>
            <a:off x="-7228" y="4130986"/>
            <a:ext cx="1885784" cy="402337"/>
          </a:xfrm>
          <a:prstGeom prst="rect">
            <a:avLst/>
          </a:prstGeom>
          <a:noFill/>
        </p:spPr>
        <p:txBody>
          <a:bodyPr wrap="square" rtlCol="0">
            <a:spAutoFit/>
          </a:bodyPr>
          <a:lstStyle/>
          <a:p>
            <a:r>
              <a:rPr lang="en-US" sz="2000" b="1" i="1" dirty="0" smtClean="0">
                <a:solidFill>
                  <a:srgbClr val="008000"/>
                </a:solidFill>
              </a:rPr>
              <a:t>Flow B (25 G)</a:t>
            </a:r>
            <a:endParaRPr lang="en-US" sz="2000" b="1" i="1" dirty="0">
              <a:solidFill>
                <a:srgbClr val="008000"/>
              </a:solidFill>
            </a:endParaRPr>
          </a:p>
        </p:txBody>
      </p:sp>
      <p:sp>
        <p:nvSpPr>
          <p:cNvPr id="48" name="TextBox 47"/>
          <p:cNvSpPr txBox="1"/>
          <p:nvPr/>
        </p:nvSpPr>
        <p:spPr>
          <a:xfrm>
            <a:off x="0" y="3643476"/>
            <a:ext cx="1766973" cy="400110"/>
          </a:xfrm>
          <a:prstGeom prst="rect">
            <a:avLst/>
          </a:prstGeom>
          <a:noFill/>
        </p:spPr>
        <p:txBody>
          <a:bodyPr wrap="square" rtlCol="0">
            <a:spAutoFit/>
          </a:bodyPr>
          <a:lstStyle/>
          <a:p>
            <a:r>
              <a:rPr lang="en-US" sz="2000" b="1" i="1" dirty="0" smtClean="0">
                <a:solidFill>
                  <a:srgbClr val="FF6600"/>
                </a:solidFill>
              </a:rPr>
              <a:t>Flow A (35 G)</a:t>
            </a:r>
            <a:endParaRPr lang="en-US" sz="2000" b="1" i="1" dirty="0">
              <a:solidFill>
                <a:srgbClr val="FF6600"/>
              </a:solidFill>
            </a:endParaRPr>
          </a:p>
        </p:txBody>
      </p:sp>
      <p:sp>
        <p:nvSpPr>
          <p:cNvPr id="49" name="TextBox 48"/>
          <p:cNvSpPr txBox="1"/>
          <p:nvPr/>
        </p:nvSpPr>
        <p:spPr>
          <a:xfrm>
            <a:off x="7751771" y="3643476"/>
            <a:ext cx="1958756" cy="400110"/>
          </a:xfrm>
          <a:prstGeom prst="rect">
            <a:avLst/>
          </a:prstGeom>
          <a:noFill/>
        </p:spPr>
        <p:txBody>
          <a:bodyPr wrap="square" rtlCol="0">
            <a:spAutoFit/>
          </a:bodyPr>
          <a:lstStyle/>
          <a:p>
            <a:r>
              <a:rPr lang="en-US" sz="2000" b="1" i="1" dirty="0" smtClean="0">
                <a:solidFill>
                  <a:srgbClr val="FF0000"/>
                </a:solidFill>
              </a:rPr>
              <a:t>Flow C (5 G)</a:t>
            </a:r>
            <a:endParaRPr lang="en-US" sz="2000" b="1" i="1" dirty="0">
              <a:solidFill>
                <a:srgbClr val="FF0000"/>
              </a:solidFill>
            </a:endParaRPr>
          </a:p>
        </p:txBody>
      </p:sp>
      <p:sp>
        <p:nvSpPr>
          <p:cNvPr id="50" name="TextBox 49"/>
          <p:cNvSpPr txBox="1"/>
          <p:nvPr/>
        </p:nvSpPr>
        <p:spPr>
          <a:xfrm>
            <a:off x="7743898" y="4133213"/>
            <a:ext cx="1774709" cy="400110"/>
          </a:xfrm>
          <a:prstGeom prst="rect">
            <a:avLst/>
          </a:prstGeom>
          <a:noFill/>
        </p:spPr>
        <p:txBody>
          <a:bodyPr wrap="square" rtlCol="0">
            <a:spAutoFit/>
          </a:bodyPr>
          <a:lstStyle/>
          <a:p>
            <a:r>
              <a:rPr lang="en-US" sz="2000" b="1" i="1" dirty="0" smtClean="0">
                <a:solidFill>
                  <a:srgbClr val="3366FF"/>
                </a:solidFill>
              </a:rPr>
              <a:t>Flow D (5 G)</a:t>
            </a:r>
            <a:endParaRPr lang="en-US" sz="2000" b="1" i="1" dirty="0">
              <a:solidFill>
                <a:srgbClr val="3366FF"/>
              </a:solidFill>
            </a:endParaRPr>
          </a:p>
        </p:txBody>
      </p:sp>
    </p:spTree>
    <p:custDataLst>
      <p:tags r:id="rId1"/>
    </p:custDataLst>
    <p:extLst>
      <p:ext uri="{BB962C8B-B14F-4D97-AF65-F5344CB8AC3E}">
        <p14:creationId xmlns:p14="http://schemas.microsoft.com/office/powerpoint/2010/main" val="1079138018"/>
      </p:ext>
    </p:extLst>
  </p:cSld>
  <p:clrMapOvr>
    <a:masterClrMapping/>
  </p:clrMapOvr>
  <mc:AlternateContent xmlns:mc="http://schemas.openxmlformats.org/markup-compatibility/2006" xmlns:p14="http://schemas.microsoft.com/office/powerpoint/2010/main">
    <mc:Choice Requires="p14">
      <p:transition spd="slow" p14:dur="2000" advTm="24733"/>
    </mc:Choice>
    <mc:Fallback xmlns="">
      <p:transition xmlns:p14="http://schemas.microsoft.com/office/powerpoint/2010/main" spd="slow" advTm="2473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left)">
                                      <p:cBhvr>
                                        <p:cTn id="13" dur="500"/>
                                        <p:tgtEl>
                                          <p:spTgt spid="4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A </a:t>
            </a:r>
            <a:r>
              <a:rPr lang="en-US" i="1" dirty="0" smtClean="0"/>
              <a:t>centralized </a:t>
            </a:r>
            <a:r>
              <a:rPr lang="en-US" dirty="0" smtClean="0"/>
              <a:t>water-filling scheme </a:t>
            </a:r>
            <a:br>
              <a:rPr lang="en-US" dirty="0" smtClean="0"/>
            </a:br>
            <a:r>
              <a:rPr lang="en-US" dirty="0" smtClean="0"/>
              <a:t>may not scale.</a:t>
            </a:r>
            <a:endParaRPr lang="en-US" dirty="0"/>
          </a:p>
        </p:txBody>
      </p:sp>
      <p:sp>
        <p:nvSpPr>
          <p:cNvPr id="5" name="Subtitle 4"/>
          <p:cNvSpPr>
            <a:spLocks noGrp="1"/>
          </p:cNvSpPr>
          <p:nvPr>
            <p:ph type="subTitle" idx="1"/>
          </p:nvPr>
        </p:nvSpPr>
        <p:spPr/>
        <p:txBody>
          <a:bodyPr/>
          <a:lstStyle/>
          <a:p>
            <a:r>
              <a:rPr lang="en-US" dirty="0" smtClean="0"/>
              <a:t>Can we let the network figure out rates in a distributed fashion?</a:t>
            </a:r>
            <a:endParaRPr lang="en-US" dirty="0"/>
          </a:p>
        </p:txBody>
      </p:sp>
    </p:spTree>
    <p:extLst>
      <p:ext uri="{BB962C8B-B14F-4D97-AF65-F5344CB8AC3E}">
        <p14:creationId xmlns:p14="http://schemas.microsoft.com/office/powerpoint/2010/main" val="650447564"/>
      </p:ext>
    </p:extLst>
  </p:cSld>
  <p:clrMapOvr>
    <a:masterClrMapping/>
  </p:clrMapOvr>
  <mc:AlternateContent xmlns:mc="http://schemas.openxmlformats.org/markup-compatibility/2006" xmlns:p14="http://schemas.microsoft.com/office/powerpoint/2010/main">
    <mc:Choice Requires="p14">
      <p:transition spd="slow" p14:dur="2000" advTm="13072"/>
    </mc:Choice>
    <mc:Fallback xmlns="">
      <p:transition xmlns:p14="http://schemas.microsoft.com/office/powerpoint/2010/main" spd="slow" advTm="13072"/>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Fair Share for a Single Link</a:t>
            </a: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2686837897"/>
              </p:ext>
            </p:extLst>
          </p:nvPr>
        </p:nvGraphicFramePr>
        <p:xfrm>
          <a:off x="104587" y="1663962"/>
          <a:ext cx="2040394" cy="1280160"/>
        </p:xfrm>
        <a:graphic>
          <a:graphicData uri="http://schemas.openxmlformats.org/drawingml/2006/table">
            <a:tbl>
              <a:tblPr firstRow="1" bandRow="1">
                <a:tableStyleId>{073A0DAA-6AF3-43AB-8588-CEC1D06C72B9}</a:tableStyleId>
              </a:tblPr>
              <a:tblGrid>
                <a:gridCol w="1020197"/>
                <a:gridCol w="1020197"/>
              </a:tblGrid>
              <a:tr h="183293">
                <a:tc>
                  <a:txBody>
                    <a:bodyPr/>
                    <a:lstStyle/>
                    <a:p>
                      <a:r>
                        <a:rPr lang="en-US" dirty="0" smtClean="0"/>
                        <a:t>flow</a:t>
                      </a:r>
                      <a:endParaRPr lang="en-US" dirty="0"/>
                    </a:p>
                  </a:txBody>
                  <a:tcPr/>
                </a:tc>
                <a:tc>
                  <a:txBody>
                    <a:bodyPr/>
                    <a:lstStyle/>
                    <a:p>
                      <a:r>
                        <a:rPr lang="en-US" dirty="0" smtClean="0"/>
                        <a:t>demand</a:t>
                      </a:r>
                      <a:endParaRPr lang="en-US" dirty="0"/>
                    </a:p>
                  </a:txBody>
                  <a:tcPr/>
                </a:tc>
              </a:tr>
              <a:tr h="370840">
                <a:tc>
                  <a:txBody>
                    <a:bodyPr/>
                    <a:lstStyle/>
                    <a:p>
                      <a:r>
                        <a:rPr lang="en-US" sz="2400" dirty="0" smtClean="0"/>
                        <a:t>A</a:t>
                      </a:r>
                      <a:endParaRPr lang="en-US" sz="2400" b="1" i="0" dirty="0">
                        <a:solidFill>
                          <a:srgbClr val="008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r h="370840">
                <a:tc>
                  <a:txBody>
                    <a:bodyPr/>
                    <a:lstStyle/>
                    <a:p>
                      <a:r>
                        <a:rPr lang="en-US" sz="2400" dirty="0" smtClean="0"/>
                        <a:t>B</a:t>
                      </a:r>
                      <a:endParaRPr lang="en-US" sz="2400" b="1" i="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bl>
          </a:graphicData>
        </a:graphic>
      </p:graphicFrame>
      <p:sp>
        <p:nvSpPr>
          <p:cNvPr id="33" name="TextBox 6"/>
          <p:cNvSpPr txBox="1">
            <a:spLocks noChangeArrowheads="1"/>
          </p:cNvSpPr>
          <p:nvPr/>
        </p:nvSpPr>
        <p:spPr bwMode="auto">
          <a:xfrm>
            <a:off x="2405528" y="1663962"/>
            <a:ext cx="4674639"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t>Capacity at Link 1: </a:t>
            </a:r>
            <a:r>
              <a:rPr lang="en-US" dirty="0" smtClean="0"/>
              <a:t>30G</a:t>
            </a:r>
          </a:p>
          <a:p>
            <a:pPr eaLnBrk="1" hangingPunct="1"/>
            <a:r>
              <a:rPr lang="en-US" dirty="0" smtClean="0"/>
              <a:t>So Fair </a:t>
            </a:r>
            <a:r>
              <a:rPr lang="en-US" dirty="0"/>
              <a:t>Share Rate: 30G/2 = 15G</a:t>
            </a:r>
          </a:p>
          <a:p>
            <a:pPr eaLnBrk="1" hangingPunct="1"/>
            <a:endParaRPr lang="en-US" dirty="0"/>
          </a:p>
        </p:txBody>
      </p:sp>
      <p:sp>
        <p:nvSpPr>
          <p:cNvPr id="6" name="Line Callout 2 5"/>
          <p:cNvSpPr/>
          <p:nvPr/>
        </p:nvSpPr>
        <p:spPr>
          <a:xfrm>
            <a:off x="5154686" y="2724352"/>
            <a:ext cx="861299" cy="745926"/>
          </a:xfrm>
          <a:prstGeom prst="borderCallout2">
            <a:avLst>
              <a:gd name="adj1" fmla="val 18750"/>
              <a:gd name="adj2" fmla="val -8333"/>
              <a:gd name="adj3" fmla="val 18750"/>
              <a:gd name="adj4" fmla="val -16667"/>
              <a:gd name="adj5" fmla="val 83806"/>
              <a:gd name="adj6" fmla="val -103001"/>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15 G</a:t>
            </a:r>
            <a:endParaRPr lang="en-US" sz="2800" dirty="0">
              <a:solidFill>
                <a:srgbClr val="000000"/>
              </a:solidFill>
            </a:endParaRPr>
          </a:p>
        </p:txBody>
      </p:sp>
      <p:sp>
        <p:nvSpPr>
          <p:cNvPr id="18" name="Line Callout 2 17"/>
          <p:cNvSpPr/>
          <p:nvPr/>
        </p:nvSpPr>
        <p:spPr>
          <a:xfrm>
            <a:off x="5624856" y="4416690"/>
            <a:ext cx="609395" cy="406421"/>
          </a:xfrm>
          <a:prstGeom prst="borderCallout2">
            <a:avLst>
              <a:gd name="adj1" fmla="val 18750"/>
              <a:gd name="adj2" fmla="val -8333"/>
              <a:gd name="adj3" fmla="val 18750"/>
              <a:gd name="adj4" fmla="val -16667"/>
              <a:gd name="adj5" fmla="val 66859"/>
              <a:gd name="adj6" fmla="val -70085"/>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2800" dirty="0">
                <a:solidFill>
                  <a:srgbClr val="000000"/>
                </a:solidFill>
              </a:rPr>
              <a:t>∞</a:t>
            </a:r>
          </a:p>
        </p:txBody>
      </p:sp>
      <p:sp>
        <p:nvSpPr>
          <p:cNvPr id="20" name="Line Callout 2 19"/>
          <p:cNvSpPr/>
          <p:nvPr/>
        </p:nvSpPr>
        <p:spPr>
          <a:xfrm>
            <a:off x="5624856" y="5085142"/>
            <a:ext cx="609395" cy="406421"/>
          </a:xfrm>
          <a:prstGeom prst="borderCallout2">
            <a:avLst>
              <a:gd name="adj1" fmla="val 18750"/>
              <a:gd name="adj2" fmla="val -8333"/>
              <a:gd name="adj3" fmla="val 18750"/>
              <a:gd name="adj4" fmla="val -16667"/>
              <a:gd name="adj5" fmla="val 55757"/>
              <a:gd name="adj6" fmla="val -58537"/>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2800" dirty="0">
                <a:solidFill>
                  <a:srgbClr val="000000"/>
                </a:solidFill>
              </a:rPr>
              <a:t>∞</a:t>
            </a:r>
          </a:p>
        </p:txBody>
      </p:sp>
      <p:grpSp>
        <p:nvGrpSpPr>
          <p:cNvPr id="16" name="Group 15"/>
          <p:cNvGrpSpPr/>
          <p:nvPr/>
        </p:nvGrpSpPr>
        <p:grpSpPr>
          <a:xfrm>
            <a:off x="2293842" y="3327711"/>
            <a:ext cx="3751944" cy="2800852"/>
            <a:chOff x="4921008" y="5093204"/>
            <a:chExt cx="2516095" cy="1878279"/>
          </a:xfrm>
        </p:grpSpPr>
        <p:cxnSp>
          <p:nvCxnSpPr>
            <p:cNvPr id="17" name="Straight Connector 16"/>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grpSp>
          <p:nvGrpSpPr>
            <p:cNvPr id="22" name="Group 21"/>
            <p:cNvGrpSpPr/>
            <p:nvPr userDrawn="1"/>
          </p:nvGrpSpPr>
          <p:grpSpPr>
            <a:xfrm>
              <a:off x="4921008" y="5188811"/>
              <a:ext cx="1870642" cy="488359"/>
              <a:chOff x="285055" y="3487828"/>
              <a:chExt cx="1870642" cy="488359"/>
            </a:xfrm>
          </p:grpSpPr>
          <p:cxnSp>
            <p:nvCxnSpPr>
              <p:cNvPr id="31" name="Straight Arrow Connector 30"/>
              <p:cNvCxnSpPr/>
              <p:nvPr/>
            </p:nvCxnSpPr>
            <p:spPr>
              <a:xfrm>
                <a:off x="833966" y="3732008"/>
                <a:ext cx="1321731"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4" name="Picture 33"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23" name="Straight Connector 22"/>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userDrawn="1"/>
          </p:nvCxnSpPr>
          <p:spPr>
            <a:xfrm>
              <a:off x="5261300" y="6607015"/>
              <a:ext cx="1530350"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userDrawn="1"/>
          </p:nvSpPr>
          <p:spPr>
            <a:xfrm>
              <a:off x="5478347" y="6256139"/>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sp>
          <p:nvSpPr>
            <p:cNvPr id="28" name="TextBox 27"/>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spTree>
    <p:custDataLst>
      <p:tags r:id="rId1"/>
    </p:custDataLst>
    <p:extLst>
      <p:ext uri="{BB962C8B-B14F-4D97-AF65-F5344CB8AC3E}">
        <p14:creationId xmlns:p14="http://schemas.microsoft.com/office/powerpoint/2010/main" val="3759552651"/>
      </p:ext>
    </p:extLst>
  </p:cSld>
  <p:clrMapOvr>
    <a:masterClrMapping/>
  </p:clrMapOvr>
  <mc:AlternateContent xmlns:mc="http://schemas.openxmlformats.org/markup-compatibility/2006" xmlns:p14="http://schemas.microsoft.com/office/powerpoint/2010/main">
    <mc:Choice Requires="p14">
      <p:transition spd="slow" p14:dur="2000" advTm="34227"/>
    </mc:Choice>
    <mc:Fallback xmlns="">
      <p:transition xmlns:p14="http://schemas.microsoft.com/office/powerpoint/2010/main" spd="slow" advTm="3422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 grpId="0" animBg="1"/>
      <p:bldP spid="18"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second link introduces a </a:t>
            </a:r>
            <a:r>
              <a:rPr lang="en-US" i="1" dirty="0" smtClean="0"/>
              <a:t>dependency</a:t>
            </a:r>
            <a:endParaRPr lang="en-US" i="1" dirty="0"/>
          </a:p>
        </p:txBody>
      </p:sp>
      <p:graphicFrame>
        <p:nvGraphicFramePr>
          <p:cNvPr id="32" name="Table 31"/>
          <p:cNvGraphicFramePr>
            <a:graphicFrameLocks noGrp="1"/>
          </p:cNvGraphicFramePr>
          <p:nvPr>
            <p:extLst>
              <p:ext uri="{D42A27DB-BD31-4B8C-83A1-F6EECF244321}">
                <p14:modId xmlns:p14="http://schemas.microsoft.com/office/powerpoint/2010/main" val="1868481096"/>
              </p:ext>
            </p:extLst>
          </p:nvPr>
        </p:nvGraphicFramePr>
        <p:xfrm>
          <a:off x="104587" y="1663962"/>
          <a:ext cx="2040394" cy="1280160"/>
        </p:xfrm>
        <a:graphic>
          <a:graphicData uri="http://schemas.openxmlformats.org/drawingml/2006/table">
            <a:tbl>
              <a:tblPr firstRow="1" bandRow="1">
                <a:tableStyleId>{073A0DAA-6AF3-43AB-8588-CEC1D06C72B9}</a:tableStyleId>
              </a:tblPr>
              <a:tblGrid>
                <a:gridCol w="1020197"/>
                <a:gridCol w="1020197"/>
              </a:tblGrid>
              <a:tr h="183293">
                <a:tc>
                  <a:txBody>
                    <a:bodyPr/>
                    <a:lstStyle/>
                    <a:p>
                      <a:r>
                        <a:rPr lang="en-US" dirty="0" smtClean="0"/>
                        <a:t>flow</a:t>
                      </a:r>
                      <a:endParaRPr lang="en-US" dirty="0"/>
                    </a:p>
                  </a:txBody>
                  <a:tcPr/>
                </a:tc>
                <a:tc>
                  <a:txBody>
                    <a:bodyPr/>
                    <a:lstStyle/>
                    <a:p>
                      <a:r>
                        <a:rPr lang="en-US" dirty="0" smtClean="0"/>
                        <a:t>demand</a:t>
                      </a:r>
                      <a:endParaRPr lang="en-US" dirty="0"/>
                    </a:p>
                  </a:txBody>
                  <a:tcPr/>
                </a:tc>
              </a:tr>
              <a:tr h="370840">
                <a:tc>
                  <a:txBody>
                    <a:bodyPr/>
                    <a:lstStyle/>
                    <a:p>
                      <a:r>
                        <a:rPr lang="en-US" sz="2400" dirty="0" smtClean="0"/>
                        <a:t>A</a:t>
                      </a:r>
                      <a:endParaRPr lang="en-US" sz="2400" b="1" i="0" dirty="0">
                        <a:solidFill>
                          <a:srgbClr val="008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r h="370840">
                <a:tc>
                  <a:txBody>
                    <a:bodyPr/>
                    <a:lstStyle/>
                    <a:p>
                      <a:r>
                        <a:rPr lang="en-US" sz="2400" dirty="0" smtClean="0"/>
                        <a:t>B</a:t>
                      </a:r>
                      <a:endParaRPr lang="en-US" sz="2400" b="1" i="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400" b="1" i="0" dirty="0" smtClean="0"/>
                    </a:p>
                  </a:txBody>
                  <a:tcPr/>
                </a:tc>
              </a:tr>
            </a:tbl>
          </a:graphicData>
        </a:graphic>
      </p:graphicFrame>
      <p:sp>
        <p:nvSpPr>
          <p:cNvPr id="6" name="Rectangle 5"/>
          <p:cNvSpPr/>
          <p:nvPr/>
        </p:nvSpPr>
        <p:spPr>
          <a:xfrm>
            <a:off x="1080611" y="2487778"/>
            <a:ext cx="762348" cy="461665"/>
          </a:xfrm>
          <a:prstGeom prst="rect">
            <a:avLst/>
          </a:prstGeom>
        </p:spPr>
        <p:txBody>
          <a:bodyPr wrap="none">
            <a:spAutoFit/>
          </a:bodyPr>
          <a:lstStyle/>
          <a:p>
            <a:pPr>
              <a:defRPr/>
            </a:pPr>
            <a:r>
              <a:rPr lang="en-US" sz="2400" b="1" dirty="0"/>
              <a:t>10 G</a:t>
            </a:r>
          </a:p>
        </p:txBody>
      </p:sp>
      <p:sp>
        <p:nvSpPr>
          <p:cNvPr id="25" name="Rectangle 24"/>
          <p:cNvSpPr/>
          <p:nvPr/>
        </p:nvSpPr>
        <p:spPr>
          <a:xfrm>
            <a:off x="1130825" y="2487778"/>
            <a:ext cx="442549" cy="461665"/>
          </a:xfrm>
          <a:prstGeom prst="rect">
            <a:avLst/>
          </a:prstGeom>
        </p:spPr>
        <p:txBody>
          <a:bodyPr wrap="none">
            <a:spAutoFit/>
          </a:bodyPr>
          <a:lstStyle/>
          <a:p>
            <a:pPr>
              <a:defRPr/>
            </a:pPr>
            <a:r>
              <a:rPr lang="en-US" sz="2400" b="1" dirty="0"/>
              <a:t>∞</a:t>
            </a:r>
          </a:p>
        </p:txBody>
      </p:sp>
      <p:grpSp>
        <p:nvGrpSpPr>
          <p:cNvPr id="16" name="Group 15"/>
          <p:cNvGrpSpPr/>
          <p:nvPr/>
        </p:nvGrpSpPr>
        <p:grpSpPr>
          <a:xfrm>
            <a:off x="2293866" y="3327711"/>
            <a:ext cx="5224078" cy="2800852"/>
            <a:chOff x="4921008" y="5093204"/>
            <a:chExt cx="3503316" cy="1878279"/>
          </a:xfrm>
        </p:grpSpPr>
        <p:cxnSp>
          <p:nvCxnSpPr>
            <p:cNvPr id="24" name="Straight Connector 23"/>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26" name="TextBox 25"/>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sp>
          <p:nvSpPr>
            <p:cNvPr id="27" name="TextBox 26"/>
            <p:cNvSpPr txBox="1"/>
            <p:nvPr userDrawn="1"/>
          </p:nvSpPr>
          <p:spPr>
            <a:xfrm>
              <a:off x="6507137" y="5093632"/>
              <a:ext cx="1917187" cy="64633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28" name="Group 27"/>
            <p:cNvGrpSpPr/>
            <p:nvPr userDrawn="1"/>
          </p:nvGrpSpPr>
          <p:grpSpPr>
            <a:xfrm>
              <a:off x="4921008" y="5188811"/>
              <a:ext cx="1559083" cy="488359"/>
              <a:chOff x="285055" y="3487828"/>
              <a:chExt cx="1559083" cy="488359"/>
            </a:xfrm>
          </p:grpSpPr>
          <p:cxnSp>
            <p:nvCxnSpPr>
              <p:cNvPr id="38" name="Straight Arrow Connector 3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9" name="Picture 38"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29" name="Straight Connector 28"/>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userDrawn="1"/>
          </p:nvCxnSpPr>
          <p:spPr>
            <a:xfrm>
              <a:off x="5261300" y="6607015"/>
              <a:ext cx="2749847"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userDrawn="1"/>
          </p:nvSpPr>
          <p:spPr>
            <a:xfrm>
              <a:off x="6216996" y="6247650"/>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grpSp>
          <p:nvGrpSpPr>
            <p:cNvPr id="34" name="Group 33"/>
            <p:cNvGrpSpPr/>
            <p:nvPr userDrawn="1"/>
          </p:nvGrpSpPr>
          <p:grpSpPr>
            <a:xfrm>
              <a:off x="6452064" y="5188811"/>
              <a:ext cx="1559083" cy="488359"/>
              <a:chOff x="285055" y="3487828"/>
              <a:chExt cx="1559083" cy="488359"/>
            </a:xfrm>
          </p:grpSpPr>
          <p:cxnSp>
            <p:nvCxnSpPr>
              <p:cNvPr id="36" name="Straight Arrow Connector 3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7" name="Picture 36"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35" name="TextBox 34"/>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cxnSp>
        <p:nvCxnSpPr>
          <p:cNvPr id="40" name="Straight Connector 39"/>
          <p:cNvCxnSpPr/>
          <p:nvPr/>
        </p:nvCxnSpPr>
        <p:spPr>
          <a:xfrm>
            <a:off x="6901814" y="3834394"/>
            <a:ext cx="0" cy="2294169"/>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165985579"/>
      </p:ext>
    </p:extLst>
  </p:cSld>
  <p:clrMapOvr>
    <a:masterClrMapping/>
  </p:clrMapOvr>
  <mc:AlternateContent xmlns:mc="http://schemas.openxmlformats.org/markup-compatibility/2006" xmlns:p14="http://schemas.microsoft.com/office/powerpoint/2010/main">
    <mc:Choice Requires="p14">
      <p:transition spd="slow" p14:dur="2000" advTm="23928"/>
    </mc:Choice>
    <mc:Fallback xmlns="">
      <p:transition xmlns:p14="http://schemas.microsoft.com/office/powerpoint/2010/main" spd="slow" advTm="2392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Graph</a:t>
            </a:r>
            <a:endParaRPr lang="en-US" dirty="0"/>
          </a:p>
        </p:txBody>
      </p:sp>
    </p:spTree>
    <p:extLst>
      <p:ext uri="{BB962C8B-B14F-4D97-AF65-F5344CB8AC3E}">
        <p14:creationId xmlns:p14="http://schemas.microsoft.com/office/powerpoint/2010/main" val="2182110613"/>
      </p:ext>
    </p:extLst>
  </p:cSld>
  <p:clrMapOvr>
    <a:masterClrMapping/>
  </p:clrMapOvr>
  <mc:AlternateContent xmlns:mc="http://schemas.openxmlformats.org/markup-compatibility/2006" xmlns:p14="http://schemas.microsoft.com/office/powerpoint/2010/main">
    <mc:Choice Requires="p14">
      <p:transition spd="slow" p14:dur="2000" advTm="12407"/>
    </mc:Choice>
    <mc:Fallback xmlns="">
      <p:transition xmlns:p14="http://schemas.microsoft.com/office/powerpoint/2010/main" spd="slow" advTm="12407"/>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510032" y="3200903"/>
            <a:ext cx="1494282" cy="1352842"/>
            <a:chOff x="4177250" y="3058213"/>
            <a:chExt cx="1255194" cy="1136385"/>
          </a:xfrm>
          <a:effectLst>
            <a:glow rad="101600">
              <a:schemeClr val="accent5">
                <a:satMod val="175000"/>
                <a:alpha val="40000"/>
              </a:schemeClr>
            </a:glow>
          </a:effectLst>
        </p:grpSpPr>
        <p:cxnSp>
          <p:nvCxnSpPr>
            <p:cNvPr id="6" name="Straight Connector 5"/>
            <p:cNvCxnSpPr/>
            <p:nvPr/>
          </p:nvCxnSpPr>
          <p:spPr>
            <a:xfrm flipV="1">
              <a:off x="4177250" y="3058213"/>
              <a:ext cx="1102794" cy="635038"/>
            </a:xfrm>
            <a:prstGeom prst="line">
              <a:avLst/>
            </a:prstGeom>
            <a:ln w="38100" cmpd="sng">
              <a:solidFill>
                <a:srgbClr val="4F81BD"/>
              </a:solidFill>
              <a:prstDash val="soli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177250" y="3845651"/>
              <a:ext cx="1255194" cy="348947"/>
            </a:xfrm>
            <a:prstGeom prst="line">
              <a:avLst/>
            </a:prstGeom>
            <a:ln w="38100" cmpd="sng">
              <a:solidFill>
                <a:srgbClr val="4F81BD"/>
              </a:solidFill>
              <a:prstDash val="solid"/>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a:t>Dependency Graph</a:t>
            </a:r>
          </a:p>
        </p:txBody>
      </p:sp>
      <p:sp>
        <p:nvSpPr>
          <p:cNvPr id="9" name="Round Diagonal Corner Rectangle 8"/>
          <p:cNvSpPr/>
          <p:nvPr/>
        </p:nvSpPr>
        <p:spPr>
          <a:xfrm>
            <a:off x="3332143" y="3615169"/>
            <a:ext cx="605687" cy="583292"/>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10</a:t>
            </a:r>
            <a:endParaRPr lang="en-US" sz="2200" dirty="0">
              <a:solidFill>
                <a:schemeClr val="tx1"/>
              </a:solidFill>
            </a:endParaRPr>
          </a:p>
        </p:txBody>
      </p:sp>
      <p:sp>
        <p:nvSpPr>
          <p:cNvPr id="10" name="Round Diagonal Corner Rectangle 9"/>
          <p:cNvSpPr/>
          <p:nvPr/>
        </p:nvSpPr>
        <p:spPr>
          <a:xfrm>
            <a:off x="4496381" y="4061708"/>
            <a:ext cx="608251" cy="585760"/>
          </a:xfrm>
          <a:prstGeom prst="round2Diag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10</a:t>
            </a:r>
            <a:endParaRPr lang="en-US" sz="2200" dirty="0">
              <a:solidFill>
                <a:srgbClr val="000000"/>
              </a:solidFill>
            </a:endParaRPr>
          </a:p>
        </p:txBody>
      </p:sp>
    </p:spTree>
    <p:custDataLst>
      <p:tags r:id="rId1"/>
    </p:custDataLst>
    <p:extLst>
      <p:ext uri="{BB962C8B-B14F-4D97-AF65-F5344CB8AC3E}">
        <p14:creationId xmlns:p14="http://schemas.microsoft.com/office/powerpoint/2010/main" val="3103063655"/>
      </p:ext>
    </p:extLst>
  </p:cSld>
  <p:clrMapOvr>
    <a:masterClrMapping/>
  </p:clrMapOvr>
  <mc:AlternateContent xmlns:mc="http://schemas.openxmlformats.org/markup-compatibility/2006" xmlns:p14="http://schemas.microsoft.com/office/powerpoint/2010/main">
    <mc:Choice Requires="p14">
      <p:transition spd="slow" p14:dur="2000" advTm="17686"/>
    </mc:Choice>
    <mc:Fallback xmlns="">
      <p:transition xmlns:p14="http://schemas.microsoft.com/office/powerpoint/2010/main" spd="slow" advTm="1768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grpId="0" nodeType="afterEffect">
                                  <p:stCondLst>
                                    <p:cond delay="0"/>
                                  </p:stCondLst>
                                  <p:childTnLst>
                                    <p:animMotion origin="layout" path="M 3.40629E-6 -4.10458E-6 L -0.14227 -0.05645 " pathEditMode="relative" rAng="0" ptsTypes="AA">
                                      <p:cBhvr>
                                        <p:cTn id="13" dur="500" fill="hold"/>
                                        <p:tgtEl>
                                          <p:spTgt spid="10"/>
                                        </p:tgtEl>
                                        <p:attrNameLst>
                                          <p:attrName>ppt_x</p:attrName>
                                          <p:attrName>ppt_y</p:attrName>
                                        </p:attrNameLst>
                                      </p:cBhvr>
                                      <p:rCtr x="-7122" y="-2823"/>
                                    </p:animMotion>
                                  </p:childTnLst>
                                </p:cTn>
                              </p:par>
                            </p:childTnLst>
                          </p:cTn>
                        </p:par>
                        <p:par>
                          <p:cTn id="14" fill="hold">
                            <p:stCondLst>
                              <p:cond delay="500"/>
                            </p:stCondLst>
                            <p:childTnLst>
                              <p:par>
                                <p:cTn id="15" presetID="1" presetClass="entr" presetSubtype="0" fill="hold" grpId="1"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500"/>
                            </p:stCondLst>
                            <p:childTnLst>
                              <p:par>
                                <p:cTn id="18" presetID="0" presetClass="path" presetSubtype="0" accel="50000" decel="50000" fill="hold" grpId="0" nodeType="afterEffect">
                                  <p:stCondLst>
                                    <p:cond delay="0"/>
                                  </p:stCondLst>
                                  <p:childTnLst>
                                    <p:animMotion origin="layout" path="M -8.963E-7 2.94308E-6 L 0.12142 -0.08746 " pathEditMode="relative" rAng="0" ptsTypes="AA">
                                      <p:cBhvr>
                                        <p:cTn id="19" dur="500" fill="hold"/>
                                        <p:tgtEl>
                                          <p:spTgt spid="9"/>
                                        </p:tgtEl>
                                        <p:attrNameLst>
                                          <p:attrName>ppt_x</p:attrName>
                                          <p:attrName>ppt_y</p:attrName>
                                        </p:attrNameLst>
                                      </p:cBhvr>
                                      <p:rCtr x="6062" y="-43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Proactive Explicit Rate Control (PERC) Overview</a:t>
            </a:r>
            <a:endParaRPr lang="en-US" dirty="0"/>
          </a:p>
        </p:txBody>
      </p:sp>
      <p:sp>
        <p:nvSpPr>
          <p:cNvPr id="35" name="Content Placeholder 27"/>
          <p:cNvSpPr>
            <a:spLocks noGrp="1"/>
          </p:cNvSpPr>
          <p:nvPr>
            <p:ph sz="half" idx="2"/>
          </p:nvPr>
        </p:nvSpPr>
        <p:spPr/>
        <p:txBody>
          <a:bodyPr/>
          <a:lstStyle/>
          <a:p>
            <a:r>
              <a:rPr lang="en-US" sz="2400" dirty="0" smtClean="0"/>
              <a:t>Flows and links alternately exchange messages.</a:t>
            </a:r>
          </a:p>
          <a:p>
            <a:r>
              <a:rPr lang="en-US" sz="2400" dirty="0" smtClean="0"/>
              <a:t>A flow sends a “demand”</a:t>
            </a:r>
          </a:p>
          <a:p>
            <a:pPr lvl="1"/>
            <a:r>
              <a:rPr lang="en-US" b="1" dirty="0"/>
              <a:t>∞ </a:t>
            </a:r>
            <a:r>
              <a:rPr lang="en-US" b="1" dirty="0" smtClean="0"/>
              <a:t>when no other fair share</a:t>
            </a:r>
          </a:p>
          <a:p>
            <a:pPr lvl="1"/>
            <a:r>
              <a:rPr lang="en-US" dirty="0" smtClean="0"/>
              <a:t>min.</a:t>
            </a:r>
            <a:r>
              <a:rPr lang="en-US" b="1" i="1" dirty="0" smtClean="0"/>
              <a:t> </a:t>
            </a:r>
            <a:r>
              <a:rPr lang="en-US" dirty="0" smtClean="0"/>
              <a:t>fair share of other links</a:t>
            </a:r>
          </a:p>
          <a:p>
            <a:r>
              <a:rPr lang="en-US" dirty="0"/>
              <a:t>A link sends a “fair share”</a:t>
            </a:r>
          </a:p>
          <a:p>
            <a:pPr lvl="1"/>
            <a:r>
              <a:rPr lang="en-US" b="1" dirty="0"/>
              <a:t>C/N when demands are ∞</a:t>
            </a:r>
          </a:p>
          <a:p>
            <a:pPr lvl="1"/>
            <a:r>
              <a:rPr lang="en-US" dirty="0"/>
              <a:t>otherwise use water-filling</a:t>
            </a:r>
          </a:p>
          <a:p>
            <a:endParaRPr lang="en-US" dirty="0"/>
          </a:p>
        </p:txBody>
      </p:sp>
      <p:sp>
        <p:nvSpPr>
          <p:cNvPr id="37" name="Text Placeholder 36"/>
          <p:cNvSpPr>
            <a:spLocks noGrp="1"/>
          </p:cNvSpPr>
          <p:nvPr>
            <p:ph type="body" sz="quarter" idx="3"/>
          </p:nvPr>
        </p:nvSpPr>
        <p:spPr/>
        <p:txBody>
          <a:bodyPr/>
          <a:lstStyle/>
          <a:p>
            <a:r>
              <a:rPr lang="en-US" dirty="0" smtClean="0"/>
              <a:t>Round 1 (Flows </a:t>
            </a:r>
            <a:r>
              <a:rPr lang="en-US" dirty="0" smtClean="0">
                <a:sym typeface="Wingdings"/>
              </a:rPr>
              <a:t> Links)</a:t>
            </a:r>
            <a:endParaRPr lang="en-US" dirty="0"/>
          </a:p>
        </p:txBody>
      </p:sp>
      <p:sp>
        <p:nvSpPr>
          <p:cNvPr id="38" name="Round Diagonal Corner Rectangle 37"/>
          <p:cNvSpPr/>
          <p:nvPr/>
        </p:nvSpPr>
        <p:spPr>
          <a:xfrm>
            <a:off x="5780920" y="3197240"/>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a:t>
            </a:r>
            <a:endParaRPr lang="en-US" sz="2200" dirty="0">
              <a:solidFill>
                <a:schemeClr val="tx1"/>
              </a:solidFill>
            </a:endParaRPr>
          </a:p>
        </p:txBody>
      </p:sp>
      <p:sp>
        <p:nvSpPr>
          <p:cNvPr id="39" name="Round Diagonal Corner Rectangle 38"/>
          <p:cNvSpPr/>
          <p:nvPr/>
        </p:nvSpPr>
        <p:spPr>
          <a:xfrm>
            <a:off x="5780920" y="3831416"/>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a:t>
            </a:r>
            <a:endParaRPr lang="en-US" sz="2200" dirty="0">
              <a:solidFill>
                <a:schemeClr val="tx1"/>
              </a:solidFill>
            </a:endParaRPr>
          </a:p>
        </p:txBody>
      </p:sp>
      <p:sp>
        <p:nvSpPr>
          <p:cNvPr id="40" name="Round Diagonal Corner Rectangle 39"/>
          <p:cNvSpPr/>
          <p:nvPr/>
        </p:nvSpPr>
        <p:spPr>
          <a:xfrm>
            <a:off x="5780920" y="4021206"/>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a:t>
            </a:r>
            <a:endParaRPr lang="en-US" sz="2200" dirty="0">
              <a:solidFill>
                <a:schemeClr val="tx1"/>
              </a:solidFill>
            </a:endParaRPr>
          </a:p>
        </p:txBody>
      </p:sp>
      <p:sp>
        <p:nvSpPr>
          <p:cNvPr id="8" name="Round Diagonal Corner Rectangle 7"/>
          <p:cNvSpPr/>
          <p:nvPr/>
        </p:nvSpPr>
        <p:spPr>
          <a:xfrm>
            <a:off x="6277261" y="4371587"/>
            <a:ext cx="510929" cy="492037"/>
          </a:xfrm>
          <a:prstGeom prst="round2Diag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10</a:t>
            </a:r>
            <a:endParaRPr lang="en-US" sz="2200" dirty="0">
              <a:solidFill>
                <a:srgbClr val="000000"/>
              </a:solidFill>
            </a:endParaRPr>
          </a:p>
        </p:txBody>
      </p:sp>
      <p:sp>
        <p:nvSpPr>
          <p:cNvPr id="9" name="Round Diagonal Corner Rectangle 8"/>
          <p:cNvSpPr/>
          <p:nvPr/>
        </p:nvSpPr>
        <p:spPr>
          <a:xfrm>
            <a:off x="6277261" y="3232847"/>
            <a:ext cx="510929" cy="492037"/>
          </a:xfrm>
          <a:prstGeom prst="round2DiagRect">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15</a:t>
            </a:r>
            <a:endParaRPr lang="en-US" sz="2200" dirty="0">
              <a:solidFill>
                <a:srgbClr val="000000"/>
              </a:solidFill>
            </a:endParaRPr>
          </a:p>
        </p:txBody>
      </p:sp>
      <p:sp>
        <p:nvSpPr>
          <p:cNvPr id="10" name="Round Diagonal Corner Rectangle 9"/>
          <p:cNvSpPr/>
          <p:nvPr/>
        </p:nvSpPr>
        <p:spPr>
          <a:xfrm>
            <a:off x="6277261" y="3422637"/>
            <a:ext cx="510929" cy="492037"/>
          </a:xfrm>
          <a:prstGeom prst="round2DiagRect">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15</a:t>
            </a:r>
            <a:endParaRPr lang="en-US" sz="2200" dirty="0">
              <a:solidFill>
                <a:srgbClr val="000000"/>
              </a:solidFill>
            </a:endParaRPr>
          </a:p>
        </p:txBody>
      </p:sp>
    </p:spTree>
    <p:custDataLst>
      <p:tags r:id="rId1"/>
    </p:custDataLst>
    <p:extLst>
      <p:ext uri="{BB962C8B-B14F-4D97-AF65-F5344CB8AC3E}">
        <p14:creationId xmlns:p14="http://schemas.microsoft.com/office/powerpoint/2010/main" val="199455724"/>
      </p:ext>
    </p:extLst>
  </p:cSld>
  <p:clrMapOvr>
    <a:masterClrMapping/>
  </p:clrMapOvr>
  <mc:AlternateContent xmlns:mc="http://schemas.openxmlformats.org/markup-compatibility/2006" xmlns:p14="http://schemas.microsoft.com/office/powerpoint/2010/main">
    <mc:Choice Requires="p14">
      <p:transition spd="slow" p14:dur="2000" advTm="41638"/>
    </mc:Choice>
    <mc:Fallback xmlns="">
      <p:transition xmlns:p14="http://schemas.microsoft.com/office/powerpoint/2010/main" spd="slow" advTm="4163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5">
                                            <p:txEl>
                                              <p:pRg st="0" end="0"/>
                                            </p:txEl>
                                          </p:spTgt>
                                        </p:tgtEl>
                                      </p:cBhvr>
                                    </p:animEffect>
                                    <p:set>
                                      <p:cBhvr>
                                        <p:cTn id="11" dur="1" fill="hold">
                                          <p:stCondLst>
                                            <p:cond delay="499"/>
                                          </p:stCondLst>
                                        </p:cTn>
                                        <p:tgtEl>
                                          <p:spTgt spid="35">
                                            <p:txEl>
                                              <p:pRg st="0" end="0"/>
                                            </p:txEl>
                                          </p:spTgt>
                                        </p:tgtEl>
                                        <p:attrNameLst>
                                          <p:attrName>style.visibility</p:attrName>
                                        </p:attrNameLst>
                                      </p:cBhvr>
                                      <p:to>
                                        <p:strVal val="hidden"/>
                                      </p:to>
                                    </p:set>
                                  </p:childTnLst>
                                </p:cTn>
                              </p:par>
                              <p:par>
                                <p:cTn id="12" presetID="1" presetClass="entr" presetSubtype="0" fill="hold" grpId="2" nodeType="with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par>
                                <p:cTn id="14" presetID="1" presetClass="entr" presetSubtype="0" fill="hold" grpId="2" nodeType="with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par>
                                <p:cTn id="16" presetID="1" presetClass="entr" presetSubtype="0" fill="hold" grpId="2"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5">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5">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0.03439 0.00648 L 0.09345 0.00856 " pathEditMode="relative" ptsTypes="AA">
                                      <p:cBhvr>
                                        <p:cTn id="27" dur="2000" fill="hold"/>
                                        <p:tgtEl>
                                          <p:spTgt spid="38"/>
                                        </p:tgtEl>
                                        <p:attrNameLst>
                                          <p:attrName>ppt_x</p:attrName>
                                          <p:attrName>ppt_y</p:attrName>
                                        </p:attrNameLst>
                                      </p:cBhvr>
                                    </p:animMotion>
                                  </p:childTnLst>
                                </p:cTn>
                              </p:par>
                              <p:par>
                                <p:cTn id="28" presetID="0" presetClass="path" presetSubtype="0" accel="50000" decel="50000" fill="hold" grpId="0" nodeType="withEffect">
                                  <p:stCondLst>
                                    <p:cond delay="0"/>
                                  </p:stCondLst>
                                  <p:childTnLst>
                                    <p:animMotion origin="layout" path="M -0.03422 0.05992 L 0.0938 -0.05461 " pathEditMode="relative" rAng="0" ptsTypes="AA">
                                      <p:cBhvr>
                                        <p:cTn id="29" dur="2000" fill="hold"/>
                                        <p:tgtEl>
                                          <p:spTgt spid="39"/>
                                        </p:tgtEl>
                                        <p:attrNameLst>
                                          <p:attrName>ppt_x</p:attrName>
                                          <p:attrName>ppt_y</p:attrName>
                                        </p:attrNameLst>
                                      </p:cBhvr>
                                      <p:rCtr x="6392" y="-5738"/>
                                    </p:animMotion>
                                  </p:childTnLst>
                                </p:cTn>
                              </p:par>
                              <p:par>
                                <p:cTn id="30" presetID="0" presetClass="path" presetSubtype="0" accel="50000" decel="50000" fill="hold" grpId="0" nodeType="withEffect">
                                  <p:stCondLst>
                                    <p:cond delay="0"/>
                                  </p:stCondLst>
                                  <p:childTnLst>
                                    <p:animMotion origin="layout" path="M -0.03439 0.00347 L 0.0938 0.06085 " pathEditMode="relative" ptsTypes="AA">
                                      <p:cBhvr>
                                        <p:cTn id="31" dur="2000" fill="hold"/>
                                        <p:tgtEl>
                                          <p:spTgt spid="40"/>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38"/>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39"/>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35">
                                            <p:txEl>
                                              <p:pRg st="1" end="1"/>
                                            </p:txEl>
                                          </p:spTgt>
                                        </p:tgtEl>
                                      </p:cBhvr>
                                    </p:animEffect>
                                    <p:set>
                                      <p:cBhvr>
                                        <p:cTn id="42" dur="1" fill="hold">
                                          <p:stCondLst>
                                            <p:cond delay="499"/>
                                          </p:stCondLst>
                                        </p:cTn>
                                        <p:tgtEl>
                                          <p:spTgt spid="35">
                                            <p:txEl>
                                              <p:pRg st="1" end="1"/>
                                            </p:txEl>
                                          </p:spTgt>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5">
                                            <p:txEl>
                                              <p:pRg st="2" end="2"/>
                                            </p:txEl>
                                          </p:spTgt>
                                        </p:tgtEl>
                                      </p:cBhvr>
                                    </p:animEffect>
                                    <p:set>
                                      <p:cBhvr>
                                        <p:cTn id="45" dur="1" fill="hold">
                                          <p:stCondLst>
                                            <p:cond delay="499"/>
                                          </p:stCondLst>
                                        </p:cTn>
                                        <p:tgtEl>
                                          <p:spTgt spid="35">
                                            <p:txEl>
                                              <p:pRg st="2" end="2"/>
                                            </p:txEl>
                                          </p:spTgt>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35">
                                            <p:txEl>
                                              <p:pRg st="3" end="3"/>
                                            </p:txEl>
                                          </p:spTgt>
                                        </p:tgtEl>
                                      </p:cBhvr>
                                    </p:animEffect>
                                    <p:set>
                                      <p:cBhvr>
                                        <p:cTn id="48" dur="1" fill="hold">
                                          <p:stCondLst>
                                            <p:cond delay="499"/>
                                          </p:stCondLst>
                                        </p:cTn>
                                        <p:tgtEl>
                                          <p:spTgt spid="35">
                                            <p:txEl>
                                              <p:pRg st="3" end="3"/>
                                            </p:txEl>
                                          </p:spTgt>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0" nodeType="clickEffect">
                                  <p:stCondLst>
                                    <p:cond delay="0"/>
                                  </p:stCondLst>
                                  <p:childTnLst>
                                    <p:animMotion origin="layout" path="M 0.03283 0.00139 L -0.09328 0.00139 " pathEditMode="relative" ptsTypes="AA">
                                      <p:cBhvr>
                                        <p:cTn id="64" dur="2000" fill="hold"/>
                                        <p:tgtEl>
                                          <p:spTgt spid="9"/>
                                        </p:tgtEl>
                                        <p:attrNameLst>
                                          <p:attrName>ppt_x</p:attrName>
                                          <p:attrName>ppt_y</p:attrName>
                                        </p:attrNameLst>
                                      </p:cBhvr>
                                    </p:animMotion>
                                  </p:childTnLst>
                                </p:cTn>
                              </p:par>
                              <p:par>
                                <p:cTn id="65" presetID="0" presetClass="path" presetSubtype="0" accel="50000" decel="50000" fill="hold" grpId="0" nodeType="withEffect">
                                  <p:stCondLst>
                                    <p:cond delay="0"/>
                                  </p:stCondLst>
                                  <p:childTnLst>
                                    <p:animMotion origin="layout" path="M 0.03283 -0.05415 L -0.09345 0.05853 " pathEditMode="relative" rAng="0" ptsTypes="AA">
                                      <p:cBhvr>
                                        <p:cTn id="66" dur="2000" fill="hold"/>
                                        <p:tgtEl>
                                          <p:spTgt spid="10"/>
                                        </p:tgtEl>
                                        <p:attrNameLst>
                                          <p:attrName>ppt_x</p:attrName>
                                          <p:attrName>ppt_y</p:attrName>
                                        </p:attrNameLst>
                                      </p:cBhvr>
                                      <p:rCtr x="-6323" y="5622"/>
                                    </p:animMotion>
                                  </p:childTnLst>
                                </p:cTn>
                              </p:par>
                              <p:par>
                                <p:cTn id="67" presetID="0" presetClass="path" presetSubtype="0" accel="50000" decel="50000" fill="hold" grpId="0" nodeType="withEffect">
                                  <p:stCondLst>
                                    <p:cond delay="0"/>
                                  </p:stCondLst>
                                  <p:childTnLst>
                                    <p:animMotion origin="layout" path="M 0.033 0.00324 L -0.09328 -0.05183 " pathEditMode="relative" ptsTypes="AA">
                                      <p:cBhvr>
                                        <p:cTn id="68"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8" grpId="2" animBg="1"/>
      <p:bldP spid="39" grpId="0" animBg="1"/>
      <p:bldP spid="39" grpId="1" animBg="1"/>
      <p:bldP spid="39" grpId="2" animBg="1"/>
      <p:bldP spid="40" grpId="0" animBg="1"/>
      <p:bldP spid="40" grpId="1" animBg="1"/>
      <p:bldP spid="40" grpId="2" animBg="1"/>
      <p:bldP spid="8" grpId="0" animBg="1"/>
      <p:bldP spid="8" grpId="1" animBg="1"/>
      <p:bldP spid="9" grpId="0" animBg="1"/>
      <p:bldP spid="9" grpId="1" animBg="1"/>
      <p:bldP spid="10" grpId="0" animBg="1"/>
      <p:bldP spid="1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Proactive Explicit Rate Control (PERC) Overview</a:t>
            </a:r>
            <a:endParaRPr lang="en-US" dirty="0"/>
          </a:p>
        </p:txBody>
      </p:sp>
      <p:sp>
        <p:nvSpPr>
          <p:cNvPr id="31" name="Content Placeholder 30"/>
          <p:cNvSpPr>
            <a:spLocks noGrp="1"/>
          </p:cNvSpPr>
          <p:nvPr>
            <p:ph sz="half" idx="2"/>
          </p:nvPr>
        </p:nvSpPr>
        <p:spPr/>
        <p:txBody>
          <a:bodyPr>
            <a:normAutofit fontScale="92500" lnSpcReduction="10000"/>
          </a:bodyPr>
          <a:lstStyle/>
          <a:p>
            <a:r>
              <a:rPr lang="en-US" dirty="0"/>
              <a:t>Flows and links </a:t>
            </a:r>
            <a:r>
              <a:rPr lang="en-US" dirty="0" smtClean="0"/>
              <a:t>alternately exchange messages.</a:t>
            </a:r>
            <a:endParaRPr lang="en-US" dirty="0"/>
          </a:p>
          <a:p>
            <a:r>
              <a:rPr lang="en-US" dirty="0"/>
              <a:t>A flow sends a “demand”</a:t>
            </a:r>
          </a:p>
          <a:p>
            <a:pPr lvl="1"/>
            <a:r>
              <a:rPr lang="en-US" dirty="0" smtClean="0"/>
              <a:t>∞ when no other fair share</a:t>
            </a:r>
          </a:p>
          <a:p>
            <a:pPr lvl="1"/>
            <a:r>
              <a:rPr lang="en-US" b="1" dirty="0" smtClean="0"/>
              <a:t>min.</a:t>
            </a:r>
            <a:r>
              <a:rPr lang="en-US" b="1" i="1" dirty="0" smtClean="0"/>
              <a:t> </a:t>
            </a:r>
            <a:r>
              <a:rPr lang="en-US" b="1" dirty="0" smtClean="0"/>
              <a:t>fair share of other links</a:t>
            </a:r>
          </a:p>
          <a:p>
            <a:r>
              <a:rPr lang="en-US" dirty="0" smtClean="0"/>
              <a:t>A link sends a “fair share”</a:t>
            </a:r>
          </a:p>
          <a:p>
            <a:pPr lvl="1"/>
            <a:r>
              <a:rPr lang="en-US" dirty="0" smtClean="0"/>
              <a:t>C/N when demands are ∞</a:t>
            </a:r>
          </a:p>
          <a:p>
            <a:pPr lvl="1"/>
            <a:r>
              <a:rPr lang="en-US" dirty="0" smtClean="0"/>
              <a:t>otherwise use water-filling</a:t>
            </a:r>
          </a:p>
          <a:p>
            <a:r>
              <a:rPr lang="en-US" dirty="0" smtClean="0"/>
              <a:t>Messages are approximate, jump to right values quickly with more rounds</a:t>
            </a:r>
          </a:p>
          <a:p>
            <a:pPr lvl="1"/>
            <a:endParaRPr lang="en-US" dirty="0" smtClean="0"/>
          </a:p>
        </p:txBody>
      </p:sp>
      <p:sp>
        <p:nvSpPr>
          <p:cNvPr id="35" name="Text Placeholder 34"/>
          <p:cNvSpPr>
            <a:spLocks noGrp="1"/>
          </p:cNvSpPr>
          <p:nvPr>
            <p:ph type="body" sz="quarter" idx="3"/>
          </p:nvPr>
        </p:nvSpPr>
        <p:spPr/>
        <p:txBody>
          <a:bodyPr/>
          <a:lstStyle/>
          <a:p>
            <a:r>
              <a:rPr lang="en-US" dirty="0" smtClean="0"/>
              <a:t>Round 2 (Flows </a:t>
            </a:r>
            <a:r>
              <a:rPr lang="en-US" dirty="0" smtClean="0">
                <a:sym typeface="Wingdings"/>
              </a:rPr>
              <a:t></a:t>
            </a:r>
            <a:r>
              <a:rPr lang="en-US" dirty="0" smtClean="0"/>
              <a:t> Links)</a:t>
            </a:r>
            <a:endParaRPr lang="en-US" dirty="0"/>
          </a:p>
        </p:txBody>
      </p:sp>
      <p:sp>
        <p:nvSpPr>
          <p:cNvPr id="39" name="Round Diagonal Corner Rectangle 38"/>
          <p:cNvSpPr/>
          <p:nvPr/>
        </p:nvSpPr>
        <p:spPr>
          <a:xfrm>
            <a:off x="5780920" y="3197240"/>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a:t>
            </a:r>
            <a:endParaRPr lang="en-US" sz="2200" dirty="0">
              <a:solidFill>
                <a:schemeClr val="tx1"/>
              </a:solidFill>
            </a:endParaRPr>
          </a:p>
        </p:txBody>
      </p:sp>
      <p:sp>
        <p:nvSpPr>
          <p:cNvPr id="40" name="Round Diagonal Corner Rectangle 39"/>
          <p:cNvSpPr/>
          <p:nvPr/>
        </p:nvSpPr>
        <p:spPr>
          <a:xfrm>
            <a:off x="5780920" y="3831416"/>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10</a:t>
            </a:r>
            <a:endParaRPr lang="en-US" sz="2200" dirty="0">
              <a:solidFill>
                <a:schemeClr val="tx1"/>
              </a:solidFill>
            </a:endParaRPr>
          </a:p>
        </p:txBody>
      </p:sp>
      <p:sp>
        <p:nvSpPr>
          <p:cNvPr id="41" name="Round Diagonal Corner Rectangle 40"/>
          <p:cNvSpPr/>
          <p:nvPr/>
        </p:nvSpPr>
        <p:spPr>
          <a:xfrm>
            <a:off x="5780920" y="4021206"/>
            <a:ext cx="508776" cy="489964"/>
          </a:xfrm>
          <a:prstGeom prst="round2Diag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chemeClr val="tx1"/>
                </a:solidFill>
              </a:rPr>
              <a:t>15</a:t>
            </a:r>
            <a:endParaRPr lang="en-US" sz="2200" dirty="0">
              <a:solidFill>
                <a:schemeClr val="tx1"/>
              </a:solidFill>
            </a:endParaRPr>
          </a:p>
        </p:txBody>
      </p:sp>
    </p:spTree>
    <p:custDataLst>
      <p:tags r:id="rId1"/>
    </p:custDataLst>
    <p:extLst>
      <p:ext uri="{BB962C8B-B14F-4D97-AF65-F5344CB8AC3E}">
        <p14:creationId xmlns:p14="http://schemas.microsoft.com/office/powerpoint/2010/main" val="1676900849"/>
      </p:ext>
    </p:extLst>
  </p:cSld>
  <p:clrMapOvr>
    <a:masterClrMapping/>
  </p:clrMapOvr>
  <mc:AlternateContent xmlns:mc="http://schemas.openxmlformats.org/markup-compatibility/2006" xmlns:p14="http://schemas.microsoft.com/office/powerpoint/2010/main">
    <mc:Choice Requires="p14">
      <p:transition spd="slow" p14:dur="2000" advTm="24630"/>
    </mc:Choice>
    <mc:Fallback xmlns="">
      <p:transition xmlns:p14="http://schemas.microsoft.com/office/powerpoint/2010/main" spd="slow" advTm="246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3439 0.00648 L 0.09345 0.00856 " pathEditMode="relative" ptsTypes="AA">
                                      <p:cBhvr>
                                        <p:cTn id="6" dur="2000" fill="hold"/>
                                        <p:tgtEl>
                                          <p:spTgt spid="3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3422 0.05992 L 0.0938 -0.05461 " pathEditMode="relative" rAng="0" ptsTypes="AA">
                                      <p:cBhvr>
                                        <p:cTn id="8" dur="2000" fill="hold"/>
                                        <p:tgtEl>
                                          <p:spTgt spid="40"/>
                                        </p:tgtEl>
                                        <p:attrNameLst>
                                          <p:attrName>ppt_x</p:attrName>
                                          <p:attrName>ppt_y</p:attrName>
                                        </p:attrNameLst>
                                      </p:cBhvr>
                                      <p:rCtr x="6392" y="-5738"/>
                                    </p:animMotion>
                                  </p:childTnLst>
                                </p:cTn>
                              </p:par>
                              <p:par>
                                <p:cTn id="9" presetID="0" presetClass="path" presetSubtype="0" accel="50000" decel="50000" fill="hold" grpId="0" nodeType="withEffect">
                                  <p:stCondLst>
                                    <p:cond delay="0"/>
                                  </p:stCondLst>
                                  <p:childTnLst>
                                    <p:animMotion origin="layout" path="M -0.03439 0.00347 L 0.0938 0.06085 " pathEditMode="relative" ptsTypes="AA">
                                      <p:cBhvr>
                                        <p:cTn id="10" dur="2000" fill="hold"/>
                                        <p:tgtEl>
                                          <p:spTgt spid="4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Proactive Explicit Rate Control (PERC) Overview</a:t>
            </a:r>
            <a:endParaRPr lang="en-US" dirty="0"/>
          </a:p>
        </p:txBody>
      </p:sp>
      <p:sp>
        <p:nvSpPr>
          <p:cNvPr id="31" name="Subtitle 3"/>
          <p:cNvSpPr>
            <a:spLocks noGrp="1"/>
          </p:cNvSpPr>
          <p:nvPr>
            <p:ph sz="half" idx="2"/>
          </p:nvPr>
        </p:nvSpPr>
        <p:spPr/>
        <p:txBody>
          <a:bodyPr>
            <a:normAutofit fontScale="92500" lnSpcReduction="10000"/>
          </a:bodyPr>
          <a:lstStyle/>
          <a:p>
            <a:r>
              <a:rPr lang="en-US" dirty="0"/>
              <a:t>Flows and links </a:t>
            </a:r>
            <a:r>
              <a:rPr lang="en-US" dirty="0" smtClean="0"/>
              <a:t>alternately exchange messages.</a:t>
            </a:r>
            <a:endParaRPr lang="en-US" dirty="0"/>
          </a:p>
          <a:p>
            <a:r>
              <a:rPr lang="en-US" dirty="0"/>
              <a:t>A flow sends a “demand”</a:t>
            </a:r>
          </a:p>
          <a:p>
            <a:pPr lvl="1"/>
            <a:r>
              <a:rPr lang="en-US" dirty="0" smtClean="0"/>
              <a:t>∞ when no other fair share</a:t>
            </a:r>
          </a:p>
          <a:p>
            <a:pPr lvl="1"/>
            <a:r>
              <a:rPr lang="en-US" dirty="0" smtClean="0"/>
              <a:t>min.</a:t>
            </a:r>
            <a:r>
              <a:rPr lang="en-US" b="1" i="1" dirty="0" smtClean="0"/>
              <a:t> </a:t>
            </a:r>
            <a:r>
              <a:rPr lang="en-US" dirty="0" smtClean="0"/>
              <a:t>fair share of other links</a:t>
            </a:r>
          </a:p>
          <a:p>
            <a:r>
              <a:rPr lang="en-US" dirty="0" smtClean="0"/>
              <a:t>A link sends a “fair share”</a:t>
            </a:r>
          </a:p>
          <a:p>
            <a:pPr lvl="1"/>
            <a:r>
              <a:rPr lang="en-US" dirty="0" smtClean="0"/>
              <a:t>C/N when demands are ∞</a:t>
            </a:r>
          </a:p>
          <a:p>
            <a:pPr lvl="1"/>
            <a:r>
              <a:rPr lang="en-US" b="1" dirty="0" smtClean="0"/>
              <a:t>otherwise use water-filling</a:t>
            </a:r>
          </a:p>
          <a:p>
            <a:r>
              <a:rPr lang="en-US" dirty="0" smtClean="0"/>
              <a:t>Messages are approximate, jump to right values quickly with more rounds</a:t>
            </a:r>
          </a:p>
        </p:txBody>
      </p:sp>
      <p:sp>
        <p:nvSpPr>
          <p:cNvPr id="28" name="Text Placeholder 27"/>
          <p:cNvSpPr>
            <a:spLocks noGrp="1"/>
          </p:cNvSpPr>
          <p:nvPr>
            <p:ph type="body" sz="quarter" idx="3"/>
          </p:nvPr>
        </p:nvSpPr>
        <p:spPr/>
        <p:txBody>
          <a:bodyPr/>
          <a:lstStyle/>
          <a:p>
            <a:r>
              <a:rPr lang="en-US" dirty="0" smtClean="0"/>
              <a:t>Round 2 (Links </a:t>
            </a:r>
            <a:r>
              <a:rPr lang="en-US" dirty="0" smtClean="0">
                <a:sym typeface="Wingdings"/>
              </a:rPr>
              <a:t></a:t>
            </a:r>
            <a:r>
              <a:rPr lang="en-US" dirty="0" smtClean="0"/>
              <a:t> Flows)</a:t>
            </a:r>
            <a:endParaRPr lang="en-US" dirty="0"/>
          </a:p>
        </p:txBody>
      </p:sp>
      <p:sp>
        <p:nvSpPr>
          <p:cNvPr id="36" name="Round Diagonal Corner Rectangle 35"/>
          <p:cNvSpPr/>
          <p:nvPr/>
        </p:nvSpPr>
        <p:spPr>
          <a:xfrm>
            <a:off x="6277261" y="4371587"/>
            <a:ext cx="510929" cy="492037"/>
          </a:xfrm>
          <a:prstGeom prst="round2Diag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10</a:t>
            </a:r>
            <a:endParaRPr lang="en-US" sz="2200" dirty="0">
              <a:solidFill>
                <a:srgbClr val="000000"/>
              </a:solidFill>
            </a:endParaRPr>
          </a:p>
        </p:txBody>
      </p:sp>
      <p:sp>
        <p:nvSpPr>
          <p:cNvPr id="37" name="Round Diagonal Corner Rectangle 36"/>
          <p:cNvSpPr/>
          <p:nvPr/>
        </p:nvSpPr>
        <p:spPr>
          <a:xfrm>
            <a:off x="6277261" y="3232847"/>
            <a:ext cx="510929" cy="492037"/>
          </a:xfrm>
          <a:prstGeom prst="round2DiagRect">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20</a:t>
            </a:r>
            <a:endParaRPr lang="en-US" sz="2200" dirty="0">
              <a:solidFill>
                <a:srgbClr val="000000"/>
              </a:solidFill>
            </a:endParaRPr>
          </a:p>
        </p:txBody>
      </p:sp>
      <p:sp>
        <p:nvSpPr>
          <p:cNvPr id="38" name="Round Diagonal Corner Rectangle 37"/>
          <p:cNvSpPr/>
          <p:nvPr/>
        </p:nvSpPr>
        <p:spPr>
          <a:xfrm>
            <a:off x="6277261" y="3422637"/>
            <a:ext cx="510929" cy="492037"/>
          </a:xfrm>
          <a:prstGeom prst="round2DiagRect">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solidFill>
                  <a:srgbClr val="000000"/>
                </a:solidFill>
              </a:rPr>
              <a:t>20</a:t>
            </a:r>
            <a:endParaRPr lang="en-US" sz="2200" dirty="0">
              <a:solidFill>
                <a:srgbClr val="000000"/>
              </a:solidFill>
            </a:endParaRPr>
          </a:p>
        </p:txBody>
      </p:sp>
    </p:spTree>
    <p:custDataLst>
      <p:tags r:id="rId1"/>
    </p:custDataLst>
    <p:extLst>
      <p:ext uri="{BB962C8B-B14F-4D97-AF65-F5344CB8AC3E}">
        <p14:creationId xmlns:p14="http://schemas.microsoft.com/office/powerpoint/2010/main" val="3049681514"/>
      </p:ext>
    </p:extLst>
  </p:cSld>
  <p:clrMapOvr>
    <a:masterClrMapping/>
  </p:clrMapOvr>
  <mc:AlternateContent xmlns:mc="http://schemas.openxmlformats.org/markup-compatibility/2006" xmlns:p14="http://schemas.microsoft.com/office/powerpoint/2010/main">
    <mc:Choice Requires="p14">
      <p:transition spd="slow" p14:dur="2000" advTm="13032"/>
    </mc:Choice>
    <mc:Fallback xmlns="">
      <p:transition xmlns:p14="http://schemas.microsoft.com/office/powerpoint/2010/main" spd="slow" advTm="1303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3283 0.00139 L -0.09328 0.00139 " pathEditMode="relative" ptsTypes="AA">
                                      <p:cBhvr>
                                        <p:cTn id="6" dur="2000" fill="hold"/>
                                        <p:tgtEl>
                                          <p:spTgt spid="3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3283 -0.05415 L -0.09345 0.05853 " pathEditMode="relative" rAng="0" ptsTypes="AA">
                                      <p:cBhvr>
                                        <p:cTn id="8" dur="2000" fill="hold"/>
                                        <p:tgtEl>
                                          <p:spTgt spid="38"/>
                                        </p:tgtEl>
                                        <p:attrNameLst>
                                          <p:attrName>ppt_x</p:attrName>
                                          <p:attrName>ppt_y</p:attrName>
                                        </p:attrNameLst>
                                      </p:cBhvr>
                                      <p:rCtr x="-6323" y="5622"/>
                                    </p:animMotion>
                                  </p:childTnLst>
                                </p:cTn>
                              </p:par>
                              <p:par>
                                <p:cTn id="9" presetID="0" presetClass="path" presetSubtype="0" accel="50000" decel="50000" fill="hold" grpId="0" nodeType="withEffect">
                                  <p:stCondLst>
                                    <p:cond delay="0"/>
                                  </p:stCondLst>
                                  <p:childTnLst>
                                    <p:animMotion origin="layout" path="M 0.033 0.00324 L -0.09328 -0.05183 " pathEditMode="relative" ptsTypes="AA">
                                      <p:cBhvr>
                                        <p:cTn id="10" dur="2000" fill="hold"/>
                                        <p:tgtEl>
                                          <p:spTgt spid="3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Algorithms</a:t>
            </a:r>
            <a:endParaRPr lang="en-US" dirty="0"/>
          </a:p>
        </p:txBody>
      </p:sp>
      <p:sp>
        <p:nvSpPr>
          <p:cNvPr id="6" name="Text Placeholder 5"/>
          <p:cNvSpPr>
            <a:spLocks noGrp="1"/>
          </p:cNvSpPr>
          <p:nvPr>
            <p:ph type="body" idx="1"/>
          </p:nvPr>
        </p:nvSpPr>
        <p:spPr>
          <a:xfrm>
            <a:off x="266114" y="1535111"/>
            <a:ext cx="4206664" cy="932161"/>
          </a:xfrm>
          <a:ln>
            <a:solidFill>
              <a:schemeClr val="accent1">
                <a:lumMod val="60000"/>
                <a:lumOff val="40000"/>
              </a:schemeClr>
            </a:solidFill>
          </a:ln>
        </p:spPr>
        <p:txBody>
          <a:bodyPr>
            <a:normAutofit/>
          </a:bodyPr>
          <a:lstStyle/>
          <a:p>
            <a:r>
              <a:rPr lang="en-US" b="0" dirty="0" smtClean="0"/>
              <a:t>Decoding error correcting codes</a:t>
            </a:r>
          </a:p>
          <a:p>
            <a:r>
              <a:rPr lang="en-US" b="0" dirty="0" smtClean="0"/>
              <a:t> (LDPC- </a:t>
            </a:r>
            <a:r>
              <a:rPr lang="en-US" b="0" dirty="0" err="1" smtClean="0"/>
              <a:t>Gallager</a:t>
            </a:r>
            <a:r>
              <a:rPr lang="en-US" b="0" dirty="0" smtClean="0"/>
              <a:t>, 1963) </a:t>
            </a:r>
          </a:p>
        </p:txBody>
      </p:sp>
      <p:sp>
        <p:nvSpPr>
          <p:cNvPr id="9" name="Text Placeholder 8"/>
          <p:cNvSpPr>
            <a:spLocks noGrp="1"/>
          </p:cNvSpPr>
          <p:nvPr>
            <p:ph type="body" sz="quarter" idx="3"/>
          </p:nvPr>
        </p:nvSpPr>
        <p:spPr>
          <a:xfrm>
            <a:off x="4604161" y="1535112"/>
            <a:ext cx="4496046" cy="932160"/>
          </a:xfrm>
          <a:ln>
            <a:solidFill>
              <a:schemeClr val="accent3"/>
            </a:solidFill>
          </a:ln>
        </p:spPr>
        <p:txBody>
          <a:bodyPr>
            <a:noAutofit/>
          </a:bodyPr>
          <a:lstStyle/>
          <a:p>
            <a:r>
              <a:rPr lang="en-US" b="0" dirty="0"/>
              <a:t>Flow counts using shared counters</a:t>
            </a:r>
          </a:p>
          <a:p>
            <a:r>
              <a:rPr lang="en-US" b="0" dirty="0"/>
              <a:t> (Counter Braids- Lu et al, </a:t>
            </a:r>
            <a:r>
              <a:rPr lang="en-US" b="0" dirty="0" smtClean="0"/>
              <a:t>2008)</a:t>
            </a:r>
            <a:endParaRPr lang="en-US" b="0" dirty="0"/>
          </a:p>
        </p:txBody>
      </p:sp>
      <p:sp>
        <p:nvSpPr>
          <p:cNvPr id="5" name="Content Placeholder 2"/>
          <p:cNvSpPr txBox="1">
            <a:spLocks/>
          </p:cNvSpPr>
          <p:nvPr/>
        </p:nvSpPr>
        <p:spPr>
          <a:xfrm>
            <a:off x="609600" y="1752600"/>
            <a:ext cx="4010212" cy="117587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smtClean="0"/>
          </a:p>
        </p:txBody>
      </p:sp>
      <p:grpSp>
        <p:nvGrpSpPr>
          <p:cNvPr id="98" name="Group 97"/>
          <p:cNvGrpSpPr/>
          <p:nvPr/>
        </p:nvGrpSpPr>
        <p:grpSpPr>
          <a:xfrm>
            <a:off x="5088689" y="3049527"/>
            <a:ext cx="2000918" cy="1742836"/>
            <a:chOff x="4783468" y="3077663"/>
            <a:chExt cx="2158319" cy="1879935"/>
          </a:xfrm>
        </p:grpSpPr>
        <p:grpSp>
          <p:nvGrpSpPr>
            <p:cNvPr id="34" name="Group 33"/>
            <p:cNvGrpSpPr/>
            <p:nvPr userDrawn="1"/>
          </p:nvGrpSpPr>
          <p:grpSpPr>
            <a:xfrm flipH="1">
              <a:off x="4783468" y="3466338"/>
              <a:ext cx="835340" cy="815323"/>
              <a:chOff x="1367092" y="2969945"/>
              <a:chExt cx="1064872" cy="894609"/>
            </a:xfrm>
          </p:grpSpPr>
          <p:cxnSp>
            <p:nvCxnSpPr>
              <p:cNvPr id="51" name="Straight Arrow Connector 50"/>
              <p:cNvCxnSpPr/>
              <p:nvPr userDrawn="1"/>
            </p:nvCxnSpPr>
            <p:spPr>
              <a:xfrm flipH="1">
                <a:off x="1367092" y="2969945"/>
                <a:ext cx="1064872"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userDrawn="1"/>
            </p:nvCxnSpPr>
            <p:spPr>
              <a:xfrm flipH="1" flipV="1">
                <a:off x="1367092" y="3857637"/>
                <a:ext cx="1064872" cy="6917"/>
              </a:xfrm>
              <a:prstGeom prst="straightConnector1">
                <a:avLst/>
              </a:prstGeom>
              <a:ln w="57150" cmpd="thinThick">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grpSp>
        <p:cxnSp>
          <p:nvCxnSpPr>
            <p:cNvPr id="37" name="Straight Arrow Connector 36"/>
            <p:cNvCxnSpPr/>
            <p:nvPr userDrawn="1"/>
          </p:nvCxnSpPr>
          <p:spPr>
            <a:xfrm>
              <a:off x="5703334" y="3466338"/>
              <a:ext cx="1156703" cy="0"/>
            </a:xfrm>
            <a:prstGeom prst="straightConnector1">
              <a:avLst/>
            </a:prstGeom>
            <a:ln>
              <a:solidFill>
                <a:srgbClr val="9BBB59"/>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userDrawn="1"/>
          </p:nvCxnSpPr>
          <p:spPr>
            <a:xfrm flipV="1">
              <a:off x="5703334" y="3466338"/>
              <a:ext cx="1156703" cy="799347"/>
            </a:xfrm>
            <a:prstGeom prst="straightConnector1">
              <a:avLst/>
            </a:prstGeom>
            <a:ln>
              <a:solidFill>
                <a:srgbClr val="9BBB59"/>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userDrawn="1"/>
          </p:nvCxnSpPr>
          <p:spPr>
            <a:xfrm>
              <a:off x="5703334" y="4275355"/>
              <a:ext cx="1138783" cy="380241"/>
            </a:xfrm>
            <a:prstGeom prst="straightConnector1">
              <a:avLst/>
            </a:prstGeom>
            <a:ln>
              <a:solidFill>
                <a:srgbClr val="9BBB59"/>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42" name="Rectangle 41"/>
            <p:cNvSpPr/>
            <p:nvPr userDrawn="1"/>
          </p:nvSpPr>
          <p:spPr>
            <a:xfrm>
              <a:off x="5703334" y="3077663"/>
              <a:ext cx="1156702" cy="1879935"/>
            </a:xfrm>
            <a:prstGeom prst="rect">
              <a:avLst/>
            </a:prstGeom>
            <a:noFill/>
            <a:ln w="38100" cmpd="dbl">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userDrawn="1"/>
          </p:nvSpPr>
          <p:spPr>
            <a:xfrm>
              <a:off x="5635876" y="3393994"/>
              <a:ext cx="134915" cy="156744"/>
            </a:xfrm>
            <a:prstGeom prst="ellipse">
              <a:avLst/>
            </a:prstGeom>
            <a:solidFill>
              <a:srgbClr val="008000"/>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userDrawn="1"/>
          </p:nvSpPr>
          <p:spPr>
            <a:xfrm>
              <a:off x="5635876" y="4187312"/>
              <a:ext cx="134915" cy="156744"/>
            </a:xfrm>
            <a:prstGeom prst="ellipse">
              <a:avLst/>
            </a:prstGeom>
            <a:solidFill>
              <a:srgbClr val="008000"/>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userDrawn="1"/>
          </p:nvSpPr>
          <p:spPr>
            <a:xfrm>
              <a:off x="6806872" y="4577224"/>
              <a:ext cx="134915" cy="156744"/>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userDrawn="1"/>
          </p:nvSpPr>
          <p:spPr>
            <a:xfrm>
              <a:off x="6791507" y="3413561"/>
              <a:ext cx="134915" cy="156744"/>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34833" y="2799705"/>
            <a:ext cx="4437945" cy="2238130"/>
            <a:chOff x="-22134" y="2722587"/>
            <a:chExt cx="4528677" cy="2283888"/>
          </a:xfrm>
        </p:grpSpPr>
        <p:sp>
          <p:nvSpPr>
            <p:cNvPr id="54" name="TextBox 53"/>
            <p:cNvSpPr txBox="1"/>
            <p:nvPr/>
          </p:nvSpPr>
          <p:spPr>
            <a:xfrm flipH="1">
              <a:off x="2460712" y="2722587"/>
              <a:ext cx="2045831" cy="471104"/>
            </a:xfrm>
            <a:prstGeom prst="rect">
              <a:avLst/>
            </a:prstGeom>
            <a:noFill/>
          </p:spPr>
          <p:txBody>
            <a:bodyPr wrap="square" rtlCol="0">
              <a:spAutoFit/>
            </a:bodyPr>
            <a:lstStyle/>
            <a:p>
              <a:r>
                <a:rPr lang="en-US" sz="2400" i="1" dirty="0" smtClean="0"/>
                <a:t>Parity Check 1 </a:t>
              </a:r>
              <a:endParaRPr lang="en-US" sz="2400" i="1" dirty="0"/>
            </a:p>
          </p:txBody>
        </p:sp>
        <p:sp>
          <p:nvSpPr>
            <p:cNvPr id="56" name="TextBox 55"/>
            <p:cNvSpPr txBox="1"/>
            <p:nvPr/>
          </p:nvSpPr>
          <p:spPr>
            <a:xfrm flipH="1">
              <a:off x="2460712" y="3691658"/>
              <a:ext cx="2045831" cy="471104"/>
            </a:xfrm>
            <a:prstGeom prst="rect">
              <a:avLst/>
            </a:prstGeom>
            <a:noFill/>
          </p:spPr>
          <p:txBody>
            <a:bodyPr wrap="square" rtlCol="0">
              <a:spAutoFit/>
            </a:bodyPr>
            <a:lstStyle/>
            <a:p>
              <a:r>
                <a:rPr lang="en-US" sz="2400" i="1" dirty="0" smtClean="0"/>
                <a:t>Parity Check 2</a:t>
              </a:r>
              <a:endParaRPr lang="en-US" sz="2400" i="1" dirty="0"/>
            </a:p>
          </p:txBody>
        </p:sp>
        <p:cxnSp>
          <p:nvCxnSpPr>
            <p:cNvPr id="58" name="Straight Arrow Connector 57"/>
            <p:cNvCxnSpPr/>
            <p:nvPr/>
          </p:nvCxnSpPr>
          <p:spPr>
            <a:xfrm>
              <a:off x="1241152" y="3497067"/>
              <a:ext cx="1156703" cy="0"/>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1241152" y="3497067"/>
              <a:ext cx="1156703" cy="799347"/>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66" idx="3"/>
            </p:cNvCxnSpPr>
            <p:nvPr/>
          </p:nvCxnSpPr>
          <p:spPr>
            <a:xfrm>
              <a:off x="1241152" y="4306084"/>
              <a:ext cx="1109001" cy="115090"/>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7556" y="3610668"/>
              <a:ext cx="486913" cy="471104"/>
            </a:xfrm>
            <a:prstGeom prst="rect">
              <a:avLst/>
            </a:prstGeom>
          </p:spPr>
          <p:txBody>
            <a:bodyPr wrap="none">
              <a:spAutoFit/>
            </a:bodyPr>
            <a:lstStyle/>
            <a:p>
              <a:pPr algn="ctr"/>
              <a:r>
                <a:rPr lang="en-US" sz="2400" i="1" dirty="0" smtClean="0"/>
                <a:t>x</a:t>
              </a:r>
              <a:r>
                <a:rPr lang="en-US" sz="2400" i="1" baseline="-25000" dirty="0"/>
                <a:t>2</a:t>
              </a:r>
            </a:p>
          </p:txBody>
        </p:sp>
        <p:sp>
          <p:nvSpPr>
            <p:cNvPr id="62" name="Rectangle 61"/>
            <p:cNvSpPr/>
            <p:nvPr/>
          </p:nvSpPr>
          <p:spPr>
            <a:xfrm>
              <a:off x="-22134" y="3043981"/>
              <a:ext cx="486913" cy="471104"/>
            </a:xfrm>
            <a:prstGeom prst="rect">
              <a:avLst/>
            </a:prstGeom>
          </p:spPr>
          <p:txBody>
            <a:bodyPr wrap="none">
              <a:spAutoFit/>
            </a:bodyPr>
            <a:lstStyle/>
            <a:p>
              <a:pPr algn="ctr"/>
              <a:r>
                <a:rPr lang="en-US" sz="2400" i="1" dirty="0" smtClean="0"/>
                <a:t>x</a:t>
              </a:r>
              <a:r>
                <a:rPr lang="en-US" sz="2400" i="1" baseline="-25000" dirty="0" smtClean="0"/>
                <a:t>1</a:t>
              </a:r>
              <a:endParaRPr lang="en-US" sz="2400" i="1" baseline="-25000" dirty="0"/>
            </a:p>
          </p:txBody>
        </p:sp>
        <p:sp>
          <p:nvSpPr>
            <p:cNvPr id="63" name="Rectangle 62"/>
            <p:cNvSpPr/>
            <p:nvPr/>
          </p:nvSpPr>
          <p:spPr>
            <a:xfrm>
              <a:off x="1241151" y="3166788"/>
              <a:ext cx="1156702" cy="1625575"/>
            </a:xfrm>
            <a:prstGeom prst="rect">
              <a:avLst/>
            </a:prstGeom>
            <a:noFill/>
            <a:ln w="38100" cmpd="db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1173694" y="3424723"/>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1173694" y="4218041"/>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2330395" y="4287385"/>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2329324" y="3444290"/>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43660" y="4136239"/>
              <a:ext cx="486913" cy="471104"/>
            </a:xfrm>
            <a:prstGeom prst="rect">
              <a:avLst/>
            </a:prstGeom>
          </p:spPr>
          <p:txBody>
            <a:bodyPr wrap="none">
              <a:spAutoFit/>
            </a:bodyPr>
            <a:lstStyle/>
            <a:p>
              <a:r>
                <a:rPr lang="en-US" sz="2400" i="1" dirty="0" smtClean="0"/>
                <a:t>x</a:t>
              </a:r>
              <a:r>
                <a:rPr lang="en-US" sz="2400" i="1" baseline="-25000" dirty="0"/>
                <a:t>3</a:t>
              </a:r>
              <a:endParaRPr lang="en-US" sz="2400" i="1" baseline="-25000" dirty="0" smtClean="0"/>
            </a:p>
          </p:txBody>
        </p:sp>
        <p:sp>
          <p:nvSpPr>
            <p:cNvPr id="78" name="Rounded Rectangle 77"/>
            <p:cNvSpPr/>
            <p:nvPr/>
          </p:nvSpPr>
          <p:spPr>
            <a:xfrm>
              <a:off x="457200" y="3196577"/>
              <a:ext cx="386094" cy="4087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0</a:t>
              </a:r>
              <a:endParaRPr lang="en-US" sz="1600" baseline="-25000" dirty="0"/>
            </a:p>
          </p:txBody>
        </p:sp>
        <p:sp>
          <p:nvSpPr>
            <p:cNvPr id="79" name="Rounded Rectangle 78"/>
            <p:cNvSpPr/>
            <p:nvPr/>
          </p:nvSpPr>
          <p:spPr>
            <a:xfrm>
              <a:off x="463620" y="3713952"/>
              <a:ext cx="386094" cy="4087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1</a:t>
              </a:r>
              <a:endParaRPr lang="en-US" sz="1600" baseline="-25000" dirty="0"/>
            </a:p>
          </p:txBody>
        </p:sp>
        <p:sp>
          <p:nvSpPr>
            <p:cNvPr id="80" name="Rounded Rectangle 79"/>
            <p:cNvSpPr/>
            <p:nvPr/>
          </p:nvSpPr>
          <p:spPr>
            <a:xfrm>
              <a:off x="463620" y="4210318"/>
              <a:ext cx="386094" cy="40877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1</a:t>
              </a:r>
              <a:endParaRPr lang="en-US" sz="1600" baseline="-25000" dirty="0"/>
            </a:p>
          </p:txBody>
        </p:sp>
        <p:sp>
          <p:nvSpPr>
            <p:cNvPr id="82" name="Rounded Rectangle 81"/>
            <p:cNvSpPr/>
            <p:nvPr/>
          </p:nvSpPr>
          <p:spPr>
            <a:xfrm>
              <a:off x="2638761" y="3188945"/>
              <a:ext cx="1302776" cy="4164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smtClean="0"/>
                <a:t>1 + </a:t>
              </a:r>
              <a:r>
                <a:rPr lang="en-US" dirty="0" smtClean="0"/>
                <a:t>x</a:t>
              </a:r>
              <a:r>
                <a:rPr lang="en-US" baseline="-25000" dirty="0"/>
                <a:t>3</a:t>
              </a:r>
              <a:r>
                <a:rPr lang="en-US" dirty="0" smtClean="0"/>
                <a:t> = 0</a:t>
              </a:r>
              <a:endParaRPr lang="en-US" baseline="-25000" dirty="0" smtClean="0"/>
            </a:p>
            <a:p>
              <a:pPr algn="ctr"/>
              <a:endParaRPr lang="en-US" baseline="-25000" dirty="0"/>
            </a:p>
          </p:txBody>
        </p:sp>
        <p:sp>
          <p:nvSpPr>
            <p:cNvPr id="83" name="Rounded Rectangle 82"/>
            <p:cNvSpPr/>
            <p:nvPr/>
          </p:nvSpPr>
          <p:spPr>
            <a:xfrm>
              <a:off x="2653360" y="4161395"/>
              <a:ext cx="1302776" cy="4164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smtClean="0"/>
                <a:t>2+ </a:t>
              </a:r>
              <a:r>
                <a:rPr lang="en-US" dirty="0" smtClean="0"/>
                <a:t>x</a:t>
              </a:r>
              <a:r>
                <a:rPr lang="en-US" baseline="-25000" dirty="0"/>
                <a:t>3</a:t>
              </a:r>
              <a:r>
                <a:rPr lang="en-US" dirty="0" smtClean="0"/>
                <a:t> = 0</a:t>
              </a:r>
              <a:endParaRPr lang="en-US" baseline="-25000" dirty="0" smtClean="0"/>
            </a:p>
            <a:p>
              <a:pPr algn="ctr"/>
              <a:endParaRPr lang="en-US" baseline="-25000" dirty="0"/>
            </a:p>
          </p:txBody>
        </p:sp>
        <p:sp>
          <p:nvSpPr>
            <p:cNvPr id="84" name="TextBox 83"/>
            <p:cNvSpPr txBox="1"/>
            <p:nvPr/>
          </p:nvSpPr>
          <p:spPr>
            <a:xfrm flipH="1">
              <a:off x="2653359" y="4544810"/>
              <a:ext cx="1302775" cy="461665"/>
            </a:xfrm>
            <a:prstGeom prst="rect">
              <a:avLst/>
            </a:prstGeom>
            <a:noFill/>
          </p:spPr>
          <p:txBody>
            <a:bodyPr wrap="square" rtlCol="0">
              <a:spAutoFit/>
            </a:bodyPr>
            <a:lstStyle/>
            <a:p>
              <a:pPr algn="ctr"/>
              <a:r>
                <a:rPr lang="en-US" sz="2400" dirty="0" smtClean="0"/>
                <a:t>...</a:t>
              </a:r>
              <a:endParaRPr lang="en-US" sz="2400" dirty="0"/>
            </a:p>
          </p:txBody>
        </p:sp>
        <p:cxnSp>
          <p:nvCxnSpPr>
            <p:cNvPr id="86" name="Straight Arrow Connector 85"/>
            <p:cNvCxnSpPr>
              <a:stCxn id="89" idx="5"/>
              <a:endCxn id="66" idx="1"/>
            </p:cNvCxnSpPr>
            <p:nvPr/>
          </p:nvCxnSpPr>
          <p:spPr>
            <a:xfrm>
              <a:off x="1295271" y="3920270"/>
              <a:ext cx="1054882" cy="390070"/>
            </a:xfrm>
            <a:prstGeom prst="straightConnector1">
              <a:avLst/>
            </a:prstGeom>
            <a:ln>
              <a:prstDash val="dash"/>
              <a:tailEnd type="none"/>
            </a:ln>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1180114" y="3786481"/>
              <a:ext cx="134915" cy="1567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flipH="1">
              <a:off x="29236" y="4537234"/>
              <a:ext cx="1302775" cy="461665"/>
            </a:xfrm>
            <a:prstGeom prst="rect">
              <a:avLst/>
            </a:prstGeom>
            <a:noFill/>
          </p:spPr>
          <p:txBody>
            <a:bodyPr wrap="square" rtlCol="0">
              <a:spAutoFit/>
            </a:bodyPr>
            <a:lstStyle/>
            <a:p>
              <a:pPr algn="ctr"/>
              <a:r>
                <a:rPr lang="en-US" sz="2400" dirty="0" smtClean="0"/>
                <a:t>...</a:t>
              </a:r>
              <a:endParaRPr lang="en-US" sz="2400" dirty="0"/>
            </a:p>
          </p:txBody>
        </p:sp>
      </p:grpSp>
      <p:sp>
        <p:nvSpPr>
          <p:cNvPr id="95" name="Rounded Rectangle 94"/>
          <p:cNvSpPr/>
          <p:nvPr/>
        </p:nvSpPr>
        <p:spPr>
          <a:xfrm>
            <a:off x="7299141" y="3196577"/>
            <a:ext cx="671521" cy="53057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36</a:t>
            </a:r>
            <a:endParaRPr lang="en-US" dirty="0"/>
          </a:p>
        </p:txBody>
      </p:sp>
      <p:sp>
        <p:nvSpPr>
          <p:cNvPr id="97" name="Rounded Rectangle 96"/>
          <p:cNvSpPr/>
          <p:nvPr/>
        </p:nvSpPr>
        <p:spPr>
          <a:xfrm>
            <a:off x="7299141" y="4430140"/>
            <a:ext cx="671521" cy="53057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32</a:t>
            </a:r>
            <a:endParaRPr lang="en-US" dirty="0"/>
          </a:p>
        </p:txBody>
      </p:sp>
      <p:sp>
        <p:nvSpPr>
          <p:cNvPr id="47" name="Rectangle 46"/>
          <p:cNvSpPr/>
          <p:nvPr/>
        </p:nvSpPr>
        <p:spPr>
          <a:xfrm>
            <a:off x="4643431" y="3753075"/>
            <a:ext cx="1027069" cy="461665"/>
          </a:xfrm>
          <a:prstGeom prst="rect">
            <a:avLst/>
          </a:prstGeom>
        </p:spPr>
        <p:txBody>
          <a:bodyPr wrap="none">
            <a:spAutoFit/>
          </a:bodyPr>
          <a:lstStyle/>
          <a:p>
            <a:r>
              <a:rPr lang="en-US" sz="2400" i="1" dirty="0" smtClean="0">
                <a:solidFill>
                  <a:schemeClr val="accent3">
                    <a:lumMod val="75000"/>
                  </a:schemeClr>
                </a:solidFill>
              </a:rPr>
              <a:t>Flow B</a:t>
            </a:r>
            <a:endParaRPr lang="en-US" sz="2400" dirty="0">
              <a:solidFill>
                <a:schemeClr val="accent3">
                  <a:lumMod val="75000"/>
                </a:schemeClr>
              </a:solidFill>
            </a:endParaRPr>
          </a:p>
        </p:txBody>
      </p:sp>
      <p:sp>
        <p:nvSpPr>
          <p:cNvPr id="48" name="Rectangle 47"/>
          <p:cNvSpPr/>
          <p:nvPr/>
        </p:nvSpPr>
        <p:spPr>
          <a:xfrm>
            <a:off x="4605386" y="2934437"/>
            <a:ext cx="1096787" cy="461665"/>
          </a:xfrm>
          <a:prstGeom prst="rect">
            <a:avLst/>
          </a:prstGeom>
        </p:spPr>
        <p:txBody>
          <a:bodyPr wrap="none">
            <a:spAutoFit/>
          </a:bodyPr>
          <a:lstStyle/>
          <a:p>
            <a:r>
              <a:rPr lang="en-US" sz="2400" i="1" dirty="0" smtClean="0">
                <a:solidFill>
                  <a:srgbClr val="008000"/>
                </a:solidFill>
              </a:rPr>
              <a:t>Flow A</a:t>
            </a:r>
            <a:endParaRPr lang="en-US" sz="2400" i="1" dirty="0">
              <a:solidFill>
                <a:srgbClr val="008000"/>
              </a:solidFill>
            </a:endParaRPr>
          </a:p>
        </p:txBody>
      </p:sp>
      <p:sp>
        <p:nvSpPr>
          <p:cNvPr id="49" name="Rectangle 48"/>
          <p:cNvSpPr/>
          <p:nvPr/>
        </p:nvSpPr>
        <p:spPr>
          <a:xfrm>
            <a:off x="7293003" y="3940964"/>
            <a:ext cx="1416448" cy="461665"/>
          </a:xfrm>
          <a:prstGeom prst="rect">
            <a:avLst/>
          </a:prstGeom>
        </p:spPr>
        <p:txBody>
          <a:bodyPr wrap="none">
            <a:spAutoFit/>
          </a:bodyPr>
          <a:lstStyle/>
          <a:p>
            <a:r>
              <a:rPr lang="en-US" sz="2400" i="1" dirty="0" smtClean="0"/>
              <a:t>Counter 2</a:t>
            </a:r>
            <a:endParaRPr lang="en-US" sz="2400" dirty="0"/>
          </a:p>
        </p:txBody>
      </p:sp>
      <p:sp>
        <p:nvSpPr>
          <p:cNvPr id="50" name="Rectangle 49"/>
          <p:cNvSpPr/>
          <p:nvPr/>
        </p:nvSpPr>
        <p:spPr>
          <a:xfrm>
            <a:off x="7293003" y="2734912"/>
            <a:ext cx="1475497" cy="461665"/>
          </a:xfrm>
          <a:prstGeom prst="rect">
            <a:avLst/>
          </a:prstGeom>
        </p:spPr>
        <p:txBody>
          <a:bodyPr wrap="none">
            <a:spAutoFit/>
          </a:bodyPr>
          <a:lstStyle/>
          <a:p>
            <a:r>
              <a:rPr lang="en-US" sz="2400" i="1" dirty="0" smtClean="0"/>
              <a:t>Counter 1</a:t>
            </a:r>
            <a:endParaRPr lang="en-US" sz="2400" i="1" dirty="0"/>
          </a:p>
        </p:txBody>
      </p:sp>
    </p:spTree>
    <p:extLst>
      <p:ext uri="{BB962C8B-B14F-4D97-AF65-F5344CB8AC3E}">
        <p14:creationId xmlns:p14="http://schemas.microsoft.com/office/powerpoint/2010/main" val="3221745624"/>
      </p:ext>
    </p:extLst>
  </p:cSld>
  <p:clrMapOvr>
    <a:masterClrMapping/>
  </p:clrMapOvr>
  <mc:AlternateContent xmlns:mc="http://schemas.openxmlformats.org/markup-compatibility/2006" xmlns:p14="http://schemas.microsoft.com/office/powerpoint/2010/main">
    <mc:Choice Requires="p14">
      <p:transition spd="slow" p14:dur="2000" advTm="33308"/>
    </mc:Choice>
    <mc:Fallback xmlns="">
      <p:transition xmlns:p14="http://schemas.microsoft.com/office/powerpoint/2010/main" spd="slow" advTm="33308"/>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an oracle.</a:t>
            </a:r>
            <a:endParaRPr lang="en-US" dirty="0"/>
          </a:p>
        </p:txBody>
      </p:sp>
      <p:pic>
        <p:nvPicPr>
          <p:cNvPr id="4" name="Content Placeholder 3"/>
          <p:cNvPicPr>
            <a:picLocks noGrp="1" noChangeAspect="1"/>
          </p:cNvPicPr>
          <p:nvPr>
            <p:ph idx="1"/>
          </p:nvPr>
        </p:nvPicPr>
        <p:blipFill>
          <a:blip r:embed="rId4"/>
          <a:srcRect l="-95032" r="-95032"/>
          <a:stretch>
            <a:fillRect/>
          </a:stretch>
        </p:blipFill>
        <p:spPr>
          <a:xfrm flipH="1">
            <a:off x="3043890" y="1668048"/>
            <a:ext cx="2904223" cy="1597211"/>
          </a:xfrm>
        </p:spPr>
      </p:pic>
      <p:graphicFrame>
        <p:nvGraphicFramePr>
          <p:cNvPr id="36" name="Table 35"/>
          <p:cNvGraphicFramePr>
            <a:graphicFrameLocks noGrp="1"/>
          </p:cNvGraphicFramePr>
          <p:nvPr>
            <p:extLst>
              <p:ext uri="{D42A27DB-BD31-4B8C-83A1-F6EECF244321}">
                <p14:modId xmlns:p14="http://schemas.microsoft.com/office/powerpoint/2010/main" val="1590490635"/>
              </p:ext>
            </p:extLst>
          </p:nvPr>
        </p:nvGraphicFramePr>
        <p:xfrm>
          <a:off x="1519253" y="1324410"/>
          <a:ext cx="6096000" cy="213360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sz="2200" dirty="0"/>
                    </a:p>
                  </a:txBody>
                  <a:tcPr/>
                </a:tc>
                <a:tc>
                  <a:txBody>
                    <a:bodyPr/>
                    <a:lstStyle/>
                    <a:p>
                      <a:r>
                        <a:rPr lang="en-US" sz="2200" dirty="0" smtClean="0"/>
                        <a:t>Link 0</a:t>
                      </a:r>
                      <a:endParaRPr lang="en-US" sz="2200" dirty="0"/>
                    </a:p>
                  </a:txBody>
                  <a:tcPr/>
                </a:tc>
                <a:tc>
                  <a:txBody>
                    <a:bodyPr/>
                    <a:lstStyle/>
                    <a:p>
                      <a:r>
                        <a:rPr lang="en-US" sz="2200" dirty="0" smtClean="0"/>
                        <a:t>Link 1</a:t>
                      </a:r>
                      <a:endParaRPr lang="en-US" sz="2200" dirty="0"/>
                    </a:p>
                  </a:txBody>
                  <a:tcPr/>
                </a:tc>
                <a:tc>
                  <a:txBody>
                    <a:bodyPr/>
                    <a:lstStyle/>
                    <a:p>
                      <a:r>
                        <a:rPr lang="en-US" sz="2200" dirty="0" smtClean="0"/>
                        <a:t>Link 2</a:t>
                      </a:r>
                      <a:endParaRPr lang="en-US" sz="2200" dirty="0"/>
                    </a:p>
                  </a:txBody>
                  <a:tcPr/>
                </a:tc>
                <a:tc>
                  <a:txBody>
                    <a:bodyPr/>
                    <a:lstStyle/>
                    <a:p>
                      <a:r>
                        <a:rPr lang="en-US" sz="2200" dirty="0" smtClean="0"/>
                        <a:t>Link 3</a:t>
                      </a:r>
                      <a:endParaRPr lang="en-US" sz="2200" dirty="0"/>
                    </a:p>
                  </a:txBody>
                  <a:tcPr/>
                </a:tc>
                <a:tc>
                  <a:txBody>
                    <a:bodyPr/>
                    <a:lstStyle/>
                    <a:p>
                      <a:r>
                        <a:rPr lang="en-US" sz="2200" dirty="0" smtClean="0"/>
                        <a:t>Link 4</a:t>
                      </a:r>
                      <a:endParaRPr lang="en-US" sz="2200" dirty="0"/>
                    </a:p>
                  </a:txBody>
                  <a:tcPr/>
                </a:tc>
              </a:tr>
              <a:tr h="370840">
                <a:tc>
                  <a:txBody>
                    <a:bodyPr/>
                    <a:lstStyle/>
                    <a:p>
                      <a:r>
                        <a:rPr lang="en-US" sz="2200" dirty="0" smtClean="0">
                          <a:solidFill>
                            <a:srgbClr val="FF6600"/>
                          </a:solidFill>
                        </a:rPr>
                        <a:t>Flow</a:t>
                      </a:r>
                      <a:r>
                        <a:rPr lang="en-US" sz="2200" baseline="0" dirty="0" smtClean="0">
                          <a:solidFill>
                            <a:srgbClr val="FF6600"/>
                          </a:solidFill>
                        </a:rPr>
                        <a:t> A</a:t>
                      </a:r>
                      <a:endParaRPr lang="en-US" sz="2200" dirty="0">
                        <a:solidFill>
                          <a:srgbClr val="FF6600"/>
                        </a:solidFill>
                      </a:endParaRPr>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a:p>
                  </a:txBody>
                  <a:tcPr/>
                </a:tc>
              </a:tr>
              <a:tr h="370840">
                <a:tc>
                  <a:txBody>
                    <a:bodyPr/>
                    <a:lstStyle/>
                    <a:p>
                      <a:r>
                        <a:rPr lang="en-US" sz="2200" dirty="0" smtClean="0">
                          <a:solidFill>
                            <a:srgbClr val="008000"/>
                          </a:solidFill>
                        </a:rPr>
                        <a:t>Flow B</a:t>
                      </a:r>
                      <a:endParaRPr lang="en-US" sz="2200" dirty="0">
                        <a:solidFill>
                          <a:srgbClr val="008000"/>
                        </a:solidFill>
                      </a:endParaRPr>
                    </a:p>
                  </a:txBody>
                  <a:tcPr/>
                </a:tc>
                <a:tc>
                  <a:txBody>
                    <a:bodyPr/>
                    <a:lstStyle/>
                    <a:p>
                      <a:endParaRPr lang="en-US" sz="2200" dirty="0"/>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c>
                  <a:txBody>
                    <a:bodyPr/>
                    <a:lstStyle/>
                    <a:p>
                      <a:endParaRPr lang="en-US" sz="2200"/>
                    </a:p>
                  </a:txBody>
                  <a:tcPr/>
                </a:tc>
                <a:tc>
                  <a:txBody>
                    <a:bodyPr/>
                    <a:lstStyle/>
                    <a:p>
                      <a:endParaRPr lang="en-US" sz="2200"/>
                    </a:p>
                  </a:txBody>
                  <a:tcPr/>
                </a:tc>
              </a:tr>
              <a:tr h="370840">
                <a:tc>
                  <a:txBody>
                    <a:bodyPr/>
                    <a:lstStyle/>
                    <a:p>
                      <a:r>
                        <a:rPr lang="en-US" sz="2200" dirty="0" smtClean="0">
                          <a:solidFill>
                            <a:srgbClr val="FF0000"/>
                          </a:solidFill>
                        </a:rPr>
                        <a:t>Flow C</a:t>
                      </a:r>
                      <a:endParaRPr lang="en-US" sz="2200" dirty="0">
                        <a:solidFill>
                          <a:srgbClr val="FF0000"/>
                        </a:solidFill>
                      </a:endParaRPr>
                    </a:p>
                  </a:txBody>
                  <a:tcPr/>
                </a:tc>
                <a:tc>
                  <a:txBody>
                    <a:bodyPr/>
                    <a:lstStyle/>
                    <a:p>
                      <a:endParaRPr lang="en-US" sz="2200"/>
                    </a:p>
                  </a:txBody>
                  <a:tcPr/>
                </a:tc>
                <a:tc>
                  <a:txBody>
                    <a:bodyPr/>
                    <a:lstStyle/>
                    <a:p>
                      <a:endParaRPr lang="en-US" sz="2200"/>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c>
                  <a:txBody>
                    <a:bodyPr/>
                    <a:lstStyle/>
                    <a:p>
                      <a:endParaRPr lang="en-US" sz="2200"/>
                    </a:p>
                  </a:txBody>
                  <a:tcPr/>
                </a:tc>
              </a:tr>
              <a:tr h="370840">
                <a:tc>
                  <a:txBody>
                    <a:bodyPr/>
                    <a:lstStyle/>
                    <a:p>
                      <a:r>
                        <a:rPr lang="en-US" sz="2200" dirty="0" smtClean="0">
                          <a:solidFill>
                            <a:srgbClr val="3366FF"/>
                          </a:solidFill>
                        </a:rPr>
                        <a:t>Flow D</a:t>
                      </a:r>
                      <a:endParaRPr lang="en-US" sz="2200" dirty="0">
                        <a:solidFill>
                          <a:srgbClr val="3366FF"/>
                        </a:solidFill>
                      </a:endParaRPr>
                    </a:p>
                  </a:txBody>
                  <a:tcPr/>
                </a:tc>
                <a:tc>
                  <a:txBody>
                    <a:bodyPr/>
                    <a:lstStyle/>
                    <a:p>
                      <a:endParaRPr lang="en-US" sz="2200"/>
                    </a:p>
                  </a:txBody>
                  <a:tcPr/>
                </a:tc>
                <a:tc>
                  <a:txBody>
                    <a:bodyPr/>
                    <a:lstStyle/>
                    <a:p>
                      <a:endParaRPr lang="en-US" sz="2200"/>
                    </a:p>
                  </a:txBody>
                  <a:tcPr/>
                </a:tc>
                <a:tc>
                  <a:txBody>
                    <a:bodyPr/>
                    <a:lstStyle/>
                    <a:p>
                      <a:endParaRPr lang="en-US" sz="2200"/>
                    </a:p>
                  </a:txBody>
                  <a:tcPr/>
                </a:tc>
                <a:tc>
                  <a:txBody>
                    <a:bodyPr/>
                    <a:lstStyle/>
                    <a:p>
                      <a:r>
                        <a:rPr lang="en-US" sz="2200" dirty="0" smtClean="0"/>
                        <a:t>√</a:t>
                      </a:r>
                      <a:endParaRPr lang="en-US" sz="2200" dirty="0"/>
                    </a:p>
                  </a:txBody>
                  <a:tcPr/>
                </a:tc>
                <a:tc>
                  <a:txBody>
                    <a:bodyPr/>
                    <a:lstStyle/>
                    <a:p>
                      <a:r>
                        <a:rPr lang="en-US" sz="2200" dirty="0" smtClean="0"/>
                        <a:t>√</a:t>
                      </a:r>
                      <a:endParaRPr lang="en-US" sz="2200" dirty="0"/>
                    </a:p>
                  </a:txBody>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2094814429"/>
              </p:ext>
            </p:extLst>
          </p:nvPr>
        </p:nvGraphicFramePr>
        <p:xfrm>
          <a:off x="3353732" y="1233574"/>
          <a:ext cx="2489456" cy="2560320"/>
        </p:xfrm>
        <a:graphic>
          <a:graphicData uri="http://schemas.openxmlformats.org/drawingml/2006/table">
            <a:tbl>
              <a:tblPr firstRow="1" bandRow="1">
                <a:tableStyleId>{5C22544A-7EE6-4342-B048-85BDC9FD1C3A}</a:tableStyleId>
              </a:tblPr>
              <a:tblGrid>
                <a:gridCol w="1244728"/>
                <a:gridCol w="1244728"/>
              </a:tblGrid>
              <a:tr h="370840">
                <a:tc>
                  <a:txBody>
                    <a:bodyPr/>
                    <a:lstStyle/>
                    <a:p>
                      <a:r>
                        <a:rPr lang="en-US" sz="2200" dirty="0" smtClean="0"/>
                        <a:t>Link</a:t>
                      </a:r>
                      <a:endParaRPr lang="en-US" sz="2200" dirty="0"/>
                    </a:p>
                  </a:txBody>
                  <a:tcPr/>
                </a:tc>
                <a:tc>
                  <a:txBody>
                    <a:bodyPr/>
                    <a:lstStyle/>
                    <a:p>
                      <a:r>
                        <a:rPr lang="en-US" sz="2200" dirty="0" smtClean="0"/>
                        <a:t>Capacity</a:t>
                      </a:r>
                      <a:endParaRPr lang="en-US" sz="2200" dirty="0"/>
                    </a:p>
                  </a:txBody>
                  <a:tcPr/>
                </a:tc>
              </a:tr>
              <a:tr h="370840">
                <a:tc>
                  <a:txBody>
                    <a:bodyPr/>
                    <a:lstStyle/>
                    <a:p>
                      <a:r>
                        <a:rPr lang="en-US" sz="2200" dirty="0" smtClean="0"/>
                        <a:t>0</a:t>
                      </a:r>
                      <a:endParaRPr lang="en-US" sz="2200" dirty="0"/>
                    </a:p>
                  </a:txBody>
                  <a:tcPr/>
                </a:tc>
                <a:tc>
                  <a:txBody>
                    <a:bodyPr/>
                    <a:lstStyle/>
                    <a:p>
                      <a:r>
                        <a:rPr lang="en-US" sz="2200" dirty="0" smtClean="0"/>
                        <a:t>100</a:t>
                      </a:r>
                      <a:endParaRPr lang="en-US" sz="2200" dirty="0"/>
                    </a:p>
                  </a:txBody>
                  <a:tcPr/>
                </a:tc>
              </a:tr>
              <a:tr h="370840">
                <a:tc>
                  <a:txBody>
                    <a:bodyPr/>
                    <a:lstStyle/>
                    <a:p>
                      <a:r>
                        <a:rPr lang="en-US" sz="2200" dirty="0" smtClean="0"/>
                        <a:t>1</a:t>
                      </a:r>
                      <a:endParaRPr lang="en-US" sz="2200" dirty="0"/>
                    </a:p>
                  </a:txBody>
                  <a:tcPr/>
                </a:tc>
                <a:tc>
                  <a:txBody>
                    <a:bodyPr/>
                    <a:lstStyle/>
                    <a:p>
                      <a:r>
                        <a:rPr lang="en-US" sz="2200" dirty="0" smtClean="0"/>
                        <a:t>60</a:t>
                      </a:r>
                      <a:endParaRPr lang="en-US" sz="2200" dirty="0"/>
                    </a:p>
                  </a:txBody>
                  <a:tcPr/>
                </a:tc>
              </a:tr>
              <a:tr h="370840">
                <a:tc>
                  <a:txBody>
                    <a:bodyPr/>
                    <a:lstStyle/>
                    <a:p>
                      <a:r>
                        <a:rPr lang="en-US" sz="2200" dirty="0" smtClean="0"/>
                        <a:t>2</a:t>
                      </a:r>
                      <a:endParaRPr lang="en-US" sz="2200" dirty="0"/>
                    </a:p>
                  </a:txBody>
                  <a:tcPr/>
                </a:tc>
                <a:tc>
                  <a:txBody>
                    <a:bodyPr/>
                    <a:lstStyle/>
                    <a:p>
                      <a:r>
                        <a:rPr lang="en-US" sz="2200" dirty="0" smtClean="0"/>
                        <a:t>30</a:t>
                      </a:r>
                      <a:endParaRPr lang="en-US" sz="2200" dirty="0"/>
                    </a:p>
                  </a:txBody>
                  <a:tcPr/>
                </a:tc>
              </a:tr>
              <a:tr h="370840">
                <a:tc>
                  <a:txBody>
                    <a:bodyPr/>
                    <a:lstStyle/>
                    <a:p>
                      <a:r>
                        <a:rPr lang="en-US" sz="2200" dirty="0" smtClean="0"/>
                        <a:t>3</a:t>
                      </a:r>
                      <a:endParaRPr lang="en-US" sz="2200" dirty="0"/>
                    </a:p>
                  </a:txBody>
                  <a:tcPr/>
                </a:tc>
                <a:tc>
                  <a:txBody>
                    <a:bodyPr/>
                    <a:lstStyle/>
                    <a:p>
                      <a:r>
                        <a:rPr lang="en-US" sz="2200" dirty="0" smtClean="0"/>
                        <a:t>10</a:t>
                      </a:r>
                      <a:endParaRPr lang="en-US" sz="2200" dirty="0"/>
                    </a:p>
                  </a:txBody>
                  <a:tcPr/>
                </a:tc>
              </a:tr>
              <a:tr h="370840">
                <a:tc>
                  <a:txBody>
                    <a:bodyPr/>
                    <a:lstStyle/>
                    <a:p>
                      <a:r>
                        <a:rPr lang="en-US" sz="2200" dirty="0" smtClean="0"/>
                        <a:t>4</a:t>
                      </a:r>
                      <a:endParaRPr lang="en-US" sz="2200" dirty="0"/>
                    </a:p>
                  </a:txBody>
                  <a:tcPr/>
                </a:tc>
                <a:tc>
                  <a:txBody>
                    <a:bodyPr/>
                    <a:lstStyle/>
                    <a:p>
                      <a:r>
                        <a:rPr lang="en-US" sz="2200" dirty="0" smtClean="0"/>
                        <a:t>100</a:t>
                      </a:r>
                      <a:endParaRPr lang="en-US" sz="2200"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351014091"/>
              </p:ext>
            </p:extLst>
          </p:nvPr>
        </p:nvGraphicFramePr>
        <p:xfrm>
          <a:off x="5978955" y="1417638"/>
          <a:ext cx="2489456" cy="2133600"/>
        </p:xfrm>
        <a:graphic>
          <a:graphicData uri="http://schemas.openxmlformats.org/drawingml/2006/table">
            <a:tbl>
              <a:tblPr firstRow="1" bandRow="1">
                <a:tableStyleId>{5C22544A-7EE6-4342-B048-85BDC9FD1C3A}</a:tableStyleId>
              </a:tblPr>
              <a:tblGrid>
                <a:gridCol w="1244728"/>
                <a:gridCol w="1244728"/>
              </a:tblGrid>
              <a:tr h="370840">
                <a:tc>
                  <a:txBody>
                    <a:bodyPr/>
                    <a:lstStyle/>
                    <a:p>
                      <a:r>
                        <a:rPr lang="en-US" sz="2200" dirty="0" smtClean="0"/>
                        <a:t>Flow</a:t>
                      </a:r>
                      <a:endParaRPr lang="en-US" sz="2200" dirty="0"/>
                    </a:p>
                  </a:txBody>
                  <a:tcPr/>
                </a:tc>
                <a:tc>
                  <a:txBody>
                    <a:bodyPr/>
                    <a:lstStyle/>
                    <a:p>
                      <a:r>
                        <a:rPr lang="en-US" sz="2200" dirty="0" smtClean="0"/>
                        <a:t>Rate</a:t>
                      </a:r>
                      <a:endParaRPr lang="en-US" sz="2200" dirty="0"/>
                    </a:p>
                  </a:txBody>
                  <a:tcPr/>
                </a:tc>
              </a:tr>
              <a:tr h="370840">
                <a:tc>
                  <a:txBody>
                    <a:bodyPr/>
                    <a:lstStyle/>
                    <a:p>
                      <a:r>
                        <a:rPr lang="en-US" sz="2200" dirty="0" smtClean="0">
                          <a:solidFill>
                            <a:srgbClr val="FF6600"/>
                          </a:solidFill>
                        </a:rPr>
                        <a:t>Flow A</a:t>
                      </a:r>
                      <a:endParaRPr lang="en-US" sz="2200" dirty="0">
                        <a:solidFill>
                          <a:srgbClr val="FF6600"/>
                        </a:solidFill>
                      </a:endParaRPr>
                    </a:p>
                  </a:txBody>
                  <a:tcPr/>
                </a:tc>
                <a:tc>
                  <a:txBody>
                    <a:bodyPr/>
                    <a:lstStyle/>
                    <a:p>
                      <a:r>
                        <a:rPr lang="en-US" sz="2200" dirty="0" smtClean="0"/>
                        <a:t>35</a:t>
                      </a:r>
                      <a:endParaRPr lang="en-US" sz="2200" dirty="0"/>
                    </a:p>
                  </a:txBody>
                  <a:tcPr/>
                </a:tc>
              </a:tr>
              <a:tr h="370840">
                <a:tc>
                  <a:txBody>
                    <a:bodyPr/>
                    <a:lstStyle/>
                    <a:p>
                      <a:r>
                        <a:rPr lang="en-US" sz="2200" dirty="0" smtClean="0">
                          <a:solidFill>
                            <a:srgbClr val="008000"/>
                          </a:solidFill>
                        </a:rPr>
                        <a:t>Flow B</a:t>
                      </a:r>
                      <a:endParaRPr lang="en-US" sz="2200" dirty="0">
                        <a:solidFill>
                          <a:srgbClr val="008000"/>
                        </a:solidFill>
                      </a:endParaRPr>
                    </a:p>
                  </a:txBody>
                  <a:tcPr/>
                </a:tc>
                <a:tc>
                  <a:txBody>
                    <a:bodyPr/>
                    <a:lstStyle/>
                    <a:p>
                      <a:r>
                        <a:rPr lang="en-US" sz="2200" dirty="0" smtClean="0"/>
                        <a:t>25</a:t>
                      </a:r>
                      <a:endParaRPr lang="en-US" sz="2200" dirty="0"/>
                    </a:p>
                  </a:txBody>
                  <a:tcPr/>
                </a:tc>
              </a:tr>
              <a:tr h="370840">
                <a:tc>
                  <a:txBody>
                    <a:bodyPr/>
                    <a:lstStyle/>
                    <a:p>
                      <a:r>
                        <a:rPr lang="en-US" sz="2200" dirty="0" smtClean="0">
                          <a:solidFill>
                            <a:srgbClr val="FF0000"/>
                          </a:solidFill>
                        </a:rPr>
                        <a:t>Flow C</a:t>
                      </a:r>
                      <a:endParaRPr lang="en-US" sz="2200" dirty="0">
                        <a:solidFill>
                          <a:srgbClr val="FF0000"/>
                        </a:solidFill>
                      </a:endParaRPr>
                    </a:p>
                  </a:txBody>
                  <a:tcPr/>
                </a:tc>
                <a:tc>
                  <a:txBody>
                    <a:bodyPr/>
                    <a:lstStyle/>
                    <a:p>
                      <a:r>
                        <a:rPr lang="en-US" sz="2200" dirty="0" smtClean="0"/>
                        <a:t>5</a:t>
                      </a:r>
                      <a:endParaRPr lang="en-US" sz="2200" dirty="0"/>
                    </a:p>
                  </a:txBody>
                  <a:tcPr/>
                </a:tc>
              </a:tr>
              <a:tr h="370840">
                <a:tc>
                  <a:txBody>
                    <a:bodyPr/>
                    <a:lstStyle/>
                    <a:p>
                      <a:r>
                        <a:rPr lang="en-US" sz="2200" dirty="0" smtClean="0">
                          <a:solidFill>
                            <a:srgbClr val="3366FF"/>
                          </a:solidFill>
                        </a:rPr>
                        <a:t>Flow D</a:t>
                      </a:r>
                      <a:endParaRPr lang="en-US" sz="2200" dirty="0">
                        <a:solidFill>
                          <a:srgbClr val="3366FF"/>
                        </a:solidFill>
                      </a:endParaRPr>
                    </a:p>
                  </a:txBody>
                  <a:tcPr/>
                </a:tc>
                <a:tc>
                  <a:txBody>
                    <a:bodyPr/>
                    <a:lstStyle/>
                    <a:p>
                      <a:r>
                        <a:rPr lang="en-US" sz="2200" dirty="0" smtClean="0"/>
                        <a:t>5</a:t>
                      </a:r>
                      <a:endParaRPr lang="en-US" sz="2200" dirty="0"/>
                    </a:p>
                  </a:txBody>
                  <a:tcPr/>
                </a:tc>
              </a:tr>
            </a:tbl>
          </a:graphicData>
        </a:graphic>
      </p:graphicFrame>
      <p:sp>
        <p:nvSpPr>
          <p:cNvPr id="39" name="TextBox 38"/>
          <p:cNvSpPr txBox="1"/>
          <p:nvPr/>
        </p:nvSpPr>
        <p:spPr>
          <a:xfrm>
            <a:off x="2907195" y="4392846"/>
            <a:ext cx="907347" cy="646331"/>
          </a:xfrm>
          <a:prstGeom prst="rect">
            <a:avLst/>
          </a:prstGeom>
          <a:noFill/>
        </p:spPr>
        <p:txBody>
          <a:bodyPr wrap="square" rtlCol="0">
            <a:spAutoFit/>
          </a:bodyPr>
          <a:lstStyle/>
          <a:p>
            <a:pPr algn="ctr"/>
            <a:r>
              <a:rPr lang="en-US" dirty="0" smtClean="0"/>
              <a:t>Link 1</a:t>
            </a:r>
          </a:p>
          <a:p>
            <a:pPr algn="ctr"/>
            <a:r>
              <a:rPr lang="en-US" i="1" dirty="0" smtClean="0"/>
              <a:t>60 G</a:t>
            </a:r>
            <a:endParaRPr lang="en-US" i="1" dirty="0"/>
          </a:p>
        </p:txBody>
      </p:sp>
      <p:sp>
        <p:nvSpPr>
          <p:cNvPr id="40" name="TextBox 39"/>
          <p:cNvSpPr txBox="1"/>
          <p:nvPr/>
        </p:nvSpPr>
        <p:spPr>
          <a:xfrm>
            <a:off x="3899801" y="4399079"/>
            <a:ext cx="1917187" cy="646331"/>
          </a:xfrm>
          <a:prstGeom prst="rect">
            <a:avLst/>
          </a:prstGeom>
          <a:noFill/>
        </p:spPr>
        <p:txBody>
          <a:bodyPr wrap="square" rtlCol="0">
            <a:spAutoFit/>
          </a:bodyPr>
          <a:lstStyle/>
          <a:p>
            <a:pPr algn="ctr"/>
            <a:r>
              <a:rPr lang="en-US" dirty="0" smtClean="0"/>
              <a:t>Link 2</a:t>
            </a:r>
          </a:p>
          <a:p>
            <a:pPr algn="ctr"/>
            <a:r>
              <a:rPr lang="en-US" i="1" dirty="0" smtClean="0"/>
              <a:t>30 G</a:t>
            </a:r>
            <a:endParaRPr lang="en-US" i="1" dirty="0"/>
          </a:p>
        </p:txBody>
      </p:sp>
      <p:cxnSp>
        <p:nvCxnSpPr>
          <p:cNvPr id="42" name="Straight Connector 41"/>
          <p:cNvCxnSpPr/>
          <p:nvPr/>
        </p:nvCxnSpPr>
        <p:spPr>
          <a:xfrm>
            <a:off x="57393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6723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672349" y="6043615"/>
            <a:ext cx="3067050" cy="0"/>
          </a:xfrm>
          <a:prstGeom prst="straightConnector1">
            <a:avLst/>
          </a:prstGeom>
          <a:ln w="57150" cmpd="thinThick">
            <a:solidFill>
              <a:srgbClr val="008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26830" y="5682340"/>
            <a:ext cx="1151738" cy="402337"/>
          </a:xfrm>
          <a:prstGeom prst="rect">
            <a:avLst/>
          </a:prstGeom>
          <a:noFill/>
        </p:spPr>
        <p:txBody>
          <a:bodyPr wrap="square" rtlCol="0">
            <a:spAutoFit/>
          </a:bodyPr>
          <a:lstStyle/>
          <a:p>
            <a:r>
              <a:rPr lang="en-US" sz="2000" i="1" dirty="0" smtClean="0">
                <a:solidFill>
                  <a:srgbClr val="008000"/>
                </a:solidFill>
              </a:rPr>
              <a:t>Flow B</a:t>
            </a:r>
            <a:endParaRPr lang="en-US" sz="2000" i="1" dirty="0">
              <a:solidFill>
                <a:srgbClr val="008000"/>
              </a:solidFill>
            </a:endParaRPr>
          </a:p>
        </p:txBody>
      </p:sp>
      <p:sp>
        <p:nvSpPr>
          <p:cNvPr id="77" name="TextBox 76"/>
          <p:cNvSpPr txBox="1"/>
          <p:nvPr/>
        </p:nvSpPr>
        <p:spPr>
          <a:xfrm>
            <a:off x="3628045" y="5683540"/>
            <a:ext cx="1771062" cy="402337"/>
          </a:xfrm>
          <a:prstGeom prst="rect">
            <a:avLst/>
          </a:prstGeom>
          <a:noFill/>
        </p:spPr>
        <p:txBody>
          <a:bodyPr wrap="square" rtlCol="0">
            <a:spAutoFit/>
          </a:bodyPr>
          <a:lstStyle/>
          <a:p>
            <a:r>
              <a:rPr lang="en-US" sz="2000" i="1" dirty="0" smtClean="0">
                <a:solidFill>
                  <a:srgbClr val="008000"/>
                </a:solidFill>
              </a:rPr>
              <a:t>Flow B = 25G</a:t>
            </a:r>
            <a:endParaRPr lang="en-US" sz="2000" i="1" dirty="0">
              <a:solidFill>
                <a:srgbClr val="008000"/>
              </a:solidFill>
            </a:endParaRPr>
          </a:p>
        </p:txBody>
      </p:sp>
      <p:cxnSp>
        <p:nvCxnSpPr>
          <p:cNvPr id="47" name="Straight Connector 46"/>
          <p:cNvCxnSpPr/>
          <p:nvPr/>
        </p:nvCxnSpPr>
        <p:spPr>
          <a:xfrm>
            <a:off x="1127397"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20269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1134932" y="5457430"/>
            <a:ext cx="3067767" cy="6428"/>
          </a:xfrm>
          <a:prstGeom prst="straightConnector1">
            <a:avLst/>
          </a:prstGeom>
          <a:ln w="57150" cmpd="thinThick">
            <a:solidFill>
              <a:srgbClr val="FF66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235384" y="5080997"/>
            <a:ext cx="1352650" cy="402337"/>
          </a:xfrm>
          <a:prstGeom prst="rect">
            <a:avLst/>
          </a:prstGeom>
          <a:noFill/>
        </p:spPr>
        <p:txBody>
          <a:bodyPr wrap="square" rtlCol="0">
            <a:spAutoFit/>
          </a:bodyPr>
          <a:lstStyle/>
          <a:p>
            <a:r>
              <a:rPr lang="en-US" sz="2000" i="1" dirty="0" smtClean="0">
                <a:solidFill>
                  <a:srgbClr val="FF6600"/>
                </a:solidFill>
              </a:rPr>
              <a:t>Flow A</a:t>
            </a:r>
            <a:endParaRPr lang="en-US" sz="2000" i="1" dirty="0">
              <a:solidFill>
                <a:srgbClr val="FF6600"/>
              </a:solidFill>
            </a:endParaRPr>
          </a:p>
        </p:txBody>
      </p:sp>
      <p:sp>
        <p:nvSpPr>
          <p:cNvPr id="76" name="TextBox 75"/>
          <p:cNvSpPr txBox="1"/>
          <p:nvPr/>
        </p:nvSpPr>
        <p:spPr>
          <a:xfrm>
            <a:off x="2236598" y="5082197"/>
            <a:ext cx="1659479" cy="400110"/>
          </a:xfrm>
          <a:prstGeom prst="rect">
            <a:avLst/>
          </a:prstGeom>
          <a:noFill/>
        </p:spPr>
        <p:txBody>
          <a:bodyPr wrap="square" rtlCol="0">
            <a:spAutoFit/>
          </a:bodyPr>
          <a:lstStyle/>
          <a:p>
            <a:r>
              <a:rPr lang="en-US" sz="2000" i="1" dirty="0" smtClean="0">
                <a:solidFill>
                  <a:srgbClr val="FF6600"/>
                </a:solidFill>
              </a:rPr>
              <a:t>Flow A = 35G</a:t>
            </a:r>
            <a:endParaRPr lang="en-US" sz="2000" i="1" dirty="0">
              <a:solidFill>
                <a:srgbClr val="FF6600"/>
              </a:solidFill>
            </a:endParaRPr>
          </a:p>
        </p:txBody>
      </p:sp>
      <p:sp>
        <p:nvSpPr>
          <p:cNvPr id="51" name="TextBox 50"/>
          <p:cNvSpPr txBox="1"/>
          <p:nvPr/>
        </p:nvSpPr>
        <p:spPr>
          <a:xfrm>
            <a:off x="5466637" y="4404294"/>
            <a:ext cx="1917187" cy="646331"/>
          </a:xfrm>
          <a:prstGeom prst="rect">
            <a:avLst/>
          </a:prstGeom>
          <a:noFill/>
        </p:spPr>
        <p:txBody>
          <a:bodyPr wrap="square" rtlCol="0">
            <a:spAutoFit/>
          </a:bodyPr>
          <a:lstStyle/>
          <a:p>
            <a:pPr algn="ctr"/>
            <a:r>
              <a:rPr lang="en-US" dirty="0" smtClean="0"/>
              <a:t>Link 3</a:t>
            </a:r>
          </a:p>
          <a:p>
            <a:pPr algn="ctr"/>
            <a:r>
              <a:rPr lang="en-US" i="1" dirty="0" smtClean="0"/>
              <a:t>10 G</a:t>
            </a:r>
            <a:endParaRPr lang="en-US" i="1" dirty="0"/>
          </a:p>
        </p:txBody>
      </p:sp>
      <p:sp>
        <p:nvSpPr>
          <p:cNvPr id="52" name="TextBox 51"/>
          <p:cNvSpPr txBox="1"/>
          <p:nvPr/>
        </p:nvSpPr>
        <p:spPr>
          <a:xfrm>
            <a:off x="6985236" y="4404722"/>
            <a:ext cx="1917187" cy="646331"/>
          </a:xfrm>
          <a:prstGeom prst="rect">
            <a:avLst/>
          </a:prstGeom>
          <a:noFill/>
        </p:spPr>
        <p:txBody>
          <a:bodyPr wrap="square" rtlCol="0">
            <a:spAutoFit/>
          </a:bodyPr>
          <a:lstStyle/>
          <a:p>
            <a:pPr algn="ctr"/>
            <a:r>
              <a:rPr lang="en-US" dirty="0" smtClean="0"/>
              <a:t>Link 4</a:t>
            </a:r>
          </a:p>
          <a:p>
            <a:pPr algn="ctr"/>
            <a:r>
              <a:rPr lang="en-US" i="1" dirty="0" smtClean="0"/>
              <a:t>100 G</a:t>
            </a:r>
            <a:endParaRPr lang="en-US" i="1" dirty="0"/>
          </a:p>
        </p:txBody>
      </p:sp>
      <p:sp>
        <p:nvSpPr>
          <p:cNvPr id="53" name="TextBox 52"/>
          <p:cNvSpPr txBox="1"/>
          <p:nvPr/>
        </p:nvSpPr>
        <p:spPr>
          <a:xfrm>
            <a:off x="874889" y="4405429"/>
            <a:ext cx="1917187" cy="646331"/>
          </a:xfrm>
          <a:prstGeom prst="rect">
            <a:avLst/>
          </a:prstGeom>
          <a:noFill/>
        </p:spPr>
        <p:txBody>
          <a:bodyPr wrap="square" rtlCol="0">
            <a:spAutoFit/>
          </a:bodyPr>
          <a:lstStyle/>
          <a:p>
            <a:pPr algn="ctr"/>
            <a:r>
              <a:rPr lang="en-US" dirty="0" smtClean="0"/>
              <a:t>Link 0</a:t>
            </a:r>
          </a:p>
          <a:p>
            <a:pPr algn="ctr"/>
            <a:r>
              <a:rPr lang="en-US" i="1" dirty="0" smtClean="0"/>
              <a:t>100 G</a:t>
            </a:r>
            <a:endParaRPr lang="en-US" i="1" dirty="0"/>
          </a:p>
        </p:txBody>
      </p:sp>
      <p:grpSp>
        <p:nvGrpSpPr>
          <p:cNvPr id="54" name="Group 53"/>
          <p:cNvGrpSpPr/>
          <p:nvPr/>
        </p:nvGrpSpPr>
        <p:grpSpPr>
          <a:xfrm>
            <a:off x="805939" y="4499901"/>
            <a:ext cx="1559083" cy="488359"/>
            <a:chOff x="285055" y="3487828"/>
            <a:chExt cx="1559083" cy="488359"/>
          </a:xfrm>
        </p:grpSpPr>
        <p:cxnSp>
          <p:nvCxnSpPr>
            <p:cNvPr id="55" name="Straight Arrow Connector 54"/>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6" name="Picture 55"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57" name="Group 56"/>
          <p:cNvGrpSpPr/>
          <p:nvPr/>
        </p:nvGrpSpPr>
        <p:grpSpPr>
          <a:xfrm>
            <a:off x="2336995" y="4499901"/>
            <a:ext cx="1559083" cy="488359"/>
            <a:chOff x="285055" y="3487828"/>
            <a:chExt cx="1559083" cy="488359"/>
          </a:xfrm>
        </p:grpSpPr>
        <p:cxnSp>
          <p:nvCxnSpPr>
            <p:cNvPr id="58" name="Straight Arrow Connector 5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9" name="Picture 58"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60" name="Group 59"/>
          <p:cNvGrpSpPr/>
          <p:nvPr/>
        </p:nvGrpSpPr>
        <p:grpSpPr>
          <a:xfrm>
            <a:off x="3868051" y="4499901"/>
            <a:ext cx="1559083" cy="488359"/>
            <a:chOff x="285055" y="3487828"/>
            <a:chExt cx="1559083" cy="488359"/>
          </a:xfrm>
        </p:grpSpPr>
        <p:cxnSp>
          <p:nvCxnSpPr>
            <p:cNvPr id="61" name="Straight Arrow Connector 60"/>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2" name="Picture 61"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grpSp>
        <p:nvGrpSpPr>
          <p:cNvPr id="63" name="Group 62"/>
          <p:cNvGrpSpPr/>
          <p:nvPr/>
        </p:nvGrpSpPr>
        <p:grpSpPr>
          <a:xfrm>
            <a:off x="5399107" y="4499901"/>
            <a:ext cx="1559083" cy="488359"/>
            <a:chOff x="285055" y="3487828"/>
            <a:chExt cx="1559083" cy="488359"/>
          </a:xfrm>
        </p:grpSpPr>
        <p:cxnSp>
          <p:nvCxnSpPr>
            <p:cNvPr id="64" name="Straight Arrow Connector 63"/>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5" name="Picture 64"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67" name="Straight Connector 66"/>
          <p:cNvCxnSpPr/>
          <p:nvPr/>
        </p:nvCxnSpPr>
        <p:spPr>
          <a:xfrm>
            <a:off x="7269749" y="461887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4202699" y="5468916"/>
            <a:ext cx="30670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314794" y="5100259"/>
            <a:ext cx="1352650" cy="402337"/>
          </a:xfrm>
          <a:prstGeom prst="rect">
            <a:avLst/>
          </a:prstGeom>
          <a:noFill/>
        </p:spPr>
        <p:txBody>
          <a:bodyPr wrap="square" rtlCol="0">
            <a:spAutoFit/>
          </a:bodyPr>
          <a:lstStyle/>
          <a:p>
            <a:r>
              <a:rPr lang="en-US" sz="2000" i="1" dirty="0" smtClean="0">
                <a:solidFill>
                  <a:srgbClr val="FF0000"/>
                </a:solidFill>
              </a:rPr>
              <a:t>Flow C</a:t>
            </a:r>
            <a:endParaRPr lang="en-US" sz="2000" i="1" dirty="0">
              <a:solidFill>
                <a:srgbClr val="FF0000"/>
              </a:solidFill>
            </a:endParaRPr>
          </a:p>
        </p:txBody>
      </p:sp>
      <p:sp>
        <p:nvSpPr>
          <p:cNvPr id="78" name="TextBox 77"/>
          <p:cNvSpPr txBox="1"/>
          <p:nvPr/>
        </p:nvSpPr>
        <p:spPr>
          <a:xfrm>
            <a:off x="5310993" y="5100523"/>
            <a:ext cx="1958756" cy="402337"/>
          </a:xfrm>
          <a:prstGeom prst="rect">
            <a:avLst/>
          </a:prstGeom>
          <a:noFill/>
        </p:spPr>
        <p:txBody>
          <a:bodyPr wrap="square" rtlCol="0">
            <a:spAutoFit/>
          </a:bodyPr>
          <a:lstStyle/>
          <a:p>
            <a:r>
              <a:rPr lang="en-US" sz="2000" i="1" dirty="0" smtClean="0">
                <a:solidFill>
                  <a:srgbClr val="FF0000"/>
                </a:solidFill>
              </a:rPr>
              <a:t>Flow C = 5G</a:t>
            </a:r>
            <a:endParaRPr lang="en-US" sz="2000" i="1" dirty="0">
              <a:solidFill>
                <a:srgbClr val="FF0000"/>
              </a:solidFill>
            </a:endParaRPr>
          </a:p>
        </p:txBody>
      </p:sp>
      <p:cxnSp>
        <p:nvCxnSpPr>
          <p:cNvPr id="71" name="Straight Arrow Connector 70"/>
          <p:cNvCxnSpPr/>
          <p:nvPr/>
        </p:nvCxnSpPr>
        <p:spPr>
          <a:xfrm>
            <a:off x="5739399" y="6051785"/>
            <a:ext cx="2704951"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693880" y="5688223"/>
            <a:ext cx="1151738" cy="402337"/>
          </a:xfrm>
          <a:prstGeom prst="rect">
            <a:avLst/>
          </a:prstGeom>
          <a:noFill/>
        </p:spPr>
        <p:txBody>
          <a:bodyPr wrap="square" rtlCol="0">
            <a:spAutoFit/>
          </a:bodyPr>
          <a:lstStyle/>
          <a:p>
            <a:r>
              <a:rPr lang="en-US" sz="2000" i="1" dirty="0" smtClean="0">
                <a:solidFill>
                  <a:srgbClr val="3366FF"/>
                </a:solidFill>
              </a:rPr>
              <a:t>Flow D</a:t>
            </a:r>
            <a:endParaRPr lang="en-US" sz="2000" i="1" dirty="0">
              <a:solidFill>
                <a:srgbClr val="3366FF"/>
              </a:solidFill>
            </a:endParaRPr>
          </a:p>
        </p:txBody>
      </p:sp>
      <p:sp>
        <p:nvSpPr>
          <p:cNvPr id="79" name="TextBox 78"/>
          <p:cNvSpPr txBox="1"/>
          <p:nvPr/>
        </p:nvSpPr>
        <p:spPr>
          <a:xfrm>
            <a:off x="6695095" y="5692420"/>
            <a:ext cx="1488898" cy="402337"/>
          </a:xfrm>
          <a:prstGeom prst="rect">
            <a:avLst/>
          </a:prstGeom>
          <a:noFill/>
        </p:spPr>
        <p:txBody>
          <a:bodyPr wrap="square" rtlCol="0">
            <a:spAutoFit/>
          </a:bodyPr>
          <a:lstStyle/>
          <a:p>
            <a:r>
              <a:rPr lang="en-US" sz="2000" i="1" dirty="0" smtClean="0">
                <a:solidFill>
                  <a:srgbClr val="3366FF"/>
                </a:solidFill>
              </a:rPr>
              <a:t>Flow D = 5G</a:t>
            </a:r>
            <a:endParaRPr lang="en-US" sz="2000" i="1" dirty="0">
              <a:solidFill>
                <a:srgbClr val="3366FF"/>
              </a:solidFill>
            </a:endParaRPr>
          </a:p>
        </p:txBody>
      </p:sp>
      <p:grpSp>
        <p:nvGrpSpPr>
          <p:cNvPr id="73" name="Group 72"/>
          <p:cNvGrpSpPr/>
          <p:nvPr/>
        </p:nvGrpSpPr>
        <p:grpSpPr>
          <a:xfrm>
            <a:off x="6930163" y="4499901"/>
            <a:ext cx="1559083" cy="488359"/>
            <a:chOff x="285055" y="3487828"/>
            <a:chExt cx="1559083" cy="488359"/>
          </a:xfrm>
        </p:grpSpPr>
        <p:cxnSp>
          <p:nvCxnSpPr>
            <p:cNvPr id="74" name="Straight Arrow Connector 73"/>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75" name="Picture 74" descr="1280px-Router.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Tree>
    <p:custDataLst>
      <p:tags r:id="rId1"/>
    </p:custDataLst>
    <p:extLst>
      <p:ext uri="{BB962C8B-B14F-4D97-AF65-F5344CB8AC3E}">
        <p14:creationId xmlns:p14="http://schemas.microsoft.com/office/powerpoint/2010/main" val="1552785976"/>
      </p:ext>
    </p:extLst>
  </p:cSld>
  <p:clrMapOvr>
    <a:masterClrMapping/>
  </p:clrMapOvr>
  <mc:AlternateContent xmlns:mc="http://schemas.openxmlformats.org/markup-compatibility/2006" xmlns:p14="http://schemas.microsoft.com/office/powerpoint/2010/main">
    <mc:Choice Requires="p14">
      <p:transition spd="slow" p14:dur="2000" advTm="21726"/>
    </mc:Choice>
    <mc:Fallback xmlns="">
      <p:transition xmlns:p14="http://schemas.microsoft.com/office/powerpoint/2010/main" spd="slow" advTm="2172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500" fill="hold"/>
                                        <p:tgtEl>
                                          <p:spTgt spid="36"/>
                                        </p:tgtEl>
                                      </p:cBhvr>
                                      <p:by x="25000" y="25000"/>
                                    </p:animScale>
                                  </p:childTnLst>
                                </p:cTn>
                              </p:par>
                            </p:childTnLst>
                          </p:cTn>
                        </p:par>
                        <p:par>
                          <p:cTn id="11" fill="hold">
                            <p:stCondLst>
                              <p:cond delay="500"/>
                            </p:stCondLst>
                            <p:childTnLst>
                              <p:par>
                                <p:cTn id="12" presetID="9" presetClass="exit" presetSubtype="0" fill="hold" nodeType="afterEffect">
                                  <p:stCondLst>
                                    <p:cond delay="0"/>
                                  </p:stCondLst>
                                  <p:childTnLst>
                                    <p:animEffect transition="out" filter="dissolve">
                                      <p:cBhvr>
                                        <p:cTn id="13" dur="500"/>
                                        <p:tgtEl>
                                          <p:spTgt spid="36"/>
                                        </p:tgtEl>
                                      </p:cBhvr>
                                    </p:animEffect>
                                    <p:set>
                                      <p:cBhvr>
                                        <p:cTn id="14" dur="1" fill="hold">
                                          <p:stCondLst>
                                            <p:cond delay="499"/>
                                          </p:stCondLst>
                                        </p:cTn>
                                        <p:tgtEl>
                                          <p:spTgt spid="3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500" fill="hold"/>
                                        <p:tgtEl>
                                          <p:spTgt spid="37"/>
                                        </p:tgtEl>
                                      </p:cBhvr>
                                      <p:by x="25000" y="25000"/>
                                    </p:animScale>
                                  </p:childTnLst>
                                </p:cTn>
                              </p:par>
                            </p:childTnLst>
                          </p:cTn>
                        </p:par>
                        <p:par>
                          <p:cTn id="23" fill="hold">
                            <p:stCondLst>
                              <p:cond delay="500"/>
                            </p:stCondLst>
                            <p:childTnLst>
                              <p:par>
                                <p:cTn id="24" presetID="1" presetClass="exit" presetSubtype="0" fill="hold" nodeType="afterEffect">
                                  <p:stCondLst>
                                    <p:cond delay="0"/>
                                  </p:stCondLst>
                                  <p:childTnLst>
                                    <p:set>
                                      <p:cBhvr>
                                        <p:cTn id="25" dur="1" fill="hold">
                                          <p:stCondLst>
                                            <p:cond delay="0"/>
                                          </p:stCondLst>
                                        </p:cTn>
                                        <p:tgtEl>
                                          <p:spTgt spid="3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wipe(left)">
                                      <p:cBhvr>
                                        <p:cTn id="33" dur="500"/>
                                        <p:tgtEl>
                                          <p:spTgt spid="7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left)">
                                      <p:cBhvr>
                                        <p:cTn id="36" dur="500"/>
                                        <p:tgtEl>
                                          <p:spTgt spid="7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left)">
                                      <p:cBhvr>
                                        <p:cTn id="39" dur="500"/>
                                        <p:tgtEl>
                                          <p:spTgt spid="7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left)">
                                      <p:cBhvr>
                                        <p:cTn id="4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6" grpId="0"/>
      <p:bldP spid="78" grpId="0"/>
      <p:bldP spid="7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Making PERC concrete</a:t>
            </a:r>
            <a:endParaRPr lang="en-US" dirty="0"/>
          </a:p>
        </p:txBody>
      </p:sp>
    </p:spTree>
    <p:extLst>
      <p:ext uri="{BB962C8B-B14F-4D97-AF65-F5344CB8AC3E}">
        <p14:creationId xmlns:p14="http://schemas.microsoft.com/office/powerpoint/2010/main" val="4247245791"/>
      </p:ext>
    </p:extLst>
  </p:cSld>
  <p:clrMapOvr>
    <a:masterClrMapping/>
  </p:clrMapOvr>
  <mc:AlternateContent xmlns:mc="http://schemas.openxmlformats.org/markup-compatibility/2006" xmlns:p14="http://schemas.microsoft.com/office/powerpoint/2010/main">
    <mc:Choice Requires="p14">
      <p:transition spd="slow" p14:dur="2000" advTm="4043"/>
    </mc:Choice>
    <mc:Fallback xmlns="">
      <p:transition xmlns:p14="http://schemas.microsoft.com/office/powerpoint/2010/main" spd="slow" advTm="4044"/>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PERC Implementation</a:t>
            </a:r>
            <a:endParaRPr lang="en-US" dirty="0"/>
          </a:p>
        </p:txBody>
      </p:sp>
      <p:sp>
        <p:nvSpPr>
          <p:cNvPr id="12" name="TextBox 11"/>
          <p:cNvSpPr txBox="1"/>
          <p:nvPr/>
        </p:nvSpPr>
        <p:spPr>
          <a:xfrm>
            <a:off x="1471613" y="2156253"/>
            <a:ext cx="1739312"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 ? | ?</a:t>
            </a:r>
          </a:p>
        </p:txBody>
      </p:sp>
      <p:sp>
        <p:nvSpPr>
          <p:cNvPr id="2" name="TextBox 1"/>
          <p:cNvSpPr txBox="1"/>
          <p:nvPr/>
        </p:nvSpPr>
        <p:spPr>
          <a:xfrm>
            <a:off x="1693400" y="1479922"/>
            <a:ext cx="4000639" cy="461665"/>
          </a:xfrm>
          <a:prstGeom prst="rect">
            <a:avLst/>
          </a:prstGeom>
          <a:noFill/>
        </p:spPr>
        <p:txBody>
          <a:bodyPr wrap="square" rtlCol="0">
            <a:spAutoFit/>
          </a:bodyPr>
          <a:lstStyle/>
          <a:p>
            <a:r>
              <a:rPr lang="en-US" sz="2400" dirty="0" smtClean="0"/>
              <a:t>Control Packet For Flow B</a:t>
            </a:r>
            <a:endParaRPr lang="en-US" sz="2400" dirty="0"/>
          </a:p>
        </p:txBody>
      </p:sp>
    </p:spTree>
    <p:custDataLst>
      <p:tags r:id="rId1"/>
    </p:custDataLst>
    <p:extLst>
      <p:ext uri="{BB962C8B-B14F-4D97-AF65-F5344CB8AC3E}">
        <p14:creationId xmlns:p14="http://schemas.microsoft.com/office/powerpoint/2010/main" val="70063579"/>
      </p:ext>
    </p:extLst>
  </p:cSld>
  <p:clrMapOvr>
    <a:masterClrMapping/>
  </p:clrMapOvr>
  <mc:AlternateContent xmlns:mc="http://schemas.openxmlformats.org/markup-compatibility/2006" xmlns:p14="http://schemas.microsoft.com/office/powerpoint/2010/main">
    <mc:Choice Requires="p14">
      <p:transition spd="slow" p14:dur="2000" advTm="21388"/>
    </mc:Choice>
    <mc:Fallback xmlns="">
      <p:transition xmlns:p14="http://schemas.microsoft.com/office/powerpoint/2010/main" spd="slow" advTm="2138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2">
                                            <p:txEl>
                                              <p:pRg st="0" end="0"/>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12">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PERC Implementation</a:t>
            </a:r>
            <a:endParaRPr lang="en-US" dirty="0"/>
          </a:p>
        </p:txBody>
      </p:sp>
      <p:sp>
        <p:nvSpPr>
          <p:cNvPr id="12" name="TextBox 11"/>
          <p:cNvSpPr txBox="1"/>
          <p:nvPr/>
        </p:nvSpPr>
        <p:spPr>
          <a:xfrm>
            <a:off x="3085260" y="2156253"/>
            <a:ext cx="1645626"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 ? | ?</a:t>
            </a:r>
          </a:p>
        </p:txBody>
      </p:sp>
      <p:sp>
        <p:nvSpPr>
          <p:cNvPr id="5" name="TextBox 4"/>
          <p:cNvSpPr txBox="1"/>
          <p:nvPr/>
        </p:nvSpPr>
        <p:spPr>
          <a:xfrm>
            <a:off x="3074912" y="2155789"/>
            <a:ext cx="1645626"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a:t>
            </a:r>
            <a:r>
              <a:rPr lang="en-US" sz="2400" dirty="0" smtClean="0">
                <a:latin typeface="Consolas"/>
                <a:cs typeface="Consolas"/>
              </a:rPr>
              <a:t>|15 </a:t>
            </a:r>
            <a:r>
              <a:rPr lang="en-US" sz="2400" dirty="0">
                <a:latin typeface="Consolas"/>
                <a:cs typeface="Consolas"/>
              </a:rPr>
              <a:t>| ?</a:t>
            </a:r>
          </a:p>
        </p:txBody>
      </p:sp>
      <p:sp>
        <p:nvSpPr>
          <p:cNvPr id="7" name="TextBox 6"/>
          <p:cNvSpPr txBox="1"/>
          <p:nvPr/>
        </p:nvSpPr>
        <p:spPr>
          <a:xfrm>
            <a:off x="1693400" y="1479922"/>
            <a:ext cx="4000639" cy="461665"/>
          </a:xfrm>
          <a:prstGeom prst="rect">
            <a:avLst/>
          </a:prstGeom>
          <a:noFill/>
        </p:spPr>
        <p:txBody>
          <a:bodyPr wrap="square" rtlCol="0">
            <a:spAutoFit/>
          </a:bodyPr>
          <a:lstStyle/>
          <a:p>
            <a:r>
              <a:rPr lang="en-US" sz="2400" dirty="0" smtClean="0"/>
              <a:t>Control Packet For Flow B</a:t>
            </a:r>
            <a:endParaRPr lang="en-US" sz="2400" dirty="0"/>
          </a:p>
        </p:txBody>
      </p:sp>
    </p:spTree>
    <p:custDataLst>
      <p:tags r:id="rId1"/>
    </p:custDataLst>
    <p:extLst>
      <p:ext uri="{BB962C8B-B14F-4D97-AF65-F5344CB8AC3E}">
        <p14:creationId xmlns:p14="http://schemas.microsoft.com/office/powerpoint/2010/main" val="4114417909"/>
      </p:ext>
    </p:extLst>
  </p:cSld>
  <p:clrMapOvr>
    <a:masterClrMapping/>
  </p:clrMapOvr>
  <mc:AlternateContent xmlns:mc="http://schemas.openxmlformats.org/markup-compatibility/2006" xmlns:p14="http://schemas.microsoft.com/office/powerpoint/2010/main">
    <mc:Choice Requires="p14">
      <p:transition spd="slow" p14:dur="2000" advTm="4054"/>
    </mc:Choice>
    <mc:Fallback xmlns="">
      <p:transition xmlns:p14="http://schemas.microsoft.com/office/powerpoint/2010/main" spd="slow" advTm="405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126672" y="2123370"/>
            <a:ext cx="1647925"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a:t>
            </a:r>
            <a:r>
              <a:rPr lang="en-US" sz="2400" dirty="0" smtClean="0">
                <a:latin typeface="Consolas"/>
                <a:cs typeface="Consolas"/>
              </a:rPr>
              <a:t>|15 </a:t>
            </a:r>
            <a:r>
              <a:rPr lang="en-US" sz="2400" dirty="0">
                <a:latin typeface="Consolas"/>
                <a:cs typeface="Consolas"/>
              </a:rPr>
              <a:t>| ?</a:t>
            </a:r>
          </a:p>
        </p:txBody>
      </p:sp>
      <p:sp>
        <p:nvSpPr>
          <p:cNvPr id="10" name="TextBox 9"/>
          <p:cNvSpPr txBox="1"/>
          <p:nvPr/>
        </p:nvSpPr>
        <p:spPr>
          <a:xfrm>
            <a:off x="5113334" y="2112270"/>
            <a:ext cx="1647925"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a:t>
            </a:r>
            <a:r>
              <a:rPr lang="en-US" sz="2400" dirty="0" smtClean="0">
                <a:latin typeface="Consolas"/>
                <a:cs typeface="Consolas"/>
              </a:rPr>
              <a:t>|15 |10</a:t>
            </a:r>
            <a:endParaRPr lang="en-US" sz="2400" dirty="0">
              <a:latin typeface="Consolas"/>
              <a:cs typeface="Consolas"/>
            </a:endParaRPr>
          </a:p>
        </p:txBody>
      </p:sp>
      <p:sp>
        <p:nvSpPr>
          <p:cNvPr id="7" name="TextBox 6"/>
          <p:cNvSpPr txBox="1"/>
          <p:nvPr/>
        </p:nvSpPr>
        <p:spPr>
          <a:xfrm>
            <a:off x="3126352" y="1483990"/>
            <a:ext cx="4000639" cy="461665"/>
          </a:xfrm>
          <a:prstGeom prst="rect">
            <a:avLst/>
          </a:prstGeom>
          <a:noFill/>
        </p:spPr>
        <p:txBody>
          <a:bodyPr wrap="square" rtlCol="0">
            <a:spAutoFit/>
          </a:bodyPr>
          <a:lstStyle/>
          <a:p>
            <a:r>
              <a:rPr lang="en-US" sz="2400" dirty="0" smtClean="0"/>
              <a:t>Control Packet For Flow B</a:t>
            </a:r>
            <a:endParaRPr lang="en-US" sz="2400" dirty="0"/>
          </a:p>
        </p:txBody>
      </p:sp>
      <p:sp>
        <p:nvSpPr>
          <p:cNvPr id="12" name="Title 2"/>
          <p:cNvSpPr>
            <a:spLocks noGrp="1"/>
          </p:cNvSpPr>
          <p:nvPr>
            <p:ph type="title"/>
          </p:nvPr>
        </p:nvSpPr>
        <p:spPr>
          <a:xfrm>
            <a:off x="457200" y="274638"/>
            <a:ext cx="8229600" cy="1143000"/>
          </a:xfrm>
        </p:spPr>
        <p:txBody>
          <a:bodyPr>
            <a:normAutofit/>
          </a:bodyPr>
          <a:lstStyle/>
          <a:p>
            <a:r>
              <a:rPr lang="en-US" dirty="0" smtClean="0"/>
              <a:t>PERC Implementation</a:t>
            </a:r>
            <a:endParaRPr lang="en-US" dirty="0"/>
          </a:p>
        </p:txBody>
      </p:sp>
    </p:spTree>
    <p:custDataLst>
      <p:tags r:id="rId1"/>
    </p:custDataLst>
    <p:extLst>
      <p:ext uri="{BB962C8B-B14F-4D97-AF65-F5344CB8AC3E}">
        <p14:creationId xmlns:p14="http://schemas.microsoft.com/office/powerpoint/2010/main" val="1069284270"/>
      </p:ext>
    </p:extLst>
  </p:cSld>
  <p:clrMapOvr>
    <a:masterClrMapping/>
  </p:clrMapOvr>
  <mc:AlternateContent xmlns:mc="http://schemas.openxmlformats.org/markup-compatibility/2006" xmlns:p14="http://schemas.microsoft.com/office/powerpoint/2010/main">
    <mc:Choice Requires="p14">
      <p:transition spd="slow" p14:dur="2000" advTm="3183"/>
    </mc:Choice>
    <mc:Fallback xmlns="">
      <p:transition xmlns:p14="http://schemas.microsoft.com/office/powerpoint/2010/main" spd="slow" advTm="31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PERC Implementation</a:t>
            </a:r>
            <a:endParaRPr lang="en-US" dirty="0"/>
          </a:p>
        </p:txBody>
      </p:sp>
      <p:sp>
        <p:nvSpPr>
          <p:cNvPr id="10" name="TextBox 9"/>
          <p:cNvSpPr txBox="1"/>
          <p:nvPr/>
        </p:nvSpPr>
        <p:spPr>
          <a:xfrm>
            <a:off x="1959141" y="2198075"/>
            <a:ext cx="1644354"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a:t>
            </a:r>
            <a:r>
              <a:rPr lang="en-US" sz="2400" dirty="0" smtClean="0">
                <a:latin typeface="Consolas"/>
                <a:cs typeface="Consolas"/>
              </a:rPr>
              <a:t>|15 |10</a:t>
            </a:r>
            <a:endParaRPr lang="en-US" sz="2400" dirty="0">
              <a:latin typeface="Consolas"/>
              <a:cs typeface="Consolas"/>
            </a:endParaRPr>
          </a:p>
        </p:txBody>
      </p:sp>
      <p:sp>
        <p:nvSpPr>
          <p:cNvPr id="13" name="TextBox 12"/>
          <p:cNvSpPr txBox="1"/>
          <p:nvPr/>
        </p:nvSpPr>
        <p:spPr>
          <a:xfrm>
            <a:off x="1965957" y="2207126"/>
            <a:ext cx="1644354"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a:t>
            </a:r>
            <a:r>
              <a:rPr lang="en-US" sz="2400" dirty="0" smtClean="0">
                <a:latin typeface="Consolas"/>
                <a:cs typeface="Consolas"/>
              </a:rPr>
              <a:t>|</a:t>
            </a:r>
            <a:r>
              <a:rPr lang="en-US" sz="2400" b="1" i="1" dirty="0" smtClean="0">
                <a:latin typeface="Consolas"/>
                <a:cs typeface="Consolas"/>
              </a:rPr>
              <a:t>10</a:t>
            </a:r>
            <a:r>
              <a:rPr lang="en-US" sz="2400" dirty="0" smtClean="0">
                <a:latin typeface="Consolas"/>
                <a:cs typeface="Consolas"/>
              </a:rPr>
              <a:t> |</a:t>
            </a:r>
            <a:r>
              <a:rPr lang="en-US" sz="2400" b="1" i="1" dirty="0" smtClean="0">
                <a:latin typeface="Consolas"/>
                <a:cs typeface="Consolas"/>
              </a:rPr>
              <a:t>15</a:t>
            </a:r>
            <a:r>
              <a:rPr lang="en-US" sz="2400" dirty="0" smtClean="0">
                <a:latin typeface="Consolas"/>
                <a:cs typeface="Consolas"/>
              </a:rPr>
              <a:t> </a:t>
            </a:r>
            <a:endParaRPr lang="en-US" sz="2400" dirty="0">
              <a:latin typeface="Consolas"/>
              <a:cs typeface="Consolas"/>
            </a:endParaRPr>
          </a:p>
          <a:p>
            <a:pPr>
              <a:defRPr/>
            </a:pPr>
            <a:r>
              <a:rPr lang="en-US" sz="2400" dirty="0">
                <a:latin typeface="Consolas"/>
                <a:cs typeface="Consolas"/>
              </a:rPr>
              <a:t>f</a:t>
            </a: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a:t>
            </a:r>
            <a:endParaRPr lang="en-US" sz="2400" dirty="0">
              <a:latin typeface="Consolas"/>
              <a:cs typeface="Consolas"/>
            </a:endParaRPr>
          </a:p>
        </p:txBody>
      </p:sp>
      <p:sp>
        <p:nvSpPr>
          <p:cNvPr id="14" name="TextBox 13"/>
          <p:cNvSpPr txBox="1"/>
          <p:nvPr/>
        </p:nvSpPr>
        <p:spPr>
          <a:xfrm>
            <a:off x="680843" y="4683979"/>
            <a:ext cx="2003267" cy="461665"/>
          </a:xfrm>
          <a:prstGeom prst="rect">
            <a:avLst/>
          </a:prstGeom>
          <a:noFill/>
        </p:spPr>
        <p:txBody>
          <a:bodyPr wrap="square" rtlCol="0">
            <a:spAutoFit/>
          </a:bodyPr>
          <a:lstStyle/>
          <a:p>
            <a:r>
              <a:rPr lang="en-US" sz="2400" dirty="0" smtClean="0"/>
              <a:t>send at 15G!</a:t>
            </a:r>
            <a:endParaRPr lang="en-US" sz="2400" dirty="0"/>
          </a:p>
        </p:txBody>
      </p:sp>
      <p:sp>
        <p:nvSpPr>
          <p:cNvPr id="6" name="TextBox 5"/>
          <p:cNvSpPr txBox="1"/>
          <p:nvPr/>
        </p:nvSpPr>
        <p:spPr>
          <a:xfrm>
            <a:off x="1693400" y="1479922"/>
            <a:ext cx="4000639" cy="461665"/>
          </a:xfrm>
          <a:prstGeom prst="rect">
            <a:avLst/>
          </a:prstGeom>
          <a:noFill/>
        </p:spPr>
        <p:txBody>
          <a:bodyPr wrap="square" rtlCol="0">
            <a:spAutoFit/>
          </a:bodyPr>
          <a:lstStyle/>
          <a:p>
            <a:r>
              <a:rPr lang="en-US" sz="2400" dirty="0" smtClean="0"/>
              <a:t>Control Packet For Flow B</a:t>
            </a:r>
            <a:endParaRPr lang="en-US" sz="2400" dirty="0"/>
          </a:p>
        </p:txBody>
      </p:sp>
    </p:spTree>
    <p:custDataLst>
      <p:tags r:id="rId1"/>
    </p:custDataLst>
    <p:extLst>
      <p:ext uri="{BB962C8B-B14F-4D97-AF65-F5344CB8AC3E}">
        <p14:creationId xmlns:p14="http://schemas.microsoft.com/office/powerpoint/2010/main" val="2624568378"/>
      </p:ext>
    </p:extLst>
  </p:cSld>
  <p:clrMapOvr>
    <a:masterClrMapping/>
  </p:clrMapOvr>
  <mc:AlternateContent xmlns:mc="http://schemas.openxmlformats.org/markup-compatibility/2006" xmlns:p14="http://schemas.microsoft.com/office/powerpoint/2010/main">
    <mc:Choice Requires="p14">
      <p:transition spd="slow" p14:dur="2000" advTm="21230"/>
    </mc:Choice>
    <mc:Fallback xmlns="">
      <p:transition xmlns:p14="http://schemas.microsoft.com/office/powerpoint/2010/main" spd="slow" advTm="212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PERC converges fast</a:t>
            </a:r>
            <a:endParaRPr lang="en-US" dirty="0"/>
          </a:p>
        </p:txBody>
      </p:sp>
      <p:pic>
        <p:nvPicPr>
          <p:cNvPr id="5" name="Content Placeholder 4" descr="PERC_ALL-TS-3link-12us.pdf"/>
          <p:cNvPicPr>
            <a:picLocks noGrp="1" noChangeAspect="1"/>
          </p:cNvPicPr>
          <p:nvPr>
            <p:ph idx="1"/>
          </p:nvPr>
        </p:nvPicPr>
        <p:blipFill>
          <a:blip r:embed="rId3">
            <a:extLst>
              <a:ext uri="{28A0092B-C50C-407E-A947-70E740481C1C}">
                <a14:useLocalDpi xmlns:a14="http://schemas.microsoft.com/office/drawing/2010/main" val="0"/>
              </a:ext>
            </a:extLst>
          </a:blip>
          <a:srcRect l="-12647" r="-12647"/>
          <a:stretch>
            <a:fillRect/>
          </a:stretch>
        </p:blipFill>
        <p:spPr>
          <a:xfrm>
            <a:off x="935651" y="1569583"/>
            <a:ext cx="6882629" cy="3662114"/>
          </a:xfrm>
        </p:spPr>
      </p:pic>
      <p:grpSp>
        <p:nvGrpSpPr>
          <p:cNvPr id="7" name="Group 6"/>
          <p:cNvGrpSpPr/>
          <p:nvPr/>
        </p:nvGrpSpPr>
        <p:grpSpPr>
          <a:xfrm>
            <a:off x="4478012" y="1600200"/>
            <a:ext cx="1236466" cy="3112455"/>
            <a:chOff x="4478012" y="1600200"/>
            <a:chExt cx="1236466" cy="3112455"/>
          </a:xfrm>
        </p:grpSpPr>
        <p:cxnSp>
          <p:nvCxnSpPr>
            <p:cNvPr id="8" name="Straight Connector 7"/>
            <p:cNvCxnSpPr/>
            <p:nvPr/>
          </p:nvCxnSpPr>
          <p:spPr>
            <a:xfrm flipV="1">
              <a:off x="5614224" y="1600200"/>
              <a:ext cx="0" cy="31124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478012" y="1754712"/>
              <a:ext cx="1236466" cy="923330"/>
            </a:xfrm>
            <a:prstGeom prst="rect">
              <a:avLst/>
            </a:prstGeom>
            <a:noFill/>
          </p:spPr>
          <p:txBody>
            <a:bodyPr wrap="square" rtlCol="0">
              <a:spAutoFit/>
            </a:bodyPr>
            <a:lstStyle/>
            <a:p>
              <a:r>
                <a:rPr lang="en-US" dirty="0" smtClean="0"/>
                <a:t>RCP took</a:t>
              </a:r>
            </a:p>
            <a:p>
              <a:r>
                <a:rPr lang="en-US" dirty="0" smtClean="0"/>
                <a:t>30 RTTs to Converge</a:t>
              </a:r>
              <a:endParaRPr lang="en-US" dirty="0"/>
            </a:p>
          </p:txBody>
        </p:sp>
      </p:grpSp>
      <p:grpSp>
        <p:nvGrpSpPr>
          <p:cNvPr id="10" name="Group 9"/>
          <p:cNvGrpSpPr/>
          <p:nvPr/>
        </p:nvGrpSpPr>
        <p:grpSpPr>
          <a:xfrm>
            <a:off x="2158835" y="1569583"/>
            <a:ext cx="1236466" cy="3112455"/>
            <a:chOff x="4958604" y="1600200"/>
            <a:chExt cx="1236466" cy="3112455"/>
          </a:xfrm>
        </p:grpSpPr>
        <p:cxnSp>
          <p:nvCxnSpPr>
            <p:cNvPr id="11" name="Straight Connector 10"/>
            <p:cNvCxnSpPr/>
            <p:nvPr/>
          </p:nvCxnSpPr>
          <p:spPr>
            <a:xfrm flipV="1">
              <a:off x="5614224" y="1600200"/>
              <a:ext cx="0" cy="31124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958604" y="1754712"/>
              <a:ext cx="1236466" cy="646331"/>
            </a:xfrm>
            <a:prstGeom prst="rect">
              <a:avLst/>
            </a:prstGeom>
            <a:noFill/>
          </p:spPr>
          <p:txBody>
            <a:bodyPr wrap="square" rtlCol="0">
              <a:spAutoFit/>
            </a:bodyPr>
            <a:lstStyle/>
            <a:p>
              <a:r>
                <a:rPr lang="en-US" dirty="0" smtClean="0"/>
                <a:t>&lt; 5 </a:t>
              </a:r>
            </a:p>
            <a:p>
              <a:r>
                <a:rPr lang="en-US" dirty="0"/>
                <a:t> </a:t>
              </a:r>
              <a:r>
                <a:rPr lang="en-US" dirty="0" smtClean="0"/>
                <a:t>RTTs</a:t>
              </a:r>
              <a:endParaRPr lang="en-US" dirty="0"/>
            </a:p>
          </p:txBody>
        </p:sp>
      </p:grpSp>
    </p:spTree>
    <p:custDataLst>
      <p:tags r:id="rId1"/>
    </p:custDataLst>
    <p:extLst>
      <p:ext uri="{BB962C8B-B14F-4D97-AF65-F5344CB8AC3E}">
        <p14:creationId xmlns:p14="http://schemas.microsoft.com/office/powerpoint/2010/main" val="3229371030"/>
      </p:ext>
    </p:extLst>
  </p:cSld>
  <p:clrMapOvr>
    <a:masterClrMapping/>
  </p:clrMapOvr>
  <mc:AlternateContent xmlns:mc="http://schemas.openxmlformats.org/markup-compatibility/2006" xmlns:p14="http://schemas.microsoft.com/office/powerpoint/2010/main">
    <mc:Choice Requires="p14">
      <p:transition spd="slow" p14:dur="2000" advTm="34135"/>
    </mc:Choice>
    <mc:Fallback xmlns="">
      <p:transition xmlns:p14="http://schemas.microsoft.com/office/powerpoint/2010/main" spd="slow" advTm="3413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 Converges Fast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83295" y="1600200"/>
            <a:ext cx="6788944" cy="4525963"/>
          </a:xfrm>
        </p:spPr>
      </p:pic>
      <p:sp>
        <p:nvSpPr>
          <p:cNvPr id="6" name="TextBox 5"/>
          <p:cNvSpPr txBox="1"/>
          <p:nvPr/>
        </p:nvSpPr>
        <p:spPr>
          <a:xfrm>
            <a:off x="5931649" y="2258972"/>
            <a:ext cx="2958354" cy="830997"/>
          </a:xfrm>
          <a:prstGeom prst="rect">
            <a:avLst/>
          </a:prstGeom>
          <a:solidFill>
            <a:schemeClr val="bg1"/>
          </a:solidFill>
          <a:ln>
            <a:solidFill>
              <a:schemeClr val="tx1"/>
            </a:solidFill>
          </a:ln>
        </p:spPr>
        <p:txBody>
          <a:bodyPr wrap="square" rtlCol="0">
            <a:spAutoFit/>
          </a:bodyPr>
          <a:lstStyle/>
          <a:p>
            <a:r>
              <a:rPr lang="en-US" sz="2400" dirty="0" smtClean="0">
                <a:solidFill>
                  <a:srgbClr val="0000FF"/>
                </a:solidFill>
              </a:rPr>
              <a:t>4</a:t>
            </a:r>
            <a:r>
              <a:rPr lang="en-US" sz="2400" dirty="0" smtClean="0"/>
              <a:t> </a:t>
            </a:r>
            <a:r>
              <a:rPr lang="en-US" sz="2400" dirty="0" err="1" smtClean="0"/>
              <a:t>vs</a:t>
            </a:r>
            <a:r>
              <a:rPr lang="en-US" sz="2400" dirty="0" smtClean="0"/>
              <a:t> </a:t>
            </a:r>
            <a:r>
              <a:rPr lang="en-US" sz="2400" dirty="0" smtClean="0">
                <a:solidFill>
                  <a:srgbClr val="FF0000"/>
                </a:solidFill>
              </a:rPr>
              <a:t>14</a:t>
            </a:r>
            <a:r>
              <a:rPr lang="en-US" sz="2400" dirty="0" smtClean="0"/>
              <a:t> at Median</a:t>
            </a:r>
          </a:p>
          <a:p>
            <a:r>
              <a:rPr lang="en-US" sz="2400" dirty="0" smtClean="0">
                <a:solidFill>
                  <a:srgbClr val="0000FF"/>
                </a:solidFill>
              </a:rPr>
              <a:t>10</a:t>
            </a:r>
            <a:r>
              <a:rPr lang="en-US" sz="2400" dirty="0" smtClean="0"/>
              <a:t> </a:t>
            </a:r>
            <a:r>
              <a:rPr lang="en-US" sz="2400" dirty="0" err="1" smtClean="0"/>
              <a:t>vs</a:t>
            </a:r>
            <a:r>
              <a:rPr lang="en-US" sz="2400" dirty="0" smtClean="0"/>
              <a:t> </a:t>
            </a:r>
            <a:r>
              <a:rPr lang="en-US" sz="2400" dirty="0" smtClean="0">
                <a:solidFill>
                  <a:srgbClr val="FF0000"/>
                </a:solidFill>
              </a:rPr>
              <a:t>71</a:t>
            </a:r>
            <a:r>
              <a:rPr lang="en-US" sz="2400" dirty="0" smtClean="0"/>
              <a:t> at Tail (99</a:t>
            </a:r>
            <a:r>
              <a:rPr lang="en-US" sz="2400" baseline="30000" dirty="0" smtClean="0"/>
              <a:t>th</a:t>
            </a:r>
            <a:r>
              <a:rPr lang="en-US" sz="2400" dirty="0"/>
              <a:t>)</a:t>
            </a:r>
          </a:p>
        </p:txBody>
      </p:sp>
      <p:pic>
        <p:nvPicPr>
          <p:cNvPr id="7" name="Picture 11" descr="CT-SETUP-4hosts.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02802" y="3572110"/>
            <a:ext cx="2573006" cy="178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849820"/>
      </p:ext>
    </p:extLst>
  </p:cSld>
  <p:clrMapOvr>
    <a:masterClrMapping/>
  </p:clrMapOvr>
  <mc:AlternateContent xmlns:mc="http://schemas.openxmlformats.org/markup-compatibility/2006" xmlns:p14="http://schemas.microsoft.com/office/powerpoint/2010/main">
    <mc:Choice Requires="p14">
      <p:transition spd="slow" p14:dur="2000" advTm="30153"/>
    </mc:Choice>
    <mc:Fallback xmlns="">
      <p:transition xmlns:p14="http://schemas.microsoft.com/office/powerpoint/2010/main" spd="slow" advTm="30153"/>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a:latin typeface="Calibri" charset="0"/>
              </a:rPr>
              <a:t>Some unanswered questions</a:t>
            </a:r>
          </a:p>
        </p:txBody>
      </p:sp>
      <p:sp>
        <p:nvSpPr>
          <p:cNvPr id="79874" name="Content Placeholder 2"/>
          <p:cNvSpPr>
            <a:spLocks noGrp="1"/>
          </p:cNvSpPr>
          <p:nvPr>
            <p:ph idx="1"/>
          </p:nvPr>
        </p:nvSpPr>
        <p:spPr/>
        <p:txBody>
          <a:bodyPr/>
          <a:lstStyle/>
          <a:p>
            <a:pPr eaLnBrk="1" hangingPunct="1"/>
            <a:r>
              <a:rPr lang="en-US" dirty="0">
                <a:latin typeface="Calibri" charset="0"/>
              </a:rPr>
              <a:t>How to </a:t>
            </a:r>
            <a:r>
              <a:rPr lang="en-US" dirty="0" smtClean="0">
                <a:latin typeface="Calibri" charset="0"/>
              </a:rPr>
              <a:t>calculate fair shares in PERC switches?</a:t>
            </a:r>
          </a:p>
          <a:p>
            <a:pPr eaLnBrk="1" hangingPunct="1"/>
            <a:r>
              <a:rPr lang="en-US" dirty="0" smtClean="0">
                <a:latin typeface="Calibri" charset="0"/>
              </a:rPr>
              <a:t>How to bound convergences times in theory?</a:t>
            </a:r>
          </a:p>
          <a:p>
            <a:pPr eaLnBrk="1" hangingPunct="1"/>
            <a:r>
              <a:rPr lang="en-US" dirty="0" smtClean="0">
                <a:latin typeface="Calibri" charset="0"/>
              </a:rPr>
              <a:t>What about other policies?</a:t>
            </a:r>
          </a:p>
        </p:txBody>
      </p:sp>
    </p:spTree>
    <p:extLst>
      <p:ext uri="{BB962C8B-B14F-4D97-AF65-F5344CB8AC3E}">
        <p14:creationId xmlns:p14="http://schemas.microsoft.com/office/powerpoint/2010/main" val="3345288900"/>
      </p:ext>
    </p:extLst>
  </p:cSld>
  <p:clrMapOvr>
    <a:masterClrMapping/>
  </p:clrMapOvr>
  <p:transition xmlns:p14="http://schemas.microsoft.com/office/powerpoint/2010/main" spd="slow" advTm="66764"/>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a:latin typeface="Calibri" charset="0"/>
              </a:rPr>
              <a:t>Takeways</a:t>
            </a:r>
          </a:p>
        </p:txBody>
      </p:sp>
      <p:sp>
        <p:nvSpPr>
          <p:cNvPr id="3" name="Content Placeholder 2"/>
          <p:cNvSpPr>
            <a:spLocks noGrp="1"/>
          </p:cNvSpPr>
          <p:nvPr>
            <p:ph idx="1"/>
          </p:nvPr>
        </p:nvSpPr>
        <p:spPr/>
        <p:txBody>
          <a:bodyPr rtlCol="0">
            <a:normAutofit fontScale="92500"/>
          </a:bodyPr>
          <a:lstStyle/>
          <a:p>
            <a:pPr eaLnBrk="1" fontAlgn="auto" hangingPunct="1">
              <a:spcAft>
                <a:spcPts val="0"/>
              </a:spcAft>
              <a:buFont typeface="Arial"/>
              <a:buChar char="•"/>
              <a:defRPr/>
            </a:pPr>
            <a:r>
              <a:rPr lang="en-US" dirty="0" smtClean="0">
                <a:ea typeface="+mn-ea"/>
                <a:cs typeface="+mn-cs"/>
              </a:rPr>
              <a:t>Reactive schemes are slow for short flows (majority) at 100G</a:t>
            </a:r>
          </a:p>
          <a:p>
            <a:pPr eaLnBrk="1" fontAlgn="auto" hangingPunct="1">
              <a:spcAft>
                <a:spcPts val="0"/>
              </a:spcAft>
              <a:buFont typeface="Arial"/>
              <a:buChar char="•"/>
              <a:defRPr/>
            </a:pPr>
            <a:r>
              <a:rPr lang="en-US" dirty="0" smtClean="0">
                <a:ea typeface="+mn-ea"/>
                <a:cs typeface="+mn-cs"/>
              </a:rPr>
              <a:t>Proactive schemes like PERC are fundamentally different and can converge quickly because they calculate explicit rates based on out of band information about set of active flows.</a:t>
            </a:r>
          </a:p>
          <a:p>
            <a:pPr eaLnBrk="1" fontAlgn="auto" hangingPunct="1">
              <a:spcAft>
                <a:spcPts val="0"/>
              </a:spcAft>
              <a:buFont typeface="Arial"/>
              <a:buChar char="•"/>
              <a:defRPr/>
            </a:pPr>
            <a:r>
              <a:rPr lang="en-US" dirty="0" smtClean="0">
                <a:ea typeface="+mn-ea"/>
                <a:cs typeface="+mn-cs"/>
              </a:rPr>
              <a:t>Message passing promising proactive approach- could be practical, need further analysis to understand good convergence times in practice.</a:t>
            </a:r>
            <a:endParaRPr lang="en-US" dirty="0">
              <a:ea typeface="+mn-ea"/>
              <a:cs typeface="+mn-cs"/>
            </a:endParaRPr>
          </a:p>
        </p:txBody>
      </p:sp>
    </p:spTree>
    <p:extLst>
      <p:ext uri="{BB962C8B-B14F-4D97-AF65-F5344CB8AC3E}">
        <p14:creationId xmlns:p14="http://schemas.microsoft.com/office/powerpoint/2010/main" val="100572682"/>
      </p:ext>
    </p:extLst>
  </p:cSld>
  <p:clrMapOvr>
    <a:masterClrMapping/>
  </p:clrMapOvr>
  <p:transition xmlns:p14="http://schemas.microsoft.com/office/powerpoint/2010/main" spd="slow" advTm="29916"/>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Tree>
    <p:extLst>
      <p:ext uri="{BB962C8B-B14F-4D97-AF65-F5344CB8AC3E}">
        <p14:creationId xmlns:p14="http://schemas.microsoft.com/office/powerpoint/2010/main" val="1507847039"/>
      </p:ext>
    </p:extLst>
  </p:cSld>
  <p:clrMapOvr>
    <a:masterClrMapping/>
  </p:clrMapOvr>
  <mc:AlternateContent xmlns:mc="http://schemas.openxmlformats.org/markup-compatibility/2006" xmlns:p14="http://schemas.microsoft.com/office/powerpoint/2010/main">
    <mc:Choice Requires="p14">
      <p:transition spd="slow" p14:dur="2000" advTm="3547"/>
    </mc:Choice>
    <mc:Fallback xmlns="">
      <p:transition xmlns:p14="http://schemas.microsoft.com/office/powerpoint/2010/main" spd="slow" advTm="3547"/>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Congestion Control</a:t>
            </a:r>
            <a:endParaRPr lang="en-US" dirty="0"/>
          </a:p>
        </p:txBody>
      </p:sp>
      <p:sp>
        <p:nvSpPr>
          <p:cNvPr id="3" name="Content Placeholder 2"/>
          <p:cNvSpPr>
            <a:spLocks noGrp="1"/>
          </p:cNvSpPr>
          <p:nvPr>
            <p:ph idx="1"/>
          </p:nvPr>
        </p:nvSpPr>
        <p:spPr>
          <a:xfrm>
            <a:off x="369482" y="1600200"/>
            <a:ext cx="8710158" cy="4525963"/>
          </a:xfrm>
        </p:spPr>
        <p:txBody>
          <a:bodyPr/>
          <a:lstStyle/>
          <a:p>
            <a:r>
              <a:rPr lang="en-US" dirty="0" smtClean="0"/>
              <a:t>No explicit </a:t>
            </a:r>
            <a:r>
              <a:rPr lang="en-US" dirty="0"/>
              <a:t>i</a:t>
            </a:r>
            <a:r>
              <a:rPr lang="en-US" dirty="0" smtClean="0"/>
              <a:t>nformation </a:t>
            </a:r>
            <a:r>
              <a:rPr lang="en-US" dirty="0"/>
              <a:t>a</a:t>
            </a:r>
            <a:r>
              <a:rPr lang="en-US" dirty="0" smtClean="0"/>
              <a:t>bout </a:t>
            </a:r>
            <a:r>
              <a:rPr lang="en-US" dirty="0"/>
              <a:t>t</a:t>
            </a:r>
            <a:r>
              <a:rPr lang="en-US" dirty="0" smtClean="0"/>
              <a:t>raffic </a:t>
            </a:r>
            <a:r>
              <a:rPr lang="en-US" dirty="0"/>
              <a:t>m</a:t>
            </a:r>
            <a:r>
              <a:rPr lang="en-US" dirty="0" smtClean="0"/>
              <a:t>atrix</a:t>
            </a:r>
          </a:p>
          <a:p>
            <a:r>
              <a:rPr lang="en-US" dirty="0" smtClean="0"/>
              <a:t>Measure congestion </a:t>
            </a:r>
            <a:r>
              <a:rPr lang="en-US" dirty="0"/>
              <a:t>s</a:t>
            </a:r>
            <a:r>
              <a:rPr lang="en-US" dirty="0" smtClean="0"/>
              <a:t>ignals, then react by adjusting </a:t>
            </a:r>
            <a:r>
              <a:rPr lang="en-US" dirty="0"/>
              <a:t>r</a:t>
            </a:r>
            <a:r>
              <a:rPr lang="en-US" dirty="0" smtClean="0"/>
              <a:t>ate </a:t>
            </a:r>
            <a:r>
              <a:rPr lang="en-US" dirty="0"/>
              <a:t>a</a:t>
            </a:r>
            <a:r>
              <a:rPr lang="en-US" dirty="0" smtClean="0"/>
              <a:t>fter </a:t>
            </a:r>
            <a:r>
              <a:rPr lang="en-US" dirty="0"/>
              <a:t>m</a:t>
            </a:r>
            <a:r>
              <a:rPr lang="en-US" dirty="0" smtClean="0"/>
              <a:t>easurement delay</a:t>
            </a:r>
          </a:p>
          <a:p>
            <a:r>
              <a:rPr lang="en-US" dirty="0" smtClean="0"/>
              <a:t>Gradual, can’t jump to right rates, know direction</a:t>
            </a:r>
          </a:p>
          <a:p>
            <a:r>
              <a:rPr lang="en-US" dirty="0" smtClean="0"/>
              <a:t>“Reactive Algorithms”</a:t>
            </a:r>
          </a:p>
          <a:p>
            <a:endParaRPr lang="en-US" dirty="0"/>
          </a:p>
        </p:txBody>
      </p:sp>
    </p:spTree>
    <p:custDataLst>
      <p:tags r:id="rId1"/>
    </p:custDataLst>
    <p:extLst>
      <p:ext uri="{BB962C8B-B14F-4D97-AF65-F5344CB8AC3E}">
        <p14:creationId xmlns:p14="http://schemas.microsoft.com/office/powerpoint/2010/main" val="2852085433"/>
      </p:ext>
    </p:extLst>
  </p:cSld>
  <p:clrMapOvr>
    <a:masterClrMapping/>
  </p:clrMapOvr>
  <mc:AlternateContent xmlns:mc="http://schemas.openxmlformats.org/markup-compatibility/2006" xmlns:p14="http://schemas.microsoft.com/office/powerpoint/2010/main">
    <mc:Choice Requires="p14">
      <p:transition spd="slow" p14:dur="2000" advTm="70844"/>
    </mc:Choice>
    <mc:Fallback xmlns="">
      <p:transition xmlns:p14="http://schemas.microsoft.com/office/powerpoint/2010/main" spd="slow" advTm="7084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Shorter FCTs For Flows </a:t>
            </a:r>
            <a:br>
              <a:rPr lang="en-US" dirty="0" smtClean="0"/>
            </a:br>
            <a:r>
              <a:rPr lang="en-US" dirty="0" smtClean="0"/>
              <a:t>That </a:t>
            </a:r>
            <a:r>
              <a:rPr lang="en-US" dirty="0"/>
              <a:t> </a:t>
            </a:r>
            <a:r>
              <a:rPr lang="en-US" dirty="0" smtClean="0"/>
              <a:t>Last A Few RTTs (“Medium”)</a:t>
            </a:r>
            <a:endParaRPr lang="en-US" dirty="0"/>
          </a:p>
        </p:txBody>
      </p:sp>
      <p:pic>
        <p:nvPicPr>
          <p:cNvPr id="4" name="Content Placeholder 3" descr="TALK-TUES_TAILSANDMEAN_60pc-100G-12us.pdf"/>
          <p:cNvPicPr>
            <a:picLocks noGrp="1" noChangeAspect="1"/>
          </p:cNvPicPr>
          <p:nvPr>
            <p:ph idx="1"/>
          </p:nvPr>
        </p:nvPicPr>
        <p:blipFill>
          <a:blip r:embed="rId2">
            <a:extLst>
              <a:ext uri="{28A0092B-C50C-407E-A947-70E740481C1C}">
                <a14:useLocalDpi xmlns:a14="http://schemas.microsoft.com/office/drawing/2010/main" val="0"/>
              </a:ext>
            </a:extLst>
          </a:blip>
          <a:srcRect t="-15995" b="-15995"/>
          <a:stretch>
            <a:fillRect/>
          </a:stretch>
        </p:blipFill>
        <p:spPr/>
      </p:pic>
      <p:sp>
        <p:nvSpPr>
          <p:cNvPr id="3" name="Rectangle 2"/>
          <p:cNvSpPr/>
          <p:nvPr/>
        </p:nvSpPr>
        <p:spPr>
          <a:xfrm>
            <a:off x="6292960" y="1600200"/>
            <a:ext cx="1587243" cy="461665"/>
          </a:xfrm>
          <a:prstGeom prst="rect">
            <a:avLst/>
          </a:prstGeom>
        </p:spPr>
        <p:txBody>
          <a:bodyPr wrap="none">
            <a:spAutoFit/>
          </a:bodyPr>
          <a:lstStyle/>
          <a:p>
            <a:r>
              <a:rPr lang="en-US" sz="2400" dirty="0" smtClean="0"/>
              <a:t>100G, 12us</a:t>
            </a:r>
            <a:endParaRPr lang="en-US" sz="2400" dirty="0"/>
          </a:p>
        </p:txBody>
      </p:sp>
    </p:spTree>
    <p:extLst>
      <p:ext uri="{BB962C8B-B14F-4D97-AF65-F5344CB8AC3E}">
        <p14:creationId xmlns:p14="http://schemas.microsoft.com/office/powerpoint/2010/main" val="2679135586"/>
      </p:ext>
    </p:extLst>
  </p:cSld>
  <p:clrMapOvr>
    <a:masterClrMapping/>
  </p:clrMapOvr>
  <mc:AlternateContent xmlns:mc="http://schemas.openxmlformats.org/markup-compatibility/2006" xmlns:p14="http://schemas.microsoft.com/office/powerpoint/2010/main">
    <mc:Choice Requires="p14">
      <p:transition spd="slow" p14:dur="2000" advTm="38335"/>
    </mc:Choice>
    <mc:Fallback xmlns="">
      <p:transition xmlns:p14="http://schemas.microsoft.com/office/powerpoint/2010/main" spd="slow" advTm="38335"/>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XCP</a:t>
            </a:r>
            <a:endParaRPr lang="en-US" dirty="0"/>
          </a:p>
        </p:txBody>
      </p:sp>
      <p:pic>
        <p:nvPicPr>
          <p:cNvPr id="4" name="Content Placeholder 3"/>
          <p:cNvPicPr>
            <a:picLocks noGrp="1" noChangeAspect="1"/>
          </p:cNvPicPr>
          <p:nvPr>
            <p:ph idx="1"/>
          </p:nvPr>
        </p:nvPicPr>
        <p:blipFill>
          <a:blip r:embed="rId2"/>
          <a:srcRect t="-68469" b="-68469"/>
          <a:stretch>
            <a:fillRect/>
          </a:stretch>
        </p:blipFill>
        <p:spPr>
          <a:xfrm>
            <a:off x="1572844" y="-424808"/>
            <a:ext cx="6099361" cy="6747877"/>
          </a:xfrm>
        </p:spPr>
      </p:pic>
    </p:spTree>
    <p:extLst>
      <p:ext uri="{BB962C8B-B14F-4D97-AF65-F5344CB8AC3E}">
        <p14:creationId xmlns:p14="http://schemas.microsoft.com/office/powerpoint/2010/main" val="423457649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RCP</a:t>
            </a:r>
            <a:endParaRPr lang="en-US" dirty="0"/>
          </a:p>
        </p:txBody>
      </p:sp>
      <p:pic>
        <p:nvPicPr>
          <p:cNvPr id="4" name="Content Placeholder 3"/>
          <p:cNvPicPr>
            <a:picLocks noGrp="1" noChangeAspect="1"/>
          </p:cNvPicPr>
          <p:nvPr>
            <p:ph idx="1"/>
          </p:nvPr>
        </p:nvPicPr>
        <p:blipFill>
          <a:blip r:embed="rId2"/>
          <a:srcRect t="-32915" b="-32915"/>
          <a:stretch>
            <a:fillRect/>
          </a:stretch>
        </p:blipFill>
        <p:spPr/>
      </p:pic>
    </p:spTree>
    <p:extLst>
      <p:ext uri="{BB962C8B-B14F-4D97-AF65-F5344CB8AC3E}">
        <p14:creationId xmlns:p14="http://schemas.microsoft.com/office/powerpoint/2010/main" val="79077687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t>
            </a:r>
            <a:r>
              <a:rPr lang="en-US" dirty="0" err="1" smtClean="0"/>
              <a:t>Charny</a:t>
            </a:r>
            <a:r>
              <a:rPr lang="en-US" dirty="0" smtClean="0"/>
              <a:t> etc</a:t>
            </a:r>
            <a:r>
              <a:rPr lang="en-US" dirty="0"/>
              <a:t>.</a:t>
            </a:r>
          </a:p>
        </p:txBody>
      </p:sp>
      <p:pic>
        <p:nvPicPr>
          <p:cNvPr id="4" name="Content Placeholder 3" descr="CT-100G-12us-cdfs.pdf"/>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p:pic>
    </p:spTree>
    <p:extLst>
      <p:ext uri="{BB962C8B-B14F-4D97-AF65-F5344CB8AC3E}">
        <p14:creationId xmlns:p14="http://schemas.microsoft.com/office/powerpoint/2010/main" val="285791216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Discussion </a:t>
            </a:r>
            <a:endParaRPr lang="en-US" dirty="0"/>
          </a:p>
        </p:txBody>
      </p:sp>
      <p:sp>
        <p:nvSpPr>
          <p:cNvPr id="4" name="Content Placeholder 3"/>
          <p:cNvSpPr>
            <a:spLocks noGrp="1"/>
          </p:cNvSpPr>
          <p:nvPr>
            <p:ph idx="1"/>
          </p:nvPr>
        </p:nvSpPr>
        <p:spPr/>
        <p:txBody>
          <a:bodyPr/>
          <a:lstStyle/>
          <a:p>
            <a:r>
              <a:rPr lang="en-US" dirty="0" smtClean="0"/>
              <a:t>Fundamentally any limit on how fast we can get max-min rates? Explicit or implicit whatever</a:t>
            </a:r>
            <a:endParaRPr lang="en-US" dirty="0"/>
          </a:p>
        </p:txBody>
      </p:sp>
    </p:spTree>
    <p:extLst>
      <p:ext uri="{BB962C8B-B14F-4D97-AF65-F5344CB8AC3E}">
        <p14:creationId xmlns:p14="http://schemas.microsoft.com/office/powerpoint/2010/main" val="380177409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Fastpass</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Matching Packets</a:t>
            </a:r>
          </a:p>
          <a:p>
            <a:r>
              <a:rPr lang="en-US" dirty="0" smtClean="0"/>
              <a:t>Timeslot allocation</a:t>
            </a:r>
          </a:p>
          <a:p>
            <a:r>
              <a:rPr lang="en-US" dirty="0" smtClean="0"/>
              <a:t>Path assignment</a:t>
            </a:r>
          </a:p>
          <a:p>
            <a:r>
              <a:rPr lang="en-US" dirty="0" smtClean="0"/>
              <a:t>One extreme</a:t>
            </a:r>
          </a:p>
          <a:p>
            <a:pPr lvl="1"/>
            <a:r>
              <a:rPr lang="en-US" dirty="0" smtClean="0"/>
              <a:t>explicit info: packets to be sent</a:t>
            </a:r>
          </a:p>
          <a:p>
            <a:pPr lvl="1"/>
            <a:r>
              <a:rPr lang="en-US" dirty="0" smtClean="0"/>
              <a:t>granularity: timeslot for a packet</a:t>
            </a:r>
          </a:p>
          <a:p>
            <a:pPr lvl="1"/>
            <a:r>
              <a:rPr lang="en-US" dirty="0" smtClean="0"/>
              <a:t>algorithm: finding </a:t>
            </a:r>
            <a:r>
              <a:rPr lang="en-US" dirty="0" err="1" smtClean="0"/>
              <a:t>matchings</a:t>
            </a:r>
            <a:r>
              <a:rPr lang="en-US" dirty="0" smtClean="0"/>
              <a:t> quickly</a:t>
            </a:r>
          </a:p>
          <a:p>
            <a:pPr lvl="1"/>
            <a:r>
              <a:rPr lang="en-US" dirty="0" smtClean="0"/>
              <a:t>logically centralized scheduler</a:t>
            </a:r>
          </a:p>
          <a:p>
            <a:pPr lvl="1"/>
            <a:r>
              <a:rPr lang="en-US" dirty="0" smtClean="0"/>
              <a:t>delays</a:t>
            </a:r>
          </a:p>
          <a:p>
            <a:pPr lvl="1"/>
            <a:r>
              <a:rPr lang="en-US" dirty="0" smtClean="0"/>
              <a:t>scale</a:t>
            </a:r>
          </a:p>
          <a:p>
            <a:pPr lvl="1"/>
            <a:r>
              <a:rPr lang="en-US" dirty="0" smtClean="0"/>
              <a:t>no margin for error (?)</a:t>
            </a:r>
            <a:endParaRPr lang="en-US" dirty="0"/>
          </a:p>
        </p:txBody>
      </p:sp>
    </p:spTree>
    <p:extLst>
      <p:ext uri="{BB962C8B-B14F-4D97-AF65-F5344CB8AC3E}">
        <p14:creationId xmlns:p14="http://schemas.microsoft.com/office/powerpoint/2010/main" val="157502197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Sharing/ Congestion Control/ Minimize Flow Completion Times (?) and Fast Convergence Times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099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6" name="Content Placeholder 5" descr="EMPTY-TS-3link-12us.pdf"/>
          <p:cNvPicPr>
            <a:picLocks noGrp="1" noChangeAspect="1"/>
          </p:cNvPicPr>
          <p:nvPr>
            <p:ph idx="1"/>
          </p:nvPr>
        </p:nvPicPr>
        <p:blipFill>
          <a:blip r:embed="rId3">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1922586115"/>
      </p:ext>
    </p:extLst>
  </p:cSld>
  <p:clrMapOvr>
    <a:masterClrMapping/>
  </p:clrMapOvr>
  <mc:AlternateContent xmlns:mc="http://schemas.openxmlformats.org/markup-compatibility/2006" xmlns:p14="http://schemas.microsoft.com/office/powerpoint/2010/main">
    <mc:Choice Requires="p14">
      <p:transition spd="slow" p14:dur="2000" advTm="26834"/>
    </mc:Choice>
    <mc:Fallback xmlns="">
      <p:transition xmlns:p14="http://schemas.microsoft.com/office/powerpoint/2010/main" spd="slow" advTm="26834"/>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D_IDEAL-TS-3link-12us.pdf"/>
          <p:cNvPicPr>
            <a:picLocks noGrp="1" noChangeAspect="1"/>
          </p:cNvPicPr>
          <p:nvPr>
            <p:ph idx="1"/>
          </p:nvPr>
        </p:nvPicPr>
        <p:blipFill>
          <a:blip r:embed="rId2">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3102419828"/>
      </p:ext>
    </p:extLst>
  </p:cSld>
  <p:clrMapOvr>
    <a:masterClrMapping/>
  </p:clrMapOvr>
  <mc:AlternateContent xmlns:mc="http://schemas.openxmlformats.org/markup-compatibility/2006" xmlns:p14="http://schemas.microsoft.com/office/powerpoint/2010/main">
    <mc:Choice Requires="p14">
      <p:transition spd="slow" p14:dur="2000" advTm="27884"/>
    </mc:Choice>
    <mc:Fallback xmlns="">
      <p:transition xmlns:p14="http://schemas.microsoft.com/office/powerpoint/2010/main" spd="slow" advTm="27884"/>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D_BOTH-TS-3link-12us.pdf"/>
          <p:cNvPicPr>
            <a:picLocks noGrp="1" noChangeAspect="1"/>
          </p:cNvPicPr>
          <p:nvPr>
            <p:ph idx="1"/>
          </p:nvPr>
        </p:nvPicPr>
        <p:blipFill>
          <a:blip r:embed="rId2">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2455084205"/>
      </p:ext>
    </p:extLst>
  </p:cSld>
  <p:clrMapOvr>
    <a:masterClrMapping/>
  </p:clrMapOvr>
  <mc:AlternateContent xmlns:mc="http://schemas.openxmlformats.org/markup-compatibility/2006" xmlns:p14="http://schemas.microsoft.com/office/powerpoint/2010/main">
    <mc:Choice Requires="p14">
      <p:transition spd="slow" p14:dur="2000" advTm="7744"/>
    </mc:Choice>
    <mc:Fallback xmlns="">
      <p:transition xmlns:p14="http://schemas.microsoft.com/office/powerpoint/2010/main" spd="slow" advTm="7744"/>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D_BLUE-TS-3link-12us.pdf"/>
          <p:cNvPicPr>
            <a:picLocks noGrp="1" noChangeAspect="1"/>
          </p:cNvPicPr>
          <p:nvPr>
            <p:ph idx="1"/>
          </p:nvPr>
        </p:nvPicPr>
        <p:blipFill>
          <a:blip r:embed="rId2">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2772527870"/>
      </p:ext>
    </p:extLst>
  </p:cSld>
  <p:clrMapOvr>
    <a:masterClrMapping/>
  </p:clrMapOvr>
  <mc:AlternateContent xmlns:mc="http://schemas.openxmlformats.org/markup-compatibility/2006" xmlns:p14="http://schemas.microsoft.com/office/powerpoint/2010/main">
    <mc:Choice Requires="p14">
      <p:transition spd="slow" p14:dur="2000" advTm="630"/>
    </mc:Choice>
    <mc:Fallback xmlns="">
      <p:transition xmlns:p14="http://schemas.microsoft.com/office/powerpoint/2010/main" spd="slow" advTm="63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D_BLUE_GREEN-TS-3link-12us.pdf"/>
          <p:cNvPicPr>
            <a:picLocks noGrp="1" noChangeAspect="1"/>
          </p:cNvPicPr>
          <p:nvPr>
            <p:ph idx="1"/>
          </p:nvPr>
        </p:nvPicPr>
        <p:blipFill>
          <a:blip r:embed="rId2">
            <a:extLst>
              <a:ext uri="{28A0092B-C50C-407E-A947-70E740481C1C}">
                <a14:useLocalDpi xmlns:a14="http://schemas.microsoft.com/office/drawing/2010/main" val="0"/>
              </a:ext>
            </a:extLst>
          </a:blip>
          <a:srcRect l="-10246" r="-10246"/>
          <a:stretch>
            <a:fillRect/>
          </a:stretch>
        </p:blipFill>
        <p:spPr/>
      </p:pic>
    </p:spTree>
    <p:extLst>
      <p:ext uri="{BB962C8B-B14F-4D97-AF65-F5344CB8AC3E}">
        <p14:creationId xmlns:p14="http://schemas.microsoft.com/office/powerpoint/2010/main" val="1906279234"/>
      </p:ext>
    </p:extLst>
  </p:cSld>
  <p:clrMapOvr>
    <a:masterClrMapping/>
  </p:clrMapOvr>
  <mc:AlternateContent xmlns:mc="http://schemas.openxmlformats.org/markup-compatibility/2006" xmlns:p14="http://schemas.microsoft.com/office/powerpoint/2010/main">
    <mc:Choice Requires="p14">
      <p:transition spd="slow" p14:dur="2000" advTm="1766"/>
    </mc:Choice>
    <mc:Fallback xmlns="">
      <p:transition xmlns:p14="http://schemas.microsoft.com/office/powerpoint/2010/main" spd="slow" advTm="1766"/>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5|1|1.3|1"/>
</p:tagLst>
</file>

<file path=ppt/tags/tag10.xml><?xml version="1.0" encoding="utf-8"?>
<p:tagLst xmlns:a="http://schemas.openxmlformats.org/drawingml/2006/main" xmlns:r="http://schemas.openxmlformats.org/officeDocument/2006/relationships" xmlns:p="http://schemas.openxmlformats.org/presentationml/2006/main">
  <p:tag name="TIMING" val="|7.4"/>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12.xml><?xml version="1.0" encoding="utf-8"?>
<p:tagLst xmlns:a="http://schemas.openxmlformats.org/drawingml/2006/main" xmlns:r="http://schemas.openxmlformats.org/officeDocument/2006/relationships" xmlns:p="http://schemas.openxmlformats.org/presentationml/2006/main">
  <p:tag name="TIMING" val="|1.6"/>
</p:tagLst>
</file>

<file path=ppt/tags/tag13.xml><?xml version="1.0" encoding="utf-8"?>
<p:tagLst xmlns:a="http://schemas.openxmlformats.org/drawingml/2006/main" xmlns:r="http://schemas.openxmlformats.org/officeDocument/2006/relationships" xmlns:p="http://schemas.openxmlformats.org/presentationml/2006/main">
  <p:tag name="TIMING" val="|23"/>
</p:tagLst>
</file>

<file path=ppt/tags/tag14.xml><?xml version="1.0" encoding="utf-8"?>
<p:tagLst xmlns:a="http://schemas.openxmlformats.org/drawingml/2006/main" xmlns:r="http://schemas.openxmlformats.org/officeDocument/2006/relationships" xmlns:p="http://schemas.openxmlformats.org/presentationml/2006/main">
  <p:tag name="TIMING" val="|16.7|5.4|1.9"/>
</p:tagLst>
</file>

<file path=ppt/tags/tag15.xml><?xml version="1.0" encoding="utf-8"?>
<p:tagLst xmlns:a="http://schemas.openxmlformats.org/drawingml/2006/main" xmlns:r="http://schemas.openxmlformats.org/officeDocument/2006/relationships" xmlns:p="http://schemas.openxmlformats.org/presentationml/2006/main">
  <p:tag name="TIMING" val="|20.6"/>
</p:tagLst>
</file>

<file path=ppt/tags/tag16.xml><?xml version="1.0" encoding="utf-8"?>
<p:tagLst xmlns:a="http://schemas.openxmlformats.org/drawingml/2006/main" xmlns:r="http://schemas.openxmlformats.org/officeDocument/2006/relationships" xmlns:p="http://schemas.openxmlformats.org/presentationml/2006/main">
  <p:tag name="TIMING" val="|1.5|3.1"/>
</p:tagLst>
</file>

<file path=ppt/tags/tag17.xml><?xml version="1.0" encoding="utf-8"?>
<p:tagLst xmlns:a="http://schemas.openxmlformats.org/drawingml/2006/main" xmlns:r="http://schemas.openxmlformats.org/officeDocument/2006/relationships" xmlns:p="http://schemas.openxmlformats.org/presentationml/2006/main">
  <p:tag name="TIMING" val="|5.2|6.2|7.3|6.8|11.1"/>
</p:tagLst>
</file>

<file path=ppt/tags/tag18.xml><?xml version="1.0" encoding="utf-8"?>
<p:tagLst xmlns:a="http://schemas.openxmlformats.org/drawingml/2006/main" xmlns:r="http://schemas.openxmlformats.org/officeDocument/2006/relationships" xmlns:p="http://schemas.openxmlformats.org/presentationml/2006/main">
  <p:tag name="TIMING" val="|15.7"/>
</p:tagLst>
</file>

<file path=ppt/tags/tag19.xml><?xml version="1.0" encoding="utf-8"?>
<p:tagLst xmlns:a="http://schemas.openxmlformats.org/drawingml/2006/main" xmlns:r="http://schemas.openxmlformats.org/officeDocument/2006/relationships" xmlns:p="http://schemas.openxmlformats.org/presentationml/2006/main">
  <p:tag name="TIMING" val="|1.3|7.3"/>
</p:tagLst>
</file>

<file path=ppt/tags/tag2.xml><?xml version="1.0" encoding="utf-8"?>
<p:tagLst xmlns:a="http://schemas.openxmlformats.org/drawingml/2006/main" xmlns:r="http://schemas.openxmlformats.org/officeDocument/2006/relationships" xmlns:p="http://schemas.openxmlformats.org/presentationml/2006/main">
  <p:tag name="TIMING" val="|3.4|1.5|1|0.8|1.8"/>
</p:tagLst>
</file>

<file path=ppt/tags/tag20.xml><?xml version="1.0" encoding="utf-8"?>
<p:tagLst xmlns:a="http://schemas.openxmlformats.org/drawingml/2006/main" xmlns:r="http://schemas.openxmlformats.org/officeDocument/2006/relationships" xmlns:p="http://schemas.openxmlformats.org/presentationml/2006/main">
  <p:tag name="TIMING" val="|11.3|6.8|1.3"/>
</p:tagLst>
</file>

<file path=ppt/tags/tag21.xml><?xml version="1.0" encoding="utf-8"?>
<p:tagLst xmlns:a="http://schemas.openxmlformats.org/drawingml/2006/main" xmlns:r="http://schemas.openxmlformats.org/officeDocument/2006/relationships" xmlns:p="http://schemas.openxmlformats.org/presentationml/2006/main">
  <p:tag name="TIMING" val="|3.1"/>
</p:tagLst>
</file>

<file path=ppt/tags/tag22.xml><?xml version="1.0" encoding="utf-8"?>
<p:tagLst xmlns:a="http://schemas.openxmlformats.org/drawingml/2006/main" xmlns:r="http://schemas.openxmlformats.org/officeDocument/2006/relationships" xmlns:p="http://schemas.openxmlformats.org/presentationml/2006/main">
  <p:tag name="TIMING" val="|1.1"/>
</p:tagLst>
</file>

<file path=ppt/tags/tag23.xml><?xml version="1.0" encoding="utf-8"?>
<p:tagLst xmlns:a="http://schemas.openxmlformats.org/drawingml/2006/main" xmlns:r="http://schemas.openxmlformats.org/officeDocument/2006/relationships" xmlns:p="http://schemas.openxmlformats.org/presentationml/2006/main">
  <p:tag name="TIMING" val="|7.3"/>
</p:tagLst>
</file>

<file path=ppt/tags/tag24.xml><?xml version="1.0" encoding="utf-8"?>
<p:tagLst xmlns:a="http://schemas.openxmlformats.org/drawingml/2006/main" xmlns:r="http://schemas.openxmlformats.org/officeDocument/2006/relationships" xmlns:p="http://schemas.openxmlformats.org/presentationml/2006/main">
  <p:tag name="TIMING" val="|18.6|5"/>
</p:tagLst>
</file>

<file path=ppt/tags/tag3.xml><?xml version="1.0" encoding="utf-8"?>
<p:tagLst xmlns:a="http://schemas.openxmlformats.org/drawingml/2006/main" xmlns:r="http://schemas.openxmlformats.org/officeDocument/2006/relationships" xmlns:p="http://schemas.openxmlformats.org/presentationml/2006/main">
  <p:tag name="TIMING" val="|15.6|18.6|1|17"/>
</p:tagLst>
</file>

<file path=ppt/tags/tag4.xml><?xml version="1.0" encoding="utf-8"?>
<p:tagLst xmlns:a="http://schemas.openxmlformats.org/drawingml/2006/main" xmlns:r="http://schemas.openxmlformats.org/officeDocument/2006/relationships" xmlns:p="http://schemas.openxmlformats.org/presentationml/2006/main">
  <p:tag name="TIMING" val="|5.5"/>
</p:tagLst>
</file>

<file path=ppt/tags/tag5.xml><?xml version="1.0" encoding="utf-8"?>
<p:tagLst xmlns:a="http://schemas.openxmlformats.org/drawingml/2006/main" xmlns:r="http://schemas.openxmlformats.org/officeDocument/2006/relationships" xmlns:p="http://schemas.openxmlformats.org/presentationml/2006/main">
  <p:tag name="TIMING" val="|15.6|11.5|14.6|11.8"/>
</p:tagLst>
</file>

<file path=ppt/tags/tag6.xml><?xml version="1.0" encoding="utf-8"?>
<p:tagLst xmlns:a="http://schemas.openxmlformats.org/drawingml/2006/main" xmlns:r="http://schemas.openxmlformats.org/officeDocument/2006/relationships" xmlns:p="http://schemas.openxmlformats.org/presentationml/2006/main">
  <p:tag name="TIMING" val="|7.2|5.9|4.1|4.5|3.5"/>
</p:tagLst>
</file>

<file path=ppt/tags/tag7.xml><?xml version="1.0" encoding="utf-8"?>
<p:tagLst xmlns:a="http://schemas.openxmlformats.org/drawingml/2006/main" xmlns:r="http://schemas.openxmlformats.org/officeDocument/2006/relationships" xmlns:p="http://schemas.openxmlformats.org/presentationml/2006/main">
  <p:tag name="TIMING" val="|11.9"/>
</p:tagLst>
</file>

<file path=ppt/tags/tag8.xml><?xml version="1.0" encoding="utf-8"?>
<p:tagLst xmlns:a="http://schemas.openxmlformats.org/drawingml/2006/main" xmlns:r="http://schemas.openxmlformats.org/officeDocument/2006/relationships" xmlns:p="http://schemas.openxmlformats.org/presentationml/2006/main">
  <p:tag name="TIMING" val="|11.7"/>
</p:tagLst>
</file>

<file path=ppt/tags/tag9.xml><?xml version="1.0" encoding="utf-8"?>
<p:tagLst xmlns:a="http://schemas.openxmlformats.org/drawingml/2006/main" xmlns:r="http://schemas.openxmlformats.org/officeDocument/2006/relationships" xmlns:p="http://schemas.openxmlformats.org/presentationml/2006/main">
  <p:tag name="TIMING" val="|1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3644</TotalTime>
  <Words>2073</Words>
  <Application>Microsoft Macintosh PowerPoint</Application>
  <PresentationFormat>On-screen Show (4:3)</PresentationFormat>
  <Paragraphs>407</Paragraphs>
  <Slides>46</Slides>
  <Notes>17</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High Speed Networks Need Proactive Congestion Control</vt:lpstr>
      <vt:lpstr>The Congestion Control Problem</vt:lpstr>
      <vt:lpstr>Ask an oracle.</vt:lpstr>
      <vt:lpstr>Traditional Congestion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Convergence Times Are Long</vt:lpstr>
      <vt:lpstr>Why “Reactive” Schemes Take Long</vt:lpstr>
      <vt:lpstr> Reactive algorithms trade off  explicit flow information for long convergence times  </vt:lpstr>
      <vt:lpstr>Back to the oracle, how did she use traffic matrix to compute rates?</vt:lpstr>
      <vt:lpstr>Waterfilling Algorithm</vt:lpstr>
      <vt:lpstr>Waterfilling- 10 G link is fully used</vt:lpstr>
      <vt:lpstr>Waterfilling- 30 G link is fully used</vt:lpstr>
      <vt:lpstr>Waterfilling- 60 G link is fully used</vt:lpstr>
      <vt:lpstr>Fair Share of Bottlenecked Links</vt:lpstr>
      <vt:lpstr>A centralized water-filling scheme  may not scale.</vt:lpstr>
      <vt:lpstr>Fair Share for a Single Link</vt:lpstr>
      <vt:lpstr>A second link introduces a dependency</vt:lpstr>
      <vt:lpstr>Dependency Graph</vt:lpstr>
      <vt:lpstr>Dependency Graph</vt:lpstr>
      <vt:lpstr>Proactive Explicit Rate Control (PERC) Overview</vt:lpstr>
      <vt:lpstr>Proactive Explicit Rate Control (PERC) Overview</vt:lpstr>
      <vt:lpstr>Proactive Explicit Rate Control (PERC) Overview</vt:lpstr>
      <vt:lpstr>Message Passing Algorithms</vt:lpstr>
      <vt:lpstr>Making PERC concrete</vt:lpstr>
      <vt:lpstr>PERC Implementation</vt:lpstr>
      <vt:lpstr>PERC Implementation</vt:lpstr>
      <vt:lpstr>PERC Implementation</vt:lpstr>
      <vt:lpstr>PERC Implementation</vt:lpstr>
      <vt:lpstr>PERC converges fast</vt:lpstr>
      <vt:lpstr>PERC Converges Fast</vt:lpstr>
      <vt:lpstr>Some unanswered questions</vt:lpstr>
      <vt:lpstr>Takeways</vt:lpstr>
      <vt:lpstr>Thanks!</vt:lpstr>
      <vt:lpstr>Shorter FCTs For Flows  That  Last A Few RTTs (“Medium”)</vt:lpstr>
      <vt:lpstr>XCP</vt:lpstr>
      <vt:lpstr>RCP</vt:lpstr>
      <vt:lpstr>ATM/ Charny etc.</vt:lpstr>
      <vt:lpstr>Discussion </vt:lpstr>
      <vt:lpstr>Fastpass</vt:lpstr>
      <vt:lpstr>Resource Sharing/ Congestion Control/ Minimize Flow Completion Times (?) and Fast Convergence Times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Jose</dc:creator>
  <cp:lastModifiedBy>Lavanya Jose</cp:lastModifiedBy>
  <cp:revision>96</cp:revision>
  <dcterms:created xsi:type="dcterms:W3CDTF">2015-11-13T18:31:41Z</dcterms:created>
  <dcterms:modified xsi:type="dcterms:W3CDTF">2015-11-16T23:11:26Z</dcterms:modified>
</cp:coreProperties>
</file>