
<file path=[Content_Types].xml><?xml version="1.0" encoding="utf-8"?>
<Types xmlns="http://schemas.openxmlformats.org/package/2006/content-types">
  <Override PartName="/ppt/slideLayouts/slideLayout10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115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6.xml" ContentType="application/vnd.openxmlformats-officedocument.presentationml.slideLayout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Default Extension="jpeg" ContentType="image/jpeg"/>
  <Override PartName="/ppt/slideLayouts/slideLayout100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2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1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73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3.xml" ContentType="application/vnd.openxmlformats-officedocument.theme+xml"/>
  <Override PartName="/ppt/slideLayouts/slideLayout121.xml" ContentType="application/vnd.openxmlformats-officedocument.presentationml.slideLayout+xml"/>
  <Default Extension="bin" ContentType="application/vnd.openxmlformats-officedocument.presentationml.printerSettings"/>
  <Override PartName="/ppt/slideLayouts/slideLayout83.xml" ContentType="application/vnd.openxmlformats-officedocument.presentationml.slideLayout+xml"/>
  <Default Extension="xml" ContentType="application/xml"/>
  <Override PartName="/ppt/slides/slide5.xml" ContentType="application/vnd.openxmlformats-officedocument.presentationml.slide+xml"/>
  <Override PartName="/ppt/slideLayouts/slideLayout9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6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Layouts/slideLayout136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74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4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108.xml" ContentType="application/vnd.openxmlformats-officedocument.presentationml.slideLayout+xml"/>
  <Override PartName="/ppt/slideLayouts/slideLayout141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7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113.xml" ContentType="application/vnd.openxmlformats-officedocument.presentationml.slideLayout+xml"/>
  <Override PartName="/ppt/theme/theme15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85.xml" ContentType="application/vnd.openxmlformats-officedocument.presentationml.slideLayout+xml"/>
  <Default Extension="rels" ContentType="application/vnd.openxmlformats-package.relationships+xml"/>
  <Override PartName="/ppt/slideLayouts/slideLayout132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slideLayouts/slideLayout70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notesSlides/notesSlide10.xml" ContentType="application/vnd.openxmlformats-officedocument.presentationml.notesSlide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66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11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14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1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9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</p:sldMasterIdLst>
  <p:notesMasterIdLst>
    <p:notesMasterId r:id="rId30"/>
  </p:notesMasterIdLst>
  <p:handoutMasterIdLst>
    <p:handoutMasterId r:id="rId31"/>
  </p:handoutMasterIdLst>
  <p:sldIdLst>
    <p:sldId id="256" r:id="rId14"/>
    <p:sldId id="257" r:id="rId15"/>
    <p:sldId id="284" r:id="rId16"/>
    <p:sldId id="285" r:id="rId17"/>
    <p:sldId id="259" r:id="rId18"/>
    <p:sldId id="265" r:id="rId19"/>
    <p:sldId id="279" r:id="rId20"/>
    <p:sldId id="281" r:id="rId21"/>
    <p:sldId id="261" r:id="rId22"/>
    <p:sldId id="286" r:id="rId23"/>
    <p:sldId id="288" r:id="rId24"/>
    <p:sldId id="289" r:id="rId25"/>
    <p:sldId id="290" r:id="rId26"/>
    <p:sldId id="291" r:id="rId27"/>
    <p:sldId id="269" r:id="rId28"/>
    <p:sldId id="273" r:id="rId29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400080"/>
    <a:srgbClr val="010000"/>
    <a:srgbClr val="80CB80"/>
    <a:srgbClr val="436A43"/>
    <a:srgbClr val="008000"/>
    <a:srgbClr val="0C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566" autoAdjust="0"/>
    <p:restoredTop sz="72965" autoAdjust="0"/>
  </p:normalViewPr>
  <p:slideViewPr>
    <p:cSldViewPr>
      <p:cViewPr varScale="1">
        <p:scale>
          <a:sx n="58" d="100"/>
          <a:sy n="58" d="100"/>
        </p:scale>
        <p:origin x="-608" y="-1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78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608CF749-0FFE-4843-B662-3E57BECB449F}" type="datetime1">
              <a:rPr lang="en-US"/>
              <a:pPr>
                <a:defRPr/>
              </a:pPr>
              <a:t>3/28/11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8CCA08A8-B4D3-4D37-B0B4-ABCAC11EA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52476E12-3DB5-4456-83D8-1F8FF4BB7EC0}" type="datetime1">
              <a:rPr lang="en-US"/>
              <a:pPr>
                <a:defRPr/>
              </a:pPr>
              <a:t>3/28/11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C2BC7653-4ED7-4AC5-846F-3125558C4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  <a:p>
            <a:r>
              <a:rPr lang="en-US" smtClean="0"/>
              <a:t>----- Meeting Notes (3/17/11 15:15) -----</a:t>
            </a:r>
          </a:p>
          <a:p>
            <a:r>
              <a:rPr lang="en-US" smtClean="0"/>
              <a:t>what challenges in OF are.. highlight</a:t>
            </a:r>
          </a:p>
        </p:txBody>
      </p:sp>
      <p:sp>
        <p:nvSpPr>
          <p:cNvPr id="176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D8DD08-B0DA-4CAA-87A0-D3FCF285045B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1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when a child exceeds the threshold, we know there’s a new HHH</a:t>
            </a:r>
          </a:p>
          <a:p>
            <a:r>
              <a:rPr lang="en-US" baseline="0" dirty="0" smtClean="0"/>
              <a:t>Not necessarily the child, but counted by the child…</a:t>
            </a:r>
          </a:p>
          <a:p>
            <a:r>
              <a:rPr lang="en-US" baseline="0" dirty="0" smtClean="0"/>
              <a:t>How do we know which one…</a:t>
            </a:r>
            <a:endParaRPr lang="en-US" dirty="0" smtClean="0"/>
          </a:p>
        </p:txBody>
      </p:sp>
      <p:sp>
        <p:nvSpPr>
          <p:cNvPr id="200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C6ACC9-4E16-4B21-836B-9F4B34797EBE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10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Still</a:t>
            </a:r>
            <a:r>
              <a:rPr lang="en-US" baseline="0" dirty="0" smtClean="0"/>
              <a:t> continuing to use 2/T, since we expand only when we detect an HHH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At most 1/T. Still not always using 2/T rules…</a:t>
            </a:r>
          </a:p>
          <a:p>
            <a:pPr eaLnBrk="1" hangingPunct="1">
              <a:spcBef>
                <a:spcPct val="0"/>
              </a:spcBef>
            </a:pPr>
            <a:endParaRPr lang="en-US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Ask- change to monitoring both children and explain </a:t>
            </a:r>
            <a:r>
              <a:rPr lang="en-US" baseline="0" dirty="0" err="1" smtClean="0"/>
              <a:t>collpase</a:t>
            </a:r>
            <a:r>
              <a:rPr lang="en-US" baseline="0" dirty="0" smtClean="0"/>
              <a:t>, by 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Saying stop monitoring other child?</a:t>
            </a:r>
          </a:p>
          <a:p>
            <a:pPr eaLnBrk="1" hangingPunct="1">
              <a:spcBef>
                <a:spcPct val="0"/>
              </a:spcBef>
            </a:pPr>
            <a:endParaRPr lang="en-US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Expanding two children at a time still using 2/T for every HHH we detect</a:t>
            </a:r>
            <a:endParaRPr lang="en-US" dirty="0" smtClean="0"/>
          </a:p>
        </p:txBody>
      </p:sp>
      <p:sp>
        <p:nvSpPr>
          <p:cNvPr id="202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21C7DA-4D72-44B4-B25F-987A97BDF282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11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/>
              <a:t>So now we are using</a:t>
            </a:r>
            <a:r>
              <a:rPr lang="en-US" baseline="0" dirty="0" smtClean="0"/>
              <a:t> all the rules available to monitor HHHes, detect and identify new ones.</a:t>
            </a:r>
          </a:p>
          <a:p>
            <a:r>
              <a:rPr lang="en-US" baseline="0" dirty="0" smtClean="0"/>
              <a:t>Evaluated this on a simulation where we replayed packets seen over a measuring interval…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Yet, we may not always use up all the 2/T rules. Sometimes there may be fewer than 1/T HHHes we</a:t>
            </a:r>
            <a:r>
              <a:rPr lang="ja-JP" altLang="en-US" dirty="0" smtClean="0"/>
              <a:t>’</a:t>
            </a:r>
            <a:r>
              <a:rPr lang="en-US" altLang="ja-JP" dirty="0" smtClean="0"/>
              <a:t>re monitoring. In that case, we can use the leftover rules to cover a bit more ground to catch new HHHes. One thing we could do in particular is to monitor the neighborhood of HHHes close to the threshold. </a:t>
            </a:r>
          </a:p>
          <a:p>
            <a:endParaRPr lang="en-US" dirty="0" smtClean="0"/>
          </a:p>
          <a:p>
            <a:r>
              <a:rPr lang="en-US" dirty="0" smtClean="0"/>
              <a:t>If they drop slightly below threshold, it</a:t>
            </a:r>
            <a:r>
              <a:rPr lang="ja-JP" altLang="en-US" dirty="0" smtClean="0"/>
              <a:t>’</a:t>
            </a:r>
            <a:r>
              <a:rPr lang="en-US" altLang="ja-JP" dirty="0" err="1" smtClean="0"/>
              <a:t>s</a:t>
            </a:r>
            <a:r>
              <a:rPr lang="en-US" altLang="ja-JP" dirty="0" smtClean="0"/>
              <a:t> possible that the parent is a new HHH. To confirm, we need to know the sibling</a:t>
            </a:r>
            <a:r>
              <a:rPr lang="ja-JP" altLang="en-US" dirty="0" smtClean="0"/>
              <a:t>’</a:t>
            </a:r>
            <a:r>
              <a:rPr lang="en-US" altLang="ja-JP" dirty="0" err="1" smtClean="0"/>
              <a:t>s</a:t>
            </a:r>
            <a:r>
              <a:rPr lang="en-US" altLang="ja-JP" dirty="0" smtClean="0"/>
              <a:t> count too.</a:t>
            </a:r>
          </a:p>
          <a:p>
            <a:endParaRPr lang="en-US" dirty="0" smtClean="0"/>
          </a:p>
          <a:p>
            <a:r>
              <a:rPr lang="en-US" dirty="0" smtClean="0"/>
              <a:t>11 and 1 to 9 and 3 animate</a:t>
            </a:r>
          </a:p>
          <a:p>
            <a:r>
              <a:rPr lang="en-US" dirty="0" smtClean="0"/>
              <a:t>1. Not all rules </a:t>
            </a:r>
          </a:p>
        </p:txBody>
      </p:sp>
      <p:sp>
        <p:nvSpPr>
          <p:cNvPr id="204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13A5A0-D47E-4F5D-8C77-829607A8DCDF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12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lvl="2"/>
            <a:r>
              <a:rPr lang="en-US" dirty="0" smtClean="0"/>
              <a:t>Review T and M</a:t>
            </a:r>
          </a:p>
        </p:txBody>
      </p:sp>
      <p:sp>
        <p:nvSpPr>
          <p:cNvPr id="208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8854A4-7957-4A95-9067-59F4EF793D72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13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333500" lvl="1" eaLnBrk="1" hangingPunct="1">
              <a:defRPr/>
            </a:pPr>
            <a:r>
              <a:rPr lang="en-US" altLang="ja-JP" dirty="0" smtClean="0">
                <a:ea typeface="ＭＳ Ｐゴシック" charset="-128"/>
              </a:rPr>
              <a:t>Tested</a:t>
            </a:r>
            <a:r>
              <a:rPr lang="en-US" altLang="ja-JP" baseline="0" dirty="0" smtClean="0">
                <a:ea typeface="ＭＳ Ｐゴシック" charset="-128"/>
              </a:rPr>
              <a:t> for M = 1 to 60s, average fraction of HHHes identified within this range</a:t>
            </a:r>
          </a:p>
          <a:p>
            <a:pPr marL="1333500" lvl="1" eaLnBrk="1" hangingPunct="1">
              <a:defRPr/>
            </a:pPr>
            <a:endParaRPr lang="en-US" altLang="ja-JP" baseline="0" dirty="0" smtClean="0">
              <a:ea typeface="ＭＳ Ｐゴシック" charset="-128"/>
            </a:endParaRPr>
          </a:p>
          <a:p>
            <a:pPr marL="2247900" lvl="3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endParaRPr lang="en-US" sz="3600" kern="0" dirty="0" smtClean="0">
              <a:solidFill>
                <a:srgbClr val="000080"/>
              </a:solidFill>
              <a:sym typeface="Gill Sans" charset="0"/>
            </a:endParaRPr>
          </a:p>
          <a:p>
            <a:pPr marL="2247900" lvl="3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r>
              <a:rPr lang="en-US" sz="3600" kern="0" dirty="0" smtClean="0">
                <a:solidFill>
                  <a:srgbClr val="000080"/>
                </a:solidFill>
                <a:sym typeface="Gill Sans" charset="0"/>
              </a:rPr>
              <a:t>Correctly identified ~9 out of 10 HHHes of last interval</a:t>
            </a:r>
          </a:p>
          <a:p>
            <a:pPr marL="2247900" lvl="3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r>
              <a:rPr lang="en-US" sz="3600" kern="0" dirty="0" smtClean="0">
                <a:solidFill>
                  <a:srgbClr val="000080"/>
                </a:solidFill>
                <a:sym typeface="Gill Sans" charset="0"/>
              </a:rPr>
              <a:t>Traffic shifts </a:t>
            </a:r>
            <a:r>
              <a:rPr lang="en-US" sz="3600" kern="0" dirty="0" err="1" smtClean="0">
                <a:solidFill>
                  <a:srgbClr val="000080"/>
                </a:solidFill>
                <a:sym typeface="Wingdings"/>
              </a:rPr>
              <a:t></a:t>
            </a:r>
            <a:r>
              <a:rPr lang="en-US" sz="3600" kern="0" dirty="0" smtClean="0">
                <a:solidFill>
                  <a:srgbClr val="000080"/>
                </a:solidFill>
                <a:sym typeface="Wingdings"/>
              </a:rPr>
              <a:t> 1-2 new HHHes still to be pinpointed</a:t>
            </a:r>
          </a:p>
          <a:p>
            <a:pPr marL="2705100" lvl="4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r>
              <a:rPr lang="en-US" sz="3600" kern="0" dirty="0" smtClean="0">
                <a:solidFill>
                  <a:srgbClr val="000080"/>
                </a:solidFill>
                <a:sym typeface="Gill Sans" charset="0"/>
              </a:rPr>
              <a:t>Few intervals to find them (around 2-3 usually, sometimes more</a:t>
            </a:r>
            <a:r>
              <a:rPr lang="en-US" sz="3600" kern="0" baseline="0" dirty="0" smtClean="0">
                <a:solidFill>
                  <a:srgbClr val="000080"/>
                </a:solidFill>
                <a:sym typeface="Gill Sans" charset="0"/>
              </a:rPr>
              <a:t>…</a:t>
            </a:r>
            <a:r>
              <a:rPr lang="en-US" sz="3600" kern="0" dirty="0" smtClean="0">
                <a:solidFill>
                  <a:srgbClr val="000080"/>
                </a:solidFill>
                <a:sym typeface="Gill Sans" charset="0"/>
              </a:rPr>
              <a:t>)</a:t>
            </a:r>
          </a:p>
          <a:p>
            <a:pPr marL="2705100" lvl="4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r>
              <a:rPr lang="en-US" sz="3600" kern="0" dirty="0" smtClean="0">
                <a:solidFill>
                  <a:srgbClr val="000080"/>
                </a:solidFill>
                <a:sym typeface="Gill Sans" charset="0"/>
              </a:rPr>
              <a:t>Meanwhile aggregate at coarser levels</a:t>
            </a:r>
          </a:p>
          <a:p>
            <a:pPr marL="1333500" lvl="1" eaLnBrk="1" hangingPunct="1">
              <a:defRPr/>
            </a:pPr>
            <a:endParaRPr lang="en-US" altLang="ja-JP" dirty="0" smtClean="0">
              <a:ea typeface="ＭＳ Ｐゴシック" charset="-128"/>
            </a:endParaRPr>
          </a:p>
          <a:p>
            <a:pPr marL="1333500" lvl="1" eaLnBrk="1" hangingPunct="1">
              <a:defRPr/>
            </a:pPr>
            <a:r>
              <a:rPr lang="en-US" altLang="ja-JP" dirty="0" smtClean="0">
                <a:ea typeface="ＭＳ Ｐゴシック" charset="-128"/>
              </a:rPr>
              <a:t>So we</a:t>
            </a:r>
            <a:r>
              <a:rPr lang="en-US" altLang="ja-JP" baseline="0" dirty="0" smtClean="0">
                <a:ea typeface="ＭＳ Ｐゴシック" charset="-128"/>
              </a:rPr>
              <a:t> have an algorithm that at line rate, is fairly accurate AND </a:t>
            </a:r>
          </a:p>
          <a:p>
            <a:pPr marL="1333500" lvl="1" eaLnBrk="1" hangingPunct="1">
              <a:defRPr/>
            </a:pPr>
            <a:r>
              <a:rPr lang="en-US" altLang="ja-JP" baseline="0" dirty="0" smtClean="0">
                <a:ea typeface="ＭＳ Ｐゴシック" charset="-128"/>
              </a:rPr>
              <a:t>Can run on commodity </a:t>
            </a:r>
            <a:r>
              <a:rPr lang="en-US" altLang="ja-JP" baseline="0" dirty="0" err="1" smtClean="0">
                <a:ea typeface="ＭＳ Ｐゴシック" charset="-128"/>
              </a:rPr>
              <a:t>swithces</a:t>
            </a:r>
            <a:r>
              <a:rPr lang="en-US" altLang="ja-JP" baseline="0" dirty="0" smtClean="0">
                <a:ea typeface="ＭＳ Ｐゴシック" charset="-128"/>
              </a:rPr>
              <a:t> using a very simple framework,</a:t>
            </a:r>
          </a:p>
          <a:p>
            <a:pPr marL="1333500" lvl="1" eaLnBrk="1" hangingPunct="1">
              <a:defRPr/>
            </a:pPr>
            <a:r>
              <a:rPr lang="en-US" altLang="ja-JP" baseline="0" dirty="0" smtClean="0">
                <a:ea typeface="ＭＳ Ｐゴシック" charset="-128"/>
              </a:rPr>
              <a:t>Use at most N rules</a:t>
            </a:r>
          </a:p>
          <a:p>
            <a:pPr marL="1333500" lvl="1" eaLnBrk="1" hangingPunct="1">
              <a:defRPr/>
            </a:pPr>
            <a:r>
              <a:rPr lang="en-US" altLang="ja-JP" baseline="0" dirty="0" smtClean="0">
                <a:ea typeface="ＭＳ Ｐゴシック" charset="-128"/>
              </a:rPr>
              <a:t>Periodically adjust rules M</a:t>
            </a:r>
          </a:p>
          <a:p>
            <a:pPr marL="1333500" lvl="1" eaLnBrk="1" hangingPunct="1">
              <a:defRPr/>
            </a:pPr>
            <a:r>
              <a:rPr lang="en-US" altLang="ja-JP" baseline="0" dirty="0" smtClean="0">
                <a:ea typeface="ＭＳ Ｐゴシック" charset="-128"/>
              </a:rPr>
              <a:t>All </a:t>
            </a:r>
            <a:r>
              <a:rPr lang="en-US" altLang="ja-JP" baseline="0" dirty="0" err="1" smtClean="0">
                <a:ea typeface="ＭＳ Ｐゴシック" charset="-128"/>
              </a:rPr>
              <a:t>thew</a:t>
            </a:r>
            <a:r>
              <a:rPr lang="en-US" altLang="ja-JP" baseline="0" dirty="0" smtClean="0">
                <a:ea typeface="ＭＳ Ｐゴシック" charset="-128"/>
              </a:rPr>
              <a:t> </a:t>
            </a:r>
            <a:r>
              <a:rPr lang="en-US" altLang="ja-JP" baseline="0" dirty="0" err="1" smtClean="0">
                <a:ea typeface="ＭＳ Ｐゴシック" charset="-128"/>
              </a:rPr>
              <a:t>hile</a:t>
            </a:r>
            <a:r>
              <a:rPr lang="en-US" altLang="ja-JP" baseline="0" dirty="0" smtClean="0">
                <a:ea typeface="ＭＳ Ｐゴシック" charset="-128"/>
              </a:rPr>
              <a:t> simple ops at switch …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210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844A17-D8B9-48E3-98CE-3AAE8CA8F02D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14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1333500" lvl="1" eaLnBrk="1" hangingPunct="1"/>
            <a:r>
              <a:rPr lang="en-US" dirty="0" smtClean="0"/>
              <a:t>Can develop useful </a:t>
            </a:r>
            <a:r>
              <a:rPr lang="en-US" dirty="0" err="1" smtClean="0"/>
              <a:t>algs</a:t>
            </a:r>
            <a:r>
              <a:rPr lang="en-US" dirty="0" smtClean="0"/>
              <a:t> not just for HHH but</a:t>
            </a:r>
          </a:p>
          <a:p>
            <a:pPr marL="1333500" lvl="1" eaLnBrk="1" hangingPunct="1"/>
            <a:r>
              <a:rPr lang="en-US" dirty="0" smtClean="0"/>
              <a:t>Many others in this</a:t>
            </a:r>
          </a:p>
          <a:p>
            <a:pPr marL="1333500" lvl="1" eaLnBrk="1" hangingPunct="1"/>
            <a:r>
              <a:rPr lang="en-US" dirty="0" smtClean="0"/>
              <a:t>Measure normal traffic pattern</a:t>
            </a:r>
          </a:p>
          <a:p>
            <a:pPr marL="1333500" lvl="1" eaLnBrk="1" hangingPunct="1"/>
            <a:r>
              <a:rPr lang="en-US" dirty="0" smtClean="0"/>
              <a:t>Identify large traffic changes</a:t>
            </a:r>
          </a:p>
          <a:p>
            <a:pPr marL="1333500" lvl="1" eaLnBrk="1" hangingPunct="1"/>
            <a:r>
              <a:rPr lang="en-US" dirty="0" smtClean="0"/>
              <a:t>Pinpoint some kinds of  </a:t>
            </a:r>
            <a:r>
              <a:rPr lang="en-US" dirty="0" err="1" smtClean="0"/>
              <a:t>DoS</a:t>
            </a:r>
            <a:r>
              <a:rPr lang="en-US" dirty="0" smtClean="0"/>
              <a:t> attacks</a:t>
            </a:r>
          </a:p>
          <a:p>
            <a:endParaRPr lang="en-US" dirty="0" smtClean="0"/>
          </a:p>
        </p:txBody>
      </p:sp>
      <p:sp>
        <p:nvSpPr>
          <p:cNvPr id="212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9A87CC-E5EF-47D1-9BB1-F4772E848461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15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1333500" lvl="1" eaLnBrk="1" hangingPunct="1"/>
            <a:r>
              <a:rPr lang="en-US" smtClean="0"/>
              <a:t>Measure normal traffic pattern</a:t>
            </a:r>
          </a:p>
          <a:p>
            <a:pPr marL="1333500" lvl="1" eaLnBrk="1" hangingPunct="1"/>
            <a:r>
              <a:rPr lang="en-US" smtClean="0"/>
              <a:t>Identify large traffic changes</a:t>
            </a:r>
          </a:p>
          <a:p>
            <a:pPr marL="1333500" lvl="1" eaLnBrk="1" hangingPunct="1"/>
            <a:r>
              <a:rPr lang="en-US" smtClean="0"/>
              <a:t>Pinpoint DoS attacks</a:t>
            </a:r>
          </a:p>
          <a:p>
            <a:endParaRPr lang="en-US" smtClean="0"/>
          </a:p>
        </p:txBody>
      </p:sp>
      <p:sp>
        <p:nvSpPr>
          <p:cNvPr id="215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713A60-A16B-4732-9971-B276DC83140D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16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manage traffic efficiently ??</a:t>
            </a:r>
          </a:p>
          <a:p>
            <a:endParaRPr lang="en-US" smtClean="0"/>
          </a:p>
          <a:p>
            <a:r>
              <a:rPr lang="en-US" smtClean="0"/>
              <a:t>understand traffic structure</a:t>
            </a:r>
          </a:p>
          <a:p>
            <a:r>
              <a:rPr lang="en-US" smtClean="0"/>
              <a:t>	- which websites, applications are popular</a:t>
            </a:r>
          </a:p>
          <a:p>
            <a:r>
              <a:rPr lang="en-US" smtClean="0"/>
              <a:t>	- which users/ sub-networks are sending a lot</a:t>
            </a:r>
          </a:p>
          <a:p>
            <a:r>
              <a:rPr lang="en-US" smtClean="0"/>
              <a:t> </a:t>
            </a:r>
          </a:p>
          <a:p>
            <a:r>
              <a:rPr lang="en-US" smtClean="0"/>
              <a:t>	- break up of traffic sent from networks across many fields</a:t>
            </a:r>
          </a:p>
          <a:p>
            <a:r>
              <a:rPr lang="en-US" smtClean="0"/>
              <a:t>		- ex. in the CS department network,</a:t>
            </a:r>
          </a:p>
          <a:p>
            <a:r>
              <a:rPr lang="en-US" smtClean="0"/>
              <a:t>			10% is someone in one group downloading files from </a:t>
            </a:r>
          </a:p>
          <a:p>
            <a:r>
              <a:rPr lang="en-US" smtClean="0"/>
              <a:t>			15% is the rest of the group browsing the web</a:t>
            </a:r>
          </a:p>
          <a:p>
            <a:r>
              <a:rPr lang="en-US" smtClean="0"/>
              <a:t>	</a:t>
            </a:r>
          </a:p>
          <a:p>
            <a:endParaRPr lang="en-US" smtClean="0"/>
          </a:p>
          <a:p>
            <a:r>
              <a:rPr lang="en-US" smtClean="0"/>
              <a:t>detect unusual activity</a:t>
            </a:r>
          </a:p>
          <a:p>
            <a:r>
              <a:rPr lang="en-US" smtClean="0"/>
              <a:t>	- detect when a malicious user or group of users sends a lot of traffic at once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Netowkr operators would like to identify large traffic aggregates</a:t>
            </a:r>
          </a:p>
          <a:p>
            <a:r>
              <a:rPr lang="en-US" smtClean="0"/>
              <a:t>For understanding the traffic structure- for example which goru in a dpeartment sends most</a:t>
            </a:r>
          </a:p>
          <a:p>
            <a:r>
              <a:rPr lang="en-US" smtClean="0"/>
              <a:t>For detecting etc</a:t>
            </a:r>
          </a:p>
          <a:p>
            <a:endParaRPr lang="en-US" smtClean="0"/>
          </a:p>
          <a:p>
            <a:r>
              <a:rPr lang="en-US" smtClean="0"/>
              <a:t>How do they manage traffic efficiently?</a:t>
            </a:r>
          </a:p>
          <a:p>
            <a:endParaRPr lang="en-US" smtClean="0"/>
          </a:p>
          <a:p>
            <a:r>
              <a:rPr lang="en-US" smtClean="0"/>
              <a:t>Ideally, We would like to avail all these features using what we have- commodity switches</a:t>
            </a:r>
          </a:p>
          <a:p>
            <a:endParaRPr lang="en-US" smtClean="0"/>
          </a:p>
          <a:p>
            <a:r>
              <a:rPr lang="en-US" smtClean="0"/>
              <a:t>Traffic structure- which group sending most… </a:t>
            </a:r>
          </a:p>
          <a:p>
            <a:r>
              <a:rPr lang="en-US" smtClean="0"/>
              <a:t>Unusual activity- malicious send a lot</a:t>
            </a:r>
          </a:p>
          <a:p>
            <a:endParaRPr lang="en-US" smtClean="0"/>
          </a:p>
          <a:p>
            <a:r>
              <a:rPr lang="en-US" smtClean="0"/>
              <a:t>pictures</a:t>
            </a:r>
          </a:p>
          <a:p>
            <a:r>
              <a:rPr lang="en-US" smtClean="0"/>
              <a:t>----- Meeting Notes (3/17/11 14:59) -----</a:t>
            </a:r>
          </a:p>
          <a:p>
            <a:r>
              <a:rPr lang="en-US" smtClean="0"/>
              <a:t>large traffic aggregate definition- example from same ISP shares some prefix</a:t>
            </a:r>
          </a:p>
          <a:p>
            <a:endParaRPr lang="en-US" smtClean="0"/>
          </a:p>
          <a:p>
            <a:r>
              <a:rPr lang="en-US" smtClean="0"/>
              <a:t>why? define by example… </a:t>
            </a:r>
          </a:p>
          <a:p>
            <a:r>
              <a:rPr lang="en-US" smtClean="0"/>
              <a:t>change to example- which user's using most bandwidth</a:t>
            </a:r>
          </a:p>
          <a:p>
            <a:endParaRPr lang="en-US" smtClean="0"/>
          </a:p>
          <a:p>
            <a:r>
              <a:rPr lang="en-US" smtClean="0"/>
              <a:t>----- Meeting Notes (3/17/11 15:15) -----</a:t>
            </a:r>
          </a:p>
          <a:p>
            <a:r>
              <a:rPr lang="en-US" smtClean="0"/>
              <a:t>heads up … HHH and generic</a:t>
            </a:r>
          </a:p>
        </p:txBody>
      </p:sp>
      <p:sp>
        <p:nvSpPr>
          <p:cNvPr id="178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7E150-F8C9-4826-8E7C-0F9E39B39096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2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C7653-4ED7-4AC5-846F-3125558C418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srgbClr val="800000"/>
                </a:solidFill>
                <a:ea typeface="Gill Sans"/>
                <a:cs typeface="Gill Sans"/>
              </a:rPr>
              <a:t>But want to aggregate at a level only when useful…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C7653-4ED7-4AC5-846F-3125558C418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/>
              <a:t>12</a:t>
            </a:r>
            <a:r>
              <a:rPr lang="en-US" baseline="0" dirty="0" smtClean="0"/>
              <a:t> on the right..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work done on this..</a:t>
            </a:r>
            <a:endParaRPr lang="en-US" dirty="0" smtClean="0"/>
          </a:p>
        </p:txBody>
      </p:sp>
      <p:sp>
        <p:nvSpPr>
          <p:cNvPr id="190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800C4-10A0-4498-AEA4-C646BB2532F7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5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Ideally we would like an algorithm that can run on commodity switches on high speed networks at line rate, yet doesn</a:t>
            </a:r>
            <a:r>
              <a:rPr lang="ja-JP" altLang="en-US" smtClean="0"/>
              <a:t>’</a:t>
            </a:r>
            <a:r>
              <a:rPr lang="en-US" altLang="ja-JP" smtClean="0"/>
              <a:t>t sacrifice much accuracy.</a:t>
            </a:r>
          </a:p>
          <a:p>
            <a:r>
              <a:rPr lang="en-US" smtClean="0"/>
              <a:t>punchline- on commodity switches, after opening slide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82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FEC52E-400A-4635-B8C5-23046F1B69A8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6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/>
              <a:t>Wildcard rules allow us to match bits in different</a:t>
            </a:r>
            <a:r>
              <a:rPr lang="en-US" baseline="0" dirty="0" smtClean="0"/>
              <a:t> fields in the packet header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Allows us to adjust what we’re monitoring… useful because we only</a:t>
            </a:r>
            <a:r>
              <a:rPr lang="en-US" baseline="0" dirty="0" smtClean="0"/>
              <a:t> have a few rules </a:t>
            </a:r>
          </a:p>
          <a:p>
            <a:r>
              <a:rPr lang="en-US" baseline="0" dirty="0" smtClean="0"/>
              <a:t>we must decide what to monitor with these depending on traffic</a:t>
            </a:r>
          </a:p>
          <a:p>
            <a:r>
              <a:rPr lang="en-US" baseline="0" dirty="0" smtClean="0"/>
              <a:t>Example- If we see that some rules haven’t been matching any packets, can remove them…</a:t>
            </a:r>
          </a:p>
          <a:p>
            <a:endParaRPr lang="en-US" dirty="0" smtClean="0"/>
          </a:p>
          <a:p>
            <a:r>
              <a:rPr lang="en-US" dirty="0" smtClean="0"/>
              <a:t> inspired by these</a:t>
            </a:r>
            <a:r>
              <a:rPr lang="en-US" baseline="0" dirty="0" smtClean="0"/>
              <a:t> capabilities </a:t>
            </a:r>
          </a:p>
          <a:p>
            <a:r>
              <a:rPr lang="en-US" baseline="0" dirty="0" smtClean="0"/>
              <a:t>we look at an </a:t>
            </a:r>
            <a:r>
              <a:rPr lang="en-US" baseline="0" dirty="0" err="1" smtClean="0"/>
              <a:t>OpenFlow</a:t>
            </a:r>
            <a:r>
              <a:rPr lang="en-US" baseline="0" dirty="0" smtClean="0"/>
              <a:t> based framework for our problem.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14DCEE-92DD-4F6D-BB90-EEEB4E68A4FF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7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rPr>
              <a:t>We assume 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rPr>
              <a:t>OpenFlow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rPr>
              <a:t> switch that supports wildcard rules efficiently using a TCAM</a:t>
            </a:r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rPr>
              <a:t>wildcard rules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rPr>
              <a:t>countersis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rPr>
              <a:t> a great match for the HHH problem.</a:t>
            </a:r>
          </a:p>
          <a:p>
            <a:endParaRPr lang="en-US" dirty="0" smtClean="0"/>
          </a:p>
          <a:p>
            <a:r>
              <a:rPr lang="en-US" dirty="0" smtClean="0"/>
              <a:t>OF allows us to send packets to controller, but to reduce the overhead we limit ourselves</a:t>
            </a:r>
            <a:r>
              <a:rPr lang="en-US" baseline="0" dirty="0" smtClean="0"/>
              <a:t> and </a:t>
            </a:r>
            <a:r>
              <a:rPr lang="en-US" dirty="0" smtClean="0"/>
              <a:t>we process it only at the switch,</a:t>
            </a:r>
            <a:r>
              <a:rPr lang="en-US" baseline="0" dirty="0" smtClean="0"/>
              <a:t> match a rule and increment the count</a:t>
            </a:r>
          </a:p>
          <a:p>
            <a:endParaRPr lang="en-US" dirty="0" smtClean="0"/>
          </a:p>
          <a:p>
            <a:r>
              <a:rPr lang="en-US" dirty="0" smtClean="0"/>
              <a:t>Rules in a TCAM have priority…</a:t>
            </a:r>
          </a:p>
          <a:p>
            <a:r>
              <a:rPr lang="en-US" dirty="0" smtClean="0"/>
              <a:t>So 2nd</a:t>
            </a:r>
            <a:r>
              <a:rPr lang="en-US" baseline="30000" dirty="0" smtClean="0"/>
              <a:t>t</a:t>
            </a:r>
            <a:r>
              <a:rPr lang="en-US" dirty="0" smtClean="0"/>
              <a:t> prefix</a:t>
            </a:r>
            <a:r>
              <a:rPr lang="en-US" baseline="0" dirty="0" smtClean="0"/>
              <a:t> counts things in subnet other than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001* counts all packets in this excluding the more specific rule’s count</a:t>
            </a:r>
          </a:p>
          <a:p>
            <a:r>
              <a:rPr lang="en-US" baseline="0" dirty="0" smtClean="0"/>
              <a:t>Perhaps this reminds you of HHHes-  where we must check if the </a:t>
            </a:r>
            <a:r>
              <a:rPr lang="en-US" baseline="0" dirty="0" err="1" smtClean="0"/>
              <a:t>HHH’s</a:t>
            </a:r>
            <a:r>
              <a:rPr lang="en-US" baseline="0" dirty="0" smtClean="0"/>
              <a:t> count excluding its </a:t>
            </a:r>
          </a:p>
          <a:p>
            <a:r>
              <a:rPr lang="en-US" baseline="0" dirty="0" smtClean="0"/>
              <a:t>HHH </a:t>
            </a:r>
            <a:r>
              <a:rPr lang="en-US" baseline="0" dirty="0" err="1" smtClean="0"/>
              <a:t>descednats</a:t>
            </a:r>
            <a:r>
              <a:rPr lang="en-US" baseline="0" dirty="0" smtClean="0"/>
              <a:t> exceeds the threshold</a:t>
            </a:r>
          </a:p>
          <a:p>
            <a:endParaRPr lang="en-US" baseline="0" dirty="0" smtClean="0"/>
          </a:p>
          <a:p>
            <a:r>
              <a:rPr lang="en-US" dirty="0" err="1" smtClean="0"/>
              <a:t>TCAMs</a:t>
            </a:r>
            <a:r>
              <a:rPr lang="en-US" baseline="0" dirty="0" smtClean="0"/>
              <a:t> and HHHes are a great match…</a:t>
            </a:r>
            <a:endParaRPr lang="en-US" dirty="0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B07143-5575-4432-AB1E-CCC689549F7F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8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Suppose we know all the HHHes, simply need to read off the counts, 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but sometimes there may be a new HHH…</a:t>
            </a:r>
            <a:endParaRPr lang="en-US" dirty="0" smtClean="0"/>
          </a:p>
        </p:txBody>
      </p:sp>
      <p:sp>
        <p:nvSpPr>
          <p:cNvPr id="198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ACD62A-F3D6-44C8-9D63-EAA044921CDE}" type="slidenum">
              <a:rPr lang="en-US" smtClean="0">
                <a:latin typeface="Gill Sans"/>
                <a:ea typeface="ヒラギノ角ゴ ProN W3"/>
                <a:cs typeface="ヒラギノ角ゴ ProN W3"/>
                <a:sym typeface="Gill Sans"/>
              </a:rPr>
              <a:pPr/>
              <a:t>9</a:t>
            </a:fld>
            <a:endParaRPr lang="en-US" smtClean="0"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1FFF2-AC20-4293-889C-9ABEDE929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41009-B4AE-4932-A0C0-C08EBF713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B0204-674F-4714-8F09-1DA29D7A45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197100"/>
            <a:ext cx="5162550" cy="636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250" y="2197100"/>
            <a:ext cx="5162550" cy="636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CD8D-A2F7-40F8-BF15-063AD9C6DC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E4F29-4BC7-4EB7-8368-2D2748194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5425" y="-241300"/>
            <a:ext cx="2619375" cy="8801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-241300"/>
            <a:ext cx="7705725" cy="8801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CAB5E6FF-85C6-421B-865A-0B62257EE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072A8B21-CD7A-460C-A8E7-FEFBC8410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1" r:id="rId2"/>
    <p:sldLayoutId id="2147483780" r:id="rId3"/>
    <p:sldLayoutId id="2147483779" r:id="rId4"/>
    <p:sldLayoutId id="2147483778" r:id="rId5"/>
    <p:sldLayoutId id="2147483777" r:id="rId6"/>
    <p:sldLayoutId id="2147483776" r:id="rId7"/>
    <p:sldLayoutId id="2147483775" r:id="rId8"/>
    <p:sldLayoutId id="2147483774" r:id="rId9"/>
    <p:sldLayoutId id="2147483773" r:id="rId10"/>
    <p:sldLayoutId id="21474837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2" r:id="rId2"/>
    <p:sldLayoutId id="2147483791" r:id="rId3"/>
    <p:sldLayoutId id="2147483790" r:id="rId4"/>
    <p:sldLayoutId id="2147483789" r:id="rId5"/>
    <p:sldLayoutId id="2147483788" r:id="rId6"/>
    <p:sldLayoutId id="2147483787" r:id="rId7"/>
    <p:sldLayoutId id="2147483786" r:id="rId8"/>
    <p:sldLayoutId id="2147483785" r:id="rId9"/>
    <p:sldLayoutId id="2147483784" r:id="rId10"/>
    <p:sldLayoutId id="214748378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3" r:id="rId2"/>
    <p:sldLayoutId id="2147483802" r:id="rId3"/>
    <p:sldLayoutId id="2147483801" r:id="rId4"/>
    <p:sldLayoutId id="2147483800" r:id="rId5"/>
    <p:sldLayoutId id="2147483799" r:id="rId6"/>
    <p:sldLayoutId id="2147483798" r:id="rId7"/>
    <p:sldLayoutId id="2147483797" r:id="rId8"/>
    <p:sldLayoutId id="2147483796" r:id="rId9"/>
    <p:sldLayoutId id="2147483795" r:id="rId10"/>
    <p:sldLayoutId id="214748379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4" r:id="rId2"/>
    <p:sldLayoutId id="2147483813" r:id="rId3"/>
    <p:sldLayoutId id="2147483812" r:id="rId4"/>
    <p:sldLayoutId id="2147483811" r:id="rId5"/>
    <p:sldLayoutId id="2147483810" r:id="rId6"/>
    <p:sldLayoutId id="2147483809" r:id="rId7"/>
    <p:sldLayoutId id="2147483808" r:id="rId8"/>
    <p:sldLayoutId id="2147483807" r:id="rId9"/>
    <p:sldLayoutId id="2147483806" r:id="rId10"/>
    <p:sldLayoutId id="214748380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-241300"/>
            <a:ext cx="12268200" cy="224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2197100"/>
            <a:ext cx="12268200" cy="636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30CDE486-4AAE-472A-BCAE-D288D6D4CE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827" r:id="rId4"/>
    <p:sldLayoutId id="2147483828" r:id="rId5"/>
    <p:sldLayoutId id="2147483691" r:id="rId6"/>
    <p:sldLayoutId id="2147483690" r:id="rId7"/>
    <p:sldLayoutId id="2147483829" r:id="rId8"/>
    <p:sldLayoutId id="2147483830" r:id="rId9"/>
    <p:sldLayoutId id="2147483831" r:id="rId10"/>
    <p:sldLayoutId id="214748383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rgbClr val="800000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-"/>
        <a:defRPr sz="4200">
          <a:solidFill>
            <a:srgbClr val="000080"/>
          </a:solidFill>
          <a:latin typeface="+mn-lt"/>
          <a:ea typeface="+mn-ea"/>
          <a:cs typeface="+mn-cs"/>
          <a:sym typeface="Gill Sans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00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704" r:id="rId3"/>
    <p:sldLayoutId id="2147483703" r:id="rId4"/>
    <p:sldLayoutId id="2147483702" r:id="rId5"/>
    <p:sldLayoutId id="2147483701" r:id="rId6"/>
    <p:sldLayoutId id="2147483700" r:id="rId7"/>
    <p:sldLayoutId id="2147483699" r:id="rId8"/>
    <p:sldLayoutId id="2147483698" r:id="rId9"/>
    <p:sldLayoutId id="2147483697" r:id="rId10"/>
    <p:sldLayoutId id="214748369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6" r:id="rId2"/>
    <p:sldLayoutId id="2147483715" r:id="rId3"/>
    <p:sldLayoutId id="2147483714" r:id="rId4"/>
    <p:sldLayoutId id="2147483713" r:id="rId5"/>
    <p:sldLayoutId id="2147483712" r:id="rId6"/>
    <p:sldLayoutId id="2147483711" r:id="rId7"/>
    <p:sldLayoutId id="2147483710" r:id="rId8"/>
    <p:sldLayoutId id="2147483709" r:id="rId9"/>
    <p:sldLayoutId id="2147483708" r:id="rId10"/>
    <p:sldLayoutId id="214748370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7" r:id="rId2"/>
    <p:sldLayoutId id="2147483726" r:id="rId3"/>
    <p:sldLayoutId id="2147483725" r:id="rId4"/>
    <p:sldLayoutId id="2147483724" r:id="rId5"/>
    <p:sldLayoutId id="2147483723" r:id="rId6"/>
    <p:sldLayoutId id="2147483722" r:id="rId7"/>
    <p:sldLayoutId id="2147483721" r:id="rId8"/>
    <p:sldLayoutId id="2147483720" r:id="rId9"/>
    <p:sldLayoutId id="2147483719" r:id="rId10"/>
    <p:sldLayoutId id="214748371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7" r:id="rId2"/>
    <p:sldLayoutId id="2147483736" r:id="rId3"/>
    <p:sldLayoutId id="2147483735" r:id="rId4"/>
    <p:sldLayoutId id="2147483734" r:id="rId5"/>
    <p:sldLayoutId id="2147483733" r:id="rId6"/>
    <p:sldLayoutId id="2147483732" r:id="rId7"/>
    <p:sldLayoutId id="2147483731" r:id="rId8"/>
    <p:sldLayoutId id="2147483730" r:id="rId9"/>
    <p:sldLayoutId id="2147483843" r:id="rId10"/>
    <p:sldLayoutId id="214748372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8" r:id="rId2"/>
    <p:sldLayoutId id="2147483747" r:id="rId3"/>
    <p:sldLayoutId id="2147483746" r:id="rId4"/>
    <p:sldLayoutId id="2147483745" r:id="rId5"/>
    <p:sldLayoutId id="2147483744" r:id="rId6"/>
    <p:sldLayoutId id="2147483743" r:id="rId7"/>
    <p:sldLayoutId id="2147483742" r:id="rId8"/>
    <p:sldLayoutId id="2147483741" r:id="rId9"/>
    <p:sldLayoutId id="2147483740" r:id="rId10"/>
    <p:sldLayoutId id="214748373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57" r:id="rId4"/>
    <p:sldLayoutId id="2147483756" r:id="rId5"/>
    <p:sldLayoutId id="2147483755" r:id="rId6"/>
    <p:sldLayoutId id="2147483754" r:id="rId7"/>
    <p:sldLayoutId id="2147483753" r:id="rId8"/>
    <p:sldLayoutId id="2147483752" r:id="rId9"/>
    <p:sldLayoutId id="2147483751" r:id="rId10"/>
    <p:sldLayoutId id="214748375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0" r:id="rId2"/>
    <p:sldLayoutId id="2147483769" r:id="rId3"/>
    <p:sldLayoutId id="2147483768" r:id="rId4"/>
    <p:sldLayoutId id="2147483767" r:id="rId5"/>
    <p:sldLayoutId id="2147483766" r:id="rId6"/>
    <p:sldLayoutId id="2147483765" r:id="rId7"/>
    <p:sldLayoutId id="2147483764" r:id="rId8"/>
    <p:sldLayoutId id="2147483763" r:id="rId9"/>
    <p:sldLayoutId id="2147483762" r:id="rId10"/>
    <p:sldLayoutId id="214748376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1130300"/>
            <a:ext cx="11366500" cy="3302000"/>
          </a:xfrm>
        </p:spPr>
        <p:txBody>
          <a:bodyPr/>
          <a:lstStyle/>
          <a:p>
            <a:pPr eaLnBrk="1" hangingPunct="1"/>
            <a:r>
              <a:rPr lang="en-US" sz="6000" smtClean="0"/>
              <a:t>Measuring</a:t>
            </a:r>
            <a:r>
              <a:rPr lang="en-US" sz="5400" smtClean="0"/>
              <a:t> Large Traffic Aggregates on Commodity Switches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Lavanya Jose, Minlan Yu, Jennifer Rexford</a:t>
            </a:r>
          </a:p>
          <a:p>
            <a:pPr marL="0" indent="0" eaLnBrk="1" hangingPunct="1"/>
            <a:r>
              <a:rPr lang="en-US" smtClean="0"/>
              <a:t>Princeton University, NJ</a:t>
            </a:r>
          </a:p>
        </p:txBody>
      </p:sp>
      <p:sp>
        <p:nvSpPr>
          <p:cNvPr id="175107" name="TextBox 5"/>
          <p:cNvSpPr txBox="1">
            <a:spLocks noChangeArrowheads="1"/>
          </p:cNvSpPr>
          <p:nvPr/>
        </p:nvSpPr>
        <p:spPr bwMode="auto">
          <a:xfrm>
            <a:off x="11760200" y="90678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fld id="{A3727B95-0326-4ADA-B38F-810803B582C5}" type="slidenum">
              <a:rPr lang="en-US" sz="2000"/>
              <a:pPr algn="ctr"/>
              <a:t>1</a:t>
            </a:fld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19"/>
          <p:cNvSpPr>
            <a:spLocks/>
          </p:cNvSpPr>
          <p:nvPr/>
        </p:nvSpPr>
        <p:spPr bwMode="auto">
          <a:xfrm>
            <a:off x="8324850" y="8229600"/>
            <a:ext cx="920750" cy="942975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681" name="Rectangle 1"/>
          <p:cNvSpPr>
            <a:spLocks/>
          </p:cNvSpPr>
          <p:nvPr/>
        </p:nvSpPr>
        <p:spPr bwMode="auto">
          <a:xfrm>
            <a:off x="939800" y="-254000"/>
            <a:ext cx="11747500" cy="224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ea typeface="Gill Sans"/>
                <a:cs typeface="Gill Sans"/>
              </a:rPr>
              <a:t>Detecting </a:t>
            </a:r>
            <a:r>
              <a:rPr lang="en-US" sz="4800" dirty="0" smtClean="0">
                <a:solidFill>
                  <a:schemeClr val="tx1"/>
                </a:solidFill>
                <a:ea typeface="Gill Sans"/>
                <a:cs typeface="Gill Sans"/>
              </a:rPr>
              <a:t>New</a:t>
            </a:r>
            <a:r>
              <a:rPr lang="en-US" sz="4800" b="1" dirty="0" smtClean="0">
                <a:solidFill>
                  <a:schemeClr val="tx1"/>
                </a:solidFill>
                <a:ea typeface="Gill Sans"/>
                <a:cs typeface="Gill Sans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ea typeface="Gill Sans"/>
                <a:cs typeface="Gill Sans"/>
              </a:rPr>
              <a:t>HHHes</a:t>
            </a:r>
            <a:endParaRPr lang="en-US" sz="4800" dirty="0">
              <a:solidFill>
                <a:srgbClr val="800000"/>
              </a:solidFill>
              <a:ea typeface="Gill Sans"/>
              <a:cs typeface="Gill Sans"/>
            </a:endParaRP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0" y="685800"/>
            <a:ext cx="70612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2400"/>
              </a:spcBef>
              <a:defRPr/>
            </a:pPr>
            <a:endParaRPr lang="en-US" sz="3600" dirty="0" smtClean="0">
              <a:solidFill>
                <a:srgbClr val="800000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  <a:p>
            <a:pPr marL="889000" indent="-571500" eaLnBrk="0" hangingPunct="0">
              <a:spcBef>
                <a:spcPts val="2400"/>
              </a:spcBef>
              <a:buSzPct val="171000"/>
              <a:buFont typeface="Gill Sans" charset="0"/>
              <a:buChar char="•"/>
              <a:defRPr/>
            </a:pPr>
            <a:r>
              <a:rPr lang="en-US" sz="3200" dirty="0" smtClean="0">
                <a:solidFill>
                  <a:srgbClr val="800000"/>
                </a:solidFill>
                <a:ea typeface="Gill Sans"/>
                <a:cs typeface="Gill Sans"/>
              </a:rPr>
              <a:t>Monitor children of HHHes</a:t>
            </a:r>
          </a:p>
          <a:p>
            <a:pPr marL="889000" indent="-571500" eaLnBrk="0" hangingPunct="0">
              <a:spcBef>
                <a:spcPts val="2400"/>
              </a:spcBef>
              <a:buSzPct val="171000"/>
              <a:buFont typeface="Gill Sans" charset="0"/>
              <a:buChar char="•"/>
              <a:defRPr/>
            </a:pPr>
            <a:r>
              <a:rPr lang="en-US" sz="3200" kern="0" dirty="0" smtClean="0">
                <a:solidFill>
                  <a:srgbClr val="800000"/>
                </a:solidFill>
                <a:ea typeface="Gill Sans" charset="0"/>
                <a:cs typeface="Gill Sans" charset="0"/>
                <a:sym typeface="Gill Sans" charset="0"/>
              </a:rPr>
              <a:t>Use at most 2/T rules</a:t>
            </a:r>
            <a:endParaRPr lang="en-US" sz="3200" kern="0" dirty="0">
              <a:solidFill>
                <a:srgbClr val="800000"/>
              </a:solidFill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99683" name="Line 4"/>
          <p:cNvSpPr>
            <a:spLocks noChangeShapeType="1"/>
          </p:cNvSpPr>
          <p:nvPr/>
        </p:nvSpPr>
        <p:spPr bwMode="auto">
          <a:xfrm>
            <a:off x="10401300" y="6178550"/>
            <a:ext cx="747713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684" name="Oval 5"/>
          <p:cNvSpPr>
            <a:spLocks/>
          </p:cNvSpPr>
          <p:nvPr/>
        </p:nvSpPr>
        <p:spPr bwMode="auto">
          <a:xfrm>
            <a:off x="6808788" y="6792913"/>
            <a:ext cx="920750" cy="94297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685" name="Oval 6"/>
          <p:cNvSpPr>
            <a:spLocks/>
          </p:cNvSpPr>
          <p:nvPr/>
        </p:nvSpPr>
        <p:spPr bwMode="auto">
          <a:xfrm>
            <a:off x="4705350" y="6792913"/>
            <a:ext cx="920750" cy="942975"/>
          </a:xfrm>
          <a:prstGeom prst="ellipse">
            <a:avLst/>
          </a:prstGeom>
          <a:solidFill>
            <a:srgbClr val="FFFFFF"/>
          </a:solidFill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686" name="Oval 7"/>
          <p:cNvSpPr>
            <a:spLocks/>
          </p:cNvSpPr>
          <p:nvPr/>
        </p:nvSpPr>
        <p:spPr bwMode="auto">
          <a:xfrm>
            <a:off x="5889625" y="5375275"/>
            <a:ext cx="919163" cy="946150"/>
          </a:xfrm>
          <a:prstGeom prst="ellipse">
            <a:avLst/>
          </a:prstGeom>
          <a:solidFill>
            <a:srgbClr val="FFFFFF"/>
          </a:solidFill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687" name="Rectangle 8"/>
          <p:cNvSpPr>
            <a:spLocks/>
          </p:cNvSpPr>
          <p:nvPr/>
        </p:nvSpPr>
        <p:spPr bwMode="auto">
          <a:xfrm>
            <a:off x="5821363" y="5576888"/>
            <a:ext cx="1066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19</a:t>
            </a:r>
          </a:p>
        </p:txBody>
      </p:sp>
      <p:sp>
        <p:nvSpPr>
          <p:cNvPr id="199688" name="Oval 9"/>
          <p:cNvSpPr>
            <a:spLocks/>
          </p:cNvSpPr>
          <p:nvPr/>
        </p:nvSpPr>
        <p:spPr bwMode="auto">
          <a:xfrm>
            <a:off x="6238875" y="8207375"/>
            <a:ext cx="920750" cy="9445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689" name="Oval 10"/>
          <p:cNvSpPr>
            <a:spLocks/>
          </p:cNvSpPr>
          <p:nvPr/>
        </p:nvSpPr>
        <p:spPr bwMode="auto">
          <a:xfrm>
            <a:off x="5057775" y="8207375"/>
            <a:ext cx="919163" cy="9445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690" name="Oval 11"/>
          <p:cNvSpPr>
            <a:spLocks/>
          </p:cNvSpPr>
          <p:nvPr/>
        </p:nvSpPr>
        <p:spPr bwMode="auto">
          <a:xfrm>
            <a:off x="7248525" y="8207375"/>
            <a:ext cx="919163" cy="9445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691" name="Oval 12"/>
          <p:cNvSpPr>
            <a:spLocks/>
          </p:cNvSpPr>
          <p:nvPr/>
        </p:nvSpPr>
        <p:spPr bwMode="auto">
          <a:xfrm>
            <a:off x="3962400" y="8159750"/>
            <a:ext cx="919163" cy="944563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692" name="Line 13"/>
          <p:cNvSpPr>
            <a:spLocks noChangeShapeType="1"/>
          </p:cNvSpPr>
          <p:nvPr/>
        </p:nvSpPr>
        <p:spPr bwMode="auto">
          <a:xfrm flipH="1">
            <a:off x="6589713" y="7596188"/>
            <a:ext cx="354012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693" name="Line 14"/>
          <p:cNvSpPr>
            <a:spLocks noChangeShapeType="1"/>
          </p:cNvSpPr>
          <p:nvPr/>
        </p:nvSpPr>
        <p:spPr bwMode="auto">
          <a:xfrm>
            <a:off x="7467600" y="7640638"/>
            <a:ext cx="239713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694" name="Line 15"/>
          <p:cNvSpPr>
            <a:spLocks noChangeShapeType="1"/>
          </p:cNvSpPr>
          <p:nvPr/>
        </p:nvSpPr>
        <p:spPr bwMode="auto">
          <a:xfrm flipH="1">
            <a:off x="4356100" y="7596188"/>
            <a:ext cx="484188" cy="515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695" name="Line 16"/>
          <p:cNvSpPr>
            <a:spLocks noChangeShapeType="1"/>
          </p:cNvSpPr>
          <p:nvPr/>
        </p:nvSpPr>
        <p:spPr bwMode="auto">
          <a:xfrm>
            <a:off x="5364163" y="7593013"/>
            <a:ext cx="219075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696" name="Oval 17"/>
          <p:cNvSpPr>
            <a:spLocks/>
          </p:cNvSpPr>
          <p:nvPr/>
        </p:nvSpPr>
        <p:spPr bwMode="auto">
          <a:xfrm>
            <a:off x="7685088" y="4008438"/>
            <a:ext cx="920750" cy="942975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697" name="Oval 18"/>
          <p:cNvSpPr>
            <a:spLocks/>
          </p:cNvSpPr>
          <p:nvPr/>
        </p:nvSpPr>
        <p:spPr bwMode="auto">
          <a:xfrm>
            <a:off x="9569450" y="5422900"/>
            <a:ext cx="919163" cy="942975"/>
          </a:xfrm>
          <a:prstGeom prst="ellipse">
            <a:avLst/>
          </a:prstGeom>
          <a:noFill/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60" name="Oval 19"/>
          <p:cNvSpPr>
            <a:spLocks/>
          </p:cNvSpPr>
          <p:nvPr/>
        </p:nvSpPr>
        <p:spPr bwMode="auto">
          <a:xfrm>
            <a:off x="8780463" y="6792913"/>
            <a:ext cx="920750" cy="942975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699" name="Oval 20"/>
          <p:cNvSpPr>
            <a:spLocks/>
          </p:cNvSpPr>
          <p:nvPr/>
        </p:nvSpPr>
        <p:spPr bwMode="auto">
          <a:xfrm>
            <a:off x="11014075" y="6792913"/>
            <a:ext cx="920750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700" name="Oval 21"/>
          <p:cNvSpPr>
            <a:spLocks/>
          </p:cNvSpPr>
          <p:nvPr/>
        </p:nvSpPr>
        <p:spPr bwMode="auto">
          <a:xfrm>
            <a:off x="9348788" y="8207375"/>
            <a:ext cx="920750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701" name="Oval 22"/>
          <p:cNvSpPr>
            <a:spLocks/>
          </p:cNvSpPr>
          <p:nvPr/>
        </p:nvSpPr>
        <p:spPr bwMode="auto">
          <a:xfrm>
            <a:off x="8299450" y="82073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702" name="Oval 23"/>
          <p:cNvSpPr>
            <a:spLocks/>
          </p:cNvSpPr>
          <p:nvPr/>
        </p:nvSpPr>
        <p:spPr bwMode="auto">
          <a:xfrm>
            <a:off x="10488613" y="8207375"/>
            <a:ext cx="919162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703" name="Oval 24"/>
          <p:cNvSpPr>
            <a:spLocks/>
          </p:cNvSpPr>
          <p:nvPr/>
        </p:nvSpPr>
        <p:spPr bwMode="auto">
          <a:xfrm>
            <a:off x="11715750" y="82073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704" name="Line 25"/>
          <p:cNvSpPr>
            <a:spLocks noChangeShapeType="1"/>
          </p:cNvSpPr>
          <p:nvPr/>
        </p:nvSpPr>
        <p:spPr bwMode="auto">
          <a:xfrm>
            <a:off x="8470900" y="4813300"/>
            <a:ext cx="1230313" cy="893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05" name="Line 26"/>
          <p:cNvSpPr>
            <a:spLocks noChangeShapeType="1"/>
          </p:cNvSpPr>
          <p:nvPr/>
        </p:nvSpPr>
        <p:spPr bwMode="auto">
          <a:xfrm>
            <a:off x="10401300" y="6178550"/>
            <a:ext cx="747713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06" name="Line 27"/>
          <p:cNvSpPr>
            <a:spLocks noChangeShapeType="1"/>
          </p:cNvSpPr>
          <p:nvPr/>
        </p:nvSpPr>
        <p:spPr bwMode="auto">
          <a:xfrm flipH="1">
            <a:off x="9239250" y="6178550"/>
            <a:ext cx="417513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07" name="Line 28"/>
          <p:cNvSpPr>
            <a:spLocks noChangeShapeType="1"/>
          </p:cNvSpPr>
          <p:nvPr/>
        </p:nvSpPr>
        <p:spPr bwMode="auto">
          <a:xfrm>
            <a:off x="11799888" y="7596188"/>
            <a:ext cx="485775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08" name="Line 29"/>
          <p:cNvSpPr>
            <a:spLocks noChangeShapeType="1"/>
          </p:cNvSpPr>
          <p:nvPr/>
        </p:nvSpPr>
        <p:spPr bwMode="auto">
          <a:xfrm flipH="1">
            <a:off x="10882313" y="7596188"/>
            <a:ext cx="266700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09" name="Line 30"/>
          <p:cNvSpPr>
            <a:spLocks noChangeShapeType="1"/>
          </p:cNvSpPr>
          <p:nvPr/>
        </p:nvSpPr>
        <p:spPr bwMode="auto">
          <a:xfrm flipH="1">
            <a:off x="8648700" y="7596188"/>
            <a:ext cx="266700" cy="61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10" name="Line 31"/>
          <p:cNvSpPr>
            <a:spLocks noChangeShapeType="1"/>
          </p:cNvSpPr>
          <p:nvPr/>
        </p:nvSpPr>
        <p:spPr bwMode="auto">
          <a:xfrm>
            <a:off x="9566275" y="7596188"/>
            <a:ext cx="309563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11" name="Line 32"/>
          <p:cNvSpPr>
            <a:spLocks noChangeShapeType="1"/>
          </p:cNvSpPr>
          <p:nvPr/>
        </p:nvSpPr>
        <p:spPr bwMode="auto">
          <a:xfrm flipH="1">
            <a:off x="6673850" y="4762500"/>
            <a:ext cx="1100138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12" name="Line 33"/>
          <p:cNvSpPr>
            <a:spLocks noChangeShapeType="1"/>
          </p:cNvSpPr>
          <p:nvPr/>
        </p:nvSpPr>
        <p:spPr bwMode="auto">
          <a:xfrm>
            <a:off x="6635750" y="6192838"/>
            <a:ext cx="531813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13" name="Line 34"/>
          <p:cNvSpPr>
            <a:spLocks noChangeShapeType="1"/>
          </p:cNvSpPr>
          <p:nvPr/>
        </p:nvSpPr>
        <p:spPr bwMode="auto">
          <a:xfrm flipH="1">
            <a:off x="5443538" y="6261100"/>
            <a:ext cx="552450" cy="598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14" name="Rectangle 35"/>
          <p:cNvSpPr>
            <a:spLocks/>
          </p:cNvSpPr>
          <p:nvPr/>
        </p:nvSpPr>
        <p:spPr bwMode="auto">
          <a:xfrm>
            <a:off x="4622800" y="70231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12</a:t>
            </a:r>
          </a:p>
        </p:txBody>
      </p:sp>
      <p:sp>
        <p:nvSpPr>
          <p:cNvPr id="199715" name="Rectangle 36"/>
          <p:cNvSpPr>
            <a:spLocks/>
          </p:cNvSpPr>
          <p:nvPr/>
        </p:nvSpPr>
        <p:spPr bwMode="auto">
          <a:xfrm>
            <a:off x="3860800" y="8394700"/>
            <a:ext cx="1066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11</a:t>
            </a:r>
          </a:p>
        </p:txBody>
      </p:sp>
      <p:sp>
        <p:nvSpPr>
          <p:cNvPr id="199716" name="Rectangle 37"/>
          <p:cNvSpPr>
            <a:spLocks/>
          </p:cNvSpPr>
          <p:nvPr/>
        </p:nvSpPr>
        <p:spPr bwMode="auto">
          <a:xfrm>
            <a:off x="5003800" y="8394700"/>
            <a:ext cx="10668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</a:t>
            </a:r>
          </a:p>
        </p:txBody>
      </p:sp>
      <p:sp>
        <p:nvSpPr>
          <p:cNvPr id="199717" name="Rectangle 38"/>
          <p:cNvSpPr>
            <a:spLocks/>
          </p:cNvSpPr>
          <p:nvPr/>
        </p:nvSpPr>
        <p:spPr bwMode="auto">
          <a:xfrm>
            <a:off x="6705600" y="7023100"/>
            <a:ext cx="10668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7</a:t>
            </a:r>
          </a:p>
        </p:txBody>
      </p:sp>
      <p:sp>
        <p:nvSpPr>
          <p:cNvPr id="199718" name="Rectangle 39"/>
          <p:cNvSpPr>
            <a:spLocks/>
          </p:cNvSpPr>
          <p:nvPr/>
        </p:nvSpPr>
        <p:spPr bwMode="auto">
          <a:xfrm>
            <a:off x="6197600" y="8407400"/>
            <a:ext cx="10668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5</a:t>
            </a:r>
          </a:p>
        </p:txBody>
      </p:sp>
      <p:sp>
        <p:nvSpPr>
          <p:cNvPr id="199719" name="Rectangle 40"/>
          <p:cNvSpPr>
            <a:spLocks/>
          </p:cNvSpPr>
          <p:nvPr/>
        </p:nvSpPr>
        <p:spPr bwMode="auto">
          <a:xfrm>
            <a:off x="7213600" y="8407400"/>
            <a:ext cx="10668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2</a:t>
            </a:r>
          </a:p>
        </p:txBody>
      </p:sp>
      <p:sp>
        <p:nvSpPr>
          <p:cNvPr id="199720" name="Rectangle 41"/>
          <p:cNvSpPr>
            <a:spLocks/>
          </p:cNvSpPr>
          <p:nvPr/>
        </p:nvSpPr>
        <p:spPr bwMode="auto">
          <a:xfrm>
            <a:off x="9525000" y="56388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21</a:t>
            </a:r>
          </a:p>
        </p:txBody>
      </p:sp>
      <p:sp>
        <p:nvSpPr>
          <p:cNvPr id="199721" name="Rectangle 42"/>
          <p:cNvSpPr>
            <a:spLocks/>
          </p:cNvSpPr>
          <p:nvPr/>
        </p:nvSpPr>
        <p:spPr bwMode="auto">
          <a:xfrm>
            <a:off x="8737600" y="69850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12</a:t>
            </a:r>
          </a:p>
        </p:txBody>
      </p:sp>
      <p:sp>
        <p:nvSpPr>
          <p:cNvPr id="199722" name="Rectangle 43"/>
          <p:cNvSpPr>
            <a:spLocks/>
          </p:cNvSpPr>
          <p:nvPr/>
        </p:nvSpPr>
        <p:spPr bwMode="auto">
          <a:xfrm>
            <a:off x="10972800" y="69850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9</a:t>
            </a:r>
          </a:p>
        </p:txBody>
      </p:sp>
      <p:sp>
        <p:nvSpPr>
          <p:cNvPr id="189485" name="Rectangle 44"/>
          <p:cNvSpPr>
            <a:spLocks/>
          </p:cNvSpPr>
          <p:nvPr/>
        </p:nvSpPr>
        <p:spPr bwMode="auto">
          <a:xfrm>
            <a:off x="8242300" y="8407400"/>
            <a:ext cx="1066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9</a:t>
            </a:r>
          </a:p>
        </p:txBody>
      </p:sp>
      <p:sp>
        <p:nvSpPr>
          <p:cNvPr id="189486" name="Rectangle 45"/>
          <p:cNvSpPr>
            <a:spLocks/>
          </p:cNvSpPr>
          <p:nvPr/>
        </p:nvSpPr>
        <p:spPr bwMode="auto">
          <a:xfrm>
            <a:off x="9309100" y="8407400"/>
            <a:ext cx="10668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 dirty="0">
                <a:solidFill>
                  <a:schemeClr val="tx1"/>
                </a:solidFill>
                <a:ea typeface="Gill Sans"/>
                <a:cs typeface="Gill Sans"/>
              </a:rPr>
              <a:t>3</a:t>
            </a:r>
          </a:p>
        </p:txBody>
      </p:sp>
      <p:sp>
        <p:nvSpPr>
          <p:cNvPr id="199725" name="Rectangle 46"/>
          <p:cNvSpPr>
            <a:spLocks/>
          </p:cNvSpPr>
          <p:nvPr/>
        </p:nvSpPr>
        <p:spPr bwMode="auto">
          <a:xfrm>
            <a:off x="10452100" y="8407400"/>
            <a:ext cx="106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5</a:t>
            </a:r>
          </a:p>
        </p:txBody>
      </p:sp>
      <p:sp>
        <p:nvSpPr>
          <p:cNvPr id="199726" name="Rectangle 47"/>
          <p:cNvSpPr>
            <a:spLocks/>
          </p:cNvSpPr>
          <p:nvPr/>
        </p:nvSpPr>
        <p:spPr bwMode="auto">
          <a:xfrm>
            <a:off x="11671300" y="8407400"/>
            <a:ext cx="1066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</a:t>
            </a:r>
          </a:p>
        </p:txBody>
      </p:sp>
      <p:sp>
        <p:nvSpPr>
          <p:cNvPr id="199727" name="Rectangle 48"/>
          <p:cNvSpPr>
            <a:spLocks/>
          </p:cNvSpPr>
          <p:nvPr/>
        </p:nvSpPr>
        <p:spPr bwMode="auto">
          <a:xfrm>
            <a:off x="5613400" y="50038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00**</a:t>
            </a:r>
          </a:p>
        </p:txBody>
      </p:sp>
      <p:sp>
        <p:nvSpPr>
          <p:cNvPr id="199728" name="Rectangle 49"/>
          <p:cNvSpPr>
            <a:spLocks/>
          </p:cNvSpPr>
          <p:nvPr/>
        </p:nvSpPr>
        <p:spPr bwMode="auto">
          <a:xfrm>
            <a:off x="4292600" y="63881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000*</a:t>
            </a:r>
          </a:p>
        </p:txBody>
      </p:sp>
      <p:sp>
        <p:nvSpPr>
          <p:cNvPr id="199729" name="Rectangle 50"/>
          <p:cNvSpPr>
            <a:spLocks/>
          </p:cNvSpPr>
          <p:nvPr/>
        </p:nvSpPr>
        <p:spPr bwMode="auto">
          <a:xfrm>
            <a:off x="3390900" y="7823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0000</a:t>
            </a:r>
          </a:p>
        </p:txBody>
      </p:sp>
      <p:sp>
        <p:nvSpPr>
          <p:cNvPr id="199730" name="Rectangle 51"/>
          <p:cNvSpPr>
            <a:spLocks/>
          </p:cNvSpPr>
          <p:nvPr/>
        </p:nvSpPr>
        <p:spPr bwMode="auto">
          <a:xfrm>
            <a:off x="46228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0001</a:t>
            </a:r>
          </a:p>
        </p:txBody>
      </p:sp>
      <p:sp>
        <p:nvSpPr>
          <p:cNvPr id="199731" name="Rectangle 52"/>
          <p:cNvSpPr>
            <a:spLocks/>
          </p:cNvSpPr>
          <p:nvPr/>
        </p:nvSpPr>
        <p:spPr bwMode="auto">
          <a:xfrm>
            <a:off x="57277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0010</a:t>
            </a:r>
          </a:p>
        </p:txBody>
      </p:sp>
      <p:sp>
        <p:nvSpPr>
          <p:cNvPr id="199732" name="Rectangle 53"/>
          <p:cNvSpPr>
            <a:spLocks/>
          </p:cNvSpPr>
          <p:nvPr/>
        </p:nvSpPr>
        <p:spPr bwMode="auto">
          <a:xfrm>
            <a:off x="67564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0011</a:t>
            </a:r>
          </a:p>
        </p:txBody>
      </p:sp>
      <p:sp>
        <p:nvSpPr>
          <p:cNvPr id="199733" name="Rectangle 54"/>
          <p:cNvSpPr>
            <a:spLocks/>
          </p:cNvSpPr>
          <p:nvPr/>
        </p:nvSpPr>
        <p:spPr bwMode="auto">
          <a:xfrm>
            <a:off x="77597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0100</a:t>
            </a:r>
          </a:p>
        </p:txBody>
      </p:sp>
      <p:sp>
        <p:nvSpPr>
          <p:cNvPr id="199734" name="Rectangle 55"/>
          <p:cNvSpPr>
            <a:spLocks/>
          </p:cNvSpPr>
          <p:nvPr/>
        </p:nvSpPr>
        <p:spPr bwMode="auto">
          <a:xfrm>
            <a:off x="89027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0101</a:t>
            </a:r>
          </a:p>
        </p:txBody>
      </p:sp>
      <p:sp>
        <p:nvSpPr>
          <p:cNvPr id="199735" name="Rectangle 56"/>
          <p:cNvSpPr>
            <a:spLocks/>
          </p:cNvSpPr>
          <p:nvPr/>
        </p:nvSpPr>
        <p:spPr bwMode="auto">
          <a:xfrm>
            <a:off x="99949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0110</a:t>
            </a:r>
          </a:p>
        </p:txBody>
      </p:sp>
      <p:sp>
        <p:nvSpPr>
          <p:cNvPr id="199736" name="Rectangle 57"/>
          <p:cNvSpPr>
            <a:spLocks/>
          </p:cNvSpPr>
          <p:nvPr/>
        </p:nvSpPr>
        <p:spPr bwMode="auto">
          <a:xfrm>
            <a:off x="111760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0111</a:t>
            </a:r>
          </a:p>
        </p:txBody>
      </p:sp>
      <p:sp>
        <p:nvSpPr>
          <p:cNvPr id="199737" name="Rectangle 58"/>
          <p:cNvSpPr>
            <a:spLocks/>
          </p:cNvSpPr>
          <p:nvPr/>
        </p:nvSpPr>
        <p:spPr bwMode="auto">
          <a:xfrm>
            <a:off x="6032500" y="6426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01**</a:t>
            </a:r>
          </a:p>
        </p:txBody>
      </p:sp>
      <p:sp>
        <p:nvSpPr>
          <p:cNvPr id="199738" name="Rectangle 59"/>
          <p:cNvSpPr>
            <a:spLocks/>
          </p:cNvSpPr>
          <p:nvPr/>
        </p:nvSpPr>
        <p:spPr bwMode="auto">
          <a:xfrm>
            <a:off x="8115300" y="6426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010*</a:t>
            </a:r>
          </a:p>
        </p:txBody>
      </p:sp>
      <p:sp>
        <p:nvSpPr>
          <p:cNvPr id="199739" name="Rectangle 60"/>
          <p:cNvSpPr>
            <a:spLocks/>
          </p:cNvSpPr>
          <p:nvPr/>
        </p:nvSpPr>
        <p:spPr bwMode="auto">
          <a:xfrm>
            <a:off x="9867900" y="6426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011*</a:t>
            </a:r>
          </a:p>
        </p:txBody>
      </p:sp>
      <p:sp>
        <p:nvSpPr>
          <p:cNvPr id="199740" name="Rectangle 61"/>
          <p:cNvSpPr>
            <a:spLocks/>
          </p:cNvSpPr>
          <p:nvPr/>
        </p:nvSpPr>
        <p:spPr bwMode="auto">
          <a:xfrm>
            <a:off x="9093200" y="5003800"/>
            <a:ext cx="10668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01**</a:t>
            </a:r>
          </a:p>
        </p:txBody>
      </p:sp>
      <p:sp>
        <p:nvSpPr>
          <p:cNvPr id="199741" name="Rectangle 62"/>
          <p:cNvSpPr>
            <a:spLocks/>
          </p:cNvSpPr>
          <p:nvPr/>
        </p:nvSpPr>
        <p:spPr bwMode="auto">
          <a:xfrm>
            <a:off x="7620000" y="41783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40</a:t>
            </a:r>
          </a:p>
        </p:txBody>
      </p:sp>
      <p:sp>
        <p:nvSpPr>
          <p:cNvPr id="199742" name="Rectangle 63"/>
          <p:cNvSpPr>
            <a:spLocks/>
          </p:cNvSpPr>
          <p:nvPr/>
        </p:nvSpPr>
        <p:spPr bwMode="auto">
          <a:xfrm>
            <a:off x="7175500" y="3632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0***</a:t>
            </a:r>
          </a:p>
        </p:txBody>
      </p:sp>
      <p:sp>
        <p:nvSpPr>
          <p:cNvPr id="199743" name="Oval 64"/>
          <p:cNvSpPr>
            <a:spLocks/>
          </p:cNvSpPr>
          <p:nvPr/>
        </p:nvSpPr>
        <p:spPr bwMode="auto">
          <a:xfrm>
            <a:off x="9461500" y="2616200"/>
            <a:ext cx="919163" cy="942975"/>
          </a:xfrm>
          <a:prstGeom prst="ellipse">
            <a:avLst/>
          </a:prstGeom>
          <a:noFill/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744" name="Oval 65"/>
          <p:cNvSpPr>
            <a:spLocks/>
          </p:cNvSpPr>
          <p:nvPr/>
        </p:nvSpPr>
        <p:spPr bwMode="auto">
          <a:xfrm>
            <a:off x="11353800" y="4025900"/>
            <a:ext cx="919163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9745" name="Line 66"/>
          <p:cNvSpPr>
            <a:spLocks noChangeShapeType="1"/>
          </p:cNvSpPr>
          <p:nvPr/>
        </p:nvSpPr>
        <p:spPr bwMode="auto">
          <a:xfrm>
            <a:off x="10248900" y="3416300"/>
            <a:ext cx="1230313" cy="892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46" name="Line 67"/>
          <p:cNvSpPr>
            <a:spLocks noChangeShapeType="1"/>
          </p:cNvSpPr>
          <p:nvPr/>
        </p:nvSpPr>
        <p:spPr bwMode="auto">
          <a:xfrm flipH="1">
            <a:off x="8458200" y="3365500"/>
            <a:ext cx="1098550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747" name="Rectangle 68"/>
          <p:cNvSpPr>
            <a:spLocks/>
          </p:cNvSpPr>
          <p:nvPr/>
        </p:nvSpPr>
        <p:spPr bwMode="auto">
          <a:xfrm>
            <a:off x="11303000" y="4241800"/>
            <a:ext cx="106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 dirty="0">
                <a:solidFill>
                  <a:schemeClr val="tx1"/>
                </a:solidFill>
                <a:ea typeface="Gill Sans"/>
                <a:cs typeface="Gill Sans"/>
              </a:rPr>
              <a:t>0</a:t>
            </a:r>
          </a:p>
        </p:txBody>
      </p:sp>
      <p:sp>
        <p:nvSpPr>
          <p:cNvPr id="199748" name="Rectangle 69"/>
          <p:cNvSpPr>
            <a:spLocks/>
          </p:cNvSpPr>
          <p:nvPr/>
        </p:nvSpPr>
        <p:spPr bwMode="auto">
          <a:xfrm>
            <a:off x="10871200" y="36068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1***</a:t>
            </a:r>
          </a:p>
        </p:txBody>
      </p:sp>
      <p:sp>
        <p:nvSpPr>
          <p:cNvPr id="199749" name="Rectangle 70"/>
          <p:cNvSpPr>
            <a:spLocks/>
          </p:cNvSpPr>
          <p:nvPr/>
        </p:nvSpPr>
        <p:spPr bwMode="auto">
          <a:xfrm>
            <a:off x="9398000" y="27813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40</a:t>
            </a:r>
          </a:p>
        </p:txBody>
      </p:sp>
      <p:sp>
        <p:nvSpPr>
          <p:cNvPr id="199750" name="Rectangle 71"/>
          <p:cNvSpPr>
            <a:spLocks/>
          </p:cNvSpPr>
          <p:nvPr/>
        </p:nvSpPr>
        <p:spPr bwMode="auto">
          <a:xfrm>
            <a:off x="8953500" y="2235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****</a:t>
            </a:r>
          </a:p>
        </p:txBody>
      </p:sp>
      <p:sp>
        <p:nvSpPr>
          <p:cNvPr id="73" name="Rectangle 44"/>
          <p:cNvSpPr>
            <a:spLocks/>
          </p:cNvSpPr>
          <p:nvPr/>
        </p:nvSpPr>
        <p:spPr bwMode="auto">
          <a:xfrm>
            <a:off x="8255000" y="8483600"/>
            <a:ext cx="1066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800" strike="sngStrike" dirty="0" smtClean="0">
                <a:solidFill>
                  <a:schemeClr val="tx1"/>
                </a:solidFill>
                <a:ea typeface="Gill Sans"/>
                <a:cs typeface="Gill Sans"/>
              </a:rPr>
              <a:t>9</a:t>
            </a:r>
            <a:r>
              <a:rPr lang="en-US" sz="2800" dirty="0" smtClean="0">
                <a:solidFill>
                  <a:schemeClr val="tx1"/>
                </a:solidFill>
                <a:ea typeface="Gill Sans"/>
                <a:cs typeface="Gill Sans"/>
              </a:rPr>
              <a:t>10</a:t>
            </a:r>
            <a:endParaRPr lang="en-US" sz="2800" dirty="0">
              <a:solidFill>
                <a:schemeClr val="tx1"/>
              </a:solidFill>
              <a:ea typeface="Gill Sans"/>
              <a:cs typeface="Gill Sans"/>
            </a:endParaRPr>
          </a:p>
        </p:txBody>
      </p:sp>
      <p:sp>
        <p:nvSpPr>
          <p:cNvPr id="74" name="Rectangle 44"/>
          <p:cNvSpPr>
            <a:spLocks/>
          </p:cNvSpPr>
          <p:nvPr/>
        </p:nvSpPr>
        <p:spPr bwMode="auto">
          <a:xfrm>
            <a:off x="9321800" y="8407400"/>
            <a:ext cx="1066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 strike="sngStrike" dirty="0" smtClean="0">
                <a:solidFill>
                  <a:schemeClr val="tx1"/>
                </a:solidFill>
                <a:ea typeface="Gill Sans"/>
                <a:cs typeface="Gill Sans"/>
              </a:rPr>
              <a:t>3</a:t>
            </a:r>
            <a:r>
              <a:rPr lang="en-US" sz="3200" dirty="0" smtClean="0">
                <a:solidFill>
                  <a:schemeClr val="tx1"/>
                </a:solidFill>
                <a:ea typeface="Gill Sans"/>
                <a:cs typeface="Gill Sans"/>
              </a:rPr>
              <a:t> 2</a:t>
            </a:r>
            <a:endParaRPr lang="en-US" sz="3200" dirty="0">
              <a:solidFill>
                <a:schemeClr val="tx1"/>
              </a:solidFill>
              <a:ea typeface="Gill Sans"/>
              <a:cs typeface="Gill Sans"/>
            </a:endParaRP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41433-5126-4686-A84C-0F3A82FEF603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9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89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89485" grpId="0"/>
      <p:bldP spid="189486" grpId="0"/>
      <p:bldP spid="73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-12700" y="2286000"/>
            <a:ext cx="13017500" cy="2362200"/>
          </a:xfrm>
        </p:spPr>
        <p:txBody>
          <a:bodyPr/>
          <a:lstStyle/>
          <a:p>
            <a:pPr marL="889000">
              <a:spcBef>
                <a:spcPct val="0"/>
              </a:spcBef>
            </a:pPr>
            <a:r>
              <a:rPr lang="en-US" sz="3200" dirty="0" smtClean="0">
                <a:ea typeface="Gill Sans"/>
                <a:cs typeface="Gill Sans"/>
              </a:rPr>
              <a:t>Iteratively adjust wildcard rules:</a:t>
            </a:r>
          </a:p>
          <a:p>
            <a:pPr marL="1333500" lvl="1">
              <a:spcBef>
                <a:spcPct val="0"/>
              </a:spcBef>
            </a:pPr>
            <a:r>
              <a:rPr lang="en-US" sz="3200" dirty="0" smtClean="0">
                <a:ea typeface="Gill Sans"/>
                <a:cs typeface="Gill Sans"/>
              </a:rPr>
              <a:t>Expand</a:t>
            </a:r>
          </a:p>
          <a:p>
            <a:pPr marL="1778000" lvl="2">
              <a:spcBef>
                <a:spcPct val="0"/>
              </a:spcBef>
            </a:pPr>
            <a:r>
              <a:rPr lang="en-US" sz="3200" dirty="0" smtClean="0">
                <a:ea typeface="Gill Sans"/>
                <a:cs typeface="Gill Sans"/>
              </a:rPr>
              <a:t>If count &gt; T, install rule for child instead.</a:t>
            </a:r>
          </a:p>
          <a:p>
            <a:pPr marL="1333500" lvl="1"/>
            <a:r>
              <a:rPr lang="en-US" sz="3200" dirty="0" smtClean="0">
                <a:ea typeface="Gill Sans"/>
                <a:cs typeface="Gill Sans"/>
              </a:rPr>
              <a:t>Collapse</a:t>
            </a:r>
          </a:p>
          <a:p>
            <a:pPr marL="1778000" lvl="2">
              <a:spcBef>
                <a:spcPct val="0"/>
              </a:spcBef>
            </a:pPr>
            <a:r>
              <a:rPr lang="en-US" sz="3200" dirty="0" smtClean="0">
                <a:ea typeface="Gill Sans"/>
                <a:cs typeface="Gill Sans"/>
              </a:rPr>
              <a:t>If count &lt; T, remove rule.</a:t>
            </a:r>
          </a:p>
          <a:p>
            <a:pPr marL="1778000" lvl="2" eaLnBrk="1" hangingPunct="1">
              <a:buFont typeface="Gill Sans"/>
              <a:buNone/>
            </a:pPr>
            <a:endParaRPr lang="en-US" sz="3200" dirty="0" smtClean="0"/>
          </a:p>
        </p:txBody>
      </p:sp>
      <p:sp>
        <p:nvSpPr>
          <p:cNvPr id="201730" name="Line 2"/>
          <p:cNvSpPr>
            <a:spLocks noChangeShapeType="1"/>
          </p:cNvSpPr>
          <p:nvPr/>
        </p:nvSpPr>
        <p:spPr bwMode="auto">
          <a:xfrm>
            <a:off x="10604500" y="6284912"/>
            <a:ext cx="747713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1" name="Oval 3"/>
          <p:cNvSpPr>
            <a:spLocks/>
          </p:cNvSpPr>
          <p:nvPr/>
        </p:nvSpPr>
        <p:spPr bwMode="auto">
          <a:xfrm>
            <a:off x="7011988" y="6899275"/>
            <a:ext cx="920750" cy="9429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2532" name="Oval 4"/>
          <p:cNvSpPr>
            <a:spLocks/>
          </p:cNvSpPr>
          <p:nvPr/>
        </p:nvSpPr>
        <p:spPr bwMode="auto">
          <a:xfrm>
            <a:off x="4908550" y="6899275"/>
            <a:ext cx="920750" cy="9429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2533" name="Oval 5"/>
          <p:cNvSpPr>
            <a:spLocks/>
          </p:cNvSpPr>
          <p:nvPr/>
        </p:nvSpPr>
        <p:spPr bwMode="auto">
          <a:xfrm>
            <a:off x="6092825" y="5481637"/>
            <a:ext cx="919163" cy="9461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1734" name="Rectangle 6"/>
          <p:cNvSpPr>
            <a:spLocks/>
          </p:cNvSpPr>
          <p:nvPr/>
        </p:nvSpPr>
        <p:spPr bwMode="auto">
          <a:xfrm>
            <a:off x="6024563" y="568325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0***</a:t>
            </a:r>
          </a:p>
        </p:txBody>
      </p:sp>
      <p:sp>
        <p:nvSpPr>
          <p:cNvPr id="22535" name="Oval 7"/>
          <p:cNvSpPr>
            <a:spLocks/>
          </p:cNvSpPr>
          <p:nvPr/>
        </p:nvSpPr>
        <p:spPr bwMode="auto">
          <a:xfrm>
            <a:off x="6442075" y="8313737"/>
            <a:ext cx="920750" cy="94456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1736" name="Oval 8"/>
          <p:cNvSpPr>
            <a:spLocks/>
          </p:cNvSpPr>
          <p:nvPr/>
        </p:nvSpPr>
        <p:spPr bwMode="auto">
          <a:xfrm>
            <a:off x="5260975" y="8313737"/>
            <a:ext cx="919163" cy="94456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2537" name="Oval 9"/>
          <p:cNvSpPr>
            <a:spLocks/>
          </p:cNvSpPr>
          <p:nvPr/>
        </p:nvSpPr>
        <p:spPr bwMode="auto">
          <a:xfrm>
            <a:off x="7451725" y="8313737"/>
            <a:ext cx="919163" cy="94456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2538" name="Oval 10"/>
          <p:cNvSpPr>
            <a:spLocks/>
          </p:cNvSpPr>
          <p:nvPr/>
        </p:nvSpPr>
        <p:spPr bwMode="auto">
          <a:xfrm>
            <a:off x="4165600" y="8266112"/>
            <a:ext cx="919163" cy="94456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 flipH="1">
            <a:off x="6792913" y="7702550"/>
            <a:ext cx="354012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40" name="Line 12"/>
          <p:cNvSpPr>
            <a:spLocks noChangeShapeType="1"/>
          </p:cNvSpPr>
          <p:nvPr/>
        </p:nvSpPr>
        <p:spPr bwMode="auto">
          <a:xfrm>
            <a:off x="7670800" y="7747000"/>
            <a:ext cx="239713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41" name="Line 13"/>
          <p:cNvSpPr>
            <a:spLocks noChangeShapeType="1"/>
          </p:cNvSpPr>
          <p:nvPr/>
        </p:nvSpPr>
        <p:spPr bwMode="auto">
          <a:xfrm flipH="1">
            <a:off x="4597400" y="7772400"/>
            <a:ext cx="484188" cy="515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42" name="Line 14"/>
          <p:cNvSpPr>
            <a:spLocks noChangeShapeType="1"/>
          </p:cNvSpPr>
          <p:nvPr/>
        </p:nvSpPr>
        <p:spPr bwMode="auto">
          <a:xfrm>
            <a:off x="5567363" y="7699375"/>
            <a:ext cx="219075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888288" y="4114800"/>
            <a:ext cx="920750" cy="942975"/>
            <a:chOff x="0" y="0"/>
            <a:chExt cx="579" cy="594"/>
          </a:xfrm>
        </p:grpSpPr>
        <p:sp>
          <p:nvSpPr>
            <p:cNvPr id="201894" name="Oval 16"/>
            <p:cNvSpPr>
              <a:spLocks/>
            </p:cNvSpPr>
            <p:nvPr/>
          </p:nvSpPr>
          <p:spPr bwMode="auto">
            <a:xfrm>
              <a:off x="0" y="0"/>
              <a:ext cx="579" cy="5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95" name="Rectangle 17"/>
            <p:cNvSpPr>
              <a:spLocks/>
            </p:cNvSpPr>
            <p:nvPr/>
          </p:nvSpPr>
          <p:spPr bwMode="auto">
            <a:xfrm>
              <a:off x="85" y="87"/>
              <a:ext cx="408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1800">
                  <a:solidFill>
                    <a:schemeClr val="tx1"/>
                  </a:solidFill>
                  <a:ea typeface="Gill Sans"/>
                  <a:cs typeface="Gill Sans"/>
                </a:rPr>
                <a:t>****</a:t>
              </a:r>
            </a:p>
          </p:txBody>
        </p:sp>
      </p:grpSp>
      <p:sp>
        <p:nvSpPr>
          <p:cNvPr id="201744" name="Oval 18"/>
          <p:cNvSpPr>
            <a:spLocks/>
          </p:cNvSpPr>
          <p:nvPr/>
        </p:nvSpPr>
        <p:spPr bwMode="auto">
          <a:xfrm>
            <a:off x="9772650" y="5529262"/>
            <a:ext cx="919163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1745" name="Oval 19"/>
          <p:cNvSpPr>
            <a:spLocks/>
          </p:cNvSpPr>
          <p:nvPr/>
        </p:nvSpPr>
        <p:spPr bwMode="auto">
          <a:xfrm>
            <a:off x="8983663" y="6899275"/>
            <a:ext cx="920750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1746" name="Oval 20"/>
          <p:cNvSpPr>
            <a:spLocks/>
          </p:cNvSpPr>
          <p:nvPr/>
        </p:nvSpPr>
        <p:spPr bwMode="auto">
          <a:xfrm>
            <a:off x="11217275" y="6899275"/>
            <a:ext cx="920750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1747" name="Oval 21"/>
          <p:cNvSpPr>
            <a:spLocks/>
          </p:cNvSpPr>
          <p:nvPr/>
        </p:nvSpPr>
        <p:spPr bwMode="auto">
          <a:xfrm>
            <a:off x="9551988" y="8313737"/>
            <a:ext cx="920750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1748" name="Oval 22"/>
          <p:cNvSpPr>
            <a:spLocks/>
          </p:cNvSpPr>
          <p:nvPr/>
        </p:nvSpPr>
        <p:spPr bwMode="auto">
          <a:xfrm>
            <a:off x="8502650" y="8313737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1749" name="Oval 23"/>
          <p:cNvSpPr>
            <a:spLocks/>
          </p:cNvSpPr>
          <p:nvPr/>
        </p:nvSpPr>
        <p:spPr bwMode="auto">
          <a:xfrm>
            <a:off x="10691813" y="8313737"/>
            <a:ext cx="919162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1750" name="Oval 24"/>
          <p:cNvSpPr>
            <a:spLocks/>
          </p:cNvSpPr>
          <p:nvPr/>
        </p:nvSpPr>
        <p:spPr bwMode="auto">
          <a:xfrm>
            <a:off x="11918950" y="8313737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1751" name="Line 25"/>
          <p:cNvSpPr>
            <a:spLocks noChangeShapeType="1"/>
          </p:cNvSpPr>
          <p:nvPr/>
        </p:nvSpPr>
        <p:spPr bwMode="auto">
          <a:xfrm>
            <a:off x="8674100" y="4919662"/>
            <a:ext cx="1230313" cy="893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52" name="Line 26"/>
          <p:cNvSpPr>
            <a:spLocks noChangeShapeType="1"/>
          </p:cNvSpPr>
          <p:nvPr/>
        </p:nvSpPr>
        <p:spPr bwMode="auto">
          <a:xfrm>
            <a:off x="10604500" y="6284912"/>
            <a:ext cx="747713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53" name="Line 27"/>
          <p:cNvSpPr>
            <a:spLocks noChangeShapeType="1"/>
          </p:cNvSpPr>
          <p:nvPr/>
        </p:nvSpPr>
        <p:spPr bwMode="auto">
          <a:xfrm flipH="1">
            <a:off x="9442450" y="6284912"/>
            <a:ext cx="417513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54" name="Line 28"/>
          <p:cNvSpPr>
            <a:spLocks noChangeShapeType="1"/>
          </p:cNvSpPr>
          <p:nvPr/>
        </p:nvSpPr>
        <p:spPr bwMode="auto">
          <a:xfrm>
            <a:off x="12003088" y="7702550"/>
            <a:ext cx="485775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55" name="Line 29"/>
          <p:cNvSpPr>
            <a:spLocks noChangeShapeType="1"/>
          </p:cNvSpPr>
          <p:nvPr/>
        </p:nvSpPr>
        <p:spPr bwMode="auto">
          <a:xfrm flipH="1">
            <a:off x="11085513" y="7702550"/>
            <a:ext cx="266700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56" name="Line 30"/>
          <p:cNvSpPr>
            <a:spLocks noChangeShapeType="1"/>
          </p:cNvSpPr>
          <p:nvPr/>
        </p:nvSpPr>
        <p:spPr bwMode="auto">
          <a:xfrm flipH="1">
            <a:off x="8851900" y="7702550"/>
            <a:ext cx="266700" cy="61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57" name="Line 31"/>
          <p:cNvSpPr>
            <a:spLocks noChangeShapeType="1"/>
          </p:cNvSpPr>
          <p:nvPr/>
        </p:nvSpPr>
        <p:spPr bwMode="auto">
          <a:xfrm>
            <a:off x="9769475" y="7702550"/>
            <a:ext cx="309563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58" name="Line 32"/>
          <p:cNvSpPr>
            <a:spLocks noChangeShapeType="1"/>
          </p:cNvSpPr>
          <p:nvPr/>
        </p:nvSpPr>
        <p:spPr bwMode="auto">
          <a:xfrm flipH="1">
            <a:off x="6877050" y="4868862"/>
            <a:ext cx="1100138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59" name="Line 33"/>
          <p:cNvSpPr>
            <a:spLocks noChangeShapeType="1"/>
          </p:cNvSpPr>
          <p:nvPr/>
        </p:nvSpPr>
        <p:spPr bwMode="auto">
          <a:xfrm>
            <a:off x="6838950" y="6299200"/>
            <a:ext cx="531813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60" name="Line 34"/>
          <p:cNvSpPr>
            <a:spLocks noChangeShapeType="1"/>
          </p:cNvSpPr>
          <p:nvPr/>
        </p:nvSpPr>
        <p:spPr bwMode="auto">
          <a:xfrm flipH="1">
            <a:off x="5646738" y="6367462"/>
            <a:ext cx="552450" cy="598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761" name="Rectangle 35"/>
          <p:cNvSpPr>
            <a:spLocks/>
          </p:cNvSpPr>
          <p:nvPr/>
        </p:nvSpPr>
        <p:spPr bwMode="auto">
          <a:xfrm>
            <a:off x="4826000" y="71294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00**</a:t>
            </a:r>
          </a:p>
        </p:txBody>
      </p:sp>
      <p:sp>
        <p:nvSpPr>
          <p:cNvPr id="201762" name="Rectangle 36"/>
          <p:cNvSpPr>
            <a:spLocks/>
          </p:cNvSpPr>
          <p:nvPr/>
        </p:nvSpPr>
        <p:spPr bwMode="auto">
          <a:xfrm>
            <a:off x="4064000" y="85010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000*</a:t>
            </a:r>
          </a:p>
        </p:txBody>
      </p:sp>
      <p:sp>
        <p:nvSpPr>
          <p:cNvPr id="201763" name="Rectangle 37"/>
          <p:cNvSpPr>
            <a:spLocks/>
          </p:cNvSpPr>
          <p:nvPr/>
        </p:nvSpPr>
        <p:spPr bwMode="auto">
          <a:xfrm>
            <a:off x="5207000" y="85010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001*</a:t>
            </a:r>
          </a:p>
        </p:txBody>
      </p:sp>
      <p:sp>
        <p:nvSpPr>
          <p:cNvPr id="201764" name="Rectangle 38"/>
          <p:cNvSpPr>
            <a:spLocks/>
          </p:cNvSpPr>
          <p:nvPr/>
        </p:nvSpPr>
        <p:spPr bwMode="auto">
          <a:xfrm>
            <a:off x="6908800" y="71294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01**</a:t>
            </a:r>
          </a:p>
        </p:txBody>
      </p:sp>
      <p:sp>
        <p:nvSpPr>
          <p:cNvPr id="201765" name="Rectangle 39"/>
          <p:cNvSpPr>
            <a:spLocks/>
          </p:cNvSpPr>
          <p:nvPr/>
        </p:nvSpPr>
        <p:spPr bwMode="auto">
          <a:xfrm>
            <a:off x="6400800" y="85137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010*</a:t>
            </a:r>
          </a:p>
        </p:txBody>
      </p:sp>
      <p:sp>
        <p:nvSpPr>
          <p:cNvPr id="201766" name="Rectangle 40"/>
          <p:cNvSpPr>
            <a:spLocks/>
          </p:cNvSpPr>
          <p:nvPr/>
        </p:nvSpPr>
        <p:spPr bwMode="auto">
          <a:xfrm>
            <a:off x="7416800" y="85137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011*</a:t>
            </a:r>
          </a:p>
        </p:txBody>
      </p:sp>
      <p:sp>
        <p:nvSpPr>
          <p:cNvPr id="201767" name="Rectangle 41"/>
          <p:cNvSpPr>
            <a:spLocks/>
          </p:cNvSpPr>
          <p:nvPr/>
        </p:nvSpPr>
        <p:spPr bwMode="auto">
          <a:xfrm>
            <a:off x="9728200" y="57451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1***</a:t>
            </a:r>
          </a:p>
        </p:txBody>
      </p:sp>
      <p:sp>
        <p:nvSpPr>
          <p:cNvPr id="201768" name="Rectangle 42"/>
          <p:cNvSpPr>
            <a:spLocks/>
          </p:cNvSpPr>
          <p:nvPr/>
        </p:nvSpPr>
        <p:spPr bwMode="auto">
          <a:xfrm>
            <a:off x="8940800" y="70913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10**</a:t>
            </a:r>
          </a:p>
        </p:txBody>
      </p:sp>
      <p:sp>
        <p:nvSpPr>
          <p:cNvPr id="201769" name="Rectangle 43"/>
          <p:cNvSpPr>
            <a:spLocks/>
          </p:cNvSpPr>
          <p:nvPr/>
        </p:nvSpPr>
        <p:spPr bwMode="auto">
          <a:xfrm>
            <a:off x="11176000" y="70913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11**</a:t>
            </a:r>
          </a:p>
        </p:txBody>
      </p:sp>
      <p:sp>
        <p:nvSpPr>
          <p:cNvPr id="201770" name="Rectangle 44"/>
          <p:cNvSpPr>
            <a:spLocks/>
          </p:cNvSpPr>
          <p:nvPr/>
        </p:nvSpPr>
        <p:spPr bwMode="auto">
          <a:xfrm>
            <a:off x="8445500" y="85137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100*</a:t>
            </a:r>
          </a:p>
        </p:txBody>
      </p:sp>
      <p:sp>
        <p:nvSpPr>
          <p:cNvPr id="201771" name="Rectangle 45"/>
          <p:cNvSpPr>
            <a:spLocks/>
          </p:cNvSpPr>
          <p:nvPr/>
        </p:nvSpPr>
        <p:spPr bwMode="auto">
          <a:xfrm>
            <a:off x="9512300" y="85137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101*</a:t>
            </a:r>
          </a:p>
        </p:txBody>
      </p:sp>
      <p:sp>
        <p:nvSpPr>
          <p:cNvPr id="201772" name="Rectangle 46"/>
          <p:cNvSpPr>
            <a:spLocks/>
          </p:cNvSpPr>
          <p:nvPr/>
        </p:nvSpPr>
        <p:spPr bwMode="auto">
          <a:xfrm>
            <a:off x="10655300" y="85137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110*</a:t>
            </a:r>
          </a:p>
        </p:txBody>
      </p:sp>
      <p:sp>
        <p:nvSpPr>
          <p:cNvPr id="201773" name="Rectangle 47"/>
          <p:cNvSpPr>
            <a:spLocks/>
          </p:cNvSpPr>
          <p:nvPr/>
        </p:nvSpPr>
        <p:spPr bwMode="auto">
          <a:xfrm>
            <a:off x="11874500" y="85137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111*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3449300" y="7404100"/>
            <a:ext cx="9347200" cy="5519738"/>
            <a:chOff x="0" y="0"/>
            <a:chExt cx="5888" cy="3477"/>
          </a:xfrm>
        </p:grpSpPr>
        <p:sp>
          <p:nvSpPr>
            <p:cNvPr id="201834" name="Line 49"/>
            <p:cNvSpPr>
              <a:spLocks noChangeShapeType="1"/>
            </p:cNvSpPr>
            <p:nvPr/>
          </p:nvSpPr>
          <p:spPr bwMode="auto">
            <a:xfrm>
              <a:off x="4416" y="1604"/>
              <a:ext cx="471" cy="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35" name="Oval 50"/>
            <p:cNvSpPr>
              <a:spLocks/>
            </p:cNvSpPr>
            <p:nvPr/>
          </p:nvSpPr>
          <p:spPr bwMode="auto">
            <a:xfrm>
              <a:off x="2153" y="1991"/>
              <a:ext cx="580" cy="59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36" name="Oval 51"/>
            <p:cNvSpPr>
              <a:spLocks/>
            </p:cNvSpPr>
            <p:nvPr/>
          </p:nvSpPr>
          <p:spPr bwMode="auto">
            <a:xfrm>
              <a:off x="828" y="1991"/>
              <a:ext cx="580" cy="594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37" name="Oval 52"/>
            <p:cNvSpPr>
              <a:spLocks/>
            </p:cNvSpPr>
            <p:nvPr/>
          </p:nvSpPr>
          <p:spPr bwMode="auto">
            <a:xfrm>
              <a:off x="1574" y="1098"/>
              <a:ext cx="579" cy="596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38" name="Rectangle 53"/>
            <p:cNvSpPr>
              <a:spLocks/>
            </p:cNvSpPr>
            <p:nvPr/>
          </p:nvSpPr>
          <p:spPr bwMode="auto">
            <a:xfrm>
              <a:off x="1531" y="1225"/>
              <a:ext cx="67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75</a:t>
              </a:r>
            </a:p>
          </p:txBody>
        </p:sp>
        <p:sp>
          <p:nvSpPr>
            <p:cNvPr id="201839" name="Oval 54"/>
            <p:cNvSpPr>
              <a:spLocks/>
            </p:cNvSpPr>
            <p:nvPr/>
          </p:nvSpPr>
          <p:spPr bwMode="auto">
            <a:xfrm>
              <a:off x="1794" y="2882"/>
              <a:ext cx="580" cy="59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40" name="Oval 55"/>
            <p:cNvSpPr>
              <a:spLocks/>
            </p:cNvSpPr>
            <p:nvPr/>
          </p:nvSpPr>
          <p:spPr bwMode="auto">
            <a:xfrm>
              <a:off x="1050" y="2882"/>
              <a:ext cx="579" cy="59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41" name="Oval 56"/>
            <p:cNvSpPr>
              <a:spLocks/>
            </p:cNvSpPr>
            <p:nvPr/>
          </p:nvSpPr>
          <p:spPr bwMode="auto">
            <a:xfrm>
              <a:off x="2430" y="2882"/>
              <a:ext cx="579" cy="59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42" name="Oval 57"/>
            <p:cNvSpPr>
              <a:spLocks/>
            </p:cNvSpPr>
            <p:nvPr/>
          </p:nvSpPr>
          <p:spPr bwMode="auto">
            <a:xfrm>
              <a:off x="360" y="2852"/>
              <a:ext cx="579" cy="59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43" name="Line 58"/>
            <p:cNvSpPr>
              <a:spLocks noChangeShapeType="1"/>
            </p:cNvSpPr>
            <p:nvPr/>
          </p:nvSpPr>
          <p:spPr bwMode="auto">
            <a:xfrm flipH="1">
              <a:off x="2015" y="2497"/>
              <a:ext cx="223" cy="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44" name="Line 59"/>
            <p:cNvSpPr>
              <a:spLocks noChangeShapeType="1"/>
            </p:cNvSpPr>
            <p:nvPr/>
          </p:nvSpPr>
          <p:spPr bwMode="auto">
            <a:xfrm>
              <a:off x="2568" y="2525"/>
              <a:ext cx="151" cy="3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45" name="Line 60"/>
            <p:cNvSpPr>
              <a:spLocks noChangeShapeType="1"/>
            </p:cNvSpPr>
            <p:nvPr/>
          </p:nvSpPr>
          <p:spPr bwMode="auto">
            <a:xfrm flipH="1">
              <a:off x="608" y="2497"/>
              <a:ext cx="305" cy="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46" name="Line 61"/>
            <p:cNvSpPr>
              <a:spLocks noChangeShapeType="1"/>
            </p:cNvSpPr>
            <p:nvPr/>
          </p:nvSpPr>
          <p:spPr bwMode="auto">
            <a:xfrm>
              <a:off x="1243" y="2495"/>
              <a:ext cx="138" cy="3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47" name="Oval 62"/>
            <p:cNvSpPr>
              <a:spLocks/>
            </p:cNvSpPr>
            <p:nvPr/>
          </p:nvSpPr>
          <p:spPr bwMode="auto">
            <a:xfrm>
              <a:off x="2705" y="237"/>
              <a:ext cx="580" cy="59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48" name="Oval 63"/>
            <p:cNvSpPr>
              <a:spLocks/>
            </p:cNvSpPr>
            <p:nvPr/>
          </p:nvSpPr>
          <p:spPr bwMode="auto">
            <a:xfrm>
              <a:off x="3892" y="1128"/>
              <a:ext cx="579" cy="59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49" name="Oval 64"/>
            <p:cNvSpPr>
              <a:spLocks/>
            </p:cNvSpPr>
            <p:nvPr/>
          </p:nvSpPr>
          <p:spPr bwMode="auto">
            <a:xfrm>
              <a:off x="3395" y="1991"/>
              <a:ext cx="580" cy="59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50" name="Oval 65"/>
            <p:cNvSpPr>
              <a:spLocks/>
            </p:cNvSpPr>
            <p:nvPr/>
          </p:nvSpPr>
          <p:spPr bwMode="auto">
            <a:xfrm>
              <a:off x="4802" y="1991"/>
              <a:ext cx="580" cy="5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51" name="Oval 66"/>
            <p:cNvSpPr>
              <a:spLocks/>
            </p:cNvSpPr>
            <p:nvPr/>
          </p:nvSpPr>
          <p:spPr bwMode="auto">
            <a:xfrm>
              <a:off x="3753" y="2882"/>
              <a:ext cx="580" cy="5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52" name="Oval 67"/>
            <p:cNvSpPr>
              <a:spLocks/>
            </p:cNvSpPr>
            <p:nvPr/>
          </p:nvSpPr>
          <p:spPr bwMode="auto">
            <a:xfrm>
              <a:off x="3092" y="2882"/>
              <a:ext cx="579" cy="5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53" name="Oval 68"/>
            <p:cNvSpPr>
              <a:spLocks/>
            </p:cNvSpPr>
            <p:nvPr/>
          </p:nvSpPr>
          <p:spPr bwMode="auto">
            <a:xfrm>
              <a:off x="4471" y="2882"/>
              <a:ext cx="579" cy="5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54" name="Oval 69"/>
            <p:cNvSpPr>
              <a:spLocks/>
            </p:cNvSpPr>
            <p:nvPr/>
          </p:nvSpPr>
          <p:spPr bwMode="auto">
            <a:xfrm>
              <a:off x="5244" y="2882"/>
              <a:ext cx="579" cy="5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201855" name="Line 70"/>
            <p:cNvSpPr>
              <a:spLocks noChangeShapeType="1"/>
            </p:cNvSpPr>
            <p:nvPr/>
          </p:nvSpPr>
          <p:spPr bwMode="auto">
            <a:xfrm>
              <a:off x="3200" y="744"/>
              <a:ext cx="775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56" name="Line 71"/>
            <p:cNvSpPr>
              <a:spLocks noChangeShapeType="1"/>
            </p:cNvSpPr>
            <p:nvPr/>
          </p:nvSpPr>
          <p:spPr bwMode="auto">
            <a:xfrm>
              <a:off x="4416" y="1604"/>
              <a:ext cx="471" cy="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57" name="Line 72"/>
            <p:cNvSpPr>
              <a:spLocks noChangeShapeType="1"/>
            </p:cNvSpPr>
            <p:nvPr/>
          </p:nvSpPr>
          <p:spPr bwMode="auto">
            <a:xfrm flipH="1">
              <a:off x="3684" y="1604"/>
              <a:ext cx="263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58" name="Line 73"/>
            <p:cNvSpPr>
              <a:spLocks noChangeShapeType="1"/>
            </p:cNvSpPr>
            <p:nvPr/>
          </p:nvSpPr>
          <p:spPr bwMode="auto">
            <a:xfrm>
              <a:off x="5297" y="2497"/>
              <a:ext cx="306" cy="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59" name="Line 74"/>
            <p:cNvSpPr>
              <a:spLocks noChangeShapeType="1"/>
            </p:cNvSpPr>
            <p:nvPr/>
          </p:nvSpPr>
          <p:spPr bwMode="auto">
            <a:xfrm flipH="1">
              <a:off x="4719" y="2497"/>
              <a:ext cx="168" cy="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60" name="Line 75"/>
            <p:cNvSpPr>
              <a:spLocks noChangeShapeType="1"/>
            </p:cNvSpPr>
            <p:nvPr/>
          </p:nvSpPr>
          <p:spPr bwMode="auto">
            <a:xfrm flipH="1">
              <a:off x="3312" y="2497"/>
              <a:ext cx="168" cy="3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61" name="Line 76"/>
            <p:cNvSpPr>
              <a:spLocks noChangeShapeType="1"/>
            </p:cNvSpPr>
            <p:nvPr/>
          </p:nvSpPr>
          <p:spPr bwMode="auto">
            <a:xfrm>
              <a:off x="3890" y="2497"/>
              <a:ext cx="195" cy="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62" name="Line 77"/>
            <p:cNvSpPr>
              <a:spLocks noChangeShapeType="1"/>
            </p:cNvSpPr>
            <p:nvPr/>
          </p:nvSpPr>
          <p:spPr bwMode="auto">
            <a:xfrm flipH="1">
              <a:off x="2068" y="712"/>
              <a:ext cx="693" cy="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63" name="Line 78"/>
            <p:cNvSpPr>
              <a:spLocks noChangeShapeType="1"/>
            </p:cNvSpPr>
            <p:nvPr/>
          </p:nvSpPr>
          <p:spPr bwMode="auto">
            <a:xfrm>
              <a:off x="2044" y="1613"/>
              <a:ext cx="335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64" name="Line 79"/>
            <p:cNvSpPr>
              <a:spLocks noChangeShapeType="1"/>
            </p:cNvSpPr>
            <p:nvPr/>
          </p:nvSpPr>
          <p:spPr bwMode="auto">
            <a:xfrm flipH="1">
              <a:off x="1293" y="1656"/>
              <a:ext cx="348" cy="3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865" name="Rectangle 80"/>
            <p:cNvSpPr>
              <a:spLocks/>
            </p:cNvSpPr>
            <p:nvPr/>
          </p:nvSpPr>
          <p:spPr bwMode="auto">
            <a:xfrm>
              <a:off x="776" y="2136"/>
              <a:ext cx="672" cy="3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70</a:t>
              </a:r>
            </a:p>
          </p:txBody>
        </p:sp>
        <p:sp>
          <p:nvSpPr>
            <p:cNvPr id="201866" name="Rectangle 81"/>
            <p:cNvSpPr>
              <a:spLocks/>
            </p:cNvSpPr>
            <p:nvPr/>
          </p:nvSpPr>
          <p:spPr bwMode="auto">
            <a:xfrm>
              <a:off x="296" y="3000"/>
              <a:ext cx="672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70</a:t>
              </a:r>
            </a:p>
          </p:txBody>
        </p:sp>
        <p:sp>
          <p:nvSpPr>
            <p:cNvPr id="201867" name="Rectangle 82"/>
            <p:cNvSpPr>
              <a:spLocks/>
            </p:cNvSpPr>
            <p:nvPr/>
          </p:nvSpPr>
          <p:spPr bwMode="auto">
            <a:xfrm>
              <a:off x="1016" y="3000"/>
              <a:ext cx="672" cy="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0</a:t>
              </a:r>
            </a:p>
          </p:txBody>
        </p:sp>
        <p:sp>
          <p:nvSpPr>
            <p:cNvPr id="201868" name="Rectangle 83"/>
            <p:cNvSpPr>
              <a:spLocks/>
            </p:cNvSpPr>
            <p:nvPr/>
          </p:nvSpPr>
          <p:spPr bwMode="auto">
            <a:xfrm>
              <a:off x="2088" y="2136"/>
              <a:ext cx="67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5</a:t>
              </a:r>
            </a:p>
          </p:txBody>
        </p:sp>
        <p:sp>
          <p:nvSpPr>
            <p:cNvPr id="201869" name="Rectangle 84"/>
            <p:cNvSpPr>
              <a:spLocks/>
            </p:cNvSpPr>
            <p:nvPr/>
          </p:nvSpPr>
          <p:spPr bwMode="auto">
            <a:xfrm>
              <a:off x="1768" y="3008"/>
              <a:ext cx="672" cy="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2</a:t>
              </a:r>
            </a:p>
          </p:txBody>
        </p:sp>
        <p:sp>
          <p:nvSpPr>
            <p:cNvPr id="201870" name="Rectangle 85"/>
            <p:cNvSpPr>
              <a:spLocks/>
            </p:cNvSpPr>
            <p:nvPr/>
          </p:nvSpPr>
          <p:spPr bwMode="auto">
            <a:xfrm>
              <a:off x="2408" y="3008"/>
              <a:ext cx="67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3</a:t>
              </a:r>
            </a:p>
          </p:txBody>
        </p:sp>
        <p:sp>
          <p:nvSpPr>
            <p:cNvPr id="201871" name="Rectangle 86"/>
            <p:cNvSpPr>
              <a:spLocks/>
            </p:cNvSpPr>
            <p:nvPr/>
          </p:nvSpPr>
          <p:spPr bwMode="auto">
            <a:xfrm>
              <a:off x="3864" y="1264"/>
              <a:ext cx="672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5</a:t>
              </a:r>
            </a:p>
          </p:txBody>
        </p:sp>
        <p:sp>
          <p:nvSpPr>
            <p:cNvPr id="201872" name="Rectangle 87"/>
            <p:cNvSpPr>
              <a:spLocks/>
            </p:cNvSpPr>
            <p:nvPr/>
          </p:nvSpPr>
          <p:spPr bwMode="auto">
            <a:xfrm>
              <a:off x="3368" y="2112"/>
              <a:ext cx="672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5</a:t>
              </a:r>
            </a:p>
          </p:txBody>
        </p:sp>
        <p:sp>
          <p:nvSpPr>
            <p:cNvPr id="201873" name="Rectangle 88"/>
            <p:cNvSpPr>
              <a:spLocks/>
            </p:cNvSpPr>
            <p:nvPr/>
          </p:nvSpPr>
          <p:spPr bwMode="auto">
            <a:xfrm>
              <a:off x="4776" y="2112"/>
              <a:ext cx="672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0</a:t>
              </a:r>
            </a:p>
          </p:txBody>
        </p:sp>
        <p:sp>
          <p:nvSpPr>
            <p:cNvPr id="201874" name="Rectangle 89"/>
            <p:cNvSpPr>
              <a:spLocks/>
            </p:cNvSpPr>
            <p:nvPr/>
          </p:nvSpPr>
          <p:spPr bwMode="auto">
            <a:xfrm>
              <a:off x="3056" y="3008"/>
              <a:ext cx="672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5</a:t>
              </a:r>
            </a:p>
          </p:txBody>
        </p:sp>
        <p:sp>
          <p:nvSpPr>
            <p:cNvPr id="201875" name="Rectangle 90"/>
            <p:cNvSpPr>
              <a:spLocks/>
            </p:cNvSpPr>
            <p:nvPr/>
          </p:nvSpPr>
          <p:spPr bwMode="auto">
            <a:xfrm>
              <a:off x="3728" y="3008"/>
              <a:ext cx="672" cy="3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0</a:t>
              </a:r>
            </a:p>
          </p:txBody>
        </p:sp>
        <p:sp>
          <p:nvSpPr>
            <p:cNvPr id="201876" name="Rectangle 91"/>
            <p:cNvSpPr>
              <a:spLocks/>
            </p:cNvSpPr>
            <p:nvPr/>
          </p:nvSpPr>
          <p:spPr bwMode="auto">
            <a:xfrm>
              <a:off x="4448" y="3008"/>
              <a:ext cx="672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0</a:t>
              </a:r>
            </a:p>
          </p:txBody>
        </p:sp>
        <p:sp>
          <p:nvSpPr>
            <p:cNvPr id="201877" name="Rectangle 92"/>
            <p:cNvSpPr>
              <a:spLocks/>
            </p:cNvSpPr>
            <p:nvPr/>
          </p:nvSpPr>
          <p:spPr bwMode="auto">
            <a:xfrm>
              <a:off x="5216" y="3008"/>
              <a:ext cx="67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0</a:t>
              </a:r>
            </a:p>
          </p:txBody>
        </p:sp>
        <p:sp>
          <p:nvSpPr>
            <p:cNvPr id="201878" name="Rectangle 93"/>
            <p:cNvSpPr>
              <a:spLocks/>
            </p:cNvSpPr>
            <p:nvPr/>
          </p:nvSpPr>
          <p:spPr bwMode="auto">
            <a:xfrm>
              <a:off x="1400" y="864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00**</a:t>
              </a:r>
            </a:p>
          </p:txBody>
        </p:sp>
        <p:sp>
          <p:nvSpPr>
            <p:cNvPr id="201879" name="Rectangle 94"/>
            <p:cNvSpPr>
              <a:spLocks/>
            </p:cNvSpPr>
            <p:nvPr/>
          </p:nvSpPr>
          <p:spPr bwMode="auto">
            <a:xfrm>
              <a:off x="568" y="173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000*</a:t>
              </a:r>
            </a:p>
          </p:txBody>
        </p:sp>
        <p:sp>
          <p:nvSpPr>
            <p:cNvPr id="201880" name="Rectangle 95"/>
            <p:cNvSpPr>
              <a:spLocks/>
            </p:cNvSpPr>
            <p:nvPr/>
          </p:nvSpPr>
          <p:spPr bwMode="auto">
            <a:xfrm>
              <a:off x="0" y="264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0000</a:t>
              </a:r>
            </a:p>
          </p:txBody>
        </p:sp>
        <p:sp>
          <p:nvSpPr>
            <p:cNvPr id="201881" name="Rectangle 96"/>
            <p:cNvSpPr>
              <a:spLocks/>
            </p:cNvSpPr>
            <p:nvPr/>
          </p:nvSpPr>
          <p:spPr bwMode="auto">
            <a:xfrm>
              <a:off x="776" y="265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0001</a:t>
              </a:r>
            </a:p>
          </p:txBody>
        </p:sp>
        <p:sp>
          <p:nvSpPr>
            <p:cNvPr id="201882" name="Rectangle 97"/>
            <p:cNvSpPr>
              <a:spLocks/>
            </p:cNvSpPr>
            <p:nvPr/>
          </p:nvSpPr>
          <p:spPr bwMode="auto">
            <a:xfrm>
              <a:off x="1472" y="265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0010</a:t>
              </a:r>
            </a:p>
          </p:txBody>
        </p:sp>
        <p:sp>
          <p:nvSpPr>
            <p:cNvPr id="201883" name="Rectangle 98"/>
            <p:cNvSpPr>
              <a:spLocks/>
            </p:cNvSpPr>
            <p:nvPr/>
          </p:nvSpPr>
          <p:spPr bwMode="auto">
            <a:xfrm>
              <a:off x="2120" y="265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0011</a:t>
              </a:r>
            </a:p>
          </p:txBody>
        </p:sp>
        <p:sp>
          <p:nvSpPr>
            <p:cNvPr id="201884" name="Rectangle 99"/>
            <p:cNvSpPr>
              <a:spLocks/>
            </p:cNvSpPr>
            <p:nvPr/>
          </p:nvSpPr>
          <p:spPr bwMode="auto">
            <a:xfrm>
              <a:off x="2752" y="265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0100</a:t>
              </a:r>
            </a:p>
          </p:txBody>
        </p:sp>
        <p:sp>
          <p:nvSpPr>
            <p:cNvPr id="201885" name="Rectangle 100"/>
            <p:cNvSpPr>
              <a:spLocks/>
            </p:cNvSpPr>
            <p:nvPr/>
          </p:nvSpPr>
          <p:spPr bwMode="auto">
            <a:xfrm>
              <a:off x="3472" y="265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0101</a:t>
              </a:r>
            </a:p>
          </p:txBody>
        </p:sp>
        <p:sp>
          <p:nvSpPr>
            <p:cNvPr id="201886" name="Rectangle 101"/>
            <p:cNvSpPr>
              <a:spLocks/>
            </p:cNvSpPr>
            <p:nvPr/>
          </p:nvSpPr>
          <p:spPr bwMode="auto">
            <a:xfrm>
              <a:off x="4160" y="265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0110</a:t>
              </a:r>
            </a:p>
          </p:txBody>
        </p:sp>
        <p:sp>
          <p:nvSpPr>
            <p:cNvPr id="201887" name="Rectangle 102"/>
            <p:cNvSpPr>
              <a:spLocks/>
            </p:cNvSpPr>
            <p:nvPr/>
          </p:nvSpPr>
          <p:spPr bwMode="auto">
            <a:xfrm>
              <a:off x="4904" y="265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0111</a:t>
              </a:r>
            </a:p>
          </p:txBody>
        </p:sp>
        <p:sp>
          <p:nvSpPr>
            <p:cNvPr id="201888" name="Rectangle 103"/>
            <p:cNvSpPr>
              <a:spLocks/>
            </p:cNvSpPr>
            <p:nvPr/>
          </p:nvSpPr>
          <p:spPr bwMode="auto">
            <a:xfrm>
              <a:off x="1664" y="176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01**</a:t>
              </a:r>
            </a:p>
          </p:txBody>
        </p:sp>
        <p:sp>
          <p:nvSpPr>
            <p:cNvPr id="201889" name="Rectangle 104"/>
            <p:cNvSpPr>
              <a:spLocks/>
            </p:cNvSpPr>
            <p:nvPr/>
          </p:nvSpPr>
          <p:spPr bwMode="auto">
            <a:xfrm>
              <a:off x="2976" y="176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10**</a:t>
              </a:r>
            </a:p>
          </p:txBody>
        </p:sp>
        <p:sp>
          <p:nvSpPr>
            <p:cNvPr id="201890" name="Rectangle 105"/>
            <p:cNvSpPr>
              <a:spLocks/>
            </p:cNvSpPr>
            <p:nvPr/>
          </p:nvSpPr>
          <p:spPr bwMode="auto">
            <a:xfrm>
              <a:off x="4080" y="176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11**</a:t>
              </a:r>
            </a:p>
          </p:txBody>
        </p:sp>
        <p:sp>
          <p:nvSpPr>
            <p:cNvPr id="201891" name="Rectangle 106"/>
            <p:cNvSpPr>
              <a:spLocks/>
            </p:cNvSpPr>
            <p:nvPr/>
          </p:nvSpPr>
          <p:spPr bwMode="auto">
            <a:xfrm>
              <a:off x="3592" y="864"/>
              <a:ext cx="672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01**</a:t>
              </a:r>
            </a:p>
          </p:txBody>
        </p:sp>
        <p:sp>
          <p:nvSpPr>
            <p:cNvPr id="201892" name="Rectangle 107"/>
            <p:cNvSpPr>
              <a:spLocks/>
            </p:cNvSpPr>
            <p:nvPr/>
          </p:nvSpPr>
          <p:spPr bwMode="auto">
            <a:xfrm>
              <a:off x="2664" y="344"/>
              <a:ext cx="672" cy="3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80</a:t>
              </a:r>
            </a:p>
          </p:txBody>
        </p:sp>
        <p:sp>
          <p:nvSpPr>
            <p:cNvPr id="201893" name="Rectangle 108"/>
            <p:cNvSpPr>
              <a:spLocks/>
            </p:cNvSpPr>
            <p:nvPr/>
          </p:nvSpPr>
          <p:spPr bwMode="auto">
            <a:xfrm>
              <a:off x="2384" y="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0***</a:t>
              </a:r>
            </a:p>
          </p:txBody>
        </p:sp>
      </p:grpSp>
      <p:graphicFrame>
        <p:nvGraphicFramePr>
          <p:cNvPr id="22638" name="Group 110"/>
          <p:cNvGraphicFramePr>
            <a:graphicFrameLocks noGrp="1"/>
          </p:cNvGraphicFramePr>
          <p:nvPr/>
        </p:nvGraphicFramePr>
        <p:xfrm>
          <a:off x="177800" y="4841875"/>
          <a:ext cx="4191000" cy="1863725"/>
        </p:xfrm>
        <a:graphic>
          <a:graphicData uri="http://schemas.openxmlformats.org/drawingml/2006/table">
            <a:tbl>
              <a:tblPr/>
              <a:tblGrid>
                <a:gridCol w="1214906"/>
                <a:gridCol w="1909293"/>
                <a:gridCol w="1066801"/>
              </a:tblGrid>
              <a:tr h="536575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Priority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Prefix Rule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Count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1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0**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80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2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***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72" name="Group 144"/>
          <p:cNvGraphicFramePr>
            <a:graphicFrameLocks noGrp="1"/>
          </p:cNvGraphicFramePr>
          <p:nvPr/>
        </p:nvGraphicFramePr>
        <p:xfrm>
          <a:off x="177800" y="4864100"/>
          <a:ext cx="4165600" cy="2527300"/>
        </p:xfrm>
        <a:graphic>
          <a:graphicData uri="http://schemas.openxmlformats.org/drawingml/2006/table">
            <a:tbl>
              <a:tblPr/>
              <a:tblGrid>
                <a:gridCol w="1219200"/>
                <a:gridCol w="1879600"/>
                <a:gridCol w="1066800"/>
              </a:tblGrid>
              <a:tr h="536575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Priority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Prefix Rule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Count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1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001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72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2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000*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5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3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***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3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706" name="Group 178"/>
          <p:cNvGraphicFramePr>
            <a:graphicFrameLocks noGrp="1"/>
          </p:cNvGraphicFramePr>
          <p:nvPr/>
        </p:nvGraphicFramePr>
        <p:xfrm>
          <a:off x="177800" y="4867275"/>
          <a:ext cx="4191000" cy="2524125"/>
        </p:xfrm>
        <a:graphic>
          <a:graphicData uri="http://schemas.openxmlformats.org/drawingml/2006/table">
            <a:tbl>
              <a:tblPr/>
              <a:tblGrid>
                <a:gridCol w="1219200"/>
                <a:gridCol w="1905000"/>
                <a:gridCol w="1066800"/>
              </a:tblGrid>
              <a:tr h="533400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Priority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Prefix Rule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Count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1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00*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77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2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01**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3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3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cs typeface="ヒラギノ角ゴ ProN W3" charset="-128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***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1829" name="Rectangle 212"/>
          <p:cNvSpPr>
            <a:spLocks/>
          </p:cNvSpPr>
          <p:nvPr/>
        </p:nvSpPr>
        <p:spPr bwMode="auto">
          <a:xfrm>
            <a:off x="406400" y="457200"/>
            <a:ext cx="12065000" cy="224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lvl="1" algn="ctr"/>
            <a:r>
              <a:rPr lang="en-US" sz="4800" b="1" dirty="0" smtClean="0">
                <a:solidFill>
                  <a:schemeClr val="tx1"/>
                </a:solidFill>
                <a:ea typeface="Gill Sans"/>
                <a:cs typeface="Gill Sans"/>
              </a:rPr>
              <a:t>Identifying </a:t>
            </a:r>
            <a:r>
              <a:rPr lang="en-US" sz="4800" dirty="0" smtClean="0">
                <a:solidFill>
                  <a:schemeClr val="tx1"/>
                </a:solidFill>
                <a:ea typeface="Gill Sans"/>
                <a:cs typeface="Gill Sans"/>
              </a:rPr>
              <a:t>New HHHes</a:t>
            </a:r>
            <a:endParaRPr lang="en-US" sz="4800" dirty="0" smtClean="0">
              <a:solidFill>
                <a:srgbClr val="800000"/>
              </a:solidFill>
              <a:ea typeface="Gill Sans"/>
              <a:cs typeface="Gill Sans"/>
            </a:endParaRPr>
          </a:p>
          <a:p>
            <a:pPr marL="0" lvl="1" algn="ctr"/>
            <a:endParaRPr lang="en-US" sz="4800" dirty="0">
              <a:solidFill>
                <a:srgbClr val="800000"/>
              </a:solidFill>
              <a:ea typeface="Gill Sans"/>
              <a:cs typeface="Gill Sans"/>
            </a:endParaRPr>
          </a:p>
        </p:txBody>
      </p:sp>
      <p:sp>
        <p:nvSpPr>
          <p:cNvPr id="115" name="Slide Number Placeholder 114"/>
          <p:cNvSpPr>
            <a:spLocks noGrp="1"/>
          </p:cNvSpPr>
          <p:nvPr>
            <p:ph type="sldNum" sz="quarter" idx="10"/>
          </p:nvPr>
        </p:nvSpPr>
        <p:spPr>
          <a:xfrm>
            <a:off x="9894888" y="8985250"/>
            <a:ext cx="3033712" cy="519112"/>
          </a:xfrm>
        </p:spPr>
        <p:txBody>
          <a:bodyPr/>
          <a:lstStyle/>
          <a:p>
            <a:pPr>
              <a:defRPr/>
            </a:pPr>
            <a:fld id="{A1042C15-2C54-4416-92C5-7C1D82544A7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9" name="Freeform 118"/>
          <p:cNvSpPr>
            <a:spLocks noChangeArrowheads="1"/>
          </p:cNvSpPr>
          <p:nvPr/>
        </p:nvSpPr>
        <p:spPr bwMode="auto">
          <a:xfrm>
            <a:off x="3652838" y="5184775"/>
            <a:ext cx="4860925" cy="4302125"/>
          </a:xfrm>
          <a:custGeom>
            <a:avLst/>
            <a:gdLst>
              <a:gd name="T0" fmla="*/ 2844356 w 4861724"/>
              <a:gd name="T1" fmla="*/ 0 h 4301731"/>
              <a:gd name="T2" fmla="*/ 3479202 w 4861724"/>
              <a:gd name="T3" fmla="*/ 354879 h 4301731"/>
              <a:gd name="T4" fmla="*/ 4450141 w 4861724"/>
              <a:gd name="T5" fmla="*/ 1979851 h 4301731"/>
              <a:gd name="T6" fmla="*/ 4786237 w 4861724"/>
              <a:gd name="T7" fmla="*/ 3380689 h 4301731"/>
              <a:gd name="T8" fmla="*/ 4730219 w 4861724"/>
              <a:gd name="T9" fmla="*/ 4165157 h 4301731"/>
              <a:gd name="T10" fmla="*/ 4002014 w 4861724"/>
              <a:gd name="T11" fmla="*/ 4202512 h 4301731"/>
              <a:gd name="T12" fmla="*/ 2825683 w 4861724"/>
              <a:gd name="T13" fmla="*/ 4202512 h 4301731"/>
              <a:gd name="T14" fmla="*/ 1387947 w 4861724"/>
              <a:gd name="T15" fmla="*/ 4183835 h 4301731"/>
              <a:gd name="T16" fmla="*/ 192943 w 4861724"/>
              <a:gd name="T17" fmla="*/ 4127802 h 4301731"/>
              <a:gd name="T18" fmla="*/ 230287 w 4861724"/>
              <a:gd name="T19" fmla="*/ 3137877 h 4301731"/>
              <a:gd name="T20" fmla="*/ 1406619 w 4861724"/>
              <a:gd name="T21" fmla="*/ 1568939 h 4301731"/>
              <a:gd name="T22" fmla="*/ 2302872 w 4861724"/>
              <a:gd name="T23" fmla="*/ 1270094 h 4301731"/>
              <a:gd name="T24" fmla="*/ 2340215 w 4861724"/>
              <a:gd name="T25" fmla="*/ 784469 h 4301731"/>
              <a:gd name="T26" fmla="*/ 2377559 w 4861724"/>
              <a:gd name="T27" fmla="*/ 224134 h 4301731"/>
              <a:gd name="T28" fmla="*/ 2919044 w 4861724"/>
              <a:gd name="T29" fmla="*/ 0 h 430173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861724"/>
              <a:gd name="T46" fmla="*/ 0 h 4301731"/>
              <a:gd name="T47" fmla="*/ 4861724 w 4861724"/>
              <a:gd name="T48" fmla="*/ 4301731 h 430173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861724" h="4301731">
                <a:moveTo>
                  <a:pt x="2844824" y="0"/>
                </a:moveTo>
                <a:cubicBezTo>
                  <a:pt x="3028461" y="12450"/>
                  <a:pt x="3212099" y="24901"/>
                  <a:pt x="3479774" y="354846"/>
                </a:cubicBezTo>
                <a:cubicBezTo>
                  <a:pt x="3747449" y="684791"/>
                  <a:pt x="4232999" y="1475413"/>
                  <a:pt x="4450874" y="1979668"/>
                </a:cubicBezTo>
                <a:cubicBezTo>
                  <a:pt x="4668749" y="2483923"/>
                  <a:pt x="4740337" y="3016192"/>
                  <a:pt x="4787024" y="3380376"/>
                </a:cubicBezTo>
                <a:cubicBezTo>
                  <a:pt x="4833711" y="3744560"/>
                  <a:pt x="4861724" y="4027815"/>
                  <a:pt x="4730999" y="4164773"/>
                </a:cubicBezTo>
                <a:cubicBezTo>
                  <a:pt x="4600274" y="4301731"/>
                  <a:pt x="4320149" y="4195900"/>
                  <a:pt x="4002674" y="4202125"/>
                </a:cubicBezTo>
                <a:cubicBezTo>
                  <a:pt x="3685199" y="4208350"/>
                  <a:pt x="2826149" y="4202125"/>
                  <a:pt x="2826149" y="4202125"/>
                </a:cubicBezTo>
                <a:lnTo>
                  <a:pt x="1388175" y="4183449"/>
                </a:lnTo>
                <a:cubicBezTo>
                  <a:pt x="949313" y="4170998"/>
                  <a:pt x="385950" y="4301731"/>
                  <a:pt x="192975" y="4127421"/>
                </a:cubicBezTo>
                <a:cubicBezTo>
                  <a:pt x="0" y="3953111"/>
                  <a:pt x="28013" y="3564025"/>
                  <a:pt x="230325" y="3137587"/>
                </a:cubicBezTo>
                <a:cubicBezTo>
                  <a:pt x="432637" y="2711149"/>
                  <a:pt x="1061362" y="1880062"/>
                  <a:pt x="1406850" y="1568793"/>
                </a:cubicBezTo>
                <a:cubicBezTo>
                  <a:pt x="1752338" y="1257524"/>
                  <a:pt x="2147625" y="1400709"/>
                  <a:pt x="2303250" y="1269976"/>
                </a:cubicBezTo>
                <a:cubicBezTo>
                  <a:pt x="2458875" y="1139243"/>
                  <a:pt x="2328150" y="958708"/>
                  <a:pt x="2340600" y="784397"/>
                </a:cubicBezTo>
                <a:cubicBezTo>
                  <a:pt x="2353050" y="610087"/>
                  <a:pt x="2281463" y="354846"/>
                  <a:pt x="2377950" y="224113"/>
                </a:cubicBezTo>
                <a:cubicBezTo>
                  <a:pt x="2474437" y="93380"/>
                  <a:pt x="2919524" y="0"/>
                  <a:pt x="2919524" y="0"/>
                </a:cubicBezTo>
              </a:path>
            </a:pathLst>
          </a:custGeom>
          <a:noFill/>
          <a:ln w="635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        </a:t>
            </a:r>
          </a:p>
        </p:txBody>
      </p:sp>
      <p:sp>
        <p:nvSpPr>
          <p:cNvPr id="121" name="Freeform 120"/>
          <p:cNvSpPr>
            <a:spLocks noChangeArrowheads="1"/>
          </p:cNvSpPr>
          <p:nvPr/>
        </p:nvSpPr>
        <p:spPr bwMode="auto">
          <a:xfrm>
            <a:off x="3302000" y="6608762"/>
            <a:ext cx="3276600" cy="2878138"/>
          </a:xfrm>
          <a:custGeom>
            <a:avLst/>
            <a:gdLst>
              <a:gd name="T0" fmla="*/ 1292176 w 4861724"/>
              <a:gd name="T1" fmla="*/ 0 h 4301731"/>
              <a:gd name="T2" fmla="*/ 1580582 w 4861724"/>
              <a:gd name="T3" fmla="*/ 158865 h 4301731"/>
              <a:gd name="T4" fmla="*/ 2021674 w 4861724"/>
              <a:gd name="T5" fmla="*/ 886301 h 4301731"/>
              <a:gd name="T6" fmla="*/ 2174361 w 4861724"/>
              <a:gd name="T7" fmla="*/ 1513399 h 4301731"/>
              <a:gd name="T8" fmla="*/ 2148912 w 4861724"/>
              <a:gd name="T9" fmla="*/ 1864576 h 4301731"/>
              <a:gd name="T10" fmla="*/ 1818095 w 4861724"/>
              <a:gd name="T11" fmla="*/ 1881298 h 4301731"/>
              <a:gd name="T12" fmla="*/ 1283693 w 4861724"/>
              <a:gd name="T13" fmla="*/ 1881298 h 4301731"/>
              <a:gd name="T14" fmla="*/ 630537 w 4861724"/>
              <a:gd name="T15" fmla="*/ 1872936 h 4301731"/>
              <a:gd name="T16" fmla="*/ 87653 w 4861724"/>
              <a:gd name="T17" fmla="*/ 1847853 h 4301731"/>
              <a:gd name="T18" fmla="*/ 104618 w 4861724"/>
              <a:gd name="T19" fmla="*/ 1404703 h 4301731"/>
              <a:gd name="T20" fmla="*/ 639019 w 4861724"/>
              <a:gd name="T21" fmla="*/ 702352 h 4301731"/>
              <a:gd name="T22" fmla="*/ 1046182 w 4861724"/>
              <a:gd name="T23" fmla="*/ 568570 h 4301731"/>
              <a:gd name="T24" fmla="*/ 1063147 w 4861724"/>
              <a:gd name="T25" fmla="*/ 351176 h 4301731"/>
              <a:gd name="T26" fmla="*/ 1080113 w 4861724"/>
              <a:gd name="T27" fmla="*/ 100336 h 4301731"/>
              <a:gd name="T28" fmla="*/ 1326106 w 4861724"/>
              <a:gd name="T29" fmla="*/ 0 h 430173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861724"/>
              <a:gd name="T46" fmla="*/ 0 h 4301731"/>
              <a:gd name="T47" fmla="*/ 4861724 w 4861724"/>
              <a:gd name="T48" fmla="*/ 4301731 h 430173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861724" h="4301731">
                <a:moveTo>
                  <a:pt x="2844824" y="0"/>
                </a:moveTo>
                <a:cubicBezTo>
                  <a:pt x="3028461" y="12450"/>
                  <a:pt x="3212099" y="24901"/>
                  <a:pt x="3479774" y="354846"/>
                </a:cubicBezTo>
                <a:cubicBezTo>
                  <a:pt x="3747449" y="684791"/>
                  <a:pt x="4232999" y="1475413"/>
                  <a:pt x="4450874" y="1979668"/>
                </a:cubicBezTo>
                <a:cubicBezTo>
                  <a:pt x="4668749" y="2483923"/>
                  <a:pt x="4740337" y="3016192"/>
                  <a:pt x="4787024" y="3380376"/>
                </a:cubicBezTo>
                <a:cubicBezTo>
                  <a:pt x="4833711" y="3744560"/>
                  <a:pt x="4861724" y="4027815"/>
                  <a:pt x="4730999" y="4164773"/>
                </a:cubicBezTo>
                <a:cubicBezTo>
                  <a:pt x="4600274" y="4301731"/>
                  <a:pt x="4320149" y="4195900"/>
                  <a:pt x="4002674" y="4202125"/>
                </a:cubicBezTo>
                <a:cubicBezTo>
                  <a:pt x="3685199" y="4208350"/>
                  <a:pt x="2826149" y="4202125"/>
                  <a:pt x="2826149" y="4202125"/>
                </a:cubicBezTo>
                <a:lnTo>
                  <a:pt x="1388175" y="4183449"/>
                </a:lnTo>
                <a:cubicBezTo>
                  <a:pt x="949313" y="4170998"/>
                  <a:pt x="385950" y="4301731"/>
                  <a:pt x="192975" y="4127421"/>
                </a:cubicBezTo>
                <a:cubicBezTo>
                  <a:pt x="0" y="3953111"/>
                  <a:pt x="28013" y="3564025"/>
                  <a:pt x="230325" y="3137587"/>
                </a:cubicBezTo>
                <a:cubicBezTo>
                  <a:pt x="432637" y="2711149"/>
                  <a:pt x="1061362" y="1880062"/>
                  <a:pt x="1406850" y="1568793"/>
                </a:cubicBezTo>
                <a:cubicBezTo>
                  <a:pt x="1752338" y="1257524"/>
                  <a:pt x="2147625" y="1400709"/>
                  <a:pt x="2303250" y="1269976"/>
                </a:cubicBezTo>
                <a:cubicBezTo>
                  <a:pt x="2458875" y="1139243"/>
                  <a:pt x="2328150" y="958708"/>
                  <a:pt x="2340600" y="784397"/>
                </a:cubicBezTo>
                <a:cubicBezTo>
                  <a:pt x="2353050" y="610087"/>
                  <a:pt x="2281463" y="354846"/>
                  <a:pt x="2377950" y="224113"/>
                </a:cubicBezTo>
                <a:cubicBezTo>
                  <a:pt x="2474437" y="93380"/>
                  <a:pt x="2919524" y="0"/>
                  <a:pt x="2919524" y="0"/>
                </a:cubicBezTo>
              </a:path>
            </a:pathLst>
          </a:custGeom>
          <a:noFill/>
          <a:ln w="635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        </a:t>
            </a:r>
          </a:p>
        </p:txBody>
      </p:sp>
      <p:sp>
        <p:nvSpPr>
          <p:cNvPr id="124" name="Freeform 123"/>
          <p:cNvSpPr>
            <a:spLocks/>
          </p:cNvSpPr>
          <p:nvPr/>
        </p:nvSpPr>
        <p:spPr bwMode="auto">
          <a:xfrm>
            <a:off x="5114925" y="8154987"/>
            <a:ext cx="1192213" cy="1273175"/>
          </a:xfrm>
          <a:custGeom>
            <a:avLst/>
            <a:gdLst>
              <a:gd name="T0" fmla="*/ 504278 w 1192087"/>
              <a:gd name="T1" fmla="*/ 49806 h 1273088"/>
              <a:gd name="T2" fmla="*/ 74708 w 1192087"/>
              <a:gd name="T3" fmla="*/ 385999 h 1273088"/>
              <a:gd name="T4" fmla="*/ 56031 w 1192087"/>
              <a:gd name="T5" fmla="*/ 983675 h 1273088"/>
              <a:gd name="T6" fmla="*/ 298832 w 1192087"/>
              <a:gd name="T7" fmla="*/ 1207805 h 1273088"/>
              <a:gd name="T8" fmla="*/ 896495 w 1192087"/>
              <a:gd name="T9" fmla="*/ 1245159 h 1273088"/>
              <a:gd name="T10" fmla="*/ 1083264 w 1192087"/>
              <a:gd name="T11" fmla="*/ 1039708 h 1273088"/>
              <a:gd name="T12" fmla="*/ 1176648 w 1192087"/>
              <a:gd name="T13" fmla="*/ 815579 h 1273088"/>
              <a:gd name="T14" fmla="*/ 1176648 w 1192087"/>
              <a:gd name="T15" fmla="*/ 516741 h 1273088"/>
              <a:gd name="T16" fmla="*/ 1101940 w 1192087"/>
              <a:gd name="T17" fmla="*/ 236580 h 1273088"/>
              <a:gd name="T18" fmla="*/ 896495 w 1192087"/>
              <a:gd name="T19" fmla="*/ 87161 h 1273088"/>
              <a:gd name="T20" fmla="*/ 653694 w 1192087"/>
              <a:gd name="T21" fmla="*/ 87161 h 1273088"/>
              <a:gd name="T22" fmla="*/ 504278 w 1192087"/>
              <a:gd name="T23" fmla="*/ 49806 h 12730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92087"/>
              <a:gd name="T37" fmla="*/ 0 h 1273088"/>
              <a:gd name="T38" fmla="*/ 1192087 w 1192087"/>
              <a:gd name="T39" fmla="*/ 1273088 h 12730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92087" h="1273088">
                <a:moveTo>
                  <a:pt x="504225" y="49803"/>
                </a:moveTo>
                <a:cubicBezTo>
                  <a:pt x="407738" y="99606"/>
                  <a:pt x="149400" y="230339"/>
                  <a:pt x="74700" y="385973"/>
                </a:cubicBezTo>
                <a:cubicBezTo>
                  <a:pt x="0" y="541607"/>
                  <a:pt x="18675" y="846650"/>
                  <a:pt x="56025" y="983608"/>
                </a:cubicBezTo>
                <a:cubicBezTo>
                  <a:pt x="93375" y="1120566"/>
                  <a:pt x="158738" y="1164144"/>
                  <a:pt x="298800" y="1207722"/>
                </a:cubicBezTo>
                <a:cubicBezTo>
                  <a:pt x="438862" y="1251300"/>
                  <a:pt x="765675" y="1273088"/>
                  <a:pt x="896400" y="1245074"/>
                </a:cubicBezTo>
                <a:cubicBezTo>
                  <a:pt x="1027125" y="1217060"/>
                  <a:pt x="1036462" y="1111229"/>
                  <a:pt x="1083149" y="1039637"/>
                </a:cubicBezTo>
                <a:cubicBezTo>
                  <a:pt x="1129836" y="968045"/>
                  <a:pt x="1160961" y="902678"/>
                  <a:pt x="1176524" y="815523"/>
                </a:cubicBezTo>
                <a:cubicBezTo>
                  <a:pt x="1192087" y="728368"/>
                  <a:pt x="1188974" y="613199"/>
                  <a:pt x="1176524" y="516706"/>
                </a:cubicBezTo>
                <a:cubicBezTo>
                  <a:pt x="1164074" y="420213"/>
                  <a:pt x="1148511" y="308156"/>
                  <a:pt x="1101824" y="236564"/>
                </a:cubicBezTo>
                <a:cubicBezTo>
                  <a:pt x="1055137" y="164972"/>
                  <a:pt x="971100" y="112056"/>
                  <a:pt x="896400" y="87155"/>
                </a:cubicBezTo>
                <a:cubicBezTo>
                  <a:pt x="821700" y="62254"/>
                  <a:pt x="725212" y="90268"/>
                  <a:pt x="653625" y="87155"/>
                </a:cubicBezTo>
                <a:cubicBezTo>
                  <a:pt x="582038" y="84042"/>
                  <a:pt x="600712" y="0"/>
                  <a:pt x="504225" y="49803"/>
                </a:cubicBezTo>
                <a:close/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1" grpId="1" animBg="1"/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1"/>
          <p:cNvSpPr>
            <a:spLocks/>
          </p:cNvSpPr>
          <p:nvPr/>
        </p:nvSpPr>
        <p:spPr bwMode="auto">
          <a:xfrm>
            <a:off x="1257300" y="-254000"/>
            <a:ext cx="10477500" cy="224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ea typeface="Gill Sans"/>
                <a:cs typeface="Gill Sans"/>
              </a:rPr>
              <a:t>Using </a:t>
            </a:r>
            <a:r>
              <a:rPr lang="en-US" sz="4800" b="1" dirty="0" smtClean="0">
                <a:solidFill>
                  <a:schemeClr val="tx1"/>
                </a:solidFill>
                <a:ea typeface="Gill Sans"/>
                <a:cs typeface="Gill Sans"/>
              </a:rPr>
              <a:t>Leftover</a:t>
            </a:r>
            <a:r>
              <a:rPr lang="en-US" sz="4800" dirty="0" smtClean="0">
                <a:solidFill>
                  <a:schemeClr val="tx1"/>
                </a:solidFill>
                <a:ea typeface="Gill Sans"/>
                <a:cs typeface="Gill Sans"/>
              </a:rPr>
              <a:t> Rules</a:t>
            </a:r>
            <a:endParaRPr lang="en-US" sz="4800" dirty="0">
              <a:solidFill>
                <a:srgbClr val="800000"/>
              </a:solidFill>
              <a:ea typeface="Gill Sans"/>
              <a:cs typeface="Gill Sans"/>
            </a:endParaRP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0" y="2146300"/>
            <a:ext cx="10236200" cy="402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889000" lvl="0" indent="-571500" eaLnBrk="0" hangingPunct="0">
              <a:spcBef>
                <a:spcPts val="2400"/>
              </a:spcBef>
              <a:buSzPct val="171000"/>
              <a:buFont typeface="Gill Sans"/>
              <a:buChar char="•"/>
            </a:pPr>
            <a:r>
              <a:rPr lang="en-US" sz="3200" kern="0" dirty="0" smtClean="0">
                <a:solidFill>
                  <a:srgbClr val="800000"/>
                </a:solidFill>
                <a:ea typeface="Gill Sans"/>
                <a:cs typeface="Gill Sans"/>
              </a:rPr>
              <a:t>Why left over rules?</a:t>
            </a:r>
          </a:p>
          <a:p>
            <a:pPr marL="1333500" lvl="1" indent="-571500" eaLnBrk="0" hangingPunct="0">
              <a:buSzPct val="171000"/>
              <a:buFont typeface="Gill Sans"/>
              <a:buChar char="-"/>
            </a:pPr>
            <a:r>
              <a:rPr lang="en-US" sz="3200" kern="0" dirty="0" smtClean="0">
                <a:solidFill>
                  <a:srgbClr val="000080"/>
                </a:solidFill>
                <a:ea typeface="Gill Sans"/>
                <a:cs typeface="Gill Sans"/>
              </a:rPr>
              <a:t>May not be 1/T HHHes.</a:t>
            </a:r>
          </a:p>
          <a:p>
            <a:pPr marL="1333500" lvl="1" indent="-571500" eaLnBrk="0" hangingPunct="0">
              <a:buSzPct val="171000"/>
              <a:buFont typeface="Gill Sans"/>
              <a:buChar char="-"/>
            </a:pPr>
            <a:r>
              <a:rPr lang="en-US" sz="3200" kern="0" dirty="0" smtClean="0">
                <a:solidFill>
                  <a:srgbClr val="000080"/>
                </a:solidFill>
                <a:ea typeface="Gill Sans"/>
                <a:cs typeface="Gill Sans"/>
              </a:rPr>
              <a:t>May still be discovering new HHHes</a:t>
            </a:r>
            <a:endParaRPr lang="en-US" sz="3200" kern="0" dirty="0" smtClean="0">
              <a:solidFill>
                <a:srgbClr val="800000"/>
              </a:solidFill>
              <a:ea typeface="Gill Sans"/>
              <a:cs typeface="Gill Sans"/>
            </a:endParaRPr>
          </a:p>
          <a:p>
            <a:pPr marL="889000" indent="-571500" eaLnBrk="0" hangingPunct="0">
              <a:spcBef>
                <a:spcPts val="2400"/>
              </a:spcBef>
              <a:buSzPct val="171000"/>
              <a:buFont typeface="Gill Sans"/>
              <a:buChar char="•"/>
            </a:pPr>
            <a:r>
              <a:rPr lang="en-US" sz="3200" kern="0" dirty="0" smtClean="0">
                <a:solidFill>
                  <a:srgbClr val="800000"/>
                </a:solidFill>
                <a:ea typeface="Gill Sans" charset="0"/>
                <a:cs typeface="Gill Sans" charset="0"/>
                <a:sym typeface="Gill Sans" charset="0"/>
              </a:rPr>
              <a:t>How to use leftover rules?</a:t>
            </a:r>
          </a:p>
          <a:p>
            <a:pPr marL="1333500" lvl="1" indent="-571500" eaLnBrk="0" hangingPunct="0">
              <a:buSzPct val="171000"/>
              <a:buFont typeface="Gill Sans"/>
              <a:buChar char="-"/>
            </a:pPr>
            <a:r>
              <a:rPr lang="en-US" sz="3200" kern="0" dirty="0" smtClean="0">
                <a:solidFill>
                  <a:srgbClr val="000080"/>
                </a:solidFill>
                <a:ea typeface="Gill Sans"/>
                <a:cs typeface="Gill Sans"/>
              </a:rPr>
              <a:t>To monitor HHHes close to threshold</a:t>
            </a:r>
          </a:p>
          <a:p>
            <a:pPr marL="1333500" lvl="1" indent="-571500" eaLnBrk="0" hangingPunct="0">
              <a:buSzPct val="171000"/>
              <a:buFont typeface="Gill Sans"/>
              <a:buChar char="-"/>
            </a:pPr>
            <a:r>
              <a:rPr lang="en-US" sz="3200" kern="0" dirty="0" smtClean="0">
                <a:solidFill>
                  <a:srgbClr val="000080"/>
                </a:solidFill>
                <a:ea typeface="Gill Sans"/>
                <a:cs typeface="Gill Sans"/>
              </a:rPr>
              <a:t>Data shows 2-3 new </a:t>
            </a:r>
          </a:p>
          <a:p>
            <a:pPr marL="1333500" lvl="1" indent="-571500" eaLnBrk="0" hangingPunct="0">
              <a:buSzPct val="171000"/>
            </a:pPr>
            <a:r>
              <a:rPr lang="en-US" sz="3200" kern="0" dirty="0" smtClean="0">
                <a:solidFill>
                  <a:srgbClr val="000080"/>
                </a:solidFill>
                <a:ea typeface="Gill Sans"/>
                <a:cs typeface="Gill Sans"/>
              </a:rPr>
              <a:t>HHHes/ interval (a few </a:t>
            </a:r>
            <a:r>
              <a:rPr lang="en-US" sz="3200" kern="0" dirty="0" err="1" smtClean="0">
                <a:solidFill>
                  <a:srgbClr val="000080"/>
                </a:solidFill>
                <a:ea typeface="Gill Sans"/>
                <a:cs typeface="Gill Sans"/>
              </a:rPr>
              <a:t>secs</a:t>
            </a:r>
            <a:r>
              <a:rPr lang="en-US" sz="3200" kern="0" dirty="0" smtClean="0">
                <a:solidFill>
                  <a:srgbClr val="000080"/>
                </a:solidFill>
                <a:ea typeface="Gill Sans"/>
                <a:cs typeface="Gill Sans"/>
              </a:rPr>
              <a:t>)</a:t>
            </a:r>
          </a:p>
          <a:p>
            <a:pPr marL="1333500" lvl="1" indent="-571500" eaLnBrk="0" hangingPunct="0">
              <a:buSzPct val="171000"/>
            </a:pPr>
            <a:endParaRPr lang="en-US" sz="3200" kern="0" dirty="0" smtClean="0">
              <a:solidFill>
                <a:srgbClr val="000080"/>
              </a:solidFill>
              <a:ea typeface="Gill Sans"/>
              <a:cs typeface="Gill Sans"/>
            </a:endParaRPr>
          </a:p>
        </p:txBody>
      </p:sp>
      <p:sp>
        <p:nvSpPr>
          <p:cNvPr id="203779" name="Line 4"/>
          <p:cNvSpPr>
            <a:spLocks noChangeShapeType="1"/>
          </p:cNvSpPr>
          <p:nvPr/>
        </p:nvSpPr>
        <p:spPr bwMode="auto">
          <a:xfrm>
            <a:off x="10718800" y="6178550"/>
            <a:ext cx="747713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0" name="Oval 5"/>
          <p:cNvSpPr>
            <a:spLocks/>
          </p:cNvSpPr>
          <p:nvPr/>
        </p:nvSpPr>
        <p:spPr bwMode="auto">
          <a:xfrm>
            <a:off x="7126288" y="6792913"/>
            <a:ext cx="920750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1495" name="Oval 6"/>
          <p:cNvSpPr>
            <a:spLocks/>
          </p:cNvSpPr>
          <p:nvPr/>
        </p:nvSpPr>
        <p:spPr bwMode="auto">
          <a:xfrm>
            <a:off x="5022850" y="6792913"/>
            <a:ext cx="920750" cy="942975"/>
          </a:xfrm>
          <a:prstGeom prst="ellipse">
            <a:avLst/>
          </a:prstGeom>
          <a:solidFill>
            <a:srgbClr val="FFFFFF"/>
          </a:solidFill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82" name="Oval 7"/>
          <p:cNvSpPr>
            <a:spLocks/>
          </p:cNvSpPr>
          <p:nvPr/>
        </p:nvSpPr>
        <p:spPr bwMode="auto">
          <a:xfrm>
            <a:off x="6207125" y="5375275"/>
            <a:ext cx="919163" cy="946150"/>
          </a:xfrm>
          <a:prstGeom prst="ellipse">
            <a:avLst/>
          </a:prstGeom>
          <a:noFill/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83" name="Rectangle 8"/>
          <p:cNvSpPr>
            <a:spLocks/>
          </p:cNvSpPr>
          <p:nvPr/>
        </p:nvSpPr>
        <p:spPr bwMode="auto">
          <a:xfrm>
            <a:off x="6138863" y="5576888"/>
            <a:ext cx="1066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19</a:t>
            </a:r>
          </a:p>
        </p:txBody>
      </p:sp>
      <p:sp>
        <p:nvSpPr>
          <p:cNvPr id="203784" name="Oval 9"/>
          <p:cNvSpPr>
            <a:spLocks/>
          </p:cNvSpPr>
          <p:nvPr/>
        </p:nvSpPr>
        <p:spPr bwMode="auto">
          <a:xfrm>
            <a:off x="6556375" y="8207375"/>
            <a:ext cx="920750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85" name="Oval 10"/>
          <p:cNvSpPr>
            <a:spLocks/>
          </p:cNvSpPr>
          <p:nvPr/>
        </p:nvSpPr>
        <p:spPr bwMode="auto">
          <a:xfrm>
            <a:off x="5375275" y="82073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86" name="Oval 11"/>
          <p:cNvSpPr>
            <a:spLocks/>
          </p:cNvSpPr>
          <p:nvPr/>
        </p:nvSpPr>
        <p:spPr bwMode="auto">
          <a:xfrm>
            <a:off x="7566025" y="8207375"/>
            <a:ext cx="919163" cy="9445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1501" name="Oval 12"/>
          <p:cNvSpPr>
            <a:spLocks/>
          </p:cNvSpPr>
          <p:nvPr/>
        </p:nvSpPr>
        <p:spPr bwMode="auto">
          <a:xfrm>
            <a:off x="4279900" y="8159750"/>
            <a:ext cx="919163" cy="944563"/>
          </a:xfrm>
          <a:prstGeom prst="ellipse">
            <a:avLst/>
          </a:prstGeom>
          <a:solidFill>
            <a:srgbClr val="436A43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88" name="Line 13"/>
          <p:cNvSpPr>
            <a:spLocks noChangeShapeType="1"/>
          </p:cNvSpPr>
          <p:nvPr/>
        </p:nvSpPr>
        <p:spPr bwMode="auto">
          <a:xfrm flipH="1">
            <a:off x="6907213" y="7596188"/>
            <a:ext cx="354012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89" name="Line 14"/>
          <p:cNvSpPr>
            <a:spLocks noChangeShapeType="1"/>
          </p:cNvSpPr>
          <p:nvPr/>
        </p:nvSpPr>
        <p:spPr bwMode="auto">
          <a:xfrm>
            <a:off x="7785100" y="7640638"/>
            <a:ext cx="239713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0" name="Line 15"/>
          <p:cNvSpPr>
            <a:spLocks noChangeShapeType="1"/>
          </p:cNvSpPr>
          <p:nvPr/>
        </p:nvSpPr>
        <p:spPr bwMode="auto">
          <a:xfrm flipH="1">
            <a:off x="4673600" y="7596188"/>
            <a:ext cx="484188" cy="515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1" name="Line 16"/>
          <p:cNvSpPr>
            <a:spLocks noChangeShapeType="1"/>
          </p:cNvSpPr>
          <p:nvPr/>
        </p:nvSpPr>
        <p:spPr bwMode="auto">
          <a:xfrm>
            <a:off x="5681663" y="7593013"/>
            <a:ext cx="219075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792" name="Oval 17"/>
          <p:cNvSpPr>
            <a:spLocks/>
          </p:cNvSpPr>
          <p:nvPr/>
        </p:nvSpPr>
        <p:spPr bwMode="auto">
          <a:xfrm>
            <a:off x="8002588" y="4008438"/>
            <a:ext cx="920750" cy="942975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93" name="Oval 18"/>
          <p:cNvSpPr>
            <a:spLocks/>
          </p:cNvSpPr>
          <p:nvPr/>
        </p:nvSpPr>
        <p:spPr bwMode="auto">
          <a:xfrm>
            <a:off x="9886950" y="5422900"/>
            <a:ext cx="919163" cy="942975"/>
          </a:xfrm>
          <a:prstGeom prst="ellipse">
            <a:avLst/>
          </a:prstGeom>
          <a:noFill/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94" name="Oval 19"/>
          <p:cNvSpPr>
            <a:spLocks/>
          </p:cNvSpPr>
          <p:nvPr/>
        </p:nvSpPr>
        <p:spPr bwMode="auto">
          <a:xfrm>
            <a:off x="9097963" y="6792913"/>
            <a:ext cx="920750" cy="942975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95" name="Oval 20"/>
          <p:cNvSpPr>
            <a:spLocks/>
          </p:cNvSpPr>
          <p:nvPr/>
        </p:nvSpPr>
        <p:spPr bwMode="auto">
          <a:xfrm>
            <a:off x="11331575" y="6792913"/>
            <a:ext cx="920750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96" name="Oval 21"/>
          <p:cNvSpPr>
            <a:spLocks/>
          </p:cNvSpPr>
          <p:nvPr/>
        </p:nvSpPr>
        <p:spPr bwMode="auto">
          <a:xfrm>
            <a:off x="9666288" y="8207375"/>
            <a:ext cx="920750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97" name="Oval 22"/>
          <p:cNvSpPr>
            <a:spLocks/>
          </p:cNvSpPr>
          <p:nvPr/>
        </p:nvSpPr>
        <p:spPr bwMode="auto">
          <a:xfrm>
            <a:off x="8616950" y="82073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98" name="Oval 23"/>
          <p:cNvSpPr>
            <a:spLocks/>
          </p:cNvSpPr>
          <p:nvPr/>
        </p:nvSpPr>
        <p:spPr bwMode="auto">
          <a:xfrm>
            <a:off x="10806113" y="8207375"/>
            <a:ext cx="919162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799" name="Oval 24"/>
          <p:cNvSpPr>
            <a:spLocks/>
          </p:cNvSpPr>
          <p:nvPr/>
        </p:nvSpPr>
        <p:spPr bwMode="auto">
          <a:xfrm>
            <a:off x="12033250" y="82073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800" name="Line 25"/>
          <p:cNvSpPr>
            <a:spLocks noChangeShapeType="1"/>
          </p:cNvSpPr>
          <p:nvPr/>
        </p:nvSpPr>
        <p:spPr bwMode="auto">
          <a:xfrm>
            <a:off x="8788400" y="4813300"/>
            <a:ext cx="1230313" cy="893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1" name="Line 26"/>
          <p:cNvSpPr>
            <a:spLocks noChangeShapeType="1"/>
          </p:cNvSpPr>
          <p:nvPr/>
        </p:nvSpPr>
        <p:spPr bwMode="auto">
          <a:xfrm>
            <a:off x="10718800" y="6178550"/>
            <a:ext cx="747713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2" name="Line 27"/>
          <p:cNvSpPr>
            <a:spLocks noChangeShapeType="1"/>
          </p:cNvSpPr>
          <p:nvPr/>
        </p:nvSpPr>
        <p:spPr bwMode="auto">
          <a:xfrm flipH="1">
            <a:off x="9556750" y="6178550"/>
            <a:ext cx="417513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3" name="Line 28"/>
          <p:cNvSpPr>
            <a:spLocks noChangeShapeType="1"/>
          </p:cNvSpPr>
          <p:nvPr/>
        </p:nvSpPr>
        <p:spPr bwMode="auto">
          <a:xfrm>
            <a:off x="12117388" y="7596188"/>
            <a:ext cx="485775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4" name="Line 29"/>
          <p:cNvSpPr>
            <a:spLocks noChangeShapeType="1"/>
          </p:cNvSpPr>
          <p:nvPr/>
        </p:nvSpPr>
        <p:spPr bwMode="auto">
          <a:xfrm flipH="1">
            <a:off x="11199813" y="7596188"/>
            <a:ext cx="266700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5" name="Line 30"/>
          <p:cNvSpPr>
            <a:spLocks noChangeShapeType="1"/>
          </p:cNvSpPr>
          <p:nvPr/>
        </p:nvSpPr>
        <p:spPr bwMode="auto">
          <a:xfrm flipH="1">
            <a:off x="8966200" y="7596188"/>
            <a:ext cx="266700" cy="61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6" name="Line 31"/>
          <p:cNvSpPr>
            <a:spLocks noChangeShapeType="1"/>
          </p:cNvSpPr>
          <p:nvPr/>
        </p:nvSpPr>
        <p:spPr bwMode="auto">
          <a:xfrm>
            <a:off x="9883775" y="7596188"/>
            <a:ext cx="309563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7" name="Line 32"/>
          <p:cNvSpPr>
            <a:spLocks noChangeShapeType="1"/>
          </p:cNvSpPr>
          <p:nvPr/>
        </p:nvSpPr>
        <p:spPr bwMode="auto">
          <a:xfrm flipH="1">
            <a:off x="6991350" y="4762500"/>
            <a:ext cx="1100138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8" name="Line 33"/>
          <p:cNvSpPr>
            <a:spLocks noChangeShapeType="1"/>
          </p:cNvSpPr>
          <p:nvPr/>
        </p:nvSpPr>
        <p:spPr bwMode="auto">
          <a:xfrm>
            <a:off x="6953250" y="6192838"/>
            <a:ext cx="531813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09" name="Line 34"/>
          <p:cNvSpPr>
            <a:spLocks noChangeShapeType="1"/>
          </p:cNvSpPr>
          <p:nvPr/>
        </p:nvSpPr>
        <p:spPr bwMode="auto">
          <a:xfrm flipH="1">
            <a:off x="5761038" y="6261100"/>
            <a:ext cx="552450" cy="598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10" name="Rectangle 35"/>
          <p:cNvSpPr>
            <a:spLocks/>
          </p:cNvSpPr>
          <p:nvPr/>
        </p:nvSpPr>
        <p:spPr bwMode="auto">
          <a:xfrm>
            <a:off x="5295900" y="83820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</a:t>
            </a:r>
          </a:p>
        </p:txBody>
      </p:sp>
      <p:sp>
        <p:nvSpPr>
          <p:cNvPr id="203811" name="Rectangle 38"/>
          <p:cNvSpPr>
            <a:spLocks/>
          </p:cNvSpPr>
          <p:nvPr/>
        </p:nvSpPr>
        <p:spPr bwMode="auto">
          <a:xfrm>
            <a:off x="7023100" y="7023100"/>
            <a:ext cx="10668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7</a:t>
            </a:r>
          </a:p>
        </p:txBody>
      </p:sp>
      <p:sp>
        <p:nvSpPr>
          <p:cNvPr id="203812" name="Rectangle 39"/>
          <p:cNvSpPr>
            <a:spLocks/>
          </p:cNvSpPr>
          <p:nvPr/>
        </p:nvSpPr>
        <p:spPr bwMode="auto">
          <a:xfrm>
            <a:off x="6515100" y="8407400"/>
            <a:ext cx="10668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5</a:t>
            </a:r>
          </a:p>
        </p:txBody>
      </p:sp>
      <p:sp>
        <p:nvSpPr>
          <p:cNvPr id="203813" name="Rectangle 40"/>
          <p:cNvSpPr>
            <a:spLocks/>
          </p:cNvSpPr>
          <p:nvPr/>
        </p:nvSpPr>
        <p:spPr bwMode="auto">
          <a:xfrm>
            <a:off x="7531100" y="8407400"/>
            <a:ext cx="10668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2</a:t>
            </a:r>
          </a:p>
        </p:txBody>
      </p:sp>
      <p:sp>
        <p:nvSpPr>
          <p:cNvPr id="203814" name="Rectangle 41"/>
          <p:cNvSpPr>
            <a:spLocks/>
          </p:cNvSpPr>
          <p:nvPr/>
        </p:nvSpPr>
        <p:spPr bwMode="auto">
          <a:xfrm>
            <a:off x="9842500" y="56388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21</a:t>
            </a:r>
          </a:p>
        </p:txBody>
      </p:sp>
      <p:sp>
        <p:nvSpPr>
          <p:cNvPr id="203815" name="Rectangle 42"/>
          <p:cNvSpPr>
            <a:spLocks/>
          </p:cNvSpPr>
          <p:nvPr/>
        </p:nvSpPr>
        <p:spPr bwMode="auto">
          <a:xfrm>
            <a:off x="9055100" y="69850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12</a:t>
            </a:r>
          </a:p>
        </p:txBody>
      </p:sp>
      <p:sp>
        <p:nvSpPr>
          <p:cNvPr id="203816" name="Rectangle 43"/>
          <p:cNvSpPr>
            <a:spLocks/>
          </p:cNvSpPr>
          <p:nvPr/>
        </p:nvSpPr>
        <p:spPr bwMode="auto">
          <a:xfrm>
            <a:off x="11290300" y="69850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8</a:t>
            </a:r>
          </a:p>
        </p:txBody>
      </p:sp>
      <p:sp>
        <p:nvSpPr>
          <p:cNvPr id="203817" name="Rectangle 44"/>
          <p:cNvSpPr>
            <a:spLocks/>
          </p:cNvSpPr>
          <p:nvPr/>
        </p:nvSpPr>
        <p:spPr bwMode="auto">
          <a:xfrm>
            <a:off x="8559800" y="8407400"/>
            <a:ext cx="1066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9</a:t>
            </a:r>
          </a:p>
        </p:txBody>
      </p:sp>
      <p:sp>
        <p:nvSpPr>
          <p:cNvPr id="203818" name="Rectangle 45"/>
          <p:cNvSpPr>
            <a:spLocks/>
          </p:cNvSpPr>
          <p:nvPr/>
        </p:nvSpPr>
        <p:spPr bwMode="auto">
          <a:xfrm>
            <a:off x="9626600" y="8407400"/>
            <a:ext cx="10668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3</a:t>
            </a:r>
          </a:p>
        </p:txBody>
      </p:sp>
      <p:sp>
        <p:nvSpPr>
          <p:cNvPr id="203819" name="Rectangle 46"/>
          <p:cNvSpPr>
            <a:spLocks/>
          </p:cNvSpPr>
          <p:nvPr/>
        </p:nvSpPr>
        <p:spPr bwMode="auto">
          <a:xfrm>
            <a:off x="10769600" y="8407400"/>
            <a:ext cx="106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5</a:t>
            </a:r>
          </a:p>
        </p:txBody>
      </p:sp>
      <p:sp>
        <p:nvSpPr>
          <p:cNvPr id="203820" name="Rectangle 47"/>
          <p:cNvSpPr>
            <a:spLocks/>
          </p:cNvSpPr>
          <p:nvPr/>
        </p:nvSpPr>
        <p:spPr bwMode="auto">
          <a:xfrm>
            <a:off x="11988800" y="8407400"/>
            <a:ext cx="1066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3</a:t>
            </a:r>
          </a:p>
        </p:txBody>
      </p:sp>
      <p:sp>
        <p:nvSpPr>
          <p:cNvPr id="203821" name="Rectangle 48"/>
          <p:cNvSpPr>
            <a:spLocks/>
          </p:cNvSpPr>
          <p:nvPr/>
        </p:nvSpPr>
        <p:spPr bwMode="auto">
          <a:xfrm>
            <a:off x="5930900" y="50038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00**</a:t>
            </a:r>
          </a:p>
        </p:txBody>
      </p:sp>
      <p:sp>
        <p:nvSpPr>
          <p:cNvPr id="203822" name="Rectangle 49"/>
          <p:cNvSpPr>
            <a:spLocks/>
          </p:cNvSpPr>
          <p:nvPr/>
        </p:nvSpPr>
        <p:spPr bwMode="auto">
          <a:xfrm>
            <a:off x="4610100" y="63881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000*</a:t>
            </a:r>
          </a:p>
        </p:txBody>
      </p:sp>
      <p:sp>
        <p:nvSpPr>
          <p:cNvPr id="203823" name="Rectangle 50"/>
          <p:cNvSpPr>
            <a:spLocks/>
          </p:cNvSpPr>
          <p:nvPr/>
        </p:nvSpPr>
        <p:spPr bwMode="auto">
          <a:xfrm>
            <a:off x="3708400" y="7823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0000</a:t>
            </a:r>
          </a:p>
        </p:txBody>
      </p:sp>
      <p:sp>
        <p:nvSpPr>
          <p:cNvPr id="203824" name="Rectangle 51"/>
          <p:cNvSpPr>
            <a:spLocks/>
          </p:cNvSpPr>
          <p:nvPr/>
        </p:nvSpPr>
        <p:spPr bwMode="auto">
          <a:xfrm>
            <a:off x="49403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0001</a:t>
            </a:r>
          </a:p>
        </p:txBody>
      </p:sp>
      <p:sp>
        <p:nvSpPr>
          <p:cNvPr id="203825" name="Rectangle 52"/>
          <p:cNvSpPr>
            <a:spLocks/>
          </p:cNvSpPr>
          <p:nvPr/>
        </p:nvSpPr>
        <p:spPr bwMode="auto">
          <a:xfrm>
            <a:off x="60452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0010</a:t>
            </a:r>
          </a:p>
        </p:txBody>
      </p:sp>
      <p:sp>
        <p:nvSpPr>
          <p:cNvPr id="203826" name="Rectangle 53"/>
          <p:cNvSpPr>
            <a:spLocks/>
          </p:cNvSpPr>
          <p:nvPr/>
        </p:nvSpPr>
        <p:spPr bwMode="auto">
          <a:xfrm>
            <a:off x="70739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0011</a:t>
            </a:r>
          </a:p>
        </p:txBody>
      </p:sp>
      <p:sp>
        <p:nvSpPr>
          <p:cNvPr id="203827" name="Rectangle 54"/>
          <p:cNvSpPr>
            <a:spLocks/>
          </p:cNvSpPr>
          <p:nvPr/>
        </p:nvSpPr>
        <p:spPr bwMode="auto">
          <a:xfrm>
            <a:off x="80772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0100</a:t>
            </a:r>
          </a:p>
        </p:txBody>
      </p:sp>
      <p:sp>
        <p:nvSpPr>
          <p:cNvPr id="203828" name="Rectangle 55"/>
          <p:cNvSpPr>
            <a:spLocks/>
          </p:cNvSpPr>
          <p:nvPr/>
        </p:nvSpPr>
        <p:spPr bwMode="auto">
          <a:xfrm>
            <a:off x="92202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0101</a:t>
            </a:r>
          </a:p>
        </p:txBody>
      </p:sp>
      <p:sp>
        <p:nvSpPr>
          <p:cNvPr id="203829" name="Rectangle 56"/>
          <p:cNvSpPr>
            <a:spLocks/>
          </p:cNvSpPr>
          <p:nvPr/>
        </p:nvSpPr>
        <p:spPr bwMode="auto">
          <a:xfrm>
            <a:off x="103124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0110</a:t>
            </a:r>
          </a:p>
        </p:txBody>
      </p:sp>
      <p:sp>
        <p:nvSpPr>
          <p:cNvPr id="203830" name="Rectangle 57"/>
          <p:cNvSpPr>
            <a:spLocks/>
          </p:cNvSpPr>
          <p:nvPr/>
        </p:nvSpPr>
        <p:spPr bwMode="auto">
          <a:xfrm>
            <a:off x="114935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0111</a:t>
            </a:r>
          </a:p>
        </p:txBody>
      </p:sp>
      <p:sp>
        <p:nvSpPr>
          <p:cNvPr id="203831" name="Rectangle 58"/>
          <p:cNvSpPr>
            <a:spLocks/>
          </p:cNvSpPr>
          <p:nvPr/>
        </p:nvSpPr>
        <p:spPr bwMode="auto">
          <a:xfrm>
            <a:off x="6350000" y="6426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01**</a:t>
            </a:r>
          </a:p>
        </p:txBody>
      </p:sp>
      <p:sp>
        <p:nvSpPr>
          <p:cNvPr id="203832" name="Rectangle 59"/>
          <p:cNvSpPr>
            <a:spLocks/>
          </p:cNvSpPr>
          <p:nvPr/>
        </p:nvSpPr>
        <p:spPr bwMode="auto">
          <a:xfrm>
            <a:off x="8432800" y="6426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010*</a:t>
            </a:r>
          </a:p>
        </p:txBody>
      </p:sp>
      <p:sp>
        <p:nvSpPr>
          <p:cNvPr id="203833" name="Rectangle 60"/>
          <p:cNvSpPr>
            <a:spLocks/>
          </p:cNvSpPr>
          <p:nvPr/>
        </p:nvSpPr>
        <p:spPr bwMode="auto">
          <a:xfrm>
            <a:off x="10185400" y="6426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011*</a:t>
            </a:r>
          </a:p>
        </p:txBody>
      </p:sp>
      <p:sp>
        <p:nvSpPr>
          <p:cNvPr id="203834" name="Rectangle 61"/>
          <p:cNvSpPr>
            <a:spLocks/>
          </p:cNvSpPr>
          <p:nvPr/>
        </p:nvSpPr>
        <p:spPr bwMode="auto">
          <a:xfrm>
            <a:off x="9410700" y="5003800"/>
            <a:ext cx="10668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01**</a:t>
            </a:r>
          </a:p>
        </p:txBody>
      </p:sp>
      <p:sp>
        <p:nvSpPr>
          <p:cNvPr id="203835" name="Rectangle 62"/>
          <p:cNvSpPr>
            <a:spLocks/>
          </p:cNvSpPr>
          <p:nvPr/>
        </p:nvSpPr>
        <p:spPr bwMode="auto">
          <a:xfrm>
            <a:off x="7937500" y="41783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40</a:t>
            </a:r>
          </a:p>
        </p:txBody>
      </p:sp>
      <p:sp>
        <p:nvSpPr>
          <p:cNvPr id="203836" name="Rectangle 63"/>
          <p:cNvSpPr>
            <a:spLocks/>
          </p:cNvSpPr>
          <p:nvPr/>
        </p:nvSpPr>
        <p:spPr bwMode="auto">
          <a:xfrm>
            <a:off x="7493000" y="3632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0***</a:t>
            </a:r>
          </a:p>
        </p:txBody>
      </p:sp>
      <p:sp>
        <p:nvSpPr>
          <p:cNvPr id="203837" name="Oval 64"/>
          <p:cNvSpPr>
            <a:spLocks/>
          </p:cNvSpPr>
          <p:nvPr/>
        </p:nvSpPr>
        <p:spPr bwMode="auto">
          <a:xfrm>
            <a:off x="9779000" y="2616200"/>
            <a:ext cx="919163" cy="942975"/>
          </a:xfrm>
          <a:prstGeom prst="ellipse">
            <a:avLst/>
          </a:prstGeom>
          <a:noFill/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838" name="Oval 65"/>
          <p:cNvSpPr>
            <a:spLocks/>
          </p:cNvSpPr>
          <p:nvPr/>
        </p:nvSpPr>
        <p:spPr bwMode="auto">
          <a:xfrm>
            <a:off x="11671300" y="4025900"/>
            <a:ext cx="919163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3839" name="Line 66"/>
          <p:cNvSpPr>
            <a:spLocks noChangeShapeType="1"/>
          </p:cNvSpPr>
          <p:nvPr/>
        </p:nvSpPr>
        <p:spPr bwMode="auto">
          <a:xfrm>
            <a:off x="10566400" y="3416300"/>
            <a:ext cx="1230313" cy="892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40" name="Line 67"/>
          <p:cNvSpPr>
            <a:spLocks noChangeShapeType="1"/>
          </p:cNvSpPr>
          <p:nvPr/>
        </p:nvSpPr>
        <p:spPr bwMode="auto">
          <a:xfrm flipH="1">
            <a:off x="8775700" y="3365500"/>
            <a:ext cx="1098550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841" name="Rectangle 68"/>
          <p:cNvSpPr>
            <a:spLocks/>
          </p:cNvSpPr>
          <p:nvPr/>
        </p:nvSpPr>
        <p:spPr bwMode="auto">
          <a:xfrm>
            <a:off x="11620500" y="4241800"/>
            <a:ext cx="106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0</a:t>
            </a:r>
          </a:p>
        </p:txBody>
      </p:sp>
      <p:sp>
        <p:nvSpPr>
          <p:cNvPr id="203842" name="Rectangle 69"/>
          <p:cNvSpPr>
            <a:spLocks/>
          </p:cNvSpPr>
          <p:nvPr/>
        </p:nvSpPr>
        <p:spPr bwMode="auto">
          <a:xfrm>
            <a:off x="11188700" y="36068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 dirty="0">
                <a:solidFill>
                  <a:schemeClr val="tx1"/>
                </a:solidFill>
                <a:ea typeface="Gill Sans"/>
                <a:cs typeface="Gill Sans"/>
              </a:rPr>
              <a:t>1***</a:t>
            </a:r>
          </a:p>
        </p:txBody>
      </p:sp>
      <p:sp>
        <p:nvSpPr>
          <p:cNvPr id="203843" name="Rectangle 70"/>
          <p:cNvSpPr>
            <a:spLocks/>
          </p:cNvSpPr>
          <p:nvPr/>
        </p:nvSpPr>
        <p:spPr bwMode="auto">
          <a:xfrm>
            <a:off x="9715500" y="27813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40</a:t>
            </a:r>
          </a:p>
        </p:txBody>
      </p:sp>
      <p:sp>
        <p:nvSpPr>
          <p:cNvPr id="203844" name="Rectangle 71"/>
          <p:cNvSpPr>
            <a:spLocks/>
          </p:cNvSpPr>
          <p:nvPr/>
        </p:nvSpPr>
        <p:spPr bwMode="auto">
          <a:xfrm>
            <a:off x="9271000" y="2235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****</a:t>
            </a:r>
          </a:p>
        </p:txBody>
      </p:sp>
      <p:sp>
        <p:nvSpPr>
          <p:cNvPr id="75" name="Rectangle 44"/>
          <p:cNvSpPr>
            <a:spLocks/>
          </p:cNvSpPr>
          <p:nvPr/>
        </p:nvSpPr>
        <p:spPr bwMode="auto">
          <a:xfrm>
            <a:off x="4305300" y="8331200"/>
            <a:ext cx="1066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 dirty="0" smtClean="0">
                <a:solidFill>
                  <a:schemeClr val="tx1"/>
                </a:solidFill>
                <a:ea typeface="Gill Sans"/>
                <a:cs typeface="Gill Sans"/>
              </a:rPr>
              <a:t>11</a:t>
            </a:r>
            <a:endParaRPr lang="en-US" sz="3600" dirty="0">
              <a:solidFill>
                <a:schemeClr val="tx1"/>
              </a:solidFill>
              <a:ea typeface="Gill Sans"/>
              <a:cs typeface="Gill Sans"/>
            </a:endParaRPr>
          </a:p>
        </p:txBody>
      </p:sp>
      <p:sp>
        <p:nvSpPr>
          <p:cNvPr id="76" name="Rectangle 45"/>
          <p:cNvSpPr>
            <a:spLocks/>
          </p:cNvSpPr>
          <p:nvPr/>
        </p:nvSpPr>
        <p:spPr bwMode="auto">
          <a:xfrm>
            <a:off x="4914900" y="7010400"/>
            <a:ext cx="10668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12</a:t>
            </a:r>
          </a:p>
        </p:txBody>
      </p:sp>
      <p:sp>
        <p:nvSpPr>
          <p:cNvPr id="77" name="Rectangle 44"/>
          <p:cNvSpPr>
            <a:spLocks/>
          </p:cNvSpPr>
          <p:nvPr/>
        </p:nvSpPr>
        <p:spPr bwMode="auto">
          <a:xfrm>
            <a:off x="3454400" y="8331200"/>
            <a:ext cx="16002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 strike="sngStrike" dirty="0" smtClean="0">
                <a:solidFill>
                  <a:schemeClr val="tx1"/>
                </a:solidFill>
                <a:ea typeface="Gill Sans"/>
                <a:cs typeface="Gill Sans"/>
              </a:rPr>
              <a:t>11</a:t>
            </a:r>
            <a:r>
              <a:rPr lang="en-US" sz="3600" dirty="0" smtClean="0">
                <a:solidFill>
                  <a:schemeClr val="tx1"/>
                </a:solidFill>
                <a:ea typeface="Gill Sans"/>
                <a:cs typeface="Gill Sans"/>
              </a:rPr>
              <a:t>    9</a:t>
            </a:r>
            <a:endParaRPr lang="en-US" sz="3600" dirty="0">
              <a:solidFill>
                <a:schemeClr val="tx1"/>
              </a:solidFill>
              <a:ea typeface="Gill Sans"/>
              <a:cs typeface="Gill Sans"/>
            </a:endParaRPr>
          </a:p>
        </p:txBody>
      </p:sp>
      <p:sp>
        <p:nvSpPr>
          <p:cNvPr id="78" name="Rectangle 44"/>
          <p:cNvSpPr>
            <a:spLocks/>
          </p:cNvSpPr>
          <p:nvPr/>
        </p:nvSpPr>
        <p:spPr bwMode="auto">
          <a:xfrm>
            <a:off x="3683000" y="7035800"/>
            <a:ext cx="26670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 strike="sngStrike" dirty="0" smtClean="0">
                <a:solidFill>
                  <a:schemeClr val="tx1"/>
                </a:solidFill>
                <a:ea typeface="Gill Sans"/>
                <a:cs typeface="Gill Sans"/>
              </a:rPr>
              <a:t>12</a:t>
            </a:r>
            <a:r>
              <a:rPr lang="en-US" sz="3600" dirty="0" smtClean="0">
                <a:solidFill>
                  <a:schemeClr val="tx1"/>
                </a:solidFill>
                <a:ea typeface="Gill Sans"/>
                <a:cs typeface="Gill Sans"/>
              </a:rPr>
              <a:t>   </a:t>
            </a:r>
            <a:r>
              <a:rPr lang="en-US" sz="3600" dirty="0" smtClean="0">
                <a:solidFill>
                  <a:schemeClr val="tx1"/>
                </a:solidFill>
                <a:ea typeface="Gill Sans"/>
                <a:cs typeface="Gill Sans"/>
                <a:sym typeface="Wingdings"/>
              </a:rPr>
              <a:t> 10</a:t>
            </a:r>
            <a:endParaRPr lang="en-US" sz="3600" dirty="0">
              <a:solidFill>
                <a:schemeClr val="tx1"/>
              </a:solidFill>
              <a:ea typeface="Gill Sans"/>
              <a:cs typeface="Gill Sans"/>
            </a:endParaRP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9637713" y="9040813"/>
            <a:ext cx="3033712" cy="519112"/>
          </a:xfrm>
        </p:spPr>
        <p:txBody>
          <a:bodyPr/>
          <a:lstStyle/>
          <a:p>
            <a:pPr>
              <a:defRPr/>
            </a:pPr>
            <a:fld id="{0F7E6466-F7DE-4626-816F-5A0E30850419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03850" name="Oval 10"/>
          <p:cNvSpPr>
            <a:spLocks/>
          </p:cNvSpPr>
          <p:nvPr/>
        </p:nvSpPr>
        <p:spPr bwMode="auto">
          <a:xfrm>
            <a:off x="4229100" y="8153400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1" grpId="0" animBg="1"/>
      <p:bldP spid="75" grpId="0"/>
      <p:bldP spid="76" grpId="0"/>
      <p:bldP spid="77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1"/>
          <p:cNvSpPr>
            <a:spLocks/>
          </p:cNvSpPr>
          <p:nvPr/>
        </p:nvSpPr>
        <p:spPr bwMode="auto">
          <a:xfrm>
            <a:off x="558800" y="2768600"/>
            <a:ext cx="11760200" cy="454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889000" indent="-571500" eaLnBrk="0" hangingPunct="0">
              <a:spcBef>
                <a:spcPts val="2400"/>
              </a:spcBef>
              <a:buSzPct val="171000"/>
              <a:buFont typeface="Gill Sans"/>
              <a:buChar char="•"/>
            </a:pPr>
            <a:r>
              <a:rPr lang="en-US" sz="3200" dirty="0" smtClean="0">
                <a:solidFill>
                  <a:srgbClr val="800000"/>
                </a:solidFill>
                <a:ea typeface="Gill Sans"/>
                <a:cs typeface="Gill Sans"/>
              </a:rPr>
              <a:t>Real packet trace (400K </a:t>
            </a:r>
            <a:r>
              <a:rPr lang="en-US" sz="3200" dirty="0" err="1" smtClean="0">
                <a:solidFill>
                  <a:srgbClr val="800000"/>
                </a:solidFill>
                <a:ea typeface="Gill Sans"/>
                <a:cs typeface="Gill Sans"/>
              </a:rPr>
              <a:t>pkts</a:t>
            </a:r>
            <a:r>
              <a:rPr lang="en-US" sz="3200" dirty="0" smtClean="0">
                <a:solidFill>
                  <a:srgbClr val="800000"/>
                </a:solidFill>
                <a:ea typeface="Gill Sans"/>
                <a:cs typeface="Gill Sans"/>
              </a:rPr>
              <a:t>/ sec) from CAIDA</a:t>
            </a:r>
            <a:endParaRPr lang="en-US" sz="3200" kern="0" dirty="0" smtClean="0">
              <a:solidFill>
                <a:srgbClr val="000080"/>
              </a:solidFill>
              <a:ea typeface="Gill Sans"/>
              <a:cs typeface="Gill Sans"/>
            </a:endParaRPr>
          </a:p>
          <a:p>
            <a:pPr marL="1333500" lvl="1" indent="-571500" eaLnBrk="0" hangingPunct="0">
              <a:buSzPct val="171000"/>
              <a:buFont typeface="Gill Sans"/>
              <a:buChar char="-"/>
            </a:pPr>
            <a:r>
              <a:rPr lang="en-US" sz="3200" kern="0" dirty="0" smtClean="0">
                <a:solidFill>
                  <a:srgbClr val="000080"/>
                </a:solidFill>
                <a:ea typeface="Gill Sans"/>
                <a:cs typeface="Gill Sans"/>
              </a:rPr>
              <a:t>Measured HHHes for T=5% and T=10%</a:t>
            </a:r>
          </a:p>
          <a:p>
            <a:pPr marL="1333500" lvl="1" indent="-571500" eaLnBrk="0" hangingPunct="0">
              <a:buSzPct val="171000"/>
              <a:buFont typeface="Gill Sans"/>
              <a:buChar char="-"/>
            </a:pPr>
            <a:r>
              <a:rPr lang="en-US" sz="3200" dirty="0" smtClean="0">
                <a:solidFill>
                  <a:srgbClr val="000090"/>
                </a:solidFill>
                <a:ea typeface="Gill Sans"/>
                <a:cs typeface="Gill Sans"/>
              </a:rPr>
              <a:t>Measuring interval M from </a:t>
            </a:r>
            <a:r>
              <a:rPr lang="en-US" sz="3200" dirty="0">
                <a:solidFill>
                  <a:srgbClr val="000090"/>
                </a:solidFill>
                <a:ea typeface="Gill Sans"/>
                <a:cs typeface="Gill Sans"/>
              </a:rPr>
              <a:t>1-60s</a:t>
            </a:r>
          </a:p>
        </p:txBody>
      </p:sp>
      <p:sp>
        <p:nvSpPr>
          <p:cNvPr id="207874" name="Rectangle 2"/>
          <p:cNvSpPr>
            <a:spLocks/>
          </p:cNvSpPr>
          <p:nvPr/>
        </p:nvSpPr>
        <p:spPr bwMode="auto">
          <a:xfrm>
            <a:off x="1257300" y="-241300"/>
            <a:ext cx="10477500" cy="224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5200">
                <a:solidFill>
                  <a:schemeClr val="tx1"/>
                </a:solidFill>
                <a:ea typeface="Gill Sans"/>
                <a:cs typeface="Gill Sans"/>
              </a:rPr>
              <a:t>Evaluation</a:t>
            </a:r>
            <a:r>
              <a:rPr lang="en-US" sz="7200">
                <a:solidFill>
                  <a:schemeClr val="tx1"/>
                </a:solidFill>
                <a:ea typeface="Gill Sans"/>
                <a:cs typeface="Gill Sans"/>
              </a:rPr>
              <a:t>- </a:t>
            </a:r>
            <a:r>
              <a:rPr lang="en-US" sz="4800">
                <a:solidFill>
                  <a:srgbClr val="800000"/>
                </a:solidFill>
                <a:ea typeface="Gill Sans"/>
                <a:cs typeface="Gill Sans"/>
              </a:rPr>
              <a:t>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78E0E-DB1A-4BB9-9784-39C8D20D3D56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200" dirty="0" smtClean="0"/>
              <a:t>Evaluation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800000"/>
                </a:solidFill>
                <a:ea typeface="Gill Sans"/>
                <a:cs typeface="Gill Sans"/>
              </a:rPr>
              <a:t>Results</a:t>
            </a:r>
            <a:endParaRPr lang="en-US" dirty="0" smtClean="0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-482600" y="4038600"/>
            <a:ext cx="13487400" cy="454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333500" lvl="1" indent="-571500">
              <a:spcBef>
                <a:spcPts val="2400"/>
              </a:spcBef>
              <a:buSzPct val="171000"/>
              <a:buFont typeface="Arial"/>
              <a:buChar char="•"/>
              <a:defRPr/>
            </a:pPr>
            <a:r>
              <a:rPr lang="en-US" sz="3200" dirty="0">
                <a:solidFill>
                  <a:srgbClr val="8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20 rules to identify 88-94% of the 10%- HHHes</a:t>
            </a:r>
            <a:endParaRPr lang="en-US" sz="3200" dirty="0" smtClean="0">
              <a:solidFill>
                <a:srgbClr val="8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  <a:p>
            <a:pPr marL="1333500" lvl="1" indent="-571500">
              <a:spcBef>
                <a:spcPts val="2400"/>
              </a:spcBef>
              <a:buSzPct val="171000"/>
              <a:buFont typeface="Arial"/>
              <a:buChar char="•"/>
              <a:defRPr/>
            </a:pPr>
            <a:r>
              <a:rPr lang="en-US" sz="3200" b="1" dirty="0" smtClean="0">
                <a:solidFill>
                  <a:srgbClr val="8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Accurate</a:t>
            </a:r>
          </a:p>
          <a:p>
            <a:pPr marL="2247900" lvl="3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r>
              <a:rPr lang="en-US" sz="3200" kern="0" dirty="0" smtClean="0">
                <a:solidFill>
                  <a:srgbClr val="000080"/>
                </a:solidFill>
                <a:sym typeface="Gill Sans" charset="0"/>
              </a:rPr>
              <a:t>Gets ~</a:t>
            </a:r>
            <a:r>
              <a:rPr lang="en-US" sz="3200" kern="0" dirty="0" smtClean="0">
                <a:solidFill>
                  <a:srgbClr val="000080"/>
                </a:solidFill>
                <a:ea typeface="Lucida Grande"/>
                <a:cs typeface="Lucida Grande"/>
                <a:sym typeface="Gill Sans" charset="0"/>
              </a:rPr>
              <a:t>9 out of 10</a:t>
            </a:r>
            <a:r>
              <a:rPr lang="en-US" sz="3200" kern="0" dirty="0" smtClean="0">
                <a:solidFill>
                  <a:srgbClr val="000080"/>
                </a:solidFill>
                <a:sym typeface="Gill Sans" charset="0"/>
              </a:rPr>
              <a:t> HHHes</a:t>
            </a:r>
          </a:p>
          <a:p>
            <a:pPr marL="2247900" lvl="3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r>
              <a:rPr lang="en-US" sz="3200" kern="0" dirty="0" smtClean="0">
                <a:solidFill>
                  <a:srgbClr val="000090"/>
                </a:solidFill>
                <a:ea typeface="Gill Sans" charset="0"/>
                <a:cs typeface="Gill Sans" charset="0"/>
                <a:sym typeface="Gill Sans" charset="0"/>
              </a:rPr>
              <a:t>Uses left over TCAM space to quickly find HHHes</a:t>
            </a:r>
            <a:endParaRPr lang="en-US" sz="3200" kern="0" dirty="0" smtClean="0">
              <a:solidFill>
                <a:srgbClr val="000080"/>
              </a:solidFill>
              <a:sym typeface="Gill Sans" charset="0"/>
            </a:endParaRPr>
          </a:p>
          <a:p>
            <a:pPr marL="2247900" lvl="3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r>
              <a:rPr lang="en-US" sz="3200" i="1" kern="0" dirty="0" smtClean="0">
                <a:solidFill>
                  <a:srgbClr val="000080"/>
                </a:solidFill>
                <a:sym typeface="Wingdings"/>
              </a:rPr>
              <a:t>Large traffic aggregates usually stable</a:t>
            </a:r>
            <a:endParaRPr lang="en-US" sz="3200" b="1" i="1" dirty="0" smtClean="0">
              <a:solidFill>
                <a:srgbClr val="8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  <a:p>
            <a:pPr marL="1333500" lvl="1" indent="-571500">
              <a:spcBef>
                <a:spcPts val="2400"/>
              </a:spcBef>
              <a:buSzPct val="171000"/>
              <a:buFont typeface="Arial"/>
              <a:buChar char="•"/>
              <a:defRPr/>
            </a:pPr>
            <a:r>
              <a:rPr lang="en-US" sz="3200" b="1" dirty="0" smtClean="0">
                <a:solidFill>
                  <a:srgbClr val="80000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Fast</a:t>
            </a:r>
          </a:p>
          <a:p>
            <a:pPr marL="2247900" lvl="3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r>
              <a:rPr lang="en-US" sz="3200" kern="0" dirty="0" smtClean="0">
                <a:solidFill>
                  <a:srgbClr val="000080"/>
                </a:solidFill>
                <a:sym typeface="Gill Sans" charset="0"/>
              </a:rPr>
              <a:t>Takes a few intervals for 1-2 new HHHes</a:t>
            </a:r>
          </a:p>
          <a:p>
            <a:pPr marL="2247900" lvl="3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r>
              <a:rPr lang="en-US" sz="3200" kern="0" dirty="0" smtClean="0">
                <a:solidFill>
                  <a:srgbClr val="000090"/>
                </a:solidFill>
                <a:latin typeface="+mn-lt"/>
                <a:ea typeface="Gill Sans" charset="0"/>
                <a:cs typeface="Gill Sans" charset="0"/>
                <a:sym typeface="Gill Sans" charset="0"/>
              </a:rPr>
              <a:t>Meanwhile aggregates at coarse levels</a:t>
            </a:r>
          </a:p>
          <a:p>
            <a:pPr marL="2247900" lvl="3" indent="-571500">
              <a:spcBef>
                <a:spcPts val="2400"/>
              </a:spcBef>
              <a:buSzPct val="171000"/>
              <a:buFont typeface="Gill Sans" charset="0"/>
              <a:buChar char="-"/>
              <a:defRPr/>
            </a:pPr>
            <a:endParaRPr lang="en-US" sz="3200" kern="0" dirty="0" smtClean="0">
              <a:solidFill>
                <a:srgbClr val="000080"/>
              </a:solidFill>
              <a:latin typeface="+mn-lt"/>
              <a:sym typeface="Gill Sans" charset="0"/>
            </a:endParaRPr>
          </a:p>
          <a:p>
            <a:pPr marL="1333500" lvl="1" indent="-571500">
              <a:spcBef>
                <a:spcPts val="2400"/>
              </a:spcBef>
              <a:buSzPct val="171000"/>
              <a:defRPr/>
            </a:pPr>
            <a:endParaRPr lang="en-US" sz="3200" dirty="0">
              <a:solidFill>
                <a:srgbClr val="800000"/>
              </a:solidFill>
              <a:latin typeface="+mn-lt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9923" name="Oval 6"/>
          <p:cNvSpPr>
            <a:spLocks/>
          </p:cNvSpPr>
          <p:nvPr/>
        </p:nvSpPr>
        <p:spPr bwMode="auto">
          <a:xfrm>
            <a:off x="10775950" y="6403975"/>
            <a:ext cx="920750" cy="942975"/>
          </a:xfrm>
          <a:prstGeom prst="ellipse">
            <a:avLst/>
          </a:prstGeom>
          <a:solidFill>
            <a:srgbClr val="FFFFFF"/>
          </a:solidFill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9924" name="Oval 10"/>
          <p:cNvSpPr>
            <a:spLocks/>
          </p:cNvSpPr>
          <p:nvPr/>
        </p:nvSpPr>
        <p:spPr bwMode="auto">
          <a:xfrm>
            <a:off x="11128375" y="7818437"/>
            <a:ext cx="919163" cy="9445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9925" name="Oval 12"/>
          <p:cNvSpPr>
            <a:spLocks/>
          </p:cNvSpPr>
          <p:nvPr/>
        </p:nvSpPr>
        <p:spPr bwMode="auto">
          <a:xfrm>
            <a:off x="10033000" y="7770812"/>
            <a:ext cx="919163" cy="944563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09926" name="Line 15"/>
          <p:cNvSpPr>
            <a:spLocks noChangeShapeType="1"/>
          </p:cNvSpPr>
          <p:nvPr/>
        </p:nvSpPr>
        <p:spPr bwMode="auto">
          <a:xfrm flipH="1">
            <a:off x="10426700" y="7207250"/>
            <a:ext cx="484188" cy="515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27" name="Line 16"/>
          <p:cNvSpPr>
            <a:spLocks noChangeShapeType="1"/>
          </p:cNvSpPr>
          <p:nvPr/>
        </p:nvSpPr>
        <p:spPr bwMode="auto">
          <a:xfrm>
            <a:off x="11434763" y="7204075"/>
            <a:ext cx="219075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28" name="Line 34"/>
          <p:cNvSpPr>
            <a:spLocks noChangeShapeType="1"/>
          </p:cNvSpPr>
          <p:nvPr/>
        </p:nvSpPr>
        <p:spPr bwMode="auto">
          <a:xfrm flipH="1">
            <a:off x="11514138" y="5872162"/>
            <a:ext cx="552450" cy="598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929" name="Rectangle 35"/>
          <p:cNvSpPr>
            <a:spLocks/>
          </p:cNvSpPr>
          <p:nvPr/>
        </p:nvSpPr>
        <p:spPr bwMode="auto">
          <a:xfrm>
            <a:off x="10693400" y="6634162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 dirty="0">
                <a:solidFill>
                  <a:schemeClr val="tx1"/>
                </a:solidFill>
                <a:ea typeface="Gill Sans"/>
                <a:cs typeface="Gill Sans"/>
              </a:rPr>
              <a:t>12</a:t>
            </a:r>
          </a:p>
        </p:txBody>
      </p:sp>
      <p:sp>
        <p:nvSpPr>
          <p:cNvPr id="209930" name="Rectangle 36"/>
          <p:cNvSpPr>
            <a:spLocks/>
          </p:cNvSpPr>
          <p:nvPr/>
        </p:nvSpPr>
        <p:spPr bwMode="auto">
          <a:xfrm>
            <a:off x="9931400" y="8005762"/>
            <a:ext cx="1066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11</a:t>
            </a:r>
          </a:p>
        </p:txBody>
      </p:sp>
      <p:sp>
        <p:nvSpPr>
          <p:cNvPr id="209931" name="Rectangle 37"/>
          <p:cNvSpPr>
            <a:spLocks/>
          </p:cNvSpPr>
          <p:nvPr/>
        </p:nvSpPr>
        <p:spPr bwMode="auto">
          <a:xfrm>
            <a:off x="11074400" y="8005762"/>
            <a:ext cx="10668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</a:t>
            </a:r>
          </a:p>
        </p:txBody>
      </p:sp>
      <p:sp>
        <p:nvSpPr>
          <p:cNvPr id="209932" name="Rectangle 49"/>
          <p:cNvSpPr>
            <a:spLocks/>
          </p:cNvSpPr>
          <p:nvPr/>
        </p:nvSpPr>
        <p:spPr bwMode="auto">
          <a:xfrm>
            <a:off x="10363200" y="59991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000*</a:t>
            </a:r>
          </a:p>
        </p:txBody>
      </p:sp>
      <p:sp>
        <p:nvSpPr>
          <p:cNvPr id="209933" name="Rectangle 50"/>
          <p:cNvSpPr>
            <a:spLocks/>
          </p:cNvSpPr>
          <p:nvPr/>
        </p:nvSpPr>
        <p:spPr bwMode="auto">
          <a:xfrm>
            <a:off x="9537700" y="64436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0000</a:t>
            </a:r>
          </a:p>
        </p:txBody>
      </p:sp>
      <p:sp>
        <p:nvSpPr>
          <p:cNvPr id="209934" name="Rectangle 51"/>
          <p:cNvSpPr>
            <a:spLocks/>
          </p:cNvSpPr>
          <p:nvPr/>
        </p:nvSpPr>
        <p:spPr bwMode="auto">
          <a:xfrm>
            <a:off x="10693400" y="7459662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 dirty="0">
                <a:solidFill>
                  <a:schemeClr val="tx1"/>
                </a:solidFill>
                <a:ea typeface="Gill Sans"/>
                <a:cs typeface="Gill Sans"/>
              </a:rPr>
              <a:t>0001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80DC5-9996-49AA-B1BC-02191A6BC5B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Stepping back… not just for HHHes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10477500" cy="7302500"/>
          </a:xfrm>
        </p:spPr>
        <p:txBody>
          <a:bodyPr/>
          <a:lstStyle/>
          <a:p>
            <a:pPr marL="889000" eaLnBrk="1" hangingPunct="1"/>
            <a:r>
              <a:rPr lang="en-US" sz="3600" dirty="0" smtClean="0"/>
              <a:t>Framework</a:t>
            </a:r>
          </a:p>
          <a:p>
            <a:pPr marL="1333500" lvl="1" eaLnBrk="1" hangingPunct="1"/>
            <a:r>
              <a:rPr lang="en-US" sz="3600" dirty="0" smtClean="0"/>
              <a:t>Adjusting &lt;= N wildcard rules</a:t>
            </a:r>
          </a:p>
          <a:p>
            <a:pPr marL="1333500" lvl="1" eaLnBrk="1" hangingPunct="1"/>
            <a:r>
              <a:rPr lang="en-US" sz="3600" dirty="0" smtClean="0"/>
              <a:t>Every measuring interval M</a:t>
            </a:r>
          </a:p>
          <a:p>
            <a:pPr marL="1333500" lvl="1" eaLnBrk="1" hangingPunct="1"/>
            <a:r>
              <a:rPr lang="en-US" sz="3600" dirty="0" smtClean="0"/>
              <a:t>Only match and increment per packet</a:t>
            </a:r>
          </a:p>
          <a:p>
            <a:pPr marL="889000" eaLnBrk="1" hangingPunct="1"/>
            <a:r>
              <a:rPr lang="en-US" sz="3600" dirty="0" smtClean="0"/>
              <a:t>Can solve problems that require</a:t>
            </a:r>
          </a:p>
          <a:p>
            <a:pPr marL="1333500" lvl="1" eaLnBrk="1" hangingPunct="1"/>
            <a:r>
              <a:rPr lang="en-US" sz="3600" dirty="0" smtClean="0"/>
              <a:t>Understanding a baseline of normal traffic</a:t>
            </a:r>
          </a:p>
          <a:p>
            <a:pPr marL="1333500" lvl="1" eaLnBrk="1" hangingPunct="1"/>
            <a:r>
              <a:rPr lang="en-US" sz="3600" dirty="0" smtClean="0"/>
              <a:t>Quickly pinpointing large traffic aggregates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EBD002-B665-4DDA-BB20-5260541B031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itle 1"/>
          <p:cNvSpPr>
            <a:spLocks noGrp="1"/>
          </p:cNvSpPr>
          <p:nvPr>
            <p:ph type="title"/>
          </p:nvPr>
        </p:nvSpPr>
        <p:spPr>
          <a:xfrm>
            <a:off x="1244600" y="0"/>
            <a:ext cx="10477500" cy="2247900"/>
          </a:xfrm>
        </p:spPr>
        <p:txBody>
          <a:bodyPr/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214018" name="Content Placeholder 2"/>
          <p:cNvSpPr>
            <a:spLocks noGrp="1"/>
          </p:cNvSpPr>
          <p:nvPr>
            <p:ph idx="1"/>
          </p:nvPr>
        </p:nvSpPr>
        <p:spPr>
          <a:xfrm>
            <a:off x="0" y="2857500"/>
            <a:ext cx="12598400" cy="6362700"/>
          </a:xfrm>
        </p:spPr>
        <p:txBody>
          <a:bodyPr/>
          <a:lstStyle/>
          <a:p>
            <a:r>
              <a:rPr lang="en-US" sz="3600" dirty="0" smtClean="0"/>
              <a:t>Solving HHH problem with </a:t>
            </a:r>
            <a:r>
              <a:rPr lang="en-US" sz="3600" dirty="0" err="1" smtClean="0"/>
              <a:t>OpenFlow</a:t>
            </a:r>
            <a:endParaRPr lang="en-US" sz="3600" dirty="0" smtClean="0"/>
          </a:p>
          <a:p>
            <a:pPr lvl="1"/>
            <a:r>
              <a:rPr lang="en-US" sz="3600" dirty="0" smtClean="0"/>
              <a:t>Relatively accurate, Fast</a:t>
            </a:r>
            <a:r>
              <a:rPr lang="en-US" sz="3600" smtClean="0"/>
              <a:t>, Low </a:t>
            </a:r>
            <a:r>
              <a:rPr lang="en-US" sz="3600" dirty="0" smtClean="0"/>
              <a:t>overhead</a:t>
            </a:r>
          </a:p>
          <a:p>
            <a:pPr lvl="1"/>
            <a:r>
              <a:rPr lang="en-US" sz="3600" dirty="0" smtClean="0"/>
              <a:t>Algorithm with expanding /collapsing</a:t>
            </a:r>
          </a:p>
          <a:p>
            <a:r>
              <a:rPr lang="en-US" sz="3600" dirty="0" smtClean="0"/>
              <a:t>Future work</a:t>
            </a:r>
          </a:p>
          <a:p>
            <a:pPr lvl="1"/>
            <a:r>
              <a:rPr lang="en-US" sz="3600" dirty="0" smtClean="0"/>
              <a:t>multidimensional HHH</a:t>
            </a:r>
          </a:p>
          <a:p>
            <a:pPr lvl="1"/>
            <a:r>
              <a:rPr lang="en-US" sz="3600" dirty="0" smtClean="0"/>
              <a:t>Generic framework for measurement</a:t>
            </a:r>
          </a:p>
          <a:p>
            <a:pPr lvl="2"/>
            <a:r>
              <a:rPr lang="en-US" sz="3600" dirty="0" smtClean="0"/>
              <a:t>Explore algorithms for </a:t>
            </a:r>
            <a:r>
              <a:rPr lang="en-US" sz="3600" dirty="0" err="1" smtClean="0"/>
              <a:t>DoS</a:t>
            </a:r>
            <a:r>
              <a:rPr lang="en-US" sz="3600" dirty="0" smtClean="0"/>
              <a:t>, large traffic changes etc.</a:t>
            </a:r>
          </a:p>
          <a:p>
            <a:pPr lvl="2"/>
            <a:r>
              <a:rPr lang="en-US" sz="3600" dirty="0" smtClean="0"/>
              <a:t>Understand overhead</a:t>
            </a:r>
          </a:p>
          <a:p>
            <a:pPr lvl="2"/>
            <a:r>
              <a:rPr lang="en-US" sz="3600" dirty="0" smtClean="0"/>
              <a:t>Combine results from different switches</a:t>
            </a:r>
          </a:p>
          <a:p>
            <a:pPr lvl="1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CD397-4345-4086-BFD6-087C21CA2AB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ChangeArrowheads="1"/>
          </p:cNvSpPr>
          <p:nvPr>
            <p:ph type="title"/>
          </p:nvPr>
        </p:nvSpPr>
        <p:spPr>
          <a:xfrm>
            <a:off x="736600" y="0"/>
            <a:ext cx="12268200" cy="2247900"/>
          </a:xfrm>
        </p:spPr>
        <p:txBody>
          <a:bodyPr/>
          <a:lstStyle/>
          <a:p>
            <a:pPr eaLnBrk="1" hangingPunct="1"/>
            <a:r>
              <a:rPr lang="en-US" dirty="0" smtClean="0"/>
              <a:t>Motivation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800" y="2209800"/>
            <a:ext cx="7467600" cy="5156200"/>
          </a:xfrm>
        </p:spPr>
        <p:txBody>
          <a:bodyPr/>
          <a:lstStyle/>
          <a:p>
            <a:pPr marL="889000" eaLnBrk="1" hangingPunct="1"/>
            <a:r>
              <a:rPr lang="en-US" dirty="0" smtClean="0"/>
              <a:t>Large traffic aggregates? </a:t>
            </a:r>
          </a:p>
          <a:p>
            <a:pPr marL="1333500" lvl="1" eaLnBrk="1" hangingPunct="1"/>
            <a:r>
              <a:rPr lang="en-US" dirty="0" smtClean="0"/>
              <a:t>manage traffic efficiently</a:t>
            </a:r>
          </a:p>
          <a:p>
            <a:pPr marL="1333500" lvl="1" eaLnBrk="1" hangingPunct="1"/>
            <a:r>
              <a:rPr lang="en-US" dirty="0" smtClean="0"/>
              <a:t>understand traffic structure</a:t>
            </a:r>
          </a:p>
          <a:p>
            <a:pPr marL="1333500" lvl="1" eaLnBrk="1" hangingPunct="1"/>
            <a:r>
              <a:rPr lang="en-US" dirty="0" smtClean="0"/>
              <a:t>detect unusual activity</a:t>
            </a:r>
          </a:p>
        </p:txBody>
      </p:sp>
      <p:sp>
        <p:nvSpPr>
          <p:cNvPr id="177155" name="TextBox 4"/>
          <p:cNvSpPr txBox="1">
            <a:spLocks noChangeArrowheads="1"/>
          </p:cNvSpPr>
          <p:nvPr/>
        </p:nvSpPr>
        <p:spPr bwMode="auto">
          <a:xfrm>
            <a:off x="11760200" y="90678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fld id="{90E1EDA7-1C6B-47BF-A513-DB043BA1FAF5}" type="slidenum">
              <a:rPr lang="en-US" sz="2000"/>
              <a:pPr algn="ctr"/>
              <a:t>2</a:t>
            </a:fld>
            <a:endParaRPr lang="en-US" sz="2000"/>
          </a:p>
        </p:txBody>
      </p:sp>
      <p:pic>
        <p:nvPicPr>
          <p:cNvPr id="5" name="Picture 4" descr="81687-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0" y="3352800"/>
            <a:ext cx="4540535" cy="37383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at fixed prefix-length?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2209800"/>
            <a:ext cx="12750800" cy="3962400"/>
          </a:xfrm>
        </p:spPr>
        <p:txBody>
          <a:bodyPr/>
          <a:lstStyle/>
          <a:p>
            <a:r>
              <a:rPr lang="en-US" sz="3600" dirty="0" smtClean="0"/>
              <a:t>Top 10 /24 prefixes (by how much traffic they send)</a:t>
            </a:r>
          </a:p>
          <a:p>
            <a:pPr lvl="1"/>
            <a:r>
              <a:rPr lang="en-US" sz="3600" dirty="0" smtClean="0"/>
              <a:t>could miss individual heavy users</a:t>
            </a:r>
          </a:p>
          <a:p>
            <a:r>
              <a:rPr lang="en-US" sz="3600" dirty="0" smtClean="0"/>
              <a:t>Top 10 IP addresses …</a:t>
            </a:r>
          </a:p>
          <a:p>
            <a:pPr lvl="1"/>
            <a:r>
              <a:rPr lang="en-US" sz="3600" dirty="0" smtClean="0"/>
              <a:t>could miss heavy subnets where each individual user is small</a:t>
            </a:r>
          </a:p>
        </p:txBody>
      </p:sp>
      <p:sp>
        <p:nvSpPr>
          <p:cNvPr id="48" name="Slide Number Placeholder 78"/>
          <p:cNvSpPr txBox="1">
            <a:spLocks/>
          </p:cNvSpPr>
          <p:nvPr/>
        </p:nvSpPr>
        <p:spPr>
          <a:xfrm>
            <a:off x="9869488" y="92344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2862A9-A914-4FC7-BAA9-C6A3CEC4E7C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090988" y="2743200"/>
            <a:ext cx="6526212" cy="6488113"/>
            <a:chOff x="3962400" y="2616200"/>
            <a:chExt cx="6526213" cy="6488113"/>
          </a:xfrm>
        </p:grpSpPr>
        <p:sp>
          <p:nvSpPr>
            <p:cNvPr id="6" name="Oval 79"/>
            <p:cNvSpPr>
              <a:spLocks/>
            </p:cNvSpPr>
            <p:nvPr/>
          </p:nvSpPr>
          <p:spPr bwMode="auto">
            <a:xfrm>
              <a:off x="4705350" y="6792913"/>
              <a:ext cx="920750" cy="942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7" name="Oval 80"/>
            <p:cNvSpPr>
              <a:spLocks/>
            </p:cNvSpPr>
            <p:nvPr/>
          </p:nvSpPr>
          <p:spPr bwMode="auto">
            <a:xfrm>
              <a:off x="5889625" y="5375275"/>
              <a:ext cx="919163" cy="9461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8" name="Oval 81"/>
            <p:cNvSpPr>
              <a:spLocks/>
            </p:cNvSpPr>
            <p:nvPr/>
          </p:nvSpPr>
          <p:spPr bwMode="auto">
            <a:xfrm>
              <a:off x="3962400" y="8159750"/>
              <a:ext cx="919163" cy="9445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9" name="Oval 82"/>
            <p:cNvSpPr>
              <a:spLocks/>
            </p:cNvSpPr>
            <p:nvPr/>
          </p:nvSpPr>
          <p:spPr bwMode="auto">
            <a:xfrm>
              <a:off x="7685088" y="4008438"/>
              <a:ext cx="920750" cy="942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0" name="Oval 83"/>
            <p:cNvSpPr>
              <a:spLocks/>
            </p:cNvSpPr>
            <p:nvPr/>
          </p:nvSpPr>
          <p:spPr bwMode="auto">
            <a:xfrm>
              <a:off x="9569450" y="5422900"/>
              <a:ext cx="919163" cy="942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1" name="Oval 84"/>
            <p:cNvSpPr>
              <a:spLocks/>
            </p:cNvSpPr>
            <p:nvPr/>
          </p:nvSpPr>
          <p:spPr bwMode="auto">
            <a:xfrm>
              <a:off x="8780463" y="6792913"/>
              <a:ext cx="920750" cy="942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2" name="Oval 85"/>
            <p:cNvSpPr>
              <a:spLocks/>
            </p:cNvSpPr>
            <p:nvPr/>
          </p:nvSpPr>
          <p:spPr bwMode="auto">
            <a:xfrm>
              <a:off x="9461500" y="2616200"/>
              <a:ext cx="919163" cy="9429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</p:grp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10553700" y="6330950"/>
            <a:ext cx="747713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val 4"/>
          <p:cNvSpPr>
            <a:spLocks/>
          </p:cNvSpPr>
          <p:nvPr/>
        </p:nvSpPr>
        <p:spPr bwMode="auto">
          <a:xfrm>
            <a:off x="6961188" y="6945313"/>
            <a:ext cx="920750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5" name="Rectangle 7"/>
          <p:cNvSpPr>
            <a:spLocks/>
          </p:cNvSpPr>
          <p:nvPr/>
        </p:nvSpPr>
        <p:spPr bwMode="auto">
          <a:xfrm>
            <a:off x="5973763" y="5729288"/>
            <a:ext cx="1066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19</a:t>
            </a:r>
          </a:p>
        </p:txBody>
      </p:sp>
      <p:sp>
        <p:nvSpPr>
          <p:cNvPr id="16" name="Oval 8"/>
          <p:cNvSpPr>
            <a:spLocks/>
          </p:cNvSpPr>
          <p:nvPr/>
        </p:nvSpPr>
        <p:spPr bwMode="auto">
          <a:xfrm>
            <a:off x="6391275" y="8359775"/>
            <a:ext cx="920750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7" name="Oval 9"/>
          <p:cNvSpPr>
            <a:spLocks/>
          </p:cNvSpPr>
          <p:nvPr/>
        </p:nvSpPr>
        <p:spPr bwMode="auto">
          <a:xfrm>
            <a:off x="5210175" y="83597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" name="Oval 10"/>
          <p:cNvSpPr>
            <a:spLocks/>
          </p:cNvSpPr>
          <p:nvPr/>
        </p:nvSpPr>
        <p:spPr bwMode="auto">
          <a:xfrm>
            <a:off x="7400925" y="83597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6742113" y="7748588"/>
            <a:ext cx="354012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7620000" y="7793038"/>
            <a:ext cx="239713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508500" y="7748588"/>
            <a:ext cx="484188" cy="515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5516563" y="7745413"/>
            <a:ext cx="219075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val 19"/>
          <p:cNvSpPr>
            <a:spLocks/>
          </p:cNvSpPr>
          <p:nvPr/>
        </p:nvSpPr>
        <p:spPr bwMode="auto">
          <a:xfrm>
            <a:off x="11166475" y="6945313"/>
            <a:ext cx="920750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4" name="Oval 20"/>
          <p:cNvSpPr>
            <a:spLocks/>
          </p:cNvSpPr>
          <p:nvPr/>
        </p:nvSpPr>
        <p:spPr bwMode="auto">
          <a:xfrm>
            <a:off x="9501188" y="8359775"/>
            <a:ext cx="920750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5" name="Oval 21"/>
          <p:cNvSpPr>
            <a:spLocks/>
          </p:cNvSpPr>
          <p:nvPr/>
        </p:nvSpPr>
        <p:spPr bwMode="auto">
          <a:xfrm>
            <a:off x="8451850" y="83597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6" name="Oval 22"/>
          <p:cNvSpPr>
            <a:spLocks/>
          </p:cNvSpPr>
          <p:nvPr/>
        </p:nvSpPr>
        <p:spPr bwMode="auto">
          <a:xfrm>
            <a:off x="10641013" y="8359775"/>
            <a:ext cx="919162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7" name="Oval 23"/>
          <p:cNvSpPr>
            <a:spLocks/>
          </p:cNvSpPr>
          <p:nvPr/>
        </p:nvSpPr>
        <p:spPr bwMode="auto">
          <a:xfrm>
            <a:off x="11868150" y="83597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623300" y="4965700"/>
            <a:ext cx="1230313" cy="893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0553700" y="6330950"/>
            <a:ext cx="747713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9391650" y="6330950"/>
            <a:ext cx="417513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1952288" y="7748588"/>
            <a:ext cx="485775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11034713" y="7748588"/>
            <a:ext cx="266700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8801100" y="7748588"/>
            <a:ext cx="266700" cy="61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9718675" y="7748588"/>
            <a:ext cx="309563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6826250" y="4914900"/>
            <a:ext cx="1100138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6788150" y="6345238"/>
            <a:ext cx="531813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5595938" y="6413500"/>
            <a:ext cx="552450" cy="598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Rectangle 34"/>
          <p:cNvSpPr>
            <a:spLocks/>
          </p:cNvSpPr>
          <p:nvPr/>
        </p:nvSpPr>
        <p:spPr bwMode="auto">
          <a:xfrm>
            <a:off x="4775200" y="71755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12</a:t>
            </a:r>
          </a:p>
        </p:txBody>
      </p:sp>
      <p:sp>
        <p:nvSpPr>
          <p:cNvPr id="39" name="Rectangle 35"/>
          <p:cNvSpPr>
            <a:spLocks/>
          </p:cNvSpPr>
          <p:nvPr/>
        </p:nvSpPr>
        <p:spPr bwMode="auto">
          <a:xfrm>
            <a:off x="4013200" y="8547100"/>
            <a:ext cx="1066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11</a:t>
            </a:r>
          </a:p>
        </p:txBody>
      </p:sp>
      <p:sp>
        <p:nvSpPr>
          <p:cNvPr id="40" name="Rectangle 36"/>
          <p:cNvSpPr>
            <a:spLocks/>
          </p:cNvSpPr>
          <p:nvPr/>
        </p:nvSpPr>
        <p:spPr bwMode="auto">
          <a:xfrm>
            <a:off x="5156200" y="8547100"/>
            <a:ext cx="10668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</a:t>
            </a:r>
          </a:p>
        </p:txBody>
      </p:sp>
      <p:sp>
        <p:nvSpPr>
          <p:cNvPr id="41" name="Rectangle 37"/>
          <p:cNvSpPr>
            <a:spLocks/>
          </p:cNvSpPr>
          <p:nvPr/>
        </p:nvSpPr>
        <p:spPr bwMode="auto">
          <a:xfrm>
            <a:off x="6858000" y="7175500"/>
            <a:ext cx="10668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7</a:t>
            </a:r>
          </a:p>
        </p:txBody>
      </p:sp>
      <p:sp>
        <p:nvSpPr>
          <p:cNvPr id="42" name="Rectangle 38"/>
          <p:cNvSpPr>
            <a:spLocks/>
          </p:cNvSpPr>
          <p:nvPr/>
        </p:nvSpPr>
        <p:spPr bwMode="auto">
          <a:xfrm>
            <a:off x="6350000" y="8559800"/>
            <a:ext cx="10668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5</a:t>
            </a:r>
          </a:p>
        </p:txBody>
      </p:sp>
      <p:sp>
        <p:nvSpPr>
          <p:cNvPr id="43" name="Rectangle 39"/>
          <p:cNvSpPr>
            <a:spLocks/>
          </p:cNvSpPr>
          <p:nvPr/>
        </p:nvSpPr>
        <p:spPr bwMode="auto">
          <a:xfrm>
            <a:off x="7366000" y="8559800"/>
            <a:ext cx="10668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2</a:t>
            </a:r>
          </a:p>
        </p:txBody>
      </p:sp>
      <p:sp>
        <p:nvSpPr>
          <p:cNvPr id="44" name="Rectangle 40"/>
          <p:cNvSpPr>
            <a:spLocks/>
          </p:cNvSpPr>
          <p:nvPr/>
        </p:nvSpPr>
        <p:spPr bwMode="auto">
          <a:xfrm>
            <a:off x="9677400" y="57912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21</a:t>
            </a:r>
          </a:p>
        </p:txBody>
      </p:sp>
      <p:sp>
        <p:nvSpPr>
          <p:cNvPr id="45" name="Rectangle 41"/>
          <p:cNvSpPr>
            <a:spLocks/>
          </p:cNvSpPr>
          <p:nvPr/>
        </p:nvSpPr>
        <p:spPr bwMode="auto">
          <a:xfrm>
            <a:off x="8890000" y="71374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 dirty="0">
                <a:solidFill>
                  <a:schemeClr val="tx1"/>
                </a:solidFill>
                <a:ea typeface="Gill Sans"/>
                <a:cs typeface="Gill Sans"/>
              </a:rPr>
              <a:t>12</a:t>
            </a:r>
          </a:p>
        </p:txBody>
      </p:sp>
      <p:sp>
        <p:nvSpPr>
          <p:cNvPr id="46" name="Rectangle 42"/>
          <p:cNvSpPr>
            <a:spLocks/>
          </p:cNvSpPr>
          <p:nvPr/>
        </p:nvSpPr>
        <p:spPr bwMode="auto">
          <a:xfrm>
            <a:off x="11125200" y="71374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9</a:t>
            </a:r>
          </a:p>
        </p:txBody>
      </p:sp>
      <p:sp>
        <p:nvSpPr>
          <p:cNvPr id="47" name="Rectangle 43"/>
          <p:cNvSpPr>
            <a:spLocks/>
          </p:cNvSpPr>
          <p:nvPr/>
        </p:nvSpPr>
        <p:spPr bwMode="auto">
          <a:xfrm>
            <a:off x="8394700" y="8559800"/>
            <a:ext cx="1066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9</a:t>
            </a:r>
          </a:p>
        </p:txBody>
      </p:sp>
      <p:sp>
        <p:nvSpPr>
          <p:cNvPr id="48" name="Rectangle 44"/>
          <p:cNvSpPr>
            <a:spLocks/>
          </p:cNvSpPr>
          <p:nvPr/>
        </p:nvSpPr>
        <p:spPr bwMode="auto">
          <a:xfrm>
            <a:off x="9461500" y="8559800"/>
            <a:ext cx="10668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3</a:t>
            </a:r>
          </a:p>
        </p:txBody>
      </p:sp>
      <p:sp>
        <p:nvSpPr>
          <p:cNvPr id="49" name="Rectangle 45"/>
          <p:cNvSpPr>
            <a:spLocks/>
          </p:cNvSpPr>
          <p:nvPr/>
        </p:nvSpPr>
        <p:spPr bwMode="auto">
          <a:xfrm>
            <a:off x="10604500" y="8559800"/>
            <a:ext cx="106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5</a:t>
            </a:r>
          </a:p>
        </p:txBody>
      </p:sp>
      <p:sp>
        <p:nvSpPr>
          <p:cNvPr id="50" name="Rectangle 46"/>
          <p:cNvSpPr>
            <a:spLocks/>
          </p:cNvSpPr>
          <p:nvPr/>
        </p:nvSpPr>
        <p:spPr bwMode="auto">
          <a:xfrm>
            <a:off x="11823700" y="8559800"/>
            <a:ext cx="1066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</a:t>
            </a:r>
          </a:p>
        </p:txBody>
      </p:sp>
      <p:sp>
        <p:nvSpPr>
          <p:cNvPr id="51" name="Rectangle 47"/>
          <p:cNvSpPr>
            <a:spLocks/>
          </p:cNvSpPr>
          <p:nvPr/>
        </p:nvSpPr>
        <p:spPr bwMode="auto">
          <a:xfrm>
            <a:off x="5765800" y="5156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00**</a:t>
            </a:r>
          </a:p>
        </p:txBody>
      </p:sp>
      <p:sp>
        <p:nvSpPr>
          <p:cNvPr id="52" name="Rectangle 48"/>
          <p:cNvSpPr>
            <a:spLocks/>
          </p:cNvSpPr>
          <p:nvPr/>
        </p:nvSpPr>
        <p:spPr bwMode="auto">
          <a:xfrm>
            <a:off x="4445000" y="65405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000*</a:t>
            </a:r>
          </a:p>
        </p:txBody>
      </p:sp>
      <p:sp>
        <p:nvSpPr>
          <p:cNvPr id="53" name="Rectangle 49"/>
          <p:cNvSpPr>
            <a:spLocks/>
          </p:cNvSpPr>
          <p:nvPr/>
        </p:nvSpPr>
        <p:spPr bwMode="auto">
          <a:xfrm>
            <a:off x="3543300" y="7975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0000</a:t>
            </a:r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4775200" y="80010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0001</a:t>
            </a: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>
            <a:off x="5880100" y="80010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0010</a:t>
            </a:r>
          </a:p>
        </p:txBody>
      </p:sp>
      <p:sp>
        <p:nvSpPr>
          <p:cNvPr id="56" name="Rectangle 52"/>
          <p:cNvSpPr>
            <a:spLocks/>
          </p:cNvSpPr>
          <p:nvPr/>
        </p:nvSpPr>
        <p:spPr bwMode="auto">
          <a:xfrm>
            <a:off x="6908800" y="80010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0011</a:t>
            </a:r>
          </a:p>
        </p:txBody>
      </p:sp>
      <p:sp>
        <p:nvSpPr>
          <p:cNvPr id="57" name="Rectangle 53"/>
          <p:cNvSpPr>
            <a:spLocks/>
          </p:cNvSpPr>
          <p:nvPr/>
        </p:nvSpPr>
        <p:spPr bwMode="auto">
          <a:xfrm>
            <a:off x="7912100" y="80010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0100</a:t>
            </a:r>
          </a:p>
        </p:txBody>
      </p:sp>
      <p:sp>
        <p:nvSpPr>
          <p:cNvPr id="58" name="Rectangle 54"/>
          <p:cNvSpPr>
            <a:spLocks/>
          </p:cNvSpPr>
          <p:nvPr/>
        </p:nvSpPr>
        <p:spPr bwMode="auto">
          <a:xfrm>
            <a:off x="9055100" y="80010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0101</a:t>
            </a:r>
          </a:p>
        </p:txBody>
      </p:sp>
      <p:sp>
        <p:nvSpPr>
          <p:cNvPr id="59" name="Rectangle 55"/>
          <p:cNvSpPr>
            <a:spLocks/>
          </p:cNvSpPr>
          <p:nvPr/>
        </p:nvSpPr>
        <p:spPr bwMode="auto">
          <a:xfrm>
            <a:off x="10147300" y="80010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0110</a:t>
            </a:r>
          </a:p>
        </p:txBody>
      </p:sp>
      <p:sp>
        <p:nvSpPr>
          <p:cNvPr id="60" name="Rectangle 56"/>
          <p:cNvSpPr>
            <a:spLocks/>
          </p:cNvSpPr>
          <p:nvPr/>
        </p:nvSpPr>
        <p:spPr bwMode="auto">
          <a:xfrm>
            <a:off x="11328400" y="80010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0111</a:t>
            </a:r>
          </a:p>
        </p:txBody>
      </p:sp>
      <p:sp>
        <p:nvSpPr>
          <p:cNvPr id="61" name="Rectangle 57"/>
          <p:cNvSpPr>
            <a:spLocks/>
          </p:cNvSpPr>
          <p:nvPr/>
        </p:nvSpPr>
        <p:spPr bwMode="auto">
          <a:xfrm>
            <a:off x="6184900" y="657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 dirty="0">
                <a:solidFill>
                  <a:schemeClr val="tx1"/>
                </a:solidFill>
                <a:ea typeface="Gill Sans"/>
                <a:cs typeface="Gill Sans"/>
              </a:rPr>
              <a:t>01**</a:t>
            </a:r>
          </a:p>
        </p:txBody>
      </p:sp>
      <p:sp>
        <p:nvSpPr>
          <p:cNvPr id="62" name="Rectangle 58"/>
          <p:cNvSpPr>
            <a:spLocks/>
          </p:cNvSpPr>
          <p:nvPr/>
        </p:nvSpPr>
        <p:spPr bwMode="auto">
          <a:xfrm>
            <a:off x="8267700" y="657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010*</a:t>
            </a:r>
          </a:p>
        </p:txBody>
      </p:sp>
      <p:sp>
        <p:nvSpPr>
          <p:cNvPr id="63" name="Rectangle 59"/>
          <p:cNvSpPr>
            <a:spLocks/>
          </p:cNvSpPr>
          <p:nvPr/>
        </p:nvSpPr>
        <p:spPr bwMode="auto">
          <a:xfrm>
            <a:off x="10020300" y="657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011*</a:t>
            </a:r>
          </a:p>
        </p:txBody>
      </p:sp>
      <p:sp>
        <p:nvSpPr>
          <p:cNvPr id="64" name="Rectangle 60"/>
          <p:cNvSpPr>
            <a:spLocks/>
          </p:cNvSpPr>
          <p:nvPr/>
        </p:nvSpPr>
        <p:spPr bwMode="auto">
          <a:xfrm>
            <a:off x="9245600" y="5156200"/>
            <a:ext cx="10668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01**</a:t>
            </a:r>
          </a:p>
        </p:txBody>
      </p:sp>
      <p:sp>
        <p:nvSpPr>
          <p:cNvPr id="65" name="Rectangle 61"/>
          <p:cNvSpPr>
            <a:spLocks/>
          </p:cNvSpPr>
          <p:nvPr/>
        </p:nvSpPr>
        <p:spPr bwMode="auto">
          <a:xfrm>
            <a:off x="7772400" y="43307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40</a:t>
            </a:r>
          </a:p>
        </p:txBody>
      </p:sp>
      <p:sp>
        <p:nvSpPr>
          <p:cNvPr id="66" name="Rectangle 62"/>
          <p:cNvSpPr>
            <a:spLocks/>
          </p:cNvSpPr>
          <p:nvPr/>
        </p:nvSpPr>
        <p:spPr bwMode="auto">
          <a:xfrm>
            <a:off x="7327900" y="3784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0***</a:t>
            </a: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4090988" y="2808288"/>
            <a:ext cx="6526212" cy="6488112"/>
            <a:chOff x="3962400" y="2616200"/>
            <a:chExt cx="6526213" cy="6488113"/>
          </a:xfrm>
        </p:grpSpPr>
        <p:sp>
          <p:nvSpPr>
            <p:cNvPr id="68" name="Oval 5"/>
            <p:cNvSpPr>
              <a:spLocks/>
            </p:cNvSpPr>
            <p:nvPr/>
          </p:nvSpPr>
          <p:spPr bwMode="auto">
            <a:xfrm>
              <a:off x="4705350" y="6792913"/>
              <a:ext cx="920750" cy="942975"/>
            </a:xfrm>
            <a:prstGeom prst="ellipse">
              <a:avLst/>
            </a:prstGeom>
            <a:noFill/>
            <a:ln w="190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69" name="Oval 6"/>
            <p:cNvSpPr>
              <a:spLocks/>
            </p:cNvSpPr>
            <p:nvPr/>
          </p:nvSpPr>
          <p:spPr bwMode="auto">
            <a:xfrm>
              <a:off x="5889625" y="5375275"/>
              <a:ext cx="919163" cy="946150"/>
            </a:xfrm>
            <a:prstGeom prst="ellipse">
              <a:avLst/>
            </a:prstGeom>
            <a:noFill/>
            <a:ln w="190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70" name="Oval 11"/>
            <p:cNvSpPr>
              <a:spLocks/>
            </p:cNvSpPr>
            <p:nvPr/>
          </p:nvSpPr>
          <p:spPr bwMode="auto">
            <a:xfrm>
              <a:off x="3962400" y="8159750"/>
              <a:ext cx="919163" cy="944563"/>
            </a:xfrm>
            <a:prstGeom prst="ellipse">
              <a:avLst/>
            </a:prstGeom>
            <a:noFill/>
            <a:ln w="1905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71" name="Oval 16"/>
            <p:cNvSpPr>
              <a:spLocks/>
            </p:cNvSpPr>
            <p:nvPr/>
          </p:nvSpPr>
          <p:spPr bwMode="auto">
            <a:xfrm>
              <a:off x="7685088" y="4008438"/>
              <a:ext cx="920750" cy="942975"/>
            </a:xfrm>
            <a:prstGeom prst="ellipse">
              <a:avLst/>
            </a:prstGeom>
            <a:noFill/>
            <a:ln w="1905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72" name="Oval 17"/>
            <p:cNvSpPr>
              <a:spLocks/>
            </p:cNvSpPr>
            <p:nvPr/>
          </p:nvSpPr>
          <p:spPr bwMode="auto">
            <a:xfrm>
              <a:off x="9569450" y="5422900"/>
              <a:ext cx="919163" cy="942975"/>
            </a:xfrm>
            <a:prstGeom prst="ellipse">
              <a:avLst/>
            </a:prstGeom>
            <a:noFill/>
            <a:ln w="190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73" name="Oval 18"/>
            <p:cNvSpPr>
              <a:spLocks/>
            </p:cNvSpPr>
            <p:nvPr/>
          </p:nvSpPr>
          <p:spPr bwMode="auto">
            <a:xfrm>
              <a:off x="8780463" y="6792913"/>
              <a:ext cx="920750" cy="942975"/>
            </a:xfrm>
            <a:prstGeom prst="ellipse">
              <a:avLst/>
            </a:prstGeom>
            <a:noFill/>
            <a:ln w="1905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74" name="Oval 63"/>
            <p:cNvSpPr>
              <a:spLocks/>
            </p:cNvSpPr>
            <p:nvPr/>
          </p:nvSpPr>
          <p:spPr bwMode="auto">
            <a:xfrm>
              <a:off x="9461500" y="2616200"/>
              <a:ext cx="919163" cy="942975"/>
            </a:xfrm>
            <a:prstGeom prst="ellipse">
              <a:avLst/>
            </a:prstGeom>
            <a:noFill/>
            <a:ln w="190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</p:grpSp>
      <p:sp>
        <p:nvSpPr>
          <p:cNvPr id="75" name="Oval 64"/>
          <p:cNvSpPr>
            <a:spLocks/>
          </p:cNvSpPr>
          <p:nvPr/>
        </p:nvSpPr>
        <p:spPr bwMode="auto">
          <a:xfrm>
            <a:off x="11506200" y="4178300"/>
            <a:ext cx="919163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10401300" y="3568700"/>
            <a:ext cx="1230313" cy="892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8610600" y="3517900"/>
            <a:ext cx="1098550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" name="Rectangle 67"/>
          <p:cNvSpPr>
            <a:spLocks/>
          </p:cNvSpPr>
          <p:nvPr/>
        </p:nvSpPr>
        <p:spPr bwMode="auto">
          <a:xfrm>
            <a:off x="11455400" y="4394200"/>
            <a:ext cx="106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0</a:t>
            </a:r>
          </a:p>
        </p:txBody>
      </p:sp>
      <p:sp>
        <p:nvSpPr>
          <p:cNvPr id="79" name="Rectangle 68"/>
          <p:cNvSpPr>
            <a:spLocks/>
          </p:cNvSpPr>
          <p:nvPr/>
        </p:nvSpPr>
        <p:spPr bwMode="auto">
          <a:xfrm>
            <a:off x="11023600" y="3759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1***</a:t>
            </a:r>
          </a:p>
        </p:txBody>
      </p:sp>
      <p:sp>
        <p:nvSpPr>
          <p:cNvPr id="80" name="Rectangle 69"/>
          <p:cNvSpPr>
            <a:spLocks/>
          </p:cNvSpPr>
          <p:nvPr/>
        </p:nvSpPr>
        <p:spPr bwMode="auto">
          <a:xfrm>
            <a:off x="9550400" y="29337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40</a:t>
            </a:r>
          </a:p>
        </p:txBody>
      </p:sp>
      <p:sp>
        <p:nvSpPr>
          <p:cNvPr id="81" name="Rectangle 70"/>
          <p:cNvSpPr>
            <a:spLocks/>
          </p:cNvSpPr>
          <p:nvPr/>
        </p:nvSpPr>
        <p:spPr bwMode="auto">
          <a:xfrm>
            <a:off x="9105900" y="2387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****</a:t>
            </a:r>
          </a:p>
        </p:txBody>
      </p:sp>
      <p:sp>
        <p:nvSpPr>
          <p:cNvPr id="82" name="Rectangle 71"/>
          <p:cNvSpPr>
            <a:spLocks noChangeArrowheads="1"/>
          </p:cNvSpPr>
          <p:nvPr/>
        </p:nvSpPr>
        <p:spPr bwMode="auto">
          <a:xfrm>
            <a:off x="406400" y="2057400"/>
            <a:ext cx="92202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9000" indent="-571500">
              <a:spcBef>
                <a:spcPts val="2400"/>
              </a:spcBef>
              <a:buSzPct val="171000"/>
              <a:buFont typeface="Gill Sans"/>
              <a:buChar char="•"/>
            </a:pPr>
            <a:r>
              <a:rPr lang="en-US" sz="3600" dirty="0" smtClean="0">
                <a:solidFill>
                  <a:srgbClr val="800000"/>
                </a:solidFill>
                <a:ea typeface="Gill Sans"/>
                <a:cs typeface="Gill Sans"/>
              </a:rPr>
              <a:t>All the </a:t>
            </a:r>
            <a:r>
              <a:rPr lang="en-US" sz="3600" dirty="0">
                <a:solidFill>
                  <a:srgbClr val="800000"/>
                </a:solidFill>
                <a:ea typeface="Gill Sans"/>
                <a:cs typeface="Gill Sans"/>
              </a:rPr>
              <a:t>IP </a:t>
            </a:r>
            <a:r>
              <a:rPr lang="en-US" sz="3600" dirty="0" smtClean="0">
                <a:solidFill>
                  <a:srgbClr val="800000"/>
                </a:solidFill>
                <a:ea typeface="Gill Sans"/>
                <a:cs typeface="Gill Sans"/>
              </a:rPr>
              <a:t>prefixes</a:t>
            </a:r>
          </a:p>
          <a:p>
            <a:pPr marL="889000" indent="-571500">
              <a:spcBef>
                <a:spcPts val="2400"/>
              </a:spcBef>
              <a:buSzPct val="171000"/>
              <a:buFont typeface="Gill Sans"/>
              <a:buChar char="•"/>
            </a:pPr>
            <a:r>
              <a:rPr lang="en-US" sz="3600" dirty="0">
                <a:solidFill>
                  <a:srgbClr val="800000"/>
                </a:solidFill>
                <a:ea typeface="Gill Sans"/>
                <a:cs typeface="Gill Sans"/>
              </a:rPr>
              <a:t>&gt;= a fraction </a:t>
            </a:r>
            <a:r>
              <a:rPr lang="en-US" sz="3600" b="1" dirty="0">
                <a:solidFill>
                  <a:srgbClr val="800000"/>
                </a:solidFill>
                <a:ea typeface="Gill Sans"/>
                <a:cs typeface="Gill Sans"/>
              </a:rPr>
              <a:t>T  </a:t>
            </a:r>
            <a:r>
              <a:rPr lang="en-US" sz="3600" dirty="0">
                <a:solidFill>
                  <a:srgbClr val="800000"/>
                </a:solidFill>
                <a:ea typeface="Gill Sans"/>
                <a:cs typeface="Gill Sans"/>
              </a:rPr>
              <a:t>of the link capacity</a:t>
            </a:r>
          </a:p>
        </p:txBody>
      </p:sp>
      <p:sp>
        <p:nvSpPr>
          <p:cNvPr id="83" name="Rectangle 1"/>
          <p:cNvSpPr>
            <a:spLocks/>
          </p:cNvSpPr>
          <p:nvPr/>
        </p:nvSpPr>
        <p:spPr bwMode="auto">
          <a:xfrm>
            <a:off x="558800" y="-101600"/>
            <a:ext cx="11963400" cy="224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4800" dirty="0" smtClean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Aggregate at all prefix-lengths? (Heavy Hitters)</a:t>
            </a:r>
            <a:endParaRPr lang="en-US" sz="480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4" name="Oval 12"/>
          <p:cNvSpPr>
            <a:spLocks/>
          </p:cNvSpPr>
          <p:nvPr/>
        </p:nvSpPr>
        <p:spPr bwMode="auto">
          <a:xfrm>
            <a:off x="3835400" y="4495800"/>
            <a:ext cx="919163" cy="944563"/>
          </a:xfrm>
          <a:prstGeom prst="ellipse">
            <a:avLst/>
          </a:prstGeom>
          <a:noFill/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85" name="TextBox 74"/>
          <p:cNvSpPr txBox="1">
            <a:spLocks noChangeArrowheads="1"/>
          </p:cNvSpPr>
          <p:nvPr/>
        </p:nvSpPr>
        <p:spPr bwMode="auto">
          <a:xfrm>
            <a:off x="-50800" y="4495800"/>
            <a:ext cx="3962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HH: sends more than</a:t>
            </a:r>
          </a:p>
          <a:p>
            <a:pPr algn="ctr"/>
            <a:r>
              <a:rPr lang="en-US" sz="2800">
                <a:solidFill>
                  <a:schemeClr val="tx1"/>
                </a:solidFill>
              </a:rPr>
              <a:t>   T= 10% of link cap. 100</a:t>
            </a:r>
          </a:p>
        </p:txBody>
      </p:sp>
      <p:sp>
        <p:nvSpPr>
          <p:cNvPr id="86" name="Slide Number Placeholder 87"/>
          <p:cNvSpPr txBox="1">
            <a:spLocks/>
          </p:cNvSpPr>
          <p:nvPr/>
        </p:nvSpPr>
        <p:spPr>
          <a:xfrm>
            <a:off x="9472613" y="91932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67CA0E-892E-4696-830C-539E73D418C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71"/>
          <p:cNvSpPr>
            <a:spLocks noChangeArrowheads="1"/>
          </p:cNvSpPr>
          <p:nvPr/>
        </p:nvSpPr>
        <p:spPr bwMode="auto">
          <a:xfrm>
            <a:off x="0" y="5886271"/>
            <a:ext cx="4368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SzPct val="171000"/>
            </a:pPr>
            <a:endParaRPr lang="en-US" sz="3600" dirty="0">
              <a:solidFill>
                <a:srgbClr val="800000"/>
              </a:solidFill>
              <a:ea typeface="Gill Sans"/>
              <a:cs typeface="Gill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/>
          <p:cNvSpPr>
            <a:spLocks/>
          </p:cNvSpPr>
          <p:nvPr/>
        </p:nvSpPr>
        <p:spPr bwMode="auto">
          <a:xfrm>
            <a:off x="1257300" y="-254000"/>
            <a:ext cx="10477500" cy="224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ea typeface="Gill Sans"/>
                <a:cs typeface="Gill Sans"/>
              </a:rPr>
              <a:t>Hierarchical Heavy Hitters</a:t>
            </a:r>
            <a:endParaRPr lang="en-US" sz="4800" dirty="0">
              <a:solidFill>
                <a:schemeClr val="tx1"/>
              </a:solidFill>
              <a:ea typeface="Gill Sans"/>
              <a:cs typeface="Gill Sans"/>
            </a:endParaRPr>
          </a:p>
        </p:txBody>
      </p:sp>
      <p:sp>
        <p:nvSpPr>
          <p:cNvPr id="189442" name="Rectangle 2"/>
          <p:cNvSpPr>
            <a:spLocks/>
          </p:cNvSpPr>
          <p:nvPr/>
        </p:nvSpPr>
        <p:spPr bwMode="auto">
          <a:xfrm>
            <a:off x="-152400" y="685800"/>
            <a:ext cx="9321800" cy="379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889000" indent="-571500">
              <a:spcBef>
                <a:spcPts val="2400"/>
              </a:spcBef>
              <a:buSzPct val="171000"/>
              <a:buFont typeface="Gill Sans"/>
              <a:buChar char="•"/>
            </a:pPr>
            <a:r>
              <a:rPr lang="en-US" sz="3600" dirty="0" smtClean="0">
                <a:solidFill>
                  <a:srgbClr val="800000"/>
                </a:solidFill>
                <a:ea typeface="Gill Sans"/>
                <a:cs typeface="Gill Sans"/>
              </a:rPr>
              <a:t>All the </a:t>
            </a:r>
            <a:r>
              <a:rPr lang="en-US" sz="3600" dirty="0">
                <a:solidFill>
                  <a:srgbClr val="800000"/>
                </a:solidFill>
                <a:ea typeface="Gill Sans"/>
                <a:cs typeface="Gill Sans"/>
              </a:rPr>
              <a:t>IP prefixes</a:t>
            </a:r>
          </a:p>
          <a:p>
            <a:pPr marL="889000" indent="-571500">
              <a:spcBef>
                <a:spcPts val="2400"/>
              </a:spcBef>
              <a:buSzPct val="171000"/>
              <a:buFont typeface="Gill Sans"/>
              <a:buChar char="•"/>
            </a:pPr>
            <a:r>
              <a:rPr lang="en-US" sz="3600" dirty="0">
                <a:solidFill>
                  <a:srgbClr val="800000"/>
                </a:solidFill>
                <a:ea typeface="Gill Sans"/>
                <a:cs typeface="Gill Sans"/>
              </a:rPr>
              <a:t>&gt;= a fraction </a:t>
            </a:r>
            <a:r>
              <a:rPr lang="en-US" sz="3600" b="1" dirty="0">
                <a:solidFill>
                  <a:srgbClr val="800000"/>
                </a:solidFill>
                <a:ea typeface="Gill Sans"/>
                <a:cs typeface="Gill Sans"/>
              </a:rPr>
              <a:t>T  </a:t>
            </a:r>
            <a:r>
              <a:rPr lang="en-US" sz="3600" dirty="0">
                <a:solidFill>
                  <a:srgbClr val="800000"/>
                </a:solidFill>
                <a:ea typeface="Gill Sans"/>
                <a:cs typeface="Gill Sans"/>
              </a:rPr>
              <a:t>of the link capacity</a:t>
            </a:r>
          </a:p>
          <a:p>
            <a:pPr marL="889000" indent="-571500">
              <a:spcBef>
                <a:spcPts val="2400"/>
              </a:spcBef>
              <a:buSzPct val="171000"/>
              <a:buFont typeface="Gill Sans"/>
              <a:buChar char="•"/>
            </a:pPr>
            <a:r>
              <a:rPr lang="en-US" sz="3600" dirty="0">
                <a:solidFill>
                  <a:srgbClr val="800000"/>
                </a:solidFill>
                <a:ea typeface="Gill Sans"/>
                <a:cs typeface="Gill Sans"/>
              </a:rPr>
              <a:t>after excluding any HHH descendants.</a:t>
            </a:r>
          </a:p>
        </p:txBody>
      </p:sp>
      <p:sp>
        <p:nvSpPr>
          <p:cNvPr id="189443" name="Line 4"/>
          <p:cNvSpPr>
            <a:spLocks noChangeShapeType="1"/>
          </p:cNvSpPr>
          <p:nvPr/>
        </p:nvSpPr>
        <p:spPr bwMode="auto">
          <a:xfrm>
            <a:off x="10401300" y="6178550"/>
            <a:ext cx="747713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44" name="Oval 5"/>
          <p:cNvSpPr>
            <a:spLocks/>
          </p:cNvSpPr>
          <p:nvPr/>
        </p:nvSpPr>
        <p:spPr bwMode="auto">
          <a:xfrm>
            <a:off x="6808788" y="6792913"/>
            <a:ext cx="920750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45" name="Oval 6"/>
          <p:cNvSpPr>
            <a:spLocks/>
          </p:cNvSpPr>
          <p:nvPr/>
        </p:nvSpPr>
        <p:spPr bwMode="auto">
          <a:xfrm>
            <a:off x="4705350" y="6792913"/>
            <a:ext cx="920750" cy="942975"/>
          </a:xfrm>
          <a:prstGeom prst="ellipse">
            <a:avLst/>
          </a:prstGeom>
          <a:noFill/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46" name="Oval 7"/>
          <p:cNvSpPr>
            <a:spLocks/>
          </p:cNvSpPr>
          <p:nvPr/>
        </p:nvSpPr>
        <p:spPr bwMode="auto">
          <a:xfrm>
            <a:off x="5889625" y="5375275"/>
            <a:ext cx="919163" cy="946150"/>
          </a:xfrm>
          <a:prstGeom prst="ellipse">
            <a:avLst/>
          </a:prstGeom>
          <a:noFill/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47" name="Rectangle 8"/>
          <p:cNvSpPr>
            <a:spLocks/>
          </p:cNvSpPr>
          <p:nvPr/>
        </p:nvSpPr>
        <p:spPr bwMode="auto">
          <a:xfrm>
            <a:off x="5821363" y="5576888"/>
            <a:ext cx="1066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19</a:t>
            </a:r>
          </a:p>
        </p:txBody>
      </p:sp>
      <p:sp>
        <p:nvSpPr>
          <p:cNvPr id="189448" name="Oval 9"/>
          <p:cNvSpPr>
            <a:spLocks/>
          </p:cNvSpPr>
          <p:nvPr/>
        </p:nvSpPr>
        <p:spPr bwMode="auto">
          <a:xfrm>
            <a:off x="6238875" y="8207375"/>
            <a:ext cx="920750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49" name="Oval 10"/>
          <p:cNvSpPr>
            <a:spLocks/>
          </p:cNvSpPr>
          <p:nvPr/>
        </p:nvSpPr>
        <p:spPr bwMode="auto">
          <a:xfrm>
            <a:off x="5057775" y="82073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50" name="Oval 11"/>
          <p:cNvSpPr>
            <a:spLocks/>
          </p:cNvSpPr>
          <p:nvPr/>
        </p:nvSpPr>
        <p:spPr bwMode="auto">
          <a:xfrm>
            <a:off x="7248525" y="82073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51" name="Oval 12"/>
          <p:cNvSpPr>
            <a:spLocks/>
          </p:cNvSpPr>
          <p:nvPr/>
        </p:nvSpPr>
        <p:spPr bwMode="auto">
          <a:xfrm>
            <a:off x="3962400" y="8159750"/>
            <a:ext cx="919163" cy="944563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52" name="Line 13"/>
          <p:cNvSpPr>
            <a:spLocks noChangeShapeType="1"/>
          </p:cNvSpPr>
          <p:nvPr/>
        </p:nvSpPr>
        <p:spPr bwMode="auto">
          <a:xfrm flipH="1">
            <a:off x="6589713" y="7596188"/>
            <a:ext cx="354012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53" name="Line 14"/>
          <p:cNvSpPr>
            <a:spLocks noChangeShapeType="1"/>
          </p:cNvSpPr>
          <p:nvPr/>
        </p:nvSpPr>
        <p:spPr bwMode="auto">
          <a:xfrm>
            <a:off x="7467600" y="7640638"/>
            <a:ext cx="239713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54" name="Line 15"/>
          <p:cNvSpPr>
            <a:spLocks noChangeShapeType="1"/>
          </p:cNvSpPr>
          <p:nvPr/>
        </p:nvSpPr>
        <p:spPr bwMode="auto">
          <a:xfrm flipH="1">
            <a:off x="4356100" y="7596188"/>
            <a:ext cx="484188" cy="515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55" name="Line 16"/>
          <p:cNvSpPr>
            <a:spLocks noChangeShapeType="1"/>
          </p:cNvSpPr>
          <p:nvPr/>
        </p:nvSpPr>
        <p:spPr bwMode="auto">
          <a:xfrm>
            <a:off x="5364163" y="7593013"/>
            <a:ext cx="219075" cy="566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56" name="Oval 17"/>
          <p:cNvSpPr>
            <a:spLocks/>
          </p:cNvSpPr>
          <p:nvPr/>
        </p:nvSpPr>
        <p:spPr bwMode="auto">
          <a:xfrm>
            <a:off x="7685088" y="4008438"/>
            <a:ext cx="920750" cy="942975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57" name="Oval 18"/>
          <p:cNvSpPr>
            <a:spLocks/>
          </p:cNvSpPr>
          <p:nvPr/>
        </p:nvSpPr>
        <p:spPr bwMode="auto">
          <a:xfrm>
            <a:off x="9569450" y="5422900"/>
            <a:ext cx="919163" cy="942975"/>
          </a:xfrm>
          <a:prstGeom prst="ellipse">
            <a:avLst/>
          </a:prstGeom>
          <a:noFill/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58" name="Oval 19"/>
          <p:cNvSpPr>
            <a:spLocks/>
          </p:cNvSpPr>
          <p:nvPr/>
        </p:nvSpPr>
        <p:spPr bwMode="auto">
          <a:xfrm>
            <a:off x="8780463" y="6792913"/>
            <a:ext cx="920750" cy="942975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59" name="Oval 20"/>
          <p:cNvSpPr>
            <a:spLocks/>
          </p:cNvSpPr>
          <p:nvPr/>
        </p:nvSpPr>
        <p:spPr bwMode="auto">
          <a:xfrm>
            <a:off x="11014075" y="6792913"/>
            <a:ext cx="920750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60" name="Oval 21"/>
          <p:cNvSpPr>
            <a:spLocks/>
          </p:cNvSpPr>
          <p:nvPr/>
        </p:nvSpPr>
        <p:spPr bwMode="auto">
          <a:xfrm>
            <a:off x="9348788" y="8207375"/>
            <a:ext cx="920750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61" name="Oval 22"/>
          <p:cNvSpPr>
            <a:spLocks/>
          </p:cNvSpPr>
          <p:nvPr/>
        </p:nvSpPr>
        <p:spPr bwMode="auto">
          <a:xfrm>
            <a:off x="8299450" y="82073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62" name="Oval 23"/>
          <p:cNvSpPr>
            <a:spLocks/>
          </p:cNvSpPr>
          <p:nvPr/>
        </p:nvSpPr>
        <p:spPr bwMode="auto">
          <a:xfrm>
            <a:off x="10488613" y="8207375"/>
            <a:ext cx="919162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63" name="Oval 24"/>
          <p:cNvSpPr>
            <a:spLocks/>
          </p:cNvSpPr>
          <p:nvPr/>
        </p:nvSpPr>
        <p:spPr bwMode="auto">
          <a:xfrm>
            <a:off x="11715750" y="8207375"/>
            <a:ext cx="919163" cy="9445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464" name="Line 25"/>
          <p:cNvSpPr>
            <a:spLocks noChangeShapeType="1"/>
          </p:cNvSpPr>
          <p:nvPr/>
        </p:nvSpPr>
        <p:spPr bwMode="auto">
          <a:xfrm>
            <a:off x="8470900" y="4813300"/>
            <a:ext cx="1230313" cy="893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65" name="Line 26"/>
          <p:cNvSpPr>
            <a:spLocks noChangeShapeType="1"/>
          </p:cNvSpPr>
          <p:nvPr/>
        </p:nvSpPr>
        <p:spPr bwMode="auto">
          <a:xfrm>
            <a:off x="10401300" y="6178550"/>
            <a:ext cx="747713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66" name="Line 27"/>
          <p:cNvSpPr>
            <a:spLocks noChangeShapeType="1"/>
          </p:cNvSpPr>
          <p:nvPr/>
        </p:nvSpPr>
        <p:spPr bwMode="auto">
          <a:xfrm flipH="1">
            <a:off x="9239250" y="6178550"/>
            <a:ext cx="417513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67" name="Line 28"/>
          <p:cNvSpPr>
            <a:spLocks noChangeShapeType="1"/>
          </p:cNvSpPr>
          <p:nvPr/>
        </p:nvSpPr>
        <p:spPr bwMode="auto">
          <a:xfrm>
            <a:off x="11799888" y="7596188"/>
            <a:ext cx="485775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68" name="Line 29"/>
          <p:cNvSpPr>
            <a:spLocks noChangeShapeType="1"/>
          </p:cNvSpPr>
          <p:nvPr/>
        </p:nvSpPr>
        <p:spPr bwMode="auto">
          <a:xfrm flipH="1">
            <a:off x="10882313" y="7596188"/>
            <a:ext cx="266700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69" name="Line 30"/>
          <p:cNvSpPr>
            <a:spLocks noChangeShapeType="1"/>
          </p:cNvSpPr>
          <p:nvPr/>
        </p:nvSpPr>
        <p:spPr bwMode="auto">
          <a:xfrm flipH="1">
            <a:off x="8648700" y="7596188"/>
            <a:ext cx="266700" cy="61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70" name="Line 31"/>
          <p:cNvSpPr>
            <a:spLocks noChangeShapeType="1"/>
          </p:cNvSpPr>
          <p:nvPr/>
        </p:nvSpPr>
        <p:spPr bwMode="auto">
          <a:xfrm>
            <a:off x="9566275" y="7596188"/>
            <a:ext cx="309563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71" name="Line 32"/>
          <p:cNvSpPr>
            <a:spLocks noChangeShapeType="1"/>
          </p:cNvSpPr>
          <p:nvPr/>
        </p:nvSpPr>
        <p:spPr bwMode="auto">
          <a:xfrm flipH="1">
            <a:off x="6673850" y="4762500"/>
            <a:ext cx="1100138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72" name="Line 33"/>
          <p:cNvSpPr>
            <a:spLocks noChangeShapeType="1"/>
          </p:cNvSpPr>
          <p:nvPr/>
        </p:nvSpPr>
        <p:spPr bwMode="auto">
          <a:xfrm>
            <a:off x="6635750" y="6192838"/>
            <a:ext cx="531813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73" name="Line 34"/>
          <p:cNvSpPr>
            <a:spLocks noChangeShapeType="1"/>
          </p:cNvSpPr>
          <p:nvPr/>
        </p:nvSpPr>
        <p:spPr bwMode="auto">
          <a:xfrm flipH="1">
            <a:off x="5443538" y="6261100"/>
            <a:ext cx="552450" cy="598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474" name="Rectangle 35"/>
          <p:cNvSpPr>
            <a:spLocks/>
          </p:cNvSpPr>
          <p:nvPr/>
        </p:nvSpPr>
        <p:spPr bwMode="auto">
          <a:xfrm>
            <a:off x="4622800" y="70231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12</a:t>
            </a:r>
          </a:p>
        </p:txBody>
      </p:sp>
      <p:sp>
        <p:nvSpPr>
          <p:cNvPr id="189475" name="Rectangle 36"/>
          <p:cNvSpPr>
            <a:spLocks/>
          </p:cNvSpPr>
          <p:nvPr/>
        </p:nvSpPr>
        <p:spPr bwMode="auto">
          <a:xfrm>
            <a:off x="3860800" y="8394700"/>
            <a:ext cx="1066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11</a:t>
            </a:r>
          </a:p>
        </p:txBody>
      </p:sp>
      <p:sp>
        <p:nvSpPr>
          <p:cNvPr id="189476" name="Rectangle 37"/>
          <p:cNvSpPr>
            <a:spLocks/>
          </p:cNvSpPr>
          <p:nvPr/>
        </p:nvSpPr>
        <p:spPr bwMode="auto">
          <a:xfrm>
            <a:off x="5003800" y="8394700"/>
            <a:ext cx="10668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</a:t>
            </a:r>
          </a:p>
        </p:txBody>
      </p:sp>
      <p:sp>
        <p:nvSpPr>
          <p:cNvPr id="189477" name="Rectangle 38"/>
          <p:cNvSpPr>
            <a:spLocks/>
          </p:cNvSpPr>
          <p:nvPr/>
        </p:nvSpPr>
        <p:spPr bwMode="auto">
          <a:xfrm>
            <a:off x="6705600" y="7023100"/>
            <a:ext cx="10668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7</a:t>
            </a:r>
          </a:p>
        </p:txBody>
      </p:sp>
      <p:sp>
        <p:nvSpPr>
          <p:cNvPr id="189478" name="Rectangle 39"/>
          <p:cNvSpPr>
            <a:spLocks/>
          </p:cNvSpPr>
          <p:nvPr/>
        </p:nvSpPr>
        <p:spPr bwMode="auto">
          <a:xfrm>
            <a:off x="6197600" y="8407400"/>
            <a:ext cx="10668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5</a:t>
            </a:r>
          </a:p>
        </p:txBody>
      </p:sp>
      <p:sp>
        <p:nvSpPr>
          <p:cNvPr id="189479" name="Rectangle 40"/>
          <p:cNvSpPr>
            <a:spLocks/>
          </p:cNvSpPr>
          <p:nvPr/>
        </p:nvSpPr>
        <p:spPr bwMode="auto">
          <a:xfrm>
            <a:off x="7213600" y="8407400"/>
            <a:ext cx="10668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2</a:t>
            </a:r>
          </a:p>
        </p:txBody>
      </p:sp>
      <p:sp>
        <p:nvSpPr>
          <p:cNvPr id="189480" name="Rectangle 41"/>
          <p:cNvSpPr>
            <a:spLocks/>
          </p:cNvSpPr>
          <p:nvPr/>
        </p:nvSpPr>
        <p:spPr bwMode="auto">
          <a:xfrm>
            <a:off x="9525000" y="56388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21</a:t>
            </a:r>
          </a:p>
        </p:txBody>
      </p:sp>
      <p:sp>
        <p:nvSpPr>
          <p:cNvPr id="189481" name="Rectangle 42"/>
          <p:cNvSpPr>
            <a:spLocks/>
          </p:cNvSpPr>
          <p:nvPr/>
        </p:nvSpPr>
        <p:spPr bwMode="auto">
          <a:xfrm>
            <a:off x="8737600" y="69850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12</a:t>
            </a:r>
          </a:p>
        </p:txBody>
      </p:sp>
      <p:sp>
        <p:nvSpPr>
          <p:cNvPr id="189482" name="Rectangle 43"/>
          <p:cNvSpPr>
            <a:spLocks/>
          </p:cNvSpPr>
          <p:nvPr/>
        </p:nvSpPr>
        <p:spPr bwMode="auto">
          <a:xfrm>
            <a:off x="10972800" y="6985000"/>
            <a:ext cx="10668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9</a:t>
            </a:r>
          </a:p>
        </p:txBody>
      </p:sp>
      <p:sp>
        <p:nvSpPr>
          <p:cNvPr id="189483" name="Rectangle 44"/>
          <p:cNvSpPr>
            <a:spLocks/>
          </p:cNvSpPr>
          <p:nvPr/>
        </p:nvSpPr>
        <p:spPr bwMode="auto">
          <a:xfrm>
            <a:off x="8242300" y="8407400"/>
            <a:ext cx="10668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9</a:t>
            </a:r>
          </a:p>
        </p:txBody>
      </p:sp>
      <p:sp>
        <p:nvSpPr>
          <p:cNvPr id="189484" name="Rectangle 45"/>
          <p:cNvSpPr>
            <a:spLocks/>
          </p:cNvSpPr>
          <p:nvPr/>
        </p:nvSpPr>
        <p:spPr bwMode="auto">
          <a:xfrm>
            <a:off x="9309100" y="8407400"/>
            <a:ext cx="10668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3</a:t>
            </a:r>
          </a:p>
        </p:txBody>
      </p:sp>
      <p:sp>
        <p:nvSpPr>
          <p:cNvPr id="189485" name="Rectangle 46"/>
          <p:cNvSpPr>
            <a:spLocks/>
          </p:cNvSpPr>
          <p:nvPr/>
        </p:nvSpPr>
        <p:spPr bwMode="auto">
          <a:xfrm>
            <a:off x="10452100" y="8407400"/>
            <a:ext cx="106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5</a:t>
            </a:r>
          </a:p>
        </p:txBody>
      </p:sp>
      <p:sp>
        <p:nvSpPr>
          <p:cNvPr id="189486" name="Rectangle 47"/>
          <p:cNvSpPr>
            <a:spLocks/>
          </p:cNvSpPr>
          <p:nvPr/>
        </p:nvSpPr>
        <p:spPr bwMode="auto">
          <a:xfrm>
            <a:off x="11671300" y="8407400"/>
            <a:ext cx="10668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</a:t>
            </a:r>
          </a:p>
        </p:txBody>
      </p:sp>
      <p:sp>
        <p:nvSpPr>
          <p:cNvPr id="189487" name="Rectangle 48"/>
          <p:cNvSpPr>
            <a:spLocks/>
          </p:cNvSpPr>
          <p:nvPr/>
        </p:nvSpPr>
        <p:spPr bwMode="auto">
          <a:xfrm>
            <a:off x="5613400" y="50038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00**</a:t>
            </a:r>
          </a:p>
        </p:txBody>
      </p:sp>
      <p:sp>
        <p:nvSpPr>
          <p:cNvPr id="189488" name="Rectangle 49"/>
          <p:cNvSpPr>
            <a:spLocks/>
          </p:cNvSpPr>
          <p:nvPr/>
        </p:nvSpPr>
        <p:spPr bwMode="auto">
          <a:xfrm>
            <a:off x="4292600" y="63881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000*</a:t>
            </a:r>
          </a:p>
        </p:txBody>
      </p:sp>
      <p:sp>
        <p:nvSpPr>
          <p:cNvPr id="189489" name="Rectangle 50"/>
          <p:cNvSpPr>
            <a:spLocks/>
          </p:cNvSpPr>
          <p:nvPr/>
        </p:nvSpPr>
        <p:spPr bwMode="auto">
          <a:xfrm>
            <a:off x="3390900" y="7823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0000</a:t>
            </a:r>
          </a:p>
        </p:txBody>
      </p:sp>
      <p:sp>
        <p:nvSpPr>
          <p:cNvPr id="189490" name="Rectangle 51"/>
          <p:cNvSpPr>
            <a:spLocks/>
          </p:cNvSpPr>
          <p:nvPr/>
        </p:nvSpPr>
        <p:spPr bwMode="auto">
          <a:xfrm>
            <a:off x="46228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0001</a:t>
            </a:r>
          </a:p>
        </p:txBody>
      </p:sp>
      <p:sp>
        <p:nvSpPr>
          <p:cNvPr id="189491" name="Rectangle 52"/>
          <p:cNvSpPr>
            <a:spLocks/>
          </p:cNvSpPr>
          <p:nvPr/>
        </p:nvSpPr>
        <p:spPr bwMode="auto">
          <a:xfrm>
            <a:off x="57277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0010</a:t>
            </a:r>
          </a:p>
        </p:txBody>
      </p:sp>
      <p:sp>
        <p:nvSpPr>
          <p:cNvPr id="189492" name="Rectangle 53"/>
          <p:cNvSpPr>
            <a:spLocks/>
          </p:cNvSpPr>
          <p:nvPr/>
        </p:nvSpPr>
        <p:spPr bwMode="auto">
          <a:xfrm>
            <a:off x="67564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0011</a:t>
            </a:r>
          </a:p>
        </p:txBody>
      </p:sp>
      <p:sp>
        <p:nvSpPr>
          <p:cNvPr id="189493" name="Rectangle 54"/>
          <p:cNvSpPr>
            <a:spLocks/>
          </p:cNvSpPr>
          <p:nvPr/>
        </p:nvSpPr>
        <p:spPr bwMode="auto">
          <a:xfrm>
            <a:off x="77597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0100</a:t>
            </a:r>
          </a:p>
        </p:txBody>
      </p:sp>
      <p:sp>
        <p:nvSpPr>
          <p:cNvPr id="189494" name="Rectangle 55"/>
          <p:cNvSpPr>
            <a:spLocks/>
          </p:cNvSpPr>
          <p:nvPr/>
        </p:nvSpPr>
        <p:spPr bwMode="auto">
          <a:xfrm>
            <a:off x="89027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0101</a:t>
            </a:r>
          </a:p>
        </p:txBody>
      </p:sp>
      <p:sp>
        <p:nvSpPr>
          <p:cNvPr id="189495" name="Rectangle 56"/>
          <p:cNvSpPr>
            <a:spLocks/>
          </p:cNvSpPr>
          <p:nvPr/>
        </p:nvSpPr>
        <p:spPr bwMode="auto">
          <a:xfrm>
            <a:off x="99949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0110</a:t>
            </a:r>
          </a:p>
        </p:txBody>
      </p:sp>
      <p:sp>
        <p:nvSpPr>
          <p:cNvPr id="189496" name="Rectangle 57"/>
          <p:cNvSpPr>
            <a:spLocks/>
          </p:cNvSpPr>
          <p:nvPr/>
        </p:nvSpPr>
        <p:spPr bwMode="auto">
          <a:xfrm>
            <a:off x="11176000" y="78486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2400">
                <a:solidFill>
                  <a:schemeClr val="tx1"/>
                </a:solidFill>
                <a:ea typeface="Gill Sans"/>
                <a:cs typeface="Gill Sans"/>
              </a:rPr>
              <a:t>0111</a:t>
            </a:r>
          </a:p>
        </p:txBody>
      </p:sp>
      <p:sp>
        <p:nvSpPr>
          <p:cNvPr id="189497" name="Rectangle 58"/>
          <p:cNvSpPr>
            <a:spLocks/>
          </p:cNvSpPr>
          <p:nvPr/>
        </p:nvSpPr>
        <p:spPr bwMode="auto">
          <a:xfrm>
            <a:off x="6032500" y="6426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01**</a:t>
            </a:r>
          </a:p>
        </p:txBody>
      </p:sp>
      <p:sp>
        <p:nvSpPr>
          <p:cNvPr id="189498" name="Rectangle 59"/>
          <p:cNvSpPr>
            <a:spLocks/>
          </p:cNvSpPr>
          <p:nvPr/>
        </p:nvSpPr>
        <p:spPr bwMode="auto">
          <a:xfrm>
            <a:off x="8115300" y="6426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010*</a:t>
            </a:r>
          </a:p>
        </p:txBody>
      </p:sp>
      <p:sp>
        <p:nvSpPr>
          <p:cNvPr id="189499" name="Rectangle 60"/>
          <p:cNvSpPr>
            <a:spLocks/>
          </p:cNvSpPr>
          <p:nvPr/>
        </p:nvSpPr>
        <p:spPr bwMode="auto">
          <a:xfrm>
            <a:off x="9867900" y="6426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011*</a:t>
            </a:r>
          </a:p>
        </p:txBody>
      </p:sp>
      <p:sp>
        <p:nvSpPr>
          <p:cNvPr id="189500" name="Rectangle 61"/>
          <p:cNvSpPr>
            <a:spLocks/>
          </p:cNvSpPr>
          <p:nvPr/>
        </p:nvSpPr>
        <p:spPr bwMode="auto">
          <a:xfrm>
            <a:off x="9093200" y="5003800"/>
            <a:ext cx="1066800" cy="46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01**</a:t>
            </a:r>
          </a:p>
        </p:txBody>
      </p:sp>
      <p:sp>
        <p:nvSpPr>
          <p:cNvPr id="189501" name="Rectangle 62"/>
          <p:cNvSpPr>
            <a:spLocks/>
          </p:cNvSpPr>
          <p:nvPr/>
        </p:nvSpPr>
        <p:spPr bwMode="auto">
          <a:xfrm>
            <a:off x="7620000" y="41783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40</a:t>
            </a:r>
          </a:p>
        </p:txBody>
      </p:sp>
      <p:sp>
        <p:nvSpPr>
          <p:cNvPr id="189502" name="Rectangle 63"/>
          <p:cNvSpPr>
            <a:spLocks/>
          </p:cNvSpPr>
          <p:nvPr/>
        </p:nvSpPr>
        <p:spPr bwMode="auto">
          <a:xfrm>
            <a:off x="7175500" y="3632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0***</a:t>
            </a:r>
          </a:p>
        </p:txBody>
      </p:sp>
      <p:sp>
        <p:nvSpPr>
          <p:cNvPr id="189503" name="Oval 64"/>
          <p:cNvSpPr>
            <a:spLocks/>
          </p:cNvSpPr>
          <p:nvPr/>
        </p:nvSpPr>
        <p:spPr bwMode="auto">
          <a:xfrm>
            <a:off x="9461500" y="2616200"/>
            <a:ext cx="919163" cy="942975"/>
          </a:xfrm>
          <a:prstGeom prst="ellipse">
            <a:avLst/>
          </a:prstGeom>
          <a:noFill/>
          <a:ln w="190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504" name="Oval 65"/>
          <p:cNvSpPr>
            <a:spLocks/>
          </p:cNvSpPr>
          <p:nvPr/>
        </p:nvSpPr>
        <p:spPr bwMode="auto">
          <a:xfrm>
            <a:off x="11353800" y="4025900"/>
            <a:ext cx="919163" cy="9429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505" name="Line 66"/>
          <p:cNvSpPr>
            <a:spLocks noChangeShapeType="1"/>
          </p:cNvSpPr>
          <p:nvPr/>
        </p:nvSpPr>
        <p:spPr bwMode="auto">
          <a:xfrm>
            <a:off x="10248900" y="3416300"/>
            <a:ext cx="1230313" cy="892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506" name="Line 67"/>
          <p:cNvSpPr>
            <a:spLocks noChangeShapeType="1"/>
          </p:cNvSpPr>
          <p:nvPr/>
        </p:nvSpPr>
        <p:spPr bwMode="auto">
          <a:xfrm flipH="1">
            <a:off x="8458200" y="3365500"/>
            <a:ext cx="1098550" cy="750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507" name="Rectangle 68"/>
          <p:cNvSpPr>
            <a:spLocks/>
          </p:cNvSpPr>
          <p:nvPr/>
        </p:nvSpPr>
        <p:spPr bwMode="auto">
          <a:xfrm>
            <a:off x="11303000" y="4241800"/>
            <a:ext cx="1066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0</a:t>
            </a:r>
          </a:p>
        </p:txBody>
      </p:sp>
      <p:sp>
        <p:nvSpPr>
          <p:cNvPr id="189508" name="Rectangle 69"/>
          <p:cNvSpPr>
            <a:spLocks/>
          </p:cNvSpPr>
          <p:nvPr/>
        </p:nvSpPr>
        <p:spPr bwMode="auto">
          <a:xfrm>
            <a:off x="10871200" y="36068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1***</a:t>
            </a:r>
          </a:p>
        </p:txBody>
      </p:sp>
      <p:sp>
        <p:nvSpPr>
          <p:cNvPr id="189509" name="Rectangle 70"/>
          <p:cNvSpPr>
            <a:spLocks/>
          </p:cNvSpPr>
          <p:nvPr/>
        </p:nvSpPr>
        <p:spPr bwMode="auto">
          <a:xfrm>
            <a:off x="9398000" y="2781300"/>
            <a:ext cx="1066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600">
                <a:solidFill>
                  <a:schemeClr val="tx1"/>
                </a:solidFill>
                <a:ea typeface="Gill Sans"/>
                <a:cs typeface="Gill Sans"/>
              </a:rPr>
              <a:t>40</a:t>
            </a:r>
          </a:p>
        </p:txBody>
      </p:sp>
      <p:sp>
        <p:nvSpPr>
          <p:cNvPr id="189510" name="Rectangle 71"/>
          <p:cNvSpPr>
            <a:spLocks/>
          </p:cNvSpPr>
          <p:nvPr/>
        </p:nvSpPr>
        <p:spPr bwMode="auto">
          <a:xfrm>
            <a:off x="8953500" y="2235200"/>
            <a:ext cx="1066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78049" bIns="38100"/>
          <a:lstStyle/>
          <a:p>
            <a:pPr marL="1588" algn="ctr"/>
            <a:r>
              <a:rPr lang="en-US" sz="3200">
                <a:solidFill>
                  <a:schemeClr val="tx1"/>
                </a:solidFill>
                <a:ea typeface="Gill Sans"/>
                <a:cs typeface="Gill Sans"/>
              </a:rPr>
              <a:t>****</a:t>
            </a:r>
          </a:p>
        </p:txBody>
      </p:sp>
      <p:sp>
        <p:nvSpPr>
          <p:cNvPr id="189511" name="Oval 12"/>
          <p:cNvSpPr>
            <a:spLocks/>
          </p:cNvSpPr>
          <p:nvPr/>
        </p:nvSpPr>
        <p:spPr bwMode="auto">
          <a:xfrm>
            <a:off x="3683000" y="4343400"/>
            <a:ext cx="919163" cy="944563"/>
          </a:xfrm>
          <a:prstGeom prst="ellipse">
            <a:avLst/>
          </a:prstGeom>
          <a:noFill/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512" name="TextBox 75"/>
          <p:cNvSpPr txBox="1">
            <a:spLocks noChangeArrowheads="1"/>
          </p:cNvSpPr>
          <p:nvPr/>
        </p:nvSpPr>
        <p:spPr bwMode="auto">
          <a:xfrm>
            <a:off x="-203200" y="4343400"/>
            <a:ext cx="3962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HH: sends more than</a:t>
            </a:r>
          </a:p>
          <a:p>
            <a:pPr algn="ctr"/>
            <a:r>
              <a:rPr lang="en-US" sz="2800">
                <a:solidFill>
                  <a:schemeClr val="tx1"/>
                </a:solidFill>
              </a:rPr>
              <a:t>   T= 10% of link cap. 100</a:t>
            </a:r>
          </a:p>
        </p:txBody>
      </p:sp>
      <p:sp>
        <p:nvSpPr>
          <p:cNvPr id="189513" name="Oval 76"/>
          <p:cNvSpPr>
            <a:spLocks/>
          </p:cNvSpPr>
          <p:nvPr/>
        </p:nvSpPr>
        <p:spPr bwMode="auto">
          <a:xfrm>
            <a:off x="2844800" y="5715000"/>
            <a:ext cx="919163" cy="944563"/>
          </a:xfrm>
          <a:prstGeom prst="ellipse">
            <a:avLst/>
          </a:prstGeom>
          <a:solidFill>
            <a:srgbClr val="008000">
              <a:alpha val="49803"/>
            </a:srgbClr>
          </a:solidFill>
          <a:ln w="190500" cmpd="dbl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189514" name="TextBox 77"/>
          <p:cNvSpPr txBox="1">
            <a:spLocks noChangeArrowheads="1"/>
          </p:cNvSpPr>
          <p:nvPr/>
        </p:nvSpPr>
        <p:spPr bwMode="auto">
          <a:xfrm>
            <a:off x="0" y="5638800"/>
            <a:ext cx="396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HHH: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862A9-A914-4FC7-BAA9-C6A3CEC4E7C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Related Work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5000" y="1676400"/>
            <a:ext cx="12369800" cy="6362700"/>
          </a:xfrm>
        </p:spPr>
        <p:txBody>
          <a:bodyPr/>
          <a:lstStyle/>
          <a:p>
            <a:pPr marL="889000" eaLnBrk="1" hangingPunct="1">
              <a:buFont typeface="Gill Sans" charset="0"/>
              <a:buChar char="•"/>
              <a:defRPr/>
            </a:pPr>
            <a:r>
              <a:rPr lang="en-US" sz="4400" u="sng" dirty="0">
                <a:latin typeface="+mj-lt"/>
                <a:sym typeface="Gill Sans" charset="0"/>
              </a:rPr>
              <a:t>Offline</a:t>
            </a:r>
            <a:r>
              <a:rPr lang="en-US" sz="4400" dirty="0">
                <a:latin typeface="+mj-lt"/>
                <a:sym typeface="Gill Sans" charset="0"/>
              </a:rPr>
              <a:t> </a:t>
            </a:r>
            <a:r>
              <a:rPr lang="en-US" dirty="0">
                <a:sym typeface="Gill Sans" charset="0"/>
              </a:rPr>
              <a:t>analysis on raw packet trace [</a:t>
            </a:r>
            <a:r>
              <a:rPr lang="en-US" sz="3600" dirty="0" err="1">
                <a:sym typeface="Gill Sans" charset="0"/>
              </a:rPr>
              <a:t>AutoFocus</a:t>
            </a:r>
            <a:r>
              <a:rPr lang="en-US" dirty="0">
                <a:sym typeface="Gill Sans" charset="0"/>
              </a:rPr>
              <a:t>]</a:t>
            </a:r>
          </a:p>
          <a:p>
            <a:pPr marL="1333500" lvl="1" eaLnBrk="1" hangingPunct="1">
              <a:buFont typeface="Gill Sans" charset="0"/>
              <a:buChar char="-"/>
              <a:defRPr/>
            </a:pPr>
            <a:r>
              <a:rPr lang="en-US" dirty="0">
                <a:sym typeface="Gill Sans" charset="0"/>
              </a:rPr>
              <a:t>accurate but </a:t>
            </a:r>
            <a:r>
              <a:rPr lang="en-US" i="1" dirty="0">
                <a:sym typeface="Gill Sans" charset="0"/>
              </a:rPr>
              <a:t>slow </a:t>
            </a:r>
            <a:r>
              <a:rPr lang="en-US" dirty="0">
                <a:sym typeface="Gill Sans" charset="0"/>
              </a:rPr>
              <a:t>and</a:t>
            </a:r>
            <a:r>
              <a:rPr lang="en-US" i="1" dirty="0">
                <a:sym typeface="Gill Sans" charset="0"/>
              </a:rPr>
              <a:t> expensive</a:t>
            </a:r>
            <a:endParaRPr lang="en-US" i="1" dirty="0" smtClean="0">
              <a:sym typeface="Gill Sans" charset="0"/>
            </a:endParaRPr>
          </a:p>
          <a:p>
            <a:pPr marL="889000" eaLnBrk="1" hangingPunct="1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Streaming </a:t>
            </a:r>
            <a:r>
              <a:rPr lang="en-US" dirty="0">
                <a:sym typeface="Gill Sans" charset="0"/>
              </a:rPr>
              <a:t>algorithms on</a:t>
            </a:r>
            <a:r>
              <a:rPr lang="en-US" dirty="0" smtClean="0">
                <a:sym typeface="Gill Sans" charset="0"/>
              </a:rPr>
              <a:t> </a:t>
            </a:r>
            <a:r>
              <a:rPr lang="en-US" u="sng" dirty="0" smtClean="0">
                <a:sym typeface="Gill Sans" charset="0"/>
              </a:rPr>
              <a:t>Custom</a:t>
            </a:r>
            <a:r>
              <a:rPr lang="en-US" dirty="0" smtClean="0">
                <a:sym typeface="Gill Sans" charset="0"/>
              </a:rPr>
              <a:t> </a:t>
            </a:r>
            <a:r>
              <a:rPr lang="en-US" dirty="0">
                <a:sym typeface="Gill Sans" charset="0"/>
              </a:rPr>
              <a:t>H</a:t>
            </a:r>
            <a:r>
              <a:rPr lang="en-US" dirty="0" smtClean="0">
                <a:sym typeface="Gill Sans" charset="0"/>
              </a:rPr>
              <a:t>ardware </a:t>
            </a:r>
            <a:r>
              <a:rPr lang="en-US" dirty="0">
                <a:sym typeface="Gill Sans" charset="0"/>
              </a:rPr>
              <a:t>[</a:t>
            </a:r>
            <a:r>
              <a:rPr lang="en-US" sz="3600" dirty="0" err="1">
                <a:sym typeface="Gill Sans" charset="0"/>
              </a:rPr>
              <a:t>Cormode</a:t>
            </a:r>
            <a:r>
              <a:rPr lang="ja-JP" altLang="en-US" sz="3600" dirty="0">
                <a:sym typeface="Gill Sans" charset="0"/>
              </a:rPr>
              <a:t>’</a:t>
            </a:r>
            <a:r>
              <a:rPr lang="en-US" altLang="ja-JP" sz="3600" dirty="0">
                <a:sym typeface="Gill Sans" charset="0"/>
              </a:rPr>
              <a:t>08, </a:t>
            </a:r>
            <a:r>
              <a:rPr lang="en-US" altLang="ja-JP" sz="3600" dirty="0" err="1">
                <a:sym typeface="Gill Sans" charset="0"/>
              </a:rPr>
              <a:t>Bandi</a:t>
            </a:r>
            <a:r>
              <a:rPr lang="ja-JP" altLang="en-US" sz="3600" dirty="0">
                <a:sym typeface="Gill Sans" charset="0"/>
              </a:rPr>
              <a:t>’</a:t>
            </a:r>
            <a:r>
              <a:rPr lang="en-US" altLang="ja-JP" sz="3600" dirty="0">
                <a:sym typeface="Gill Sans" charset="0"/>
              </a:rPr>
              <a:t>07, Zhang</a:t>
            </a:r>
            <a:r>
              <a:rPr lang="ja-JP" altLang="en-US" sz="3600" dirty="0">
                <a:sym typeface="Gill Sans" charset="0"/>
              </a:rPr>
              <a:t>’</a:t>
            </a:r>
            <a:r>
              <a:rPr lang="en-US" altLang="ja-JP" sz="3600" dirty="0">
                <a:sym typeface="Gill Sans" charset="0"/>
              </a:rPr>
              <a:t>04, Sketch-Based</a:t>
            </a:r>
            <a:r>
              <a:rPr lang="en-US" altLang="ja-JP" dirty="0">
                <a:sym typeface="Gill Sans" charset="0"/>
              </a:rPr>
              <a:t>]  </a:t>
            </a:r>
          </a:p>
          <a:p>
            <a:pPr marL="1333500" lvl="1" eaLnBrk="1" hangingPunct="1">
              <a:buFont typeface="Gill Sans" charset="0"/>
              <a:buChar char="-"/>
              <a:defRPr/>
            </a:pPr>
            <a:r>
              <a:rPr lang="en-US" dirty="0">
                <a:sym typeface="Gill Sans" charset="0"/>
              </a:rPr>
              <a:t>accurate, fast but </a:t>
            </a:r>
            <a:r>
              <a:rPr lang="en-US" i="1" dirty="0">
                <a:sym typeface="Gill Sans" charset="0"/>
              </a:rPr>
              <a:t>not </a:t>
            </a:r>
            <a:r>
              <a:rPr lang="en-US" i="1" dirty="0" smtClean="0">
                <a:sym typeface="Gill Sans" charset="0"/>
              </a:rPr>
              <a:t>commodity</a:t>
            </a:r>
          </a:p>
        </p:txBody>
      </p:sp>
      <p:sp>
        <p:nvSpPr>
          <p:cNvPr id="181251" name="TextBox 3"/>
          <p:cNvSpPr txBox="1">
            <a:spLocks noChangeArrowheads="1"/>
          </p:cNvSpPr>
          <p:nvPr/>
        </p:nvSpPr>
        <p:spPr bwMode="auto">
          <a:xfrm>
            <a:off x="1168400" y="7620000"/>
            <a:ext cx="10566400" cy="1384300"/>
          </a:xfrm>
          <a:prstGeom prst="rect">
            <a:avLst/>
          </a:prstGeom>
          <a:solidFill>
            <a:srgbClr val="000090">
              <a:alpha val="20000"/>
            </a:srgb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9000" algn="ctr"/>
            <a:r>
              <a:rPr lang="en-US"/>
              <a:t>Our Work:</a:t>
            </a:r>
          </a:p>
          <a:p>
            <a:pPr marL="1333500" lvl="1" algn="ctr"/>
            <a:r>
              <a:rPr lang="en-US"/>
              <a:t>Commodity, fast and relatively accurate</a:t>
            </a:r>
            <a:endParaRPr lang="en-US" i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2DA425-1894-4297-9C23-C49D7FA0996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Content Placeholder 2"/>
          <p:cNvSpPr>
            <a:spLocks noGrp="1"/>
          </p:cNvSpPr>
          <p:nvPr>
            <p:ph idx="1"/>
          </p:nvPr>
        </p:nvSpPr>
        <p:spPr>
          <a:xfrm>
            <a:off x="330200" y="1600200"/>
            <a:ext cx="12268200" cy="6362700"/>
          </a:xfrm>
        </p:spPr>
        <p:txBody>
          <a:bodyPr/>
          <a:lstStyle/>
          <a:p>
            <a:r>
              <a:rPr lang="en-US" sz="3600" dirty="0" smtClean="0"/>
              <a:t>Why commodity switches? </a:t>
            </a:r>
          </a:p>
          <a:p>
            <a:pPr lvl="1"/>
            <a:r>
              <a:rPr lang="en-US" sz="3600" dirty="0" smtClean="0"/>
              <a:t>cheap, easy to deploy</a:t>
            </a:r>
          </a:p>
          <a:p>
            <a:pPr lvl="1"/>
            <a:r>
              <a:rPr lang="en-US" sz="3600" dirty="0" smtClean="0"/>
              <a:t>let “network elements monitor themselves”</a:t>
            </a:r>
          </a:p>
          <a:p>
            <a:r>
              <a:rPr lang="en-US" sz="3600" dirty="0" smtClean="0"/>
              <a:t>Commodity </a:t>
            </a:r>
            <a:r>
              <a:rPr lang="en-US" sz="3600" dirty="0" err="1" smtClean="0"/>
              <a:t>OpenFlow</a:t>
            </a:r>
            <a:r>
              <a:rPr lang="en-US" sz="3600" dirty="0" smtClean="0"/>
              <a:t> switches </a:t>
            </a:r>
          </a:p>
          <a:p>
            <a:pPr lvl="1"/>
            <a:r>
              <a:rPr lang="en-US" sz="3600" dirty="0" smtClean="0"/>
              <a:t>available from multiple vendors (HP, NEC, and Quanta)</a:t>
            </a:r>
          </a:p>
          <a:p>
            <a:pPr lvl="1"/>
            <a:r>
              <a:rPr lang="en-US" sz="3600" dirty="0" smtClean="0"/>
              <a:t>deployed in campuses, backbone networks</a:t>
            </a:r>
          </a:p>
          <a:p>
            <a:pPr lvl="1"/>
            <a:r>
              <a:rPr lang="en-US" sz="3600" dirty="0" smtClean="0"/>
              <a:t>wildcard rules with counters to measure traffic</a:t>
            </a:r>
          </a:p>
        </p:txBody>
      </p:sp>
      <p:graphicFrame>
        <p:nvGraphicFramePr>
          <p:cNvPr id="7" name="Group 11"/>
          <p:cNvGraphicFramePr>
            <a:graphicFrameLocks noGrp="1"/>
          </p:cNvGraphicFramePr>
          <p:nvPr/>
        </p:nvGraphicFramePr>
        <p:xfrm>
          <a:off x="8407400" y="7848600"/>
          <a:ext cx="3987800" cy="1311276"/>
        </p:xfrm>
        <a:graphic>
          <a:graphicData uri="http://schemas.openxmlformats.org/drawingml/2006/table">
            <a:tbl>
              <a:tblPr/>
              <a:tblGrid>
                <a:gridCol w="996950"/>
                <a:gridCol w="2228850"/>
                <a:gridCol w="7620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Priority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Prefix Rule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Count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0010 0*** ...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001* **** ... 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16" name="Rectangle 212"/>
          <p:cNvSpPr>
            <a:spLocks/>
          </p:cNvSpPr>
          <p:nvPr/>
        </p:nvSpPr>
        <p:spPr bwMode="auto">
          <a:xfrm>
            <a:off x="-279400" y="533400"/>
            <a:ext cx="13665200" cy="224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lvl="1" algn="ctr"/>
            <a:r>
              <a:rPr lang="en-US" sz="4800">
                <a:solidFill>
                  <a:schemeClr val="tx1"/>
                </a:solidFill>
                <a:ea typeface="Gill Sans"/>
                <a:cs typeface="Gill Sans"/>
              </a:rPr>
              <a:t>HHH on Commodity</a:t>
            </a:r>
            <a:r>
              <a:rPr lang="en-US" sz="4800">
                <a:solidFill>
                  <a:srgbClr val="800000"/>
                </a:solidFill>
                <a:ea typeface="Gill Sans"/>
                <a:cs typeface="Gill Sans"/>
              </a:rPr>
              <a:t>- Using OpenFlow</a:t>
            </a:r>
          </a:p>
          <a:p>
            <a:pPr marL="0" lvl="1" algn="ctr"/>
            <a:endParaRPr lang="en-US" sz="4800">
              <a:solidFill>
                <a:srgbClr val="800000"/>
              </a:solidFill>
              <a:ea typeface="Gill Sans"/>
              <a:cs typeface="Gill San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83737-BC63-4B8C-B0DB-C2402973DBB3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n 32"/>
          <p:cNvSpPr/>
          <p:nvPr/>
        </p:nvSpPr>
        <p:spPr bwMode="auto">
          <a:xfrm>
            <a:off x="2387600" y="2667000"/>
            <a:ext cx="3987801" cy="4059012"/>
          </a:xfrm>
          <a:prstGeom prst="can">
            <a:avLst/>
          </a:prstGeom>
          <a:solidFill>
            <a:srgbClr val="CCFFCC">
              <a:alpha val="36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85346" name="Group 57"/>
          <p:cNvGrpSpPr>
            <a:grpSpLocks/>
          </p:cNvGrpSpPr>
          <p:nvPr/>
        </p:nvGrpSpPr>
        <p:grpSpPr bwMode="auto">
          <a:xfrm>
            <a:off x="2565401" y="3810000"/>
            <a:ext cx="3581400" cy="2297113"/>
            <a:chOff x="4111625" y="6153150"/>
            <a:chExt cx="3984625" cy="2849563"/>
          </a:xfrm>
        </p:grpSpPr>
        <p:sp>
          <p:nvSpPr>
            <p:cNvPr id="185386" name="AutoShape 2"/>
            <p:cNvSpPr>
              <a:spLocks/>
            </p:cNvSpPr>
            <p:nvPr/>
          </p:nvSpPr>
          <p:spPr bwMode="auto">
            <a:xfrm>
              <a:off x="4111625" y="6153150"/>
              <a:ext cx="3984625" cy="2849563"/>
            </a:xfrm>
            <a:prstGeom prst="roundRect">
              <a:avLst>
                <a:gd name="adj" fmla="val 66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85387" name="Rectangle 3"/>
            <p:cNvSpPr>
              <a:spLocks/>
            </p:cNvSpPr>
            <p:nvPr/>
          </p:nvSpPr>
          <p:spPr bwMode="auto">
            <a:xfrm>
              <a:off x="4962525" y="6270625"/>
              <a:ext cx="2286000" cy="736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TCAM</a:t>
              </a:r>
            </a:p>
          </p:txBody>
        </p:sp>
      </p:grpSp>
      <p:sp>
        <p:nvSpPr>
          <p:cNvPr id="21513" name="Rectangle 9"/>
          <p:cNvSpPr>
            <a:spLocks/>
          </p:cNvSpPr>
          <p:nvPr/>
        </p:nvSpPr>
        <p:spPr bwMode="auto">
          <a:xfrm>
            <a:off x="8026400" y="1524000"/>
            <a:ext cx="2057399" cy="1397000"/>
          </a:xfrm>
          <a:prstGeom prst="rect">
            <a:avLst/>
          </a:prstGeom>
          <a:noFill/>
          <a:ln w="114300" cap="flat" cmpd="dbl">
            <a:solidFill>
              <a:srgbClr val="660066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Controller Software</a:t>
            </a:r>
          </a:p>
        </p:txBody>
      </p:sp>
      <p:sp>
        <p:nvSpPr>
          <p:cNvPr id="21514" name="Rectangle 10"/>
          <p:cNvSpPr>
            <a:spLocks/>
          </p:cNvSpPr>
          <p:nvPr/>
        </p:nvSpPr>
        <p:spPr bwMode="auto">
          <a:xfrm>
            <a:off x="6362700" y="2895600"/>
            <a:ext cx="1816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3200" b="1" dirty="0">
                <a:solidFill>
                  <a:srgbClr val="660066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Fetch</a:t>
            </a:r>
          </a:p>
          <a:p>
            <a:pPr algn="ctr"/>
            <a:r>
              <a:rPr lang="en-US" sz="3200" b="1" dirty="0">
                <a:solidFill>
                  <a:srgbClr val="660066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Counts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5511800" y="1346200"/>
            <a:ext cx="15367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3200" b="1" dirty="0">
                <a:solidFill>
                  <a:srgbClr val="660066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Install</a:t>
            </a:r>
          </a:p>
          <a:p>
            <a:pPr algn="ctr"/>
            <a:r>
              <a:rPr lang="en-US" sz="3200" b="1" dirty="0">
                <a:solidFill>
                  <a:srgbClr val="660066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Rules</a:t>
            </a:r>
          </a:p>
        </p:txBody>
      </p:sp>
      <p:sp>
        <p:nvSpPr>
          <p:cNvPr id="21518" name="Rectangle 14"/>
          <p:cNvSpPr>
            <a:spLocks/>
          </p:cNvSpPr>
          <p:nvPr/>
        </p:nvSpPr>
        <p:spPr bwMode="auto">
          <a:xfrm>
            <a:off x="7924800" y="3542943"/>
            <a:ext cx="5207000" cy="14157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rgbClr val="800000"/>
                </a:solidFill>
                <a:latin typeface="+mn-lt"/>
                <a:cs typeface="Helvetica" pitchFamily="34" charset="0"/>
                <a:sym typeface="Helvetica" pitchFamily="34" charset="0"/>
              </a:rPr>
              <a:t>Constraints</a:t>
            </a:r>
            <a:endParaRPr lang="en-US" sz="3200" kern="0" dirty="0" smtClean="0">
              <a:solidFill>
                <a:srgbClr val="000080"/>
              </a:solidFill>
              <a:latin typeface="+mn-lt"/>
            </a:endParaRPr>
          </a:p>
          <a:p>
            <a:pPr marL="1282700" lvl="1" indent="-571500" eaLnBrk="0" hangingPunct="0">
              <a:spcBef>
                <a:spcPts val="0"/>
              </a:spcBef>
              <a:buSzPct val="171000"/>
              <a:buFont typeface="Gill Sans"/>
              <a:buChar char="-"/>
            </a:pPr>
            <a:r>
              <a:rPr lang="en-US" sz="3200" kern="0" dirty="0" smtClean="0">
                <a:solidFill>
                  <a:srgbClr val="000080"/>
                </a:solidFill>
                <a:latin typeface="+mn-lt"/>
              </a:rPr>
              <a:t>&lt;= </a:t>
            </a:r>
            <a:r>
              <a:rPr lang="en-US" sz="3200" b="1" kern="0" dirty="0" smtClean="0">
                <a:solidFill>
                  <a:srgbClr val="000080"/>
                </a:solidFill>
                <a:latin typeface="+mn-lt"/>
              </a:rPr>
              <a:t>N </a:t>
            </a:r>
            <a:r>
              <a:rPr lang="en-US" sz="3200" kern="0" dirty="0" smtClean="0">
                <a:solidFill>
                  <a:srgbClr val="000080"/>
                </a:solidFill>
                <a:latin typeface="+mn-lt"/>
              </a:rPr>
              <a:t>Prefix Rules</a:t>
            </a:r>
          </a:p>
          <a:p>
            <a:pPr marL="742950" indent="-742950"/>
            <a:endParaRPr lang="en-US" sz="2800" b="1" i="1" dirty="0">
              <a:solidFill>
                <a:srgbClr val="FF6600"/>
              </a:solidFill>
              <a:latin typeface="+mn-lt"/>
              <a:cs typeface="Helvetica" pitchFamily="34" charset="0"/>
              <a:sym typeface="Helvetica" pitchFamily="34" charset="0"/>
            </a:endParaRPr>
          </a:p>
        </p:txBody>
      </p:sp>
      <p:sp>
        <p:nvSpPr>
          <p:cNvPr id="21523" name="Rectangle 19"/>
          <p:cNvSpPr>
            <a:spLocks/>
          </p:cNvSpPr>
          <p:nvPr/>
        </p:nvSpPr>
        <p:spPr bwMode="auto">
          <a:xfrm rot="20384207">
            <a:off x="246597" y="5395956"/>
            <a:ext cx="1665807" cy="98831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SRC IP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0010 0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100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1524" name="Rectangle 20"/>
          <p:cNvSpPr>
            <a:spLocks/>
          </p:cNvSpPr>
          <p:nvPr/>
        </p:nvSpPr>
        <p:spPr bwMode="auto">
          <a:xfrm>
            <a:off x="6375401" y="5715000"/>
            <a:ext cx="24765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increment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count</a:t>
            </a:r>
          </a:p>
        </p:txBody>
      </p:sp>
      <p:graphicFrame>
        <p:nvGraphicFramePr>
          <p:cNvPr id="21526" name="Group 22"/>
          <p:cNvGraphicFramePr>
            <a:graphicFrameLocks noGrp="1"/>
          </p:cNvGraphicFramePr>
          <p:nvPr/>
        </p:nvGraphicFramePr>
        <p:xfrm>
          <a:off x="2700339" y="4565650"/>
          <a:ext cx="3294062" cy="1311276"/>
        </p:xfrm>
        <a:graphic>
          <a:graphicData uri="http://schemas.openxmlformats.org/drawingml/2006/table">
            <a:tbl>
              <a:tblPr/>
              <a:tblGrid>
                <a:gridCol w="1084262"/>
                <a:gridCol w="1447800"/>
                <a:gridCol w="7620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Priority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Prefix Rule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Count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0010 0*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001* ***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  <a:sym typeface="Courier New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377" name="Rectangle 56"/>
          <p:cNvSpPr>
            <a:spLocks/>
          </p:cNvSpPr>
          <p:nvPr/>
        </p:nvSpPr>
        <p:spPr bwMode="auto">
          <a:xfrm>
            <a:off x="482600" y="-254000"/>
            <a:ext cx="12331700" cy="224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4800">
                <a:solidFill>
                  <a:srgbClr val="008000"/>
                </a:solidFill>
                <a:ea typeface="Gill Sans"/>
                <a:cs typeface="Gill Sans"/>
              </a:rPr>
              <a:t>OpenFlow </a:t>
            </a:r>
            <a:r>
              <a:rPr lang="en-US" sz="4800">
                <a:solidFill>
                  <a:schemeClr val="tx1"/>
                </a:solidFill>
                <a:ea typeface="Gill Sans"/>
                <a:cs typeface="Gill Sans"/>
              </a:rPr>
              <a:t>Measurement Framework</a:t>
            </a:r>
            <a:r>
              <a:rPr lang="en-US" sz="4800">
                <a:solidFill>
                  <a:srgbClr val="008000"/>
                </a:solidFill>
                <a:ea typeface="Gill Sans"/>
                <a:cs typeface="Gill Sans"/>
              </a:rPr>
              <a:t> 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0"/>
          </p:nvPr>
        </p:nvSpPr>
        <p:spPr>
          <a:xfrm>
            <a:off x="9626600" y="9234488"/>
            <a:ext cx="3033713" cy="519112"/>
          </a:xfrm>
        </p:spPr>
        <p:txBody>
          <a:bodyPr/>
          <a:lstStyle/>
          <a:p>
            <a:pPr>
              <a:defRPr/>
            </a:pPr>
            <a:fld id="{BBD9F403-41F8-4D11-9915-1C3745D1DDA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8" name="Picture 27" descr="MC9004326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9399" y="6934200"/>
            <a:ext cx="1600200" cy="1600200"/>
          </a:xfrm>
          <a:prstGeom prst="rect">
            <a:avLst/>
          </a:prstGeom>
        </p:spPr>
      </p:pic>
      <p:pic>
        <p:nvPicPr>
          <p:cNvPr id="29" name="Picture 28" descr="MC9004326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1" y="7848600"/>
            <a:ext cx="1600200" cy="1600200"/>
          </a:xfrm>
          <a:prstGeom prst="rect">
            <a:avLst/>
          </a:prstGeom>
        </p:spPr>
      </p:pic>
      <p:pic>
        <p:nvPicPr>
          <p:cNvPr id="31" name="Picture 30" descr="MC9004326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1" y="7848600"/>
            <a:ext cx="1600200" cy="1600200"/>
          </a:xfrm>
          <a:prstGeom prst="rect">
            <a:avLst/>
          </a:prstGeom>
        </p:spPr>
      </p:pic>
      <p:pic>
        <p:nvPicPr>
          <p:cNvPr id="32" name="Picture 31" descr="MC9004326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7086600"/>
            <a:ext cx="1600200" cy="1600200"/>
          </a:xfrm>
          <a:prstGeom prst="rect">
            <a:avLst/>
          </a:prstGeom>
        </p:spPr>
      </p:pic>
      <p:pic>
        <p:nvPicPr>
          <p:cNvPr id="34" name="Picture 1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343340">
            <a:off x="1928170" y="5495355"/>
            <a:ext cx="9779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7" name="Picture 1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343340">
            <a:off x="1773098" y="5139888"/>
            <a:ext cx="1127406" cy="465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8" name="Picture 1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67732" flipV="1">
            <a:off x="5729119" y="5184412"/>
            <a:ext cx="982500" cy="435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/>
          <p:nvPr/>
        </p:nvCxnSpPr>
        <p:spPr bwMode="auto">
          <a:xfrm flipV="1">
            <a:off x="355601" y="6324600"/>
            <a:ext cx="1981200" cy="6858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 flipH="1" flipV="1">
            <a:off x="2870201" y="7467600"/>
            <a:ext cx="1524000" cy="3048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6200000" flipV="1">
            <a:off x="4813301" y="6896100"/>
            <a:ext cx="1143000" cy="10668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>
            <a:off x="6070601" y="6324600"/>
            <a:ext cx="1905000" cy="12192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889001" y="3505200"/>
            <a:ext cx="1447800" cy="3810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2" name="Can 61"/>
          <p:cNvSpPr/>
          <p:nvPr/>
        </p:nvSpPr>
        <p:spPr bwMode="auto">
          <a:xfrm>
            <a:off x="127001" y="2667000"/>
            <a:ext cx="1223211" cy="1245054"/>
          </a:xfrm>
          <a:prstGeom prst="can">
            <a:avLst/>
          </a:prstGeom>
          <a:solidFill>
            <a:srgbClr val="CCFFCC">
              <a:alpha val="36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rot="10800000">
            <a:off x="-279399" y="2971800"/>
            <a:ext cx="635000" cy="2286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10800000" flipV="1">
            <a:off x="-279399" y="3429000"/>
            <a:ext cx="711200" cy="2286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2416500" y="2437530"/>
            <a:ext cx="1063301" cy="279816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1" name="Can 70"/>
          <p:cNvSpPr/>
          <p:nvPr/>
        </p:nvSpPr>
        <p:spPr bwMode="auto">
          <a:xfrm>
            <a:off x="1594854" y="1828800"/>
            <a:ext cx="898358" cy="914400"/>
          </a:xfrm>
          <a:prstGeom prst="can">
            <a:avLst/>
          </a:prstGeom>
          <a:solidFill>
            <a:srgbClr val="CCFFCC">
              <a:alpha val="36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0800000">
            <a:off x="1041401" y="2057400"/>
            <a:ext cx="685800" cy="3048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1498601" y="1752600"/>
            <a:ext cx="736600" cy="4572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5651148" y="2209800"/>
            <a:ext cx="2375252" cy="5969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101600" cap="flat" cmpd="dbl" algn="ctr">
            <a:solidFill>
              <a:srgbClr val="660066"/>
            </a:solidFill>
            <a:prstDash val="solid"/>
            <a:round/>
            <a:headEnd type="arrow"/>
            <a:tailEnd type="non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790852" y="2590800"/>
            <a:ext cx="14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V="1">
            <a:off x="5803548" y="2514600"/>
            <a:ext cx="2375252" cy="59690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101600" cap="flat" cmpd="dbl" algn="ctr">
            <a:solidFill>
              <a:srgbClr val="660066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7848600" y="4495800"/>
            <a:ext cx="65024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82700" lvl="1" indent="-571500" eaLnBrk="0" hangingPunct="0">
              <a:spcBef>
                <a:spcPts val="0"/>
              </a:spcBef>
              <a:buSzPct val="171000"/>
              <a:buFont typeface="Gill Sans"/>
              <a:buChar char="-"/>
            </a:pPr>
            <a:r>
              <a:rPr lang="en-US" sz="3200" kern="0" dirty="0" smtClean="0">
                <a:solidFill>
                  <a:srgbClr val="000080"/>
                </a:solidFill>
              </a:rPr>
              <a:t>Measuring Interval </a:t>
            </a:r>
            <a:r>
              <a:rPr lang="en-US" sz="3200" b="1" kern="0" dirty="0" smtClean="0">
                <a:solidFill>
                  <a:srgbClr val="000080"/>
                </a:solidFill>
              </a:rPr>
              <a:t>M</a:t>
            </a:r>
            <a:endParaRPr lang="en-US" sz="3200" kern="0" dirty="0" smtClean="0">
              <a:solidFill>
                <a:srgbClr val="00008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63438" y="4953000"/>
            <a:ext cx="450636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82700" lvl="1" indent="-571500" eaLnBrk="0" hangingPunct="0">
              <a:spcBef>
                <a:spcPts val="0"/>
              </a:spcBef>
              <a:buSzPct val="171000"/>
              <a:buFont typeface="Gill Sans"/>
              <a:buChar char="-"/>
            </a:pPr>
            <a:r>
              <a:rPr lang="en-US" sz="3200" kern="0" dirty="0" smtClean="0">
                <a:solidFill>
                  <a:srgbClr val="000080"/>
                </a:solidFill>
              </a:rPr>
              <a:t>No </a:t>
            </a:r>
            <a:r>
              <a:rPr lang="en-US" sz="3200" kern="0" dirty="0" err="1" smtClean="0">
                <a:solidFill>
                  <a:srgbClr val="000080"/>
                </a:solidFill>
              </a:rPr>
              <a:t>pkts</a:t>
            </a:r>
            <a:r>
              <a:rPr lang="en-US" sz="3200" kern="0" dirty="0" smtClean="0">
                <a:solidFill>
                  <a:srgbClr val="000080"/>
                </a:solidFill>
              </a:rPr>
              <a:t> to Controller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utoUpdateAnimBg="0"/>
      <p:bldP spid="21516" grpId="0" autoUpdateAnimBg="0"/>
      <p:bldP spid="21518" grpId="0"/>
      <p:bldP spid="21523" grpId="0" animBg="1"/>
      <p:bldP spid="21524" grpId="1"/>
      <p:bldP spid="39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1"/>
          <p:cNvSpPr>
            <a:spLocks noGrp="1" noChangeArrowheads="1"/>
          </p:cNvSpPr>
          <p:nvPr>
            <p:ph type="title"/>
          </p:nvPr>
        </p:nvSpPr>
        <p:spPr>
          <a:xfrm>
            <a:off x="-279400" y="-38100"/>
            <a:ext cx="13817600" cy="2247900"/>
          </a:xfrm>
        </p:spPr>
        <p:txBody>
          <a:bodyPr/>
          <a:lstStyle/>
          <a:p>
            <a:pPr eaLnBrk="1" hangingPunct="1"/>
            <a:r>
              <a:rPr lang="en-US" b="1" dirty="0" smtClean="0"/>
              <a:t>Monitoring</a:t>
            </a:r>
            <a:r>
              <a:rPr lang="en-US" dirty="0" smtClean="0"/>
              <a:t> HHHes</a:t>
            </a:r>
            <a:endParaRPr lang="en-US" dirty="0" smtClean="0">
              <a:solidFill>
                <a:srgbClr val="008000"/>
              </a:solidFill>
            </a:endParaRPr>
          </a:p>
        </p:txBody>
      </p:sp>
      <p:grpSp>
        <p:nvGrpSpPr>
          <p:cNvPr id="197634" name="Group 2"/>
          <p:cNvGrpSpPr>
            <a:grpSpLocks/>
          </p:cNvGrpSpPr>
          <p:nvPr/>
        </p:nvGrpSpPr>
        <p:grpSpPr bwMode="auto">
          <a:xfrm>
            <a:off x="3390900" y="2235200"/>
            <a:ext cx="9347200" cy="6916738"/>
            <a:chOff x="0" y="0"/>
            <a:chExt cx="5888" cy="4357"/>
          </a:xfrm>
        </p:grpSpPr>
        <p:sp>
          <p:nvSpPr>
            <p:cNvPr id="197659" name="Line 3"/>
            <p:cNvSpPr>
              <a:spLocks noChangeShapeType="1"/>
            </p:cNvSpPr>
            <p:nvPr/>
          </p:nvSpPr>
          <p:spPr bwMode="auto">
            <a:xfrm>
              <a:off x="4416" y="2484"/>
              <a:ext cx="471" cy="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60" name="Oval 4"/>
            <p:cNvSpPr>
              <a:spLocks/>
            </p:cNvSpPr>
            <p:nvPr/>
          </p:nvSpPr>
          <p:spPr bwMode="auto">
            <a:xfrm>
              <a:off x="2153" y="2871"/>
              <a:ext cx="580" cy="59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61" name="Oval 5"/>
            <p:cNvSpPr>
              <a:spLocks/>
            </p:cNvSpPr>
            <p:nvPr/>
          </p:nvSpPr>
          <p:spPr bwMode="auto">
            <a:xfrm>
              <a:off x="828" y="2871"/>
              <a:ext cx="580" cy="594"/>
            </a:xfrm>
            <a:prstGeom prst="ellipse">
              <a:avLst/>
            </a:prstGeom>
            <a:solidFill>
              <a:srgbClr val="FFFFFF"/>
            </a:solidFill>
            <a:ln w="190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62" name="Oval 6"/>
            <p:cNvSpPr>
              <a:spLocks/>
            </p:cNvSpPr>
            <p:nvPr/>
          </p:nvSpPr>
          <p:spPr bwMode="auto">
            <a:xfrm>
              <a:off x="1574" y="1978"/>
              <a:ext cx="579" cy="596"/>
            </a:xfrm>
            <a:prstGeom prst="ellipse">
              <a:avLst/>
            </a:prstGeom>
            <a:solidFill>
              <a:srgbClr val="FFFFFF"/>
            </a:solidFill>
            <a:ln w="190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63" name="Rectangle 7"/>
            <p:cNvSpPr>
              <a:spLocks/>
            </p:cNvSpPr>
            <p:nvPr/>
          </p:nvSpPr>
          <p:spPr bwMode="auto">
            <a:xfrm>
              <a:off x="1531" y="2105"/>
              <a:ext cx="67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19</a:t>
              </a:r>
            </a:p>
          </p:txBody>
        </p:sp>
        <p:sp>
          <p:nvSpPr>
            <p:cNvPr id="197664" name="Oval 8"/>
            <p:cNvSpPr>
              <a:spLocks/>
            </p:cNvSpPr>
            <p:nvPr/>
          </p:nvSpPr>
          <p:spPr bwMode="auto">
            <a:xfrm>
              <a:off x="1794" y="3762"/>
              <a:ext cx="580" cy="59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65" name="Oval 9"/>
            <p:cNvSpPr>
              <a:spLocks/>
            </p:cNvSpPr>
            <p:nvPr/>
          </p:nvSpPr>
          <p:spPr bwMode="auto">
            <a:xfrm>
              <a:off x="1050" y="3762"/>
              <a:ext cx="579" cy="59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66" name="Oval 10"/>
            <p:cNvSpPr>
              <a:spLocks/>
            </p:cNvSpPr>
            <p:nvPr/>
          </p:nvSpPr>
          <p:spPr bwMode="auto">
            <a:xfrm>
              <a:off x="2430" y="3762"/>
              <a:ext cx="579" cy="59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67" name="Oval 11"/>
            <p:cNvSpPr>
              <a:spLocks/>
            </p:cNvSpPr>
            <p:nvPr/>
          </p:nvSpPr>
          <p:spPr bwMode="auto">
            <a:xfrm>
              <a:off x="360" y="3732"/>
              <a:ext cx="579" cy="595"/>
            </a:xfrm>
            <a:prstGeom prst="ellipse">
              <a:avLst/>
            </a:prstGeom>
            <a:solidFill>
              <a:srgbClr val="008000">
                <a:alpha val="49803"/>
              </a:srgbClr>
            </a:solidFill>
            <a:ln w="1905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68" name="Line 12"/>
            <p:cNvSpPr>
              <a:spLocks noChangeShapeType="1"/>
            </p:cNvSpPr>
            <p:nvPr/>
          </p:nvSpPr>
          <p:spPr bwMode="auto">
            <a:xfrm flipH="1">
              <a:off x="2015" y="3377"/>
              <a:ext cx="223" cy="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69" name="Line 13"/>
            <p:cNvSpPr>
              <a:spLocks noChangeShapeType="1"/>
            </p:cNvSpPr>
            <p:nvPr/>
          </p:nvSpPr>
          <p:spPr bwMode="auto">
            <a:xfrm>
              <a:off x="2568" y="3405"/>
              <a:ext cx="151" cy="3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70" name="Line 14"/>
            <p:cNvSpPr>
              <a:spLocks noChangeShapeType="1"/>
            </p:cNvSpPr>
            <p:nvPr/>
          </p:nvSpPr>
          <p:spPr bwMode="auto">
            <a:xfrm flipH="1">
              <a:off x="608" y="3377"/>
              <a:ext cx="305" cy="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71" name="Line 15"/>
            <p:cNvSpPr>
              <a:spLocks noChangeShapeType="1"/>
            </p:cNvSpPr>
            <p:nvPr/>
          </p:nvSpPr>
          <p:spPr bwMode="auto">
            <a:xfrm>
              <a:off x="1243" y="3375"/>
              <a:ext cx="138" cy="3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72" name="Oval 16"/>
            <p:cNvSpPr>
              <a:spLocks/>
            </p:cNvSpPr>
            <p:nvPr/>
          </p:nvSpPr>
          <p:spPr bwMode="auto">
            <a:xfrm>
              <a:off x="2705" y="1117"/>
              <a:ext cx="580" cy="594"/>
            </a:xfrm>
            <a:prstGeom prst="ellipse">
              <a:avLst/>
            </a:prstGeom>
            <a:solidFill>
              <a:srgbClr val="008000">
                <a:alpha val="49803"/>
              </a:srgbClr>
            </a:solidFill>
            <a:ln w="1905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73" name="Oval 17"/>
            <p:cNvSpPr>
              <a:spLocks/>
            </p:cNvSpPr>
            <p:nvPr/>
          </p:nvSpPr>
          <p:spPr bwMode="auto">
            <a:xfrm>
              <a:off x="3892" y="2008"/>
              <a:ext cx="579" cy="594"/>
            </a:xfrm>
            <a:prstGeom prst="ellipse">
              <a:avLst/>
            </a:prstGeom>
            <a:noFill/>
            <a:ln w="190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74" name="Oval 18"/>
            <p:cNvSpPr>
              <a:spLocks/>
            </p:cNvSpPr>
            <p:nvPr/>
          </p:nvSpPr>
          <p:spPr bwMode="auto">
            <a:xfrm>
              <a:off x="3395" y="2871"/>
              <a:ext cx="580" cy="594"/>
            </a:xfrm>
            <a:prstGeom prst="ellipse">
              <a:avLst/>
            </a:prstGeom>
            <a:solidFill>
              <a:srgbClr val="008000">
                <a:alpha val="49803"/>
              </a:srgbClr>
            </a:solidFill>
            <a:ln w="1905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75" name="Oval 19"/>
            <p:cNvSpPr>
              <a:spLocks/>
            </p:cNvSpPr>
            <p:nvPr/>
          </p:nvSpPr>
          <p:spPr bwMode="auto">
            <a:xfrm>
              <a:off x="4802" y="2871"/>
              <a:ext cx="580" cy="5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76" name="Oval 20"/>
            <p:cNvSpPr>
              <a:spLocks/>
            </p:cNvSpPr>
            <p:nvPr/>
          </p:nvSpPr>
          <p:spPr bwMode="auto">
            <a:xfrm>
              <a:off x="3753" y="3762"/>
              <a:ext cx="580" cy="5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77" name="Oval 21"/>
            <p:cNvSpPr>
              <a:spLocks/>
            </p:cNvSpPr>
            <p:nvPr/>
          </p:nvSpPr>
          <p:spPr bwMode="auto">
            <a:xfrm>
              <a:off x="3092" y="3762"/>
              <a:ext cx="579" cy="5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78" name="Oval 22"/>
            <p:cNvSpPr>
              <a:spLocks/>
            </p:cNvSpPr>
            <p:nvPr/>
          </p:nvSpPr>
          <p:spPr bwMode="auto">
            <a:xfrm>
              <a:off x="4471" y="3762"/>
              <a:ext cx="579" cy="5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79" name="Oval 23"/>
            <p:cNvSpPr>
              <a:spLocks/>
            </p:cNvSpPr>
            <p:nvPr/>
          </p:nvSpPr>
          <p:spPr bwMode="auto">
            <a:xfrm>
              <a:off x="5244" y="3762"/>
              <a:ext cx="579" cy="5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680" name="Line 24"/>
            <p:cNvSpPr>
              <a:spLocks noChangeShapeType="1"/>
            </p:cNvSpPr>
            <p:nvPr/>
          </p:nvSpPr>
          <p:spPr bwMode="auto">
            <a:xfrm>
              <a:off x="3200" y="1624"/>
              <a:ext cx="775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81" name="Line 25"/>
            <p:cNvSpPr>
              <a:spLocks noChangeShapeType="1"/>
            </p:cNvSpPr>
            <p:nvPr/>
          </p:nvSpPr>
          <p:spPr bwMode="auto">
            <a:xfrm>
              <a:off x="4416" y="2484"/>
              <a:ext cx="471" cy="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82" name="Line 26"/>
            <p:cNvSpPr>
              <a:spLocks noChangeShapeType="1"/>
            </p:cNvSpPr>
            <p:nvPr/>
          </p:nvSpPr>
          <p:spPr bwMode="auto">
            <a:xfrm flipH="1">
              <a:off x="3684" y="2484"/>
              <a:ext cx="263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83" name="Line 27"/>
            <p:cNvSpPr>
              <a:spLocks noChangeShapeType="1"/>
            </p:cNvSpPr>
            <p:nvPr/>
          </p:nvSpPr>
          <p:spPr bwMode="auto">
            <a:xfrm>
              <a:off x="5297" y="3377"/>
              <a:ext cx="306" cy="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84" name="Line 28"/>
            <p:cNvSpPr>
              <a:spLocks noChangeShapeType="1"/>
            </p:cNvSpPr>
            <p:nvPr/>
          </p:nvSpPr>
          <p:spPr bwMode="auto">
            <a:xfrm flipH="1">
              <a:off x="4719" y="3377"/>
              <a:ext cx="168" cy="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85" name="Line 29"/>
            <p:cNvSpPr>
              <a:spLocks noChangeShapeType="1"/>
            </p:cNvSpPr>
            <p:nvPr/>
          </p:nvSpPr>
          <p:spPr bwMode="auto">
            <a:xfrm flipH="1">
              <a:off x="3312" y="3377"/>
              <a:ext cx="168" cy="3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86" name="Line 30"/>
            <p:cNvSpPr>
              <a:spLocks noChangeShapeType="1"/>
            </p:cNvSpPr>
            <p:nvPr/>
          </p:nvSpPr>
          <p:spPr bwMode="auto">
            <a:xfrm>
              <a:off x="3890" y="3377"/>
              <a:ext cx="195" cy="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87" name="Line 31"/>
            <p:cNvSpPr>
              <a:spLocks noChangeShapeType="1"/>
            </p:cNvSpPr>
            <p:nvPr/>
          </p:nvSpPr>
          <p:spPr bwMode="auto">
            <a:xfrm flipH="1">
              <a:off x="2068" y="1592"/>
              <a:ext cx="693" cy="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88" name="Line 32"/>
            <p:cNvSpPr>
              <a:spLocks noChangeShapeType="1"/>
            </p:cNvSpPr>
            <p:nvPr/>
          </p:nvSpPr>
          <p:spPr bwMode="auto">
            <a:xfrm>
              <a:off x="2044" y="2493"/>
              <a:ext cx="335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89" name="Line 33"/>
            <p:cNvSpPr>
              <a:spLocks noChangeShapeType="1"/>
            </p:cNvSpPr>
            <p:nvPr/>
          </p:nvSpPr>
          <p:spPr bwMode="auto">
            <a:xfrm flipH="1">
              <a:off x="1293" y="2536"/>
              <a:ext cx="348" cy="3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690" name="Rectangle 34"/>
            <p:cNvSpPr>
              <a:spLocks/>
            </p:cNvSpPr>
            <p:nvPr/>
          </p:nvSpPr>
          <p:spPr bwMode="auto">
            <a:xfrm>
              <a:off x="776" y="3016"/>
              <a:ext cx="672" cy="3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12</a:t>
              </a:r>
            </a:p>
          </p:txBody>
        </p:sp>
        <p:sp>
          <p:nvSpPr>
            <p:cNvPr id="197691" name="Rectangle 35"/>
            <p:cNvSpPr>
              <a:spLocks/>
            </p:cNvSpPr>
            <p:nvPr/>
          </p:nvSpPr>
          <p:spPr bwMode="auto">
            <a:xfrm>
              <a:off x="296" y="3880"/>
              <a:ext cx="672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11</a:t>
              </a:r>
            </a:p>
          </p:txBody>
        </p:sp>
        <p:sp>
          <p:nvSpPr>
            <p:cNvPr id="197692" name="Rectangle 36"/>
            <p:cNvSpPr>
              <a:spLocks/>
            </p:cNvSpPr>
            <p:nvPr/>
          </p:nvSpPr>
          <p:spPr bwMode="auto">
            <a:xfrm>
              <a:off x="1016" y="3880"/>
              <a:ext cx="672" cy="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1</a:t>
              </a:r>
            </a:p>
          </p:txBody>
        </p:sp>
        <p:sp>
          <p:nvSpPr>
            <p:cNvPr id="197693" name="Rectangle 37"/>
            <p:cNvSpPr>
              <a:spLocks/>
            </p:cNvSpPr>
            <p:nvPr/>
          </p:nvSpPr>
          <p:spPr bwMode="auto">
            <a:xfrm>
              <a:off x="2088" y="3016"/>
              <a:ext cx="67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7</a:t>
              </a:r>
            </a:p>
          </p:txBody>
        </p:sp>
        <p:sp>
          <p:nvSpPr>
            <p:cNvPr id="197694" name="Rectangle 38"/>
            <p:cNvSpPr>
              <a:spLocks/>
            </p:cNvSpPr>
            <p:nvPr/>
          </p:nvSpPr>
          <p:spPr bwMode="auto">
            <a:xfrm>
              <a:off x="1768" y="3888"/>
              <a:ext cx="672" cy="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5</a:t>
              </a:r>
            </a:p>
          </p:txBody>
        </p:sp>
        <p:sp>
          <p:nvSpPr>
            <p:cNvPr id="197695" name="Rectangle 39"/>
            <p:cNvSpPr>
              <a:spLocks/>
            </p:cNvSpPr>
            <p:nvPr/>
          </p:nvSpPr>
          <p:spPr bwMode="auto">
            <a:xfrm>
              <a:off x="2408" y="3888"/>
              <a:ext cx="67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2</a:t>
              </a:r>
            </a:p>
          </p:txBody>
        </p:sp>
        <p:sp>
          <p:nvSpPr>
            <p:cNvPr id="197696" name="Rectangle 40"/>
            <p:cNvSpPr>
              <a:spLocks/>
            </p:cNvSpPr>
            <p:nvPr/>
          </p:nvSpPr>
          <p:spPr bwMode="auto">
            <a:xfrm>
              <a:off x="3864" y="2144"/>
              <a:ext cx="672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21</a:t>
              </a:r>
            </a:p>
          </p:txBody>
        </p:sp>
        <p:sp>
          <p:nvSpPr>
            <p:cNvPr id="197697" name="Rectangle 41"/>
            <p:cNvSpPr>
              <a:spLocks/>
            </p:cNvSpPr>
            <p:nvPr/>
          </p:nvSpPr>
          <p:spPr bwMode="auto">
            <a:xfrm>
              <a:off x="3368" y="2992"/>
              <a:ext cx="672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12</a:t>
              </a:r>
            </a:p>
          </p:txBody>
        </p:sp>
        <p:sp>
          <p:nvSpPr>
            <p:cNvPr id="197698" name="Rectangle 42"/>
            <p:cNvSpPr>
              <a:spLocks/>
            </p:cNvSpPr>
            <p:nvPr/>
          </p:nvSpPr>
          <p:spPr bwMode="auto">
            <a:xfrm>
              <a:off x="4776" y="2992"/>
              <a:ext cx="672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9</a:t>
              </a:r>
            </a:p>
          </p:txBody>
        </p:sp>
        <p:sp>
          <p:nvSpPr>
            <p:cNvPr id="197699" name="Rectangle 43"/>
            <p:cNvSpPr>
              <a:spLocks/>
            </p:cNvSpPr>
            <p:nvPr/>
          </p:nvSpPr>
          <p:spPr bwMode="auto">
            <a:xfrm>
              <a:off x="3056" y="3888"/>
              <a:ext cx="672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9</a:t>
              </a:r>
            </a:p>
          </p:txBody>
        </p:sp>
        <p:sp>
          <p:nvSpPr>
            <p:cNvPr id="197700" name="Rectangle 44"/>
            <p:cNvSpPr>
              <a:spLocks/>
            </p:cNvSpPr>
            <p:nvPr/>
          </p:nvSpPr>
          <p:spPr bwMode="auto">
            <a:xfrm>
              <a:off x="3728" y="3888"/>
              <a:ext cx="672" cy="3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3</a:t>
              </a:r>
            </a:p>
          </p:txBody>
        </p:sp>
        <p:sp>
          <p:nvSpPr>
            <p:cNvPr id="197701" name="Rectangle 45"/>
            <p:cNvSpPr>
              <a:spLocks/>
            </p:cNvSpPr>
            <p:nvPr/>
          </p:nvSpPr>
          <p:spPr bwMode="auto">
            <a:xfrm>
              <a:off x="4448" y="3888"/>
              <a:ext cx="672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5</a:t>
              </a:r>
            </a:p>
          </p:txBody>
        </p:sp>
        <p:sp>
          <p:nvSpPr>
            <p:cNvPr id="197702" name="Rectangle 46"/>
            <p:cNvSpPr>
              <a:spLocks/>
            </p:cNvSpPr>
            <p:nvPr/>
          </p:nvSpPr>
          <p:spPr bwMode="auto">
            <a:xfrm>
              <a:off x="5216" y="3888"/>
              <a:ext cx="67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4</a:t>
              </a:r>
            </a:p>
          </p:txBody>
        </p:sp>
        <p:sp>
          <p:nvSpPr>
            <p:cNvPr id="197703" name="Rectangle 47"/>
            <p:cNvSpPr>
              <a:spLocks/>
            </p:cNvSpPr>
            <p:nvPr/>
          </p:nvSpPr>
          <p:spPr bwMode="auto">
            <a:xfrm>
              <a:off x="1400" y="1744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00**</a:t>
              </a:r>
            </a:p>
          </p:txBody>
        </p:sp>
        <p:sp>
          <p:nvSpPr>
            <p:cNvPr id="197704" name="Rectangle 48"/>
            <p:cNvSpPr>
              <a:spLocks/>
            </p:cNvSpPr>
            <p:nvPr/>
          </p:nvSpPr>
          <p:spPr bwMode="auto">
            <a:xfrm>
              <a:off x="568" y="261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000*</a:t>
              </a:r>
            </a:p>
          </p:txBody>
        </p:sp>
        <p:sp>
          <p:nvSpPr>
            <p:cNvPr id="197705" name="Rectangle 49"/>
            <p:cNvSpPr>
              <a:spLocks/>
            </p:cNvSpPr>
            <p:nvPr/>
          </p:nvSpPr>
          <p:spPr bwMode="auto">
            <a:xfrm>
              <a:off x="0" y="352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0000</a:t>
              </a:r>
            </a:p>
          </p:txBody>
        </p:sp>
        <p:sp>
          <p:nvSpPr>
            <p:cNvPr id="197706" name="Rectangle 50"/>
            <p:cNvSpPr>
              <a:spLocks/>
            </p:cNvSpPr>
            <p:nvPr/>
          </p:nvSpPr>
          <p:spPr bwMode="auto">
            <a:xfrm>
              <a:off x="776" y="353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0001</a:t>
              </a:r>
            </a:p>
          </p:txBody>
        </p:sp>
        <p:sp>
          <p:nvSpPr>
            <p:cNvPr id="197707" name="Rectangle 51"/>
            <p:cNvSpPr>
              <a:spLocks/>
            </p:cNvSpPr>
            <p:nvPr/>
          </p:nvSpPr>
          <p:spPr bwMode="auto">
            <a:xfrm>
              <a:off x="1472" y="353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0010</a:t>
              </a:r>
            </a:p>
          </p:txBody>
        </p:sp>
        <p:sp>
          <p:nvSpPr>
            <p:cNvPr id="197708" name="Rectangle 52"/>
            <p:cNvSpPr>
              <a:spLocks/>
            </p:cNvSpPr>
            <p:nvPr/>
          </p:nvSpPr>
          <p:spPr bwMode="auto">
            <a:xfrm>
              <a:off x="2120" y="353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0011</a:t>
              </a:r>
            </a:p>
          </p:txBody>
        </p:sp>
        <p:sp>
          <p:nvSpPr>
            <p:cNvPr id="197709" name="Rectangle 53"/>
            <p:cNvSpPr>
              <a:spLocks/>
            </p:cNvSpPr>
            <p:nvPr/>
          </p:nvSpPr>
          <p:spPr bwMode="auto">
            <a:xfrm>
              <a:off x="2752" y="353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0100</a:t>
              </a:r>
            </a:p>
          </p:txBody>
        </p:sp>
        <p:sp>
          <p:nvSpPr>
            <p:cNvPr id="197710" name="Rectangle 54"/>
            <p:cNvSpPr>
              <a:spLocks/>
            </p:cNvSpPr>
            <p:nvPr/>
          </p:nvSpPr>
          <p:spPr bwMode="auto">
            <a:xfrm>
              <a:off x="3472" y="353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0101</a:t>
              </a:r>
            </a:p>
          </p:txBody>
        </p:sp>
        <p:sp>
          <p:nvSpPr>
            <p:cNvPr id="197711" name="Rectangle 55"/>
            <p:cNvSpPr>
              <a:spLocks/>
            </p:cNvSpPr>
            <p:nvPr/>
          </p:nvSpPr>
          <p:spPr bwMode="auto">
            <a:xfrm>
              <a:off x="4160" y="353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0110</a:t>
              </a:r>
            </a:p>
          </p:txBody>
        </p:sp>
        <p:sp>
          <p:nvSpPr>
            <p:cNvPr id="197712" name="Rectangle 56"/>
            <p:cNvSpPr>
              <a:spLocks/>
            </p:cNvSpPr>
            <p:nvPr/>
          </p:nvSpPr>
          <p:spPr bwMode="auto">
            <a:xfrm>
              <a:off x="4904" y="3536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2400">
                  <a:solidFill>
                    <a:schemeClr val="tx1"/>
                  </a:solidFill>
                  <a:ea typeface="Gill Sans"/>
                  <a:cs typeface="Gill Sans"/>
                </a:rPr>
                <a:t>0111</a:t>
              </a:r>
            </a:p>
          </p:txBody>
        </p:sp>
        <p:sp>
          <p:nvSpPr>
            <p:cNvPr id="197713" name="Rectangle 57"/>
            <p:cNvSpPr>
              <a:spLocks/>
            </p:cNvSpPr>
            <p:nvPr/>
          </p:nvSpPr>
          <p:spPr bwMode="auto">
            <a:xfrm>
              <a:off x="1664" y="264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01**</a:t>
              </a:r>
            </a:p>
          </p:txBody>
        </p:sp>
        <p:sp>
          <p:nvSpPr>
            <p:cNvPr id="197714" name="Rectangle 58"/>
            <p:cNvSpPr>
              <a:spLocks/>
            </p:cNvSpPr>
            <p:nvPr/>
          </p:nvSpPr>
          <p:spPr bwMode="auto">
            <a:xfrm>
              <a:off x="2976" y="264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010*</a:t>
              </a:r>
            </a:p>
          </p:txBody>
        </p:sp>
        <p:sp>
          <p:nvSpPr>
            <p:cNvPr id="197715" name="Rectangle 59"/>
            <p:cNvSpPr>
              <a:spLocks/>
            </p:cNvSpPr>
            <p:nvPr/>
          </p:nvSpPr>
          <p:spPr bwMode="auto">
            <a:xfrm>
              <a:off x="4080" y="264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011*</a:t>
              </a:r>
            </a:p>
          </p:txBody>
        </p:sp>
        <p:sp>
          <p:nvSpPr>
            <p:cNvPr id="197716" name="Rectangle 60"/>
            <p:cNvSpPr>
              <a:spLocks/>
            </p:cNvSpPr>
            <p:nvPr/>
          </p:nvSpPr>
          <p:spPr bwMode="auto">
            <a:xfrm>
              <a:off x="3592" y="1744"/>
              <a:ext cx="672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01**</a:t>
              </a:r>
            </a:p>
          </p:txBody>
        </p:sp>
        <p:sp>
          <p:nvSpPr>
            <p:cNvPr id="197717" name="Rectangle 61"/>
            <p:cNvSpPr>
              <a:spLocks/>
            </p:cNvSpPr>
            <p:nvPr/>
          </p:nvSpPr>
          <p:spPr bwMode="auto">
            <a:xfrm>
              <a:off x="2664" y="1224"/>
              <a:ext cx="672" cy="3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40</a:t>
              </a:r>
            </a:p>
          </p:txBody>
        </p:sp>
        <p:sp>
          <p:nvSpPr>
            <p:cNvPr id="197718" name="Rectangle 62"/>
            <p:cNvSpPr>
              <a:spLocks/>
            </p:cNvSpPr>
            <p:nvPr/>
          </p:nvSpPr>
          <p:spPr bwMode="auto">
            <a:xfrm>
              <a:off x="2384" y="88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0***</a:t>
              </a:r>
            </a:p>
          </p:txBody>
        </p:sp>
        <p:sp>
          <p:nvSpPr>
            <p:cNvPr id="197719" name="Oval 63"/>
            <p:cNvSpPr>
              <a:spLocks/>
            </p:cNvSpPr>
            <p:nvPr/>
          </p:nvSpPr>
          <p:spPr bwMode="auto">
            <a:xfrm>
              <a:off x="3824" y="240"/>
              <a:ext cx="579" cy="594"/>
            </a:xfrm>
            <a:prstGeom prst="ellipse">
              <a:avLst/>
            </a:prstGeom>
            <a:noFill/>
            <a:ln w="190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720" name="Oval 64"/>
            <p:cNvSpPr>
              <a:spLocks/>
            </p:cNvSpPr>
            <p:nvPr/>
          </p:nvSpPr>
          <p:spPr bwMode="auto">
            <a:xfrm>
              <a:off x="5016" y="1128"/>
              <a:ext cx="579" cy="5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97721" name="Line 65"/>
            <p:cNvSpPr>
              <a:spLocks noChangeShapeType="1"/>
            </p:cNvSpPr>
            <p:nvPr/>
          </p:nvSpPr>
          <p:spPr bwMode="auto">
            <a:xfrm>
              <a:off x="4320" y="744"/>
              <a:ext cx="775" cy="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722" name="Line 66"/>
            <p:cNvSpPr>
              <a:spLocks noChangeShapeType="1"/>
            </p:cNvSpPr>
            <p:nvPr/>
          </p:nvSpPr>
          <p:spPr bwMode="auto">
            <a:xfrm flipH="1">
              <a:off x="3192" y="712"/>
              <a:ext cx="692" cy="4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723" name="Rectangle 67"/>
            <p:cNvSpPr>
              <a:spLocks/>
            </p:cNvSpPr>
            <p:nvPr/>
          </p:nvSpPr>
          <p:spPr bwMode="auto">
            <a:xfrm>
              <a:off x="4984" y="1264"/>
              <a:ext cx="672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0</a:t>
              </a:r>
            </a:p>
          </p:txBody>
        </p:sp>
        <p:sp>
          <p:nvSpPr>
            <p:cNvPr id="197724" name="Rectangle 68"/>
            <p:cNvSpPr>
              <a:spLocks/>
            </p:cNvSpPr>
            <p:nvPr/>
          </p:nvSpPr>
          <p:spPr bwMode="auto">
            <a:xfrm>
              <a:off x="4712" y="864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1***</a:t>
              </a:r>
            </a:p>
          </p:txBody>
        </p:sp>
        <p:sp>
          <p:nvSpPr>
            <p:cNvPr id="197725" name="Rectangle 69"/>
            <p:cNvSpPr>
              <a:spLocks/>
            </p:cNvSpPr>
            <p:nvPr/>
          </p:nvSpPr>
          <p:spPr bwMode="auto">
            <a:xfrm>
              <a:off x="3784" y="344"/>
              <a:ext cx="672" cy="3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600">
                  <a:solidFill>
                    <a:schemeClr val="tx1"/>
                  </a:solidFill>
                  <a:ea typeface="Gill Sans"/>
                  <a:cs typeface="Gill Sans"/>
                </a:rPr>
                <a:t>40</a:t>
              </a:r>
            </a:p>
          </p:txBody>
        </p:sp>
        <p:sp>
          <p:nvSpPr>
            <p:cNvPr id="197726" name="Rectangle 70"/>
            <p:cNvSpPr>
              <a:spLocks/>
            </p:cNvSpPr>
            <p:nvPr/>
          </p:nvSpPr>
          <p:spPr bwMode="auto">
            <a:xfrm>
              <a:off x="3504" y="0"/>
              <a:ext cx="6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78049" bIns="38100"/>
            <a:lstStyle/>
            <a:p>
              <a:pPr marL="1588" algn="ctr"/>
              <a:r>
                <a:rPr lang="en-US" sz="3200">
                  <a:solidFill>
                    <a:schemeClr val="tx1"/>
                  </a:solidFill>
                  <a:ea typeface="Gill Sans"/>
                  <a:cs typeface="Gill Sans"/>
                </a:rPr>
                <a:t>****</a:t>
              </a:r>
            </a:p>
          </p:txBody>
        </p:sp>
      </p:grpSp>
      <p:graphicFrame>
        <p:nvGraphicFramePr>
          <p:cNvPr id="20551" name="Group 71"/>
          <p:cNvGraphicFramePr>
            <a:graphicFrameLocks noGrp="1"/>
          </p:cNvGraphicFramePr>
          <p:nvPr/>
        </p:nvGraphicFramePr>
        <p:xfrm>
          <a:off x="492125" y="2427288"/>
          <a:ext cx="5324475" cy="2217739"/>
        </p:xfrm>
        <a:graphic>
          <a:graphicData uri="http://schemas.openxmlformats.org/drawingml/2006/table">
            <a:tbl>
              <a:tblPr/>
              <a:tblGrid>
                <a:gridCol w="1692275"/>
                <a:gridCol w="2260600"/>
                <a:gridCol w="1371600"/>
              </a:tblGrid>
              <a:tr h="469900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Priority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Prefix Rule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Count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0000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11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2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010*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12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cs typeface="ヒラギノ角ゴ ProN W3" charset="-128"/>
                          <a:sym typeface="Gill Sans" charset="0"/>
                        </a:rPr>
                        <a:t>3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0***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l" defTabSz="914400" rtl="0" eaLnBrk="1" fontAlgn="base" latinLnBrk="0" hangingPunct="1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17</a:t>
                      </a: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7657" name="Rectangle 115"/>
          <p:cNvSpPr>
            <a:spLocks/>
          </p:cNvSpPr>
          <p:nvPr/>
        </p:nvSpPr>
        <p:spPr bwMode="auto">
          <a:xfrm>
            <a:off x="406400" y="6096000"/>
            <a:ext cx="4305300" cy="166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2400"/>
              </a:spcBef>
            </a:pPr>
            <a:r>
              <a:rPr lang="en-US" sz="3600" b="1" i="1" dirty="0">
                <a:solidFill>
                  <a:srgbClr val="800000"/>
                </a:solidFill>
                <a:ea typeface="Gill Sans"/>
                <a:cs typeface="Gill Sans"/>
              </a:rPr>
              <a:t>HHH</a:t>
            </a:r>
            <a:r>
              <a:rPr lang="en-US" sz="3600" dirty="0">
                <a:solidFill>
                  <a:srgbClr val="800000"/>
                </a:solidFill>
                <a:ea typeface="Gill Sans"/>
                <a:cs typeface="Gill Sans"/>
              </a:rPr>
              <a:t>: after excluding any descendant prefix rules</a:t>
            </a:r>
          </a:p>
          <a:p>
            <a:pPr>
              <a:spcBef>
                <a:spcPts val="2400"/>
              </a:spcBef>
            </a:pPr>
            <a:r>
              <a:rPr lang="en-US" sz="3600" b="1" dirty="0">
                <a:solidFill>
                  <a:srgbClr val="800000"/>
                </a:solidFill>
                <a:ea typeface="Gill Sans"/>
                <a:cs typeface="Gill Sans"/>
              </a:rPr>
              <a:t>TCAM</a:t>
            </a:r>
            <a:r>
              <a:rPr lang="en-US" sz="3600" dirty="0">
                <a:solidFill>
                  <a:srgbClr val="800000"/>
                </a:solidFill>
                <a:ea typeface="Gill Sans"/>
                <a:cs typeface="Gill Sans"/>
              </a:rPr>
              <a:t>: priority matching</a:t>
            </a:r>
          </a:p>
        </p:txBody>
      </p:sp>
      <p:sp>
        <p:nvSpPr>
          <p:cNvPr id="197658" name="TextBox 73"/>
          <p:cNvSpPr txBox="1">
            <a:spLocks noChangeArrowheads="1"/>
          </p:cNvSpPr>
          <p:nvPr/>
        </p:nvSpPr>
        <p:spPr bwMode="auto">
          <a:xfrm>
            <a:off x="11684000" y="90678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fld id="{FCDB9618-9347-4329-865F-654749C301ED}" type="slidenum">
              <a:rPr lang="en-US" sz="2000"/>
              <a:pPr algn="ctr"/>
              <a:t>9</a:t>
            </a:fld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A6A6A6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0D0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Pages>0</Pages>
  <Words>2003</Words>
  <Characters>0</Characters>
  <Application>Microsoft Macintosh PowerPoint</Application>
  <PresentationFormat>Custom</PresentationFormat>
  <Lines>0</Lines>
  <Paragraphs>549</Paragraphs>
  <Slides>16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Title &amp; Subtitle</vt:lpstr>
      <vt:lpstr>Title &amp; Bullets</vt:lpstr>
      <vt:lpstr>Bullets</vt:lpstr>
      <vt:lpstr>Photo - Horizontal</vt:lpstr>
      <vt:lpstr>Photo - Horizontal Reflection</vt:lpstr>
      <vt:lpstr>Photo - Vertical</vt:lpstr>
      <vt:lpstr>Photo - Vertical Reflection</vt:lpstr>
      <vt:lpstr>Title - Center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Measuring Large Traffic Aggregates on Commodity Switches</vt:lpstr>
      <vt:lpstr>Motivation</vt:lpstr>
      <vt:lpstr>Aggregate at fixed prefix-length?</vt:lpstr>
      <vt:lpstr>Slide 4</vt:lpstr>
      <vt:lpstr>Slide 5</vt:lpstr>
      <vt:lpstr>Related Work</vt:lpstr>
      <vt:lpstr>Slide 7</vt:lpstr>
      <vt:lpstr>Slide 8</vt:lpstr>
      <vt:lpstr>Monitoring HHHes</vt:lpstr>
      <vt:lpstr>Slide 10</vt:lpstr>
      <vt:lpstr>Slide 11</vt:lpstr>
      <vt:lpstr>Slide 12</vt:lpstr>
      <vt:lpstr>Slide 13</vt:lpstr>
      <vt:lpstr>Evaluation- Results</vt:lpstr>
      <vt:lpstr>Stepping back… not just for HHHes</vt:lpstr>
      <vt:lpstr>Conclusion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Large Traffic Aggregates on Commodity Switches</dc:title>
  <dc:subject/>
  <dc:creator/>
  <cp:keywords/>
  <dc:description/>
  <cp:lastModifiedBy>Lavanya  Jose</cp:lastModifiedBy>
  <cp:revision>122</cp:revision>
  <cp:lastPrinted>2011-03-22T21:02:38Z</cp:lastPrinted>
  <dcterms:created xsi:type="dcterms:W3CDTF">2011-03-28T04:27:14Z</dcterms:created>
  <dcterms:modified xsi:type="dcterms:W3CDTF">2011-03-28T05:03:01Z</dcterms:modified>
</cp:coreProperties>
</file>