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73" r:id="rId3"/>
    <p:sldId id="275" r:id="rId4"/>
    <p:sldId id="258" r:id="rId5"/>
    <p:sldId id="260" r:id="rId6"/>
    <p:sldId id="261" r:id="rId7"/>
    <p:sldId id="262" r:id="rId8"/>
    <p:sldId id="286" r:id="rId9"/>
    <p:sldId id="284" r:id="rId10"/>
    <p:sldId id="283" r:id="rId11"/>
    <p:sldId id="282" r:id="rId12"/>
    <p:sldId id="281" r:id="rId13"/>
    <p:sldId id="280" r:id="rId14"/>
    <p:sldId id="279" r:id="rId15"/>
    <p:sldId id="278" r:id="rId16"/>
    <p:sldId id="277" r:id="rId17"/>
    <p:sldId id="287" r:id="rId18"/>
    <p:sldId id="276"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1"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250" autoAdjust="0"/>
    <p:restoredTop sz="94660"/>
  </p:normalViewPr>
  <p:slideViewPr>
    <p:cSldViewPr showGuides="1">
      <p:cViewPr>
        <p:scale>
          <a:sx n="66" d="100"/>
          <a:sy n="66" d="100"/>
        </p:scale>
        <p:origin x="-1476" y="-258"/>
      </p:cViewPr>
      <p:guideLst>
        <p:guide orient="horz" pos="2121"/>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A1DA0F-4790-4C90-B95F-90162E2360F1}"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432CE7-771F-4729-8AD1-3C4503C9249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895532-5567-4A33-9DD4-66901A76941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9048CD-33F9-46AC-A35C-0FCC386AD07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1895532-5567-4A33-9DD4-66901A76941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9048CD-33F9-46AC-A35C-0FCC386AD07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1895532-5567-4A33-9DD4-66901A76941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9048CD-33F9-46AC-A35C-0FCC386AD07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1895532-5567-4A33-9DD4-66901A76941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9048CD-33F9-46AC-A35C-0FCC386AD07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1895532-5567-4A33-9DD4-66901A76941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9048CD-33F9-46AC-A35C-0FCC386AD07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B1895532-5567-4A33-9DD4-66901A76941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9048CD-33F9-46AC-A35C-0FCC386AD07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B1895532-5567-4A33-9DD4-66901A76941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9048CD-33F9-46AC-A35C-0FCC386AD07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895532-5567-4A33-9DD4-66901A76941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9048CD-33F9-46AC-A35C-0FCC386AD07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895532-5567-4A33-9DD4-66901A76941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9048CD-33F9-46AC-A35C-0FCC386AD07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1895532-5567-4A33-9DD4-66901A76941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9048CD-33F9-46AC-A35C-0FCC386AD07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1895532-5567-4A33-9DD4-66901A76941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9048CD-33F9-46AC-A35C-0FCC386AD07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895532-5567-4A33-9DD4-66901A76941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9048CD-33F9-46AC-A35C-0FCC386AD07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1"/>
          <p:cNvSpPr>
            <a:spLocks noGrp="1"/>
          </p:cNvSpPr>
          <p:nvPr>
            <p:ph type="subTitle" idx="1"/>
          </p:nvPr>
        </p:nvSpPr>
        <p:spPr>
          <a:xfrm>
            <a:off x="571500" y="2874010"/>
            <a:ext cx="7929880" cy="1456690"/>
          </a:xfrm>
        </p:spPr>
        <p:txBody>
          <a:bodyPr>
            <a:normAutofit fontScale="25000" lnSpcReduction="20000"/>
          </a:bodyPr>
          <a:lstStyle/>
          <a:p>
            <a:r>
              <a:rPr lang="en-IN" sz="4400" dirty="0" smtClean="0">
                <a:solidFill>
                  <a:srgbClr val="FF0000"/>
                </a:solidFill>
                <a:latin typeface="Times New Roman" panose="02020603050405020304" pitchFamily="18" charset="0"/>
                <a:cs typeface="Times New Roman" panose="02020603050405020304" pitchFamily="18" charset="0"/>
              </a:rPr>
              <a:t>                              </a:t>
            </a:r>
            <a:endParaRPr lang="en-IN" sz="4400" dirty="0" smtClean="0">
              <a:solidFill>
                <a:srgbClr val="FF0000"/>
              </a:solidFill>
              <a:latin typeface="Times New Roman" panose="02020603050405020304" pitchFamily="18" charset="0"/>
              <a:cs typeface="Times New Roman" panose="02020603050405020304" pitchFamily="18" charset="0"/>
            </a:endParaRPr>
          </a:p>
          <a:p>
            <a:r>
              <a:rPr lang="en-IN" sz="6400" dirty="0" smtClean="0">
                <a:solidFill>
                  <a:srgbClr val="FF0000"/>
                </a:solidFill>
                <a:latin typeface="Times New Roman" panose="02020603050405020304" pitchFamily="18" charset="0"/>
                <a:cs typeface="Times New Roman" panose="02020603050405020304" pitchFamily="18" charset="0"/>
              </a:rPr>
              <a:t>SUBMITTED BY                                                  </a:t>
            </a:r>
            <a:endParaRPr lang="en-IN" sz="6400" dirty="0" smtClean="0">
              <a:latin typeface="Times New Roman" panose="02020603050405020304" pitchFamily="18" charset="0"/>
              <a:cs typeface="Times New Roman" panose="02020603050405020304" pitchFamily="18" charset="0"/>
            </a:endParaRPr>
          </a:p>
          <a:p>
            <a:r>
              <a:rPr lang="en-US" altLang="en-IN" sz="6400" dirty="0" smtClean="0">
                <a:solidFill>
                  <a:srgbClr val="FF0000"/>
                </a:solidFill>
                <a:latin typeface="Times New Roman" panose="02020603050405020304" pitchFamily="18" charset="0"/>
                <a:cs typeface="Times New Roman" panose="02020603050405020304" pitchFamily="18" charset="0"/>
              </a:rPr>
              <a:t>LAVANYA K</a:t>
            </a:r>
            <a:r>
              <a:rPr lang="en-IN" sz="6400" dirty="0" smtClean="0">
                <a:solidFill>
                  <a:srgbClr val="FF0000"/>
                </a:solidFill>
                <a:latin typeface="Times New Roman" panose="02020603050405020304" pitchFamily="18" charset="0"/>
                <a:cs typeface="Times New Roman" panose="02020603050405020304" pitchFamily="18" charset="0"/>
              </a:rPr>
              <a:t>		 3</a:t>
            </a:r>
            <a:r>
              <a:rPr lang="en-US" altLang="en-IN" sz="6400" dirty="0" smtClean="0">
                <a:solidFill>
                  <a:srgbClr val="FF0000"/>
                </a:solidFill>
                <a:latin typeface="Times New Roman" panose="02020603050405020304" pitchFamily="18" charset="0"/>
                <a:cs typeface="Times New Roman" panose="02020603050405020304" pitchFamily="18" charset="0"/>
              </a:rPr>
              <a:t>5621U25018</a:t>
            </a:r>
            <a:endParaRPr lang="en-IN" sz="6400" dirty="0" smtClean="0">
              <a:solidFill>
                <a:srgbClr val="FF0000"/>
              </a:solidFill>
              <a:latin typeface="Times New Roman" panose="02020603050405020304" pitchFamily="18" charset="0"/>
              <a:cs typeface="Times New Roman" panose="02020603050405020304" pitchFamily="18" charset="0"/>
            </a:endParaRPr>
          </a:p>
          <a:p>
            <a:r>
              <a:rPr lang="en-US" altLang="en-IN" sz="6400" dirty="0" smtClean="0">
                <a:solidFill>
                  <a:srgbClr val="FF0000"/>
                </a:solidFill>
                <a:latin typeface="Times New Roman" panose="02020603050405020304" pitchFamily="18" charset="0"/>
                <a:cs typeface="Times New Roman" panose="02020603050405020304" pitchFamily="18" charset="0"/>
              </a:rPr>
              <a:t>LAKSHMI F</a:t>
            </a:r>
            <a:r>
              <a:rPr lang="en-IN" sz="6400" dirty="0" smtClean="0">
                <a:solidFill>
                  <a:srgbClr val="FF0000"/>
                </a:solidFill>
                <a:latin typeface="Times New Roman" panose="02020603050405020304" pitchFamily="18" charset="0"/>
                <a:cs typeface="Times New Roman" panose="02020603050405020304" pitchFamily="18" charset="0"/>
              </a:rPr>
              <a:t> 		3</a:t>
            </a:r>
            <a:r>
              <a:rPr lang="en-US" altLang="en-IN" sz="6400" dirty="0" smtClean="0">
                <a:solidFill>
                  <a:srgbClr val="FF0000"/>
                </a:solidFill>
                <a:latin typeface="Times New Roman" panose="02020603050405020304" pitchFamily="18" charset="0"/>
                <a:cs typeface="Times New Roman" panose="02020603050405020304" pitchFamily="18" charset="0"/>
              </a:rPr>
              <a:t>5621U25017</a:t>
            </a:r>
            <a:endParaRPr lang="en-IN" sz="6400" dirty="0" smtClean="0">
              <a:solidFill>
                <a:srgbClr val="FF0000"/>
              </a:solidFill>
              <a:latin typeface="Times New Roman" panose="02020603050405020304" pitchFamily="18" charset="0"/>
              <a:cs typeface="Times New Roman" panose="02020603050405020304" pitchFamily="18" charset="0"/>
            </a:endParaRPr>
          </a:p>
          <a:p>
            <a:r>
              <a:rPr lang="en-US" altLang="en-IN" sz="6400" dirty="0" smtClean="0">
                <a:solidFill>
                  <a:srgbClr val="FF0000"/>
                </a:solidFill>
                <a:latin typeface="Times New Roman" panose="02020603050405020304" pitchFamily="18" charset="0"/>
                <a:cs typeface="Times New Roman" panose="02020603050405020304" pitchFamily="18" charset="0"/>
              </a:rPr>
              <a:t>SANDHIYA K</a:t>
            </a:r>
            <a:r>
              <a:rPr lang="en-IN" sz="6400" dirty="0" smtClean="0">
                <a:solidFill>
                  <a:srgbClr val="FF0000"/>
                </a:solidFill>
                <a:latin typeface="Times New Roman" panose="02020603050405020304" pitchFamily="18" charset="0"/>
                <a:cs typeface="Times New Roman" panose="02020603050405020304" pitchFamily="18" charset="0"/>
              </a:rPr>
              <a:t>		 3</a:t>
            </a:r>
            <a:r>
              <a:rPr lang="en-US" altLang="en-IN" sz="6400" dirty="0" smtClean="0">
                <a:solidFill>
                  <a:srgbClr val="FF0000"/>
                </a:solidFill>
                <a:latin typeface="Times New Roman" panose="02020603050405020304" pitchFamily="18" charset="0"/>
                <a:cs typeface="Times New Roman" panose="02020603050405020304" pitchFamily="18" charset="0"/>
              </a:rPr>
              <a:t>5621U25025</a:t>
            </a:r>
            <a:endParaRPr lang="en-IN" sz="6400" dirty="0" smtClean="0">
              <a:solidFill>
                <a:srgbClr val="FF0000"/>
              </a:solidFill>
              <a:latin typeface="Times New Roman" panose="02020603050405020304" pitchFamily="18" charset="0"/>
              <a:cs typeface="Times New Roman" panose="02020603050405020304" pitchFamily="18" charset="0"/>
            </a:endParaRPr>
          </a:p>
          <a:p>
            <a:r>
              <a:rPr lang="en-US" altLang="en-IN" sz="6400" dirty="0" smtClean="0">
                <a:solidFill>
                  <a:srgbClr val="FF0000"/>
                </a:solidFill>
                <a:latin typeface="Times New Roman" panose="02020603050405020304" pitchFamily="18" charset="0"/>
                <a:cs typeface="Times New Roman" panose="02020603050405020304" pitchFamily="18" charset="0"/>
              </a:rPr>
              <a:t>MEENAKSHI P</a:t>
            </a:r>
            <a:r>
              <a:rPr lang="en-IN" sz="6400" dirty="0" smtClean="0">
                <a:solidFill>
                  <a:srgbClr val="FF0000"/>
                </a:solidFill>
                <a:latin typeface="Times New Roman" panose="02020603050405020304" pitchFamily="18" charset="0"/>
                <a:cs typeface="Times New Roman" panose="02020603050405020304" pitchFamily="18" charset="0"/>
              </a:rPr>
              <a:t>		 3</a:t>
            </a:r>
            <a:r>
              <a:rPr lang="en-US" altLang="en-IN" sz="6400" dirty="0" smtClean="0">
                <a:solidFill>
                  <a:srgbClr val="FF0000"/>
                </a:solidFill>
                <a:latin typeface="Times New Roman" panose="02020603050405020304" pitchFamily="18" charset="0"/>
                <a:cs typeface="Times New Roman" panose="02020603050405020304" pitchFamily="18" charset="0"/>
              </a:rPr>
              <a:t>5621U25020</a:t>
            </a:r>
            <a:endParaRPr lang="en-IN" sz="6400" dirty="0" smtClean="0">
              <a:solidFill>
                <a:srgbClr val="FF0000"/>
              </a:solidFill>
              <a:latin typeface="Times New Roman" panose="02020603050405020304" pitchFamily="18" charset="0"/>
              <a:cs typeface="Times New Roman" panose="02020603050405020304" pitchFamily="18" charset="0"/>
            </a:endParaRPr>
          </a:p>
          <a:p>
            <a:r>
              <a:rPr lang="en-IN" sz="6400" dirty="0" smtClean="0">
                <a:solidFill>
                  <a:srgbClr val="FF0000"/>
                </a:solidFill>
                <a:latin typeface="Times New Roman" panose="02020603050405020304" pitchFamily="18" charset="0"/>
                <a:cs typeface="Times New Roman" panose="02020603050405020304" pitchFamily="18" charset="0"/>
              </a:rPr>
              <a:t> </a:t>
            </a:r>
            <a:endParaRPr lang="en-IN" sz="6400" dirty="0" smtClean="0">
              <a:solidFill>
                <a:srgbClr val="FF0000"/>
              </a:solidFill>
              <a:latin typeface="Times New Roman" panose="02020603050405020304" pitchFamily="18" charset="0"/>
              <a:cs typeface="Times New Roman" panose="02020603050405020304" pitchFamily="18" charset="0"/>
            </a:endParaRPr>
          </a:p>
          <a:p>
            <a:endParaRPr lang="en-IN" sz="4400" dirty="0" smtClean="0">
              <a:solidFill>
                <a:srgbClr val="FF0000"/>
              </a:solidFill>
              <a:latin typeface="Times New Roman" panose="02020603050405020304" pitchFamily="18" charset="0"/>
              <a:cs typeface="Times New Roman" panose="02020603050405020304" pitchFamily="18" charset="0"/>
            </a:endParaRPr>
          </a:p>
          <a:p>
            <a:endParaRPr lang="en-IN" sz="4400" dirty="0" smtClean="0">
              <a:solidFill>
                <a:srgbClr val="FF0000"/>
              </a:solidFill>
              <a:latin typeface="Times New Roman" panose="02020603050405020304" pitchFamily="18" charset="0"/>
              <a:cs typeface="Times New Roman" panose="02020603050405020304" pitchFamily="18" charset="0"/>
            </a:endParaRPr>
          </a:p>
          <a:p>
            <a:pPr algn="l"/>
            <a:r>
              <a:rPr lang="en-IN" sz="4400" dirty="0" smtClean="0">
                <a:latin typeface="Times New Roman" panose="02020603050405020304" pitchFamily="18" charset="0"/>
                <a:cs typeface="Times New Roman" panose="02020603050405020304" pitchFamily="18" charset="0"/>
              </a:rPr>
              <a:t>                     </a:t>
            </a:r>
            <a:endParaRPr lang="en-IN" sz="4400" dirty="0" smtClean="0">
              <a:latin typeface="Times New Roman" panose="02020603050405020304" pitchFamily="18" charset="0"/>
              <a:cs typeface="Times New Roman" panose="02020603050405020304" pitchFamily="18" charset="0"/>
            </a:endParaRPr>
          </a:p>
        </p:txBody>
      </p:sp>
      <p:sp>
        <p:nvSpPr>
          <p:cNvPr id="7" name="TextBox 6"/>
          <p:cNvSpPr txBox="1"/>
          <p:nvPr/>
        </p:nvSpPr>
        <p:spPr>
          <a:xfrm>
            <a:off x="499745" y="4429125"/>
            <a:ext cx="8358505" cy="2439670"/>
          </a:xfrm>
          <a:prstGeom prst="rect">
            <a:avLst/>
          </a:prstGeom>
          <a:noFill/>
        </p:spPr>
        <p:txBody>
          <a:bodyPr wrap="square" rtlCol="0">
            <a:noAutofit/>
          </a:bodyPr>
          <a:lstStyle/>
          <a:p>
            <a:pPr algn="ctr"/>
            <a:r>
              <a:rPr lang="en-IN" dirty="0" smtClean="0">
                <a:solidFill>
                  <a:srgbClr val="00B0F0"/>
                </a:solidFill>
                <a:latin typeface="Times New Roman" panose="02020603050405020304" pitchFamily="18" charset="0"/>
                <a:cs typeface="Times New Roman" panose="02020603050405020304" pitchFamily="18" charset="0"/>
              </a:rPr>
              <a:t>Under </a:t>
            </a:r>
            <a:r>
              <a:rPr lang="en-IN" dirty="0" smtClean="0">
                <a:solidFill>
                  <a:srgbClr val="00B0F0"/>
                </a:solidFill>
                <a:latin typeface="Times New Roman" panose="02020603050405020304" pitchFamily="18" charset="0"/>
                <a:cs typeface="Times New Roman" panose="02020603050405020304" pitchFamily="18" charset="0"/>
              </a:rPr>
              <a:t>the Guidance of</a:t>
            </a:r>
            <a:r>
              <a:rPr lang="en-IN" dirty="0" smtClean="0">
                <a:solidFill>
                  <a:srgbClr val="00B0F0"/>
                </a:solidFill>
              </a:rPr>
              <a:t> </a:t>
            </a:r>
            <a:endParaRPr lang="en-IN" dirty="0" smtClean="0">
              <a:solidFill>
                <a:srgbClr val="00B0F0"/>
              </a:solidFill>
            </a:endParaRPr>
          </a:p>
          <a:p>
            <a:pPr algn="ctr"/>
            <a:r>
              <a:rPr lang="en-US" altLang="en-IN" sz="2400" b="1" dirty="0" smtClean="0">
                <a:solidFill>
                  <a:srgbClr val="00B0F0"/>
                </a:solidFill>
                <a:latin typeface="Times New Roman" panose="02020603050405020304" pitchFamily="18" charset="0"/>
                <a:cs typeface="Times New Roman" panose="02020603050405020304" pitchFamily="18" charset="0"/>
              </a:rPr>
              <a:t>Mr.K.SANGEETHA THULASI RAMAN                                  </a:t>
            </a:r>
            <a:r>
              <a:rPr lang="en-IN" sz="2400" b="1" dirty="0" smtClean="0">
                <a:solidFill>
                  <a:srgbClr val="00B0F0"/>
                </a:solidFill>
                <a:latin typeface="Times New Roman" panose="02020603050405020304" pitchFamily="18" charset="0"/>
                <a:cs typeface="Times New Roman" panose="02020603050405020304" pitchFamily="18" charset="0"/>
              </a:rPr>
              <a:t>M.Sc., M.Phil.,B.Ed.</a:t>
            </a:r>
            <a:r>
              <a:rPr lang="en-US" altLang="en-IN" sz="2400" b="1" dirty="0" smtClean="0">
                <a:solidFill>
                  <a:srgbClr val="00B0F0"/>
                </a:solidFill>
                <a:latin typeface="Times New Roman" panose="02020603050405020304" pitchFamily="18" charset="0"/>
                <a:cs typeface="Times New Roman" panose="02020603050405020304" pitchFamily="18" charset="0"/>
              </a:rPr>
              <a:t>,SET.</a:t>
            </a:r>
            <a:r>
              <a:rPr lang="en-IN" sz="2400" dirty="0" smtClean="0">
                <a:solidFill>
                  <a:srgbClr val="00B0F0"/>
                </a:solidFill>
                <a:latin typeface="Times New Roman" panose="02020603050405020304" pitchFamily="18" charset="0"/>
                <a:cs typeface="Times New Roman" panose="02020603050405020304" pitchFamily="18" charset="0"/>
              </a:rPr>
              <a:t> </a:t>
            </a:r>
            <a:r>
              <a:rPr lang="en-IN" dirty="0" smtClean="0">
                <a:solidFill>
                  <a:srgbClr val="00B0F0"/>
                </a:solidFill>
              </a:rPr>
              <a:t>   </a:t>
            </a:r>
            <a:endParaRPr lang="en-US" sz="2200" b="1" dirty="0" smtClean="0">
              <a:latin typeface="Times New Roman" panose="02020603050405020304" pitchFamily="18" charset="0"/>
              <a:cs typeface="Times New Roman" panose="02020603050405020304" pitchFamily="18" charset="0"/>
            </a:endParaRPr>
          </a:p>
          <a:p>
            <a:pPr algn="ctr"/>
            <a:r>
              <a:rPr lang="en-US" sz="2200" b="1" dirty="0" smtClean="0">
                <a:solidFill>
                  <a:srgbClr val="7030A0"/>
                </a:solidFill>
                <a:latin typeface="Times New Roman" panose="02020603050405020304" pitchFamily="18" charset="0"/>
                <a:cs typeface="Times New Roman" panose="02020603050405020304" pitchFamily="18" charset="0"/>
              </a:rPr>
              <a:t>PG-DEPARMENT OF MATHEMATCS</a:t>
            </a:r>
            <a:endParaRPr lang="en-US" sz="2200" b="1" dirty="0" smtClean="0">
              <a:solidFill>
                <a:srgbClr val="7030A0"/>
              </a:solidFill>
              <a:latin typeface="Times New Roman" panose="02020603050405020304" pitchFamily="18" charset="0"/>
              <a:cs typeface="Times New Roman" panose="02020603050405020304" pitchFamily="18" charset="0"/>
            </a:endParaRPr>
          </a:p>
          <a:p>
            <a:pPr algn="ctr"/>
            <a:r>
              <a:rPr lang="en-US" sz="2200" b="1" dirty="0" smtClean="0">
                <a:solidFill>
                  <a:srgbClr val="7030A0"/>
                </a:solidFill>
                <a:latin typeface="Times New Roman" panose="02020603050405020304" pitchFamily="18" charset="0"/>
                <a:cs typeface="Times New Roman" panose="02020603050405020304" pitchFamily="18" charset="0"/>
              </a:rPr>
              <a:t>GOVERNMENT ARTS AND SCIENCE COLLEGE </a:t>
            </a:r>
            <a:r>
              <a:rPr lang="en-US" b="1" dirty="0" smtClean="0">
                <a:solidFill>
                  <a:srgbClr val="7030A0"/>
                </a:solidFill>
                <a:latin typeface="Times New Roman" panose="02020603050405020304" pitchFamily="18" charset="0"/>
                <a:cs typeface="Times New Roman" panose="02020603050405020304" pitchFamily="18" charset="0"/>
              </a:rPr>
              <a:t>(Attupaka</a:t>
            </a:r>
            <a:r>
              <a:rPr lang="en-US" b="1" dirty="0" err="1" smtClean="0">
                <a:solidFill>
                  <a:srgbClr val="7030A0"/>
                </a:solidFill>
                <a:latin typeface="Times New Roman" panose="02020603050405020304" pitchFamily="18" charset="0"/>
                <a:cs typeface="Times New Roman" panose="02020603050405020304" pitchFamily="18" charset="0"/>
              </a:rPr>
              <a:t>m</a:t>
            </a:r>
            <a:r>
              <a:rPr lang="en-US" b="1" dirty="0" smtClean="0">
                <a:solidFill>
                  <a:srgbClr val="7030A0"/>
                </a:solidFill>
                <a:latin typeface="Times New Roman" panose="02020603050405020304" pitchFamily="18" charset="0"/>
                <a:cs typeface="Times New Roman" panose="02020603050405020304" pitchFamily="18" charset="0"/>
              </a:rPr>
              <a:t>) , ARAKKONAM-631051,  RANIPET DISTRCT,</a:t>
            </a:r>
            <a:endParaRPr lang="en-US" b="1" dirty="0" smtClean="0">
              <a:solidFill>
                <a:srgbClr val="7030A0"/>
              </a:solidFill>
              <a:latin typeface="Times New Roman" panose="02020603050405020304" pitchFamily="18" charset="0"/>
              <a:cs typeface="Times New Roman" panose="02020603050405020304" pitchFamily="18" charset="0"/>
            </a:endParaRPr>
          </a:p>
          <a:p>
            <a:pPr algn="ctr"/>
            <a:r>
              <a:rPr lang="en-US" b="1" dirty="0" smtClean="0">
                <a:solidFill>
                  <a:srgbClr val="7030A0"/>
                </a:solidFill>
                <a:latin typeface="Times New Roman" panose="02020603050405020304" pitchFamily="18" charset="0"/>
                <a:cs typeface="Times New Roman" panose="02020603050405020304" pitchFamily="18" charset="0"/>
              </a:rPr>
              <a:t>TAMIL NADU.</a:t>
            </a:r>
            <a:endParaRPr lang="en-IN" b="1" dirty="0" smtClean="0">
              <a:solidFill>
                <a:srgbClr val="7030A0"/>
              </a:solidFill>
              <a:latin typeface="Times New Roman" panose="02020603050405020304" pitchFamily="18" charset="0"/>
              <a:cs typeface="Times New Roman" panose="02020603050405020304" pitchFamily="18" charset="0"/>
            </a:endParaRPr>
          </a:p>
          <a:p>
            <a:r>
              <a:rPr lang="en-IN" dirty="0" smtClean="0">
                <a:solidFill>
                  <a:srgbClr val="FF0000"/>
                </a:solidFill>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p:txBody>
      </p:sp>
      <p:sp>
        <p:nvSpPr>
          <p:cNvPr id="6" name="Title 5"/>
          <p:cNvSpPr>
            <a:spLocks noGrp="1"/>
          </p:cNvSpPr>
          <p:nvPr>
            <p:ph type="ctrTitle"/>
          </p:nvPr>
        </p:nvSpPr>
        <p:spPr>
          <a:xfrm>
            <a:off x="285720" y="214291"/>
            <a:ext cx="8643998" cy="2643205"/>
          </a:xfrm>
        </p:spPr>
        <p:txBody>
          <a:bodyPr>
            <a:normAutofit fontScale="90000"/>
          </a:bodyPr>
          <a:lstStyle/>
          <a:p>
            <a:br>
              <a:rPr lang="en-US" dirty="0" smtClean="0"/>
            </a:br>
            <a:r>
              <a:rPr lang="en-US" dirty="0" smtClean="0"/>
              <a:t> </a:t>
            </a:r>
            <a:br>
              <a:rPr lang="en-US" dirty="0" smtClean="0"/>
            </a:br>
            <a:br>
              <a:rPr lang="en-US" dirty="0" smtClean="0"/>
            </a:br>
            <a:r>
              <a:rPr lang="en-US" sz="2800" b="1" dirty="0" smtClean="0">
                <a:solidFill>
                  <a:srgbClr val="00B050"/>
                </a:solidFill>
                <a:latin typeface="Times New Roman" panose="02020603050405020304" pitchFamily="18" charset="0"/>
                <a:cs typeface="Times New Roman" panose="02020603050405020304" pitchFamily="18" charset="0"/>
              </a:rPr>
              <a:t> Housing Prices in Metropolitan Areas of India</a:t>
            </a:r>
            <a:r>
              <a:rPr lang="en-US" sz="2800" b="1" dirty="0" smtClean="0">
                <a:solidFill>
                  <a:srgbClr val="FFC000"/>
                </a:solidFill>
                <a:latin typeface="Times New Roman" panose="02020603050405020304" pitchFamily="18" charset="0"/>
                <a:cs typeface="Times New Roman" panose="02020603050405020304" pitchFamily="18" charset="0"/>
              </a:rPr>
              <a:t> </a:t>
            </a:r>
            <a:br>
              <a:rPr lang="en-US" sz="2800" b="1" dirty="0" smtClean="0">
                <a:solidFill>
                  <a:srgbClr val="00B050"/>
                </a:solidFill>
                <a:latin typeface="Times New Roman" panose="02020603050405020304" pitchFamily="18" charset="0"/>
                <a:cs typeface="Times New Roman" panose="02020603050405020304" pitchFamily="18" charset="0"/>
              </a:rPr>
            </a:br>
            <a:br>
              <a:rPr lang="en-US" sz="2800" b="1" dirty="0" smtClean="0">
                <a:latin typeface="Times New Roman" panose="02020603050405020304" pitchFamily="18" charset="0"/>
                <a:cs typeface="Times New Roman" panose="02020603050405020304" pitchFamily="18" charset="0"/>
              </a:rPr>
            </a:br>
            <a:br>
              <a:rPr lang="en-US" sz="2800" b="1" dirty="0" smtClean="0">
                <a:latin typeface="Times New Roman" panose="02020603050405020304" pitchFamily="18" charset="0"/>
                <a:cs typeface="Times New Roman" panose="02020603050405020304" pitchFamily="18" charset="0"/>
              </a:rPr>
            </a:br>
            <a:endParaRPr lang="en-US" sz="2000" dirty="0"/>
          </a:p>
        </p:txBody>
      </p:sp>
      <p:pic>
        <p:nvPicPr>
          <p:cNvPr id="9" name="Picture 8" descr="S Logo.png"/>
          <p:cNvPicPr>
            <a:picLocks noChangeAspect="1"/>
          </p:cNvPicPr>
          <p:nvPr/>
        </p:nvPicPr>
        <p:blipFill>
          <a:blip r:embed="rId1"/>
          <a:stretch>
            <a:fillRect/>
          </a:stretch>
        </p:blipFill>
        <p:spPr>
          <a:xfrm>
            <a:off x="6786578" y="214290"/>
            <a:ext cx="1643074" cy="1076497"/>
          </a:xfrm>
          <a:prstGeom prst="rect">
            <a:avLst/>
          </a:prstGeom>
        </p:spPr>
      </p:pic>
      <p:pic>
        <p:nvPicPr>
          <p:cNvPr id="10" name="Picture 9" descr="N logo.png"/>
          <p:cNvPicPr>
            <a:picLocks noChangeAspect="1"/>
          </p:cNvPicPr>
          <p:nvPr/>
        </p:nvPicPr>
        <p:blipFill>
          <a:blip r:embed="rId2" cstate="print"/>
          <a:stretch>
            <a:fillRect/>
          </a:stretch>
        </p:blipFill>
        <p:spPr>
          <a:xfrm>
            <a:off x="3358766" y="214290"/>
            <a:ext cx="1713300" cy="995346"/>
          </a:xfrm>
          <a:prstGeom prst="rect">
            <a:avLst/>
          </a:prstGeom>
        </p:spPr>
      </p:pic>
      <p:pic>
        <p:nvPicPr>
          <p:cNvPr id="12" name="Picture 11" descr="tamil.jpg"/>
          <p:cNvPicPr>
            <a:picLocks noChangeAspect="1"/>
          </p:cNvPicPr>
          <p:nvPr/>
        </p:nvPicPr>
        <p:blipFill>
          <a:blip r:embed="rId3"/>
          <a:stretch>
            <a:fillRect/>
          </a:stretch>
        </p:blipFill>
        <p:spPr>
          <a:xfrm>
            <a:off x="335363" y="214290"/>
            <a:ext cx="1093365" cy="1194602"/>
          </a:xfrm>
          <a:prstGeom prst="rect">
            <a:avLst/>
          </a:prstGeom>
        </p:spPr>
      </p:pic>
      <p:sp>
        <p:nvSpPr>
          <p:cNvPr id="2" name="Text Box 1"/>
          <p:cNvSpPr txBox="1"/>
          <p:nvPr/>
        </p:nvSpPr>
        <p:spPr>
          <a:xfrm>
            <a:off x="8277225" y="3340100"/>
            <a:ext cx="3048000" cy="368300"/>
          </a:xfrm>
          <a:prstGeom prst="rect">
            <a:avLst/>
          </a:prstGeom>
          <a:noFill/>
        </p:spPr>
        <p:txBody>
          <a:bodyPr wrap="square" rtlCol="0">
            <a:spAutoFit/>
          </a:bodyPr>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p>
            <a:r>
              <a:rPr lang="en-US"/>
              <a:t>Vastu -Complains Based on Location</a:t>
            </a:r>
            <a:endParaRPr lang="en-US"/>
          </a:p>
        </p:txBody>
      </p:sp>
      <p:pic>
        <p:nvPicPr>
          <p:cNvPr id="2" name="Content Placeholder 1" descr="sheet4"/>
          <p:cNvPicPr>
            <a:picLocks noChangeAspect="1"/>
          </p:cNvPicPr>
          <p:nvPr>
            <p:ph idx="1"/>
          </p:nvPr>
        </p:nvPicPr>
        <p:blipFill>
          <a:blip r:embed="rId1"/>
          <a:stretch>
            <a:fillRect/>
          </a:stretch>
        </p:blipFill>
        <p:spPr>
          <a:xfrm>
            <a:off x="168910" y="1280160"/>
            <a:ext cx="8749665" cy="540194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p>
            <a:r>
              <a:rPr lang="en-US"/>
              <a:t>House price based on Number of Bed rooms</a:t>
            </a:r>
            <a:endParaRPr lang="en-US"/>
          </a:p>
        </p:txBody>
      </p:sp>
      <p:pic>
        <p:nvPicPr>
          <p:cNvPr id="2" name="Content Placeholder 1" descr="sheet5"/>
          <p:cNvPicPr>
            <a:picLocks noChangeAspect="1"/>
          </p:cNvPicPr>
          <p:nvPr>
            <p:ph idx="1"/>
          </p:nvPr>
        </p:nvPicPr>
        <p:blipFill>
          <a:blip r:embed="rId1"/>
          <a:stretch>
            <a:fillRect/>
          </a:stretch>
        </p:blipFill>
        <p:spPr>
          <a:xfrm>
            <a:off x="226060" y="1600200"/>
            <a:ext cx="8592820" cy="499554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p>
            <a:r>
              <a:rPr lang="en-US"/>
              <a:t>Hospitals and schools near the Houses</a:t>
            </a:r>
            <a:endParaRPr lang="en-US"/>
          </a:p>
        </p:txBody>
      </p:sp>
      <p:pic>
        <p:nvPicPr>
          <p:cNvPr id="2" name="Content Placeholder 1" descr="sheet6"/>
          <p:cNvPicPr>
            <a:picLocks noChangeAspect="1"/>
          </p:cNvPicPr>
          <p:nvPr>
            <p:ph idx="1"/>
          </p:nvPr>
        </p:nvPicPr>
        <p:blipFill>
          <a:blip r:embed="rId1"/>
          <a:stretch>
            <a:fillRect/>
          </a:stretch>
        </p:blipFill>
        <p:spPr>
          <a:xfrm>
            <a:off x="546735" y="1600200"/>
            <a:ext cx="8213725" cy="496633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p>
            <a:r>
              <a:rPr lang="en-US"/>
              <a:t>Maintains staff in houses prices</a:t>
            </a:r>
            <a:endParaRPr lang="en-US"/>
          </a:p>
        </p:txBody>
      </p:sp>
      <p:pic>
        <p:nvPicPr>
          <p:cNvPr id="2" name="Content Placeholder 1" descr="sheet7"/>
          <p:cNvPicPr>
            <a:picLocks noChangeAspect="1"/>
          </p:cNvPicPr>
          <p:nvPr>
            <p:ph idx="1"/>
          </p:nvPr>
        </p:nvPicPr>
        <p:blipFill>
          <a:blip r:embed="rId1"/>
          <a:stretch>
            <a:fillRect/>
          </a:stretch>
        </p:blipFill>
        <p:spPr>
          <a:xfrm>
            <a:off x="96520" y="1600200"/>
            <a:ext cx="8722360" cy="50673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p>
            <a:r>
              <a:rPr lang="en-US"/>
              <a:t>House Price and Intercom</a:t>
            </a:r>
            <a:endParaRPr lang="en-US"/>
          </a:p>
        </p:txBody>
      </p:sp>
      <p:sp>
        <p:nvSpPr>
          <p:cNvPr id="4" name="TextBox 3"/>
          <p:cNvSpPr txBox="1"/>
          <p:nvPr/>
        </p:nvSpPr>
        <p:spPr>
          <a:xfrm>
            <a:off x="3286116" y="285728"/>
            <a:ext cx="4214842" cy="583565"/>
          </a:xfrm>
          <a:prstGeom prst="rect">
            <a:avLst/>
          </a:prstGeom>
          <a:noFill/>
        </p:spPr>
        <p:txBody>
          <a:bodyPr wrap="square" rtlCol="0">
            <a:spAutoFit/>
          </a:bodyPr>
          <a:lstStyle/>
          <a:p>
            <a:endParaRPr lang="en-US" sz="3200" b="1" dirty="0">
              <a:solidFill>
                <a:srgbClr val="0070C0"/>
              </a:solidFill>
              <a:latin typeface="Times New Roman" panose="02020603050405020304" pitchFamily="18" charset="0"/>
              <a:cs typeface="Times New Roman" panose="02020603050405020304" pitchFamily="18" charset="0"/>
            </a:endParaRPr>
          </a:p>
        </p:txBody>
      </p:sp>
      <p:pic>
        <p:nvPicPr>
          <p:cNvPr id="2" name="Content Placeholder 1" descr="sheet8"/>
          <p:cNvPicPr>
            <a:picLocks noChangeAspect="1"/>
          </p:cNvPicPr>
          <p:nvPr>
            <p:ph idx="1"/>
          </p:nvPr>
        </p:nvPicPr>
        <p:blipFill>
          <a:blip r:embed="rId1"/>
          <a:stretch>
            <a:fillRect/>
          </a:stretch>
        </p:blipFill>
        <p:spPr>
          <a:xfrm>
            <a:off x="198120" y="1600200"/>
            <a:ext cx="8620760" cy="505269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p>
            <a:r>
              <a:rPr lang="en-US"/>
              <a:t>All Services based on locations</a:t>
            </a:r>
            <a:endParaRPr lang="en-US"/>
          </a:p>
        </p:txBody>
      </p:sp>
      <p:sp>
        <p:nvSpPr>
          <p:cNvPr id="4" name="TextBox 3"/>
          <p:cNvSpPr txBox="1"/>
          <p:nvPr/>
        </p:nvSpPr>
        <p:spPr>
          <a:xfrm>
            <a:off x="2143108" y="214290"/>
            <a:ext cx="5357850" cy="583565"/>
          </a:xfrm>
          <a:prstGeom prst="rect">
            <a:avLst/>
          </a:prstGeom>
          <a:noFill/>
        </p:spPr>
        <p:txBody>
          <a:bodyPr wrap="square" rtlCol="0">
            <a:spAutoFit/>
          </a:bodyPr>
          <a:lstStyle/>
          <a:p>
            <a:endParaRPr lang="en-US" sz="3200" b="1" dirty="0">
              <a:solidFill>
                <a:srgbClr val="0070C0"/>
              </a:solidFill>
              <a:latin typeface="Times New Roman" panose="02020603050405020304" pitchFamily="18" charset="0"/>
              <a:cs typeface="Times New Roman" panose="02020603050405020304" pitchFamily="18" charset="0"/>
            </a:endParaRPr>
          </a:p>
        </p:txBody>
      </p:sp>
      <p:pic>
        <p:nvPicPr>
          <p:cNvPr id="2" name="Content Placeholder 1" descr="sheet9"/>
          <p:cNvPicPr>
            <a:picLocks noChangeAspect="1"/>
          </p:cNvPicPr>
          <p:nvPr>
            <p:ph idx="1"/>
          </p:nvPr>
        </p:nvPicPr>
        <p:blipFill>
          <a:blip r:embed="rId1"/>
          <a:stretch>
            <a:fillRect/>
          </a:stretch>
        </p:blipFill>
        <p:spPr>
          <a:xfrm>
            <a:off x="546735" y="1600200"/>
            <a:ext cx="8049895" cy="452628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p>
            <a:r>
              <a:rPr lang="en-US"/>
              <a:t>DASHBOARD</a:t>
            </a:r>
            <a:endParaRPr lang="en-US"/>
          </a:p>
        </p:txBody>
      </p:sp>
      <p:sp>
        <p:nvSpPr>
          <p:cNvPr id="4" name="TextBox 3"/>
          <p:cNvSpPr txBox="1"/>
          <p:nvPr/>
        </p:nvSpPr>
        <p:spPr>
          <a:xfrm>
            <a:off x="3286116" y="214290"/>
            <a:ext cx="4214842" cy="583565"/>
          </a:xfrm>
          <a:prstGeom prst="rect">
            <a:avLst/>
          </a:prstGeom>
          <a:noFill/>
        </p:spPr>
        <p:txBody>
          <a:bodyPr wrap="square" rtlCol="0">
            <a:spAutoFit/>
          </a:bodyPr>
          <a:lstStyle/>
          <a:p>
            <a:endParaRPr lang="en-US" sz="3200" b="1" dirty="0">
              <a:solidFill>
                <a:srgbClr val="0070C0"/>
              </a:solidFill>
              <a:latin typeface="Times New Roman" panose="02020603050405020304" pitchFamily="18" charset="0"/>
              <a:cs typeface="Times New Roman" panose="02020603050405020304" pitchFamily="18" charset="0"/>
            </a:endParaRPr>
          </a:p>
        </p:txBody>
      </p:sp>
      <p:pic>
        <p:nvPicPr>
          <p:cNvPr id="2" name="Content Placeholder 1" descr="dashboard1"/>
          <p:cNvPicPr>
            <a:picLocks noChangeAspect="1"/>
          </p:cNvPicPr>
          <p:nvPr>
            <p:ph idx="1"/>
          </p:nvPr>
        </p:nvPicPr>
        <p:blipFill>
          <a:blip r:embed="rId1"/>
          <a:stretch>
            <a:fillRect/>
          </a:stretch>
        </p:blipFill>
        <p:spPr>
          <a:xfrm>
            <a:off x="546735" y="1600200"/>
            <a:ext cx="8049895" cy="452628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p>
            <a:r>
              <a:rPr lang="en-US"/>
              <a:t>STORY</a:t>
            </a:r>
            <a:endParaRPr lang="en-US"/>
          </a:p>
        </p:txBody>
      </p:sp>
      <p:sp>
        <p:nvSpPr>
          <p:cNvPr id="4" name="TextBox 3"/>
          <p:cNvSpPr txBox="1"/>
          <p:nvPr/>
        </p:nvSpPr>
        <p:spPr>
          <a:xfrm>
            <a:off x="3714744" y="285728"/>
            <a:ext cx="3643338" cy="583565"/>
          </a:xfrm>
          <a:prstGeom prst="rect">
            <a:avLst/>
          </a:prstGeom>
          <a:noFill/>
        </p:spPr>
        <p:txBody>
          <a:bodyPr wrap="square" rtlCol="0">
            <a:spAutoFit/>
          </a:bodyPr>
          <a:lstStyle/>
          <a:p>
            <a:endParaRPr lang="en-IN" sz="3200" b="1" dirty="0" smtClean="0">
              <a:solidFill>
                <a:srgbClr val="0070C0"/>
              </a:solidFill>
              <a:latin typeface="Times New Roman" panose="02020603050405020304" pitchFamily="18" charset="0"/>
              <a:cs typeface="Times New Roman" panose="02020603050405020304" pitchFamily="18" charset="0"/>
            </a:endParaRPr>
          </a:p>
        </p:txBody>
      </p:sp>
      <p:pic>
        <p:nvPicPr>
          <p:cNvPr id="2" name="Content Placeholder 1" descr="story"/>
          <p:cNvPicPr>
            <a:picLocks noChangeAspect="1"/>
          </p:cNvPicPr>
          <p:nvPr>
            <p:ph idx="1"/>
          </p:nvPr>
        </p:nvPicPr>
        <p:blipFill>
          <a:blip r:embed="rId1"/>
          <a:stretch>
            <a:fillRect/>
          </a:stretch>
        </p:blipFill>
        <p:spPr>
          <a:xfrm>
            <a:off x="546735" y="1600200"/>
            <a:ext cx="8049895" cy="452628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91364" y="214290"/>
            <a:ext cx="2709396" cy="523220"/>
          </a:xfrm>
          <a:prstGeom prst="rect">
            <a:avLst/>
          </a:prstGeom>
          <a:noFill/>
        </p:spPr>
        <p:txBody>
          <a:bodyPr wrap="none" rtlCol="0">
            <a:spAutoFit/>
          </a:bodyPr>
          <a:lstStyle/>
          <a:p>
            <a:r>
              <a:rPr lang="en-IN" sz="2800" b="1" dirty="0" smtClean="0">
                <a:solidFill>
                  <a:srgbClr val="92D050"/>
                </a:solidFill>
                <a:latin typeface="Times New Roman" panose="02020603050405020304" pitchFamily="18" charset="0"/>
                <a:cs typeface="Times New Roman" panose="02020603050405020304" pitchFamily="18" charset="0"/>
              </a:rPr>
              <a:t>CONCLUSION </a:t>
            </a:r>
            <a:endParaRPr lang="en-IN" sz="2800" b="1" dirty="0" smtClean="0">
              <a:solidFill>
                <a:srgbClr val="92D05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500034" y="736376"/>
            <a:ext cx="8358246" cy="5262245"/>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This paper analyzes whether the Law of One Price (LOOP) holds in the housing market of fifteen metropolitan areas in India, namely Delhi, Mumbai, Bengaluru, Kolkata, Chennai, Jaipur, </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Lucknow, Hyderabad, Pune, Surat, Ahmedabad, Patna, Faridabad, Kochi and Bhopal. We test the existence of LOOP using the Im, Pesaran and Shin (2003) panel unit root test based on quarterly data on residential property prices covering the period of 2018Q1 to 2023Q4 of the Indian housing market. Based on the criterion of price convergence, house prices in the 15 metropolitan cities do not converge to the LOOP. This implies that the housing markets in the different areas operate as segmented independent local markets. Therefore, house prices in one location in India cannot impose a competitive constraint on house prices in other location, and as such a home owner can freely set the price of his house.</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76395" y="571480"/>
            <a:ext cx="3267241" cy="523220"/>
          </a:xfrm>
          <a:prstGeom prst="rect">
            <a:avLst/>
          </a:prstGeom>
          <a:noFill/>
        </p:spPr>
        <p:txBody>
          <a:bodyPr wrap="none" rtlCol="0">
            <a:spAutoFit/>
          </a:bodyPr>
          <a:lstStyle/>
          <a:p>
            <a:r>
              <a:rPr lang="en-IN" sz="2800" b="1" dirty="0" smtClean="0">
                <a:solidFill>
                  <a:srgbClr val="0070C0"/>
                </a:solidFill>
                <a:latin typeface="Times New Roman" panose="02020603050405020304" pitchFamily="18" charset="0"/>
                <a:cs typeface="Times New Roman" panose="02020603050405020304" pitchFamily="18" charset="0"/>
              </a:rPr>
              <a:t>INTRODUCTION :</a:t>
            </a:r>
            <a:endParaRPr lang="en-US" sz="2800" b="1" dirty="0">
              <a:solidFill>
                <a:srgbClr val="0070C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0" y="1571625"/>
            <a:ext cx="8930005" cy="5233670"/>
          </a:xfrm>
          <a:prstGeom prst="rect">
            <a:avLst/>
          </a:prstGeom>
          <a:noFill/>
        </p:spPr>
        <p:txBody>
          <a:bodyPr wrap="square" rtlCol="0">
            <a:noAutofit/>
          </a:bodyPr>
          <a:lstStyle/>
          <a:p>
            <a:pPr algn="just"/>
            <a:r>
              <a:rPr lang="en-US" sz="2400" dirty="0" smtClean="0">
                <a:latin typeface="Times New Roman" panose="02020603050405020304" pitchFamily="18" charset="0"/>
                <a:cs typeface="Times New Roman" panose="02020603050405020304" pitchFamily="18" charset="0"/>
              </a:rPr>
              <a:t>Since the inception of the theory and idea of development, the common feature that emerged in different point of time is the developmental gap that emerged in different parts of the world and also among various parts of a country in a particular time period. This disparity in development, like many other indicators, has also been reflected in India. Traditional development theories believed that agriculture, industrialisation, urbanisation, are significant ingredients of growth, and, ultimately important prerequisites for achieving development. Within the economy itself, the status of growth of a state can be judged through its performance in agricultural and industrial production, performance of service sector and urbanisation, and their impact through their contribution in income and employment generation at the national level. Thus, house price behaviour may also reflect some short of developmental status of the households of a country. </a:t>
            </a:r>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p>
            <a:endParaRPr lang="en-US"/>
          </a:p>
        </p:txBody>
      </p:sp>
      <p:pic>
        <p:nvPicPr>
          <p:cNvPr id="2" name="Content Placeholder 1" descr="image"/>
          <p:cNvPicPr>
            <a:picLocks noChangeAspect="1"/>
          </p:cNvPicPr>
          <p:nvPr>
            <p:ph idx="1"/>
          </p:nvPr>
        </p:nvPicPr>
        <p:blipFill>
          <a:blip r:embed="rId1"/>
          <a:stretch>
            <a:fillRect/>
          </a:stretch>
        </p:blipFill>
        <p:spPr>
          <a:xfrm>
            <a:off x="197485" y="274955"/>
            <a:ext cx="8648065" cy="636778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p>
            <a:r>
              <a:rPr lang="en-IN" b="1" dirty="0" smtClean="0">
                <a:solidFill>
                  <a:srgbClr val="0070C0"/>
                </a:solidFill>
                <a:latin typeface="Times New Roman" panose="02020603050405020304" pitchFamily="18" charset="0"/>
                <a:cs typeface="Times New Roman" panose="02020603050405020304" pitchFamily="18" charset="0"/>
                <a:sym typeface="+mn-ea"/>
              </a:rPr>
              <a:t>EMPATHY</a:t>
            </a:r>
            <a:r>
              <a:rPr lang="en-IN" b="1" dirty="0" smtClean="0">
                <a:latin typeface="Times New Roman" panose="02020603050405020304" pitchFamily="18" charset="0"/>
                <a:cs typeface="Times New Roman" panose="02020603050405020304" pitchFamily="18" charset="0"/>
                <a:sym typeface="+mn-ea"/>
              </a:rPr>
              <a:t> </a:t>
            </a:r>
            <a:r>
              <a:rPr lang="en-IN" b="1" dirty="0" smtClean="0">
                <a:solidFill>
                  <a:srgbClr val="0070C0"/>
                </a:solidFill>
                <a:latin typeface="Times New Roman" panose="02020603050405020304" pitchFamily="18" charset="0"/>
                <a:cs typeface="Times New Roman" panose="02020603050405020304" pitchFamily="18" charset="0"/>
                <a:sym typeface="+mn-ea"/>
              </a:rPr>
              <a:t>MAP</a:t>
            </a:r>
            <a:r>
              <a:rPr lang="en-IN" b="1" dirty="0" smtClean="0">
                <a:latin typeface="Times New Roman" panose="02020603050405020304" pitchFamily="18" charset="0"/>
                <a:cs typeface="Times New Roman" panose="02020603050405020304" pitchFamily="18" charset="0"/>
                <a:sym typeface="+mn-ea"/>
              </a:rPr>
              <a:t> </a:t>
            </a:r>
            <a:endParaRPr lang="en-US"/>
          </a:p>
        </p:txBody>
      </p:sp>
      <p:sp>
        <p:nvSpPr>
          <p:cNvPr id="5" name="TextBox 4"/>
          <p:cNvSpPr txBox="1"/>
          <p:nvPr/>
        </p:nvSpPr>
        <p:spPr>
          <a:xfrm>
            <a:off x="2397706" y="214290"/>
            <a:ext cx="309880" cy="583565"/>
          </a:xfrm>
          <a:prstGeom prst="rect">
            <a:avLst/>
          </a:prstGeom>
          <a:noFill/>
        </p:spPr>
        <p:txBody>
          <a:bodyPr wrap="none" rtlCol="0">
            <a:spAutoFit/>
          </a:bodyPr>
          <a:lstStyle/>
          <a:p>
            <a:endParaRPr lang="en-US" sz="3200" b="1" dirty="0">
              <a:latin typeface="Times New Roman" panose="02020603050405020304" pitchFamily="18" charset="0"/>
              <a:cs typeface="Times New Roman" panose="02020603050405020304" pitchFamily="18" charset="0"/>
            </a:endParaRPr>
          </a:p>
        </p:txBody>
      </p:sp>
      <p:pic>
        <p:nvPicPr>
          <p:cNvPr id="2" name="Content Placeholder 1" descr="empathy"/>
          <p:cNvPicPr>
            <a:picLocks noChangeAspect="1"/>
          </p:cNvPicPr>
          <p:nvPr>
            <p:ph idx="1"/>
          </p:nvPr>
        </p:nvPicPr>
        <p:blipFill>
          <a:blip r:embed="rId1"/>
          <a:stretch>
            <a:fillRect/>
          </a:stretch>
        </p:blipFill>
        <p:spPr>
          <a:xfrm>
            <a:off x="174625" y="1600200"/>
            <a:ext cx="8895715" cy="495490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p>
            <a:r>
              <a:rPr lang="en-US" altLang="en-IN" b="1" dirty="0" smtClean="0">
                <a:solidFill>
                  <a:srgbClr val="0070C0"/>
                </a:solidFill>
                <a:latin typeface="Times New Roman" panose="02020603050405020304" pitchFamily="18" charset="0"/>
                <a:cs typeface="Times New Roman" panose="02020603050405020304" pitchFamily="18" charset="0"/>
                <a:sym typeface="+mn-ea"/>
              </a:rPr>
              <a:t>B</a:t>
            </a:r>
            <a:r>
              <a:rPr lang="en-IN" b="1" dirty="0" smtClean="0">
                <a:solidFill>
                  <a:srgbClr val="0070C0"/>
                </a:solidFill>
                <a:latin typeface="Times New Roman" panose="02020603050405020304" pitchFamily="18" charset="0"/>
                <a:cs typeface="Times New Roman" panose="02020603050405020304" pitchFamily="18" charset="0"/>
                <a:sym typeface="+mn-ea"/>
              </a:rPr>
              <a:t>RAINSTORM</a:t>
            </a:r>
            <a:endParaRPr lang="en-US"/>
          </a:p>
        </p:txBody>
      </p:sp>
      <p:sp>
        <p:nvSpPr>
          <p:cNvPr id="5" name="TextBox 4"/>
          <p:cNvSpPr txBox="1"/>
          <p:nvPr/>
        </p:nvSpPr>
        <p:spPr>
          <a:xfrm>
            <a:off x="2786050" y="714356"/>
            <a:ext cx="3330544" cy="583565"/>
          </a:xfrm>
          <a:prstGeom prst="rect">
            <a:avLst/>
          </a:prstGeom>
          <a:noFill/>
        </p:spPr>
        <p:txBody>
          <a:bodyPr wrap="square" rtlCol="0">
            <a:spAutoFit/>
          </a:bodyPr>
          <a:lstStyle/>
          <a:p>
            <a:r>
              <a:rPr lang="en-IN" sz="3200" b="1" dirty="0" smtClean="0">
                <a:latin typeface="Times New Roman" panose="02020603050405020304" pitchFamily="18" charset="0"/>
                <a:cs typeface="Times New Roman" panose="02020603050405020304" pitchFamily="18" charset="0"/>
              </a:rPr>
              <a:t> </a:t>
            </a:r>
            <a:endParaRPr lang="en-IN" sz="3200" b="1" dirty="0" smtClean="0">
              <a:latin typeface="Times New Roman" panose="02020603050405020304" pitchFamily="18" charset="0"/>
              <a:cs typeface="Times New Roman" panose="02020603050405020304" pitchFamily="18" charset="0"/>
            </a:endParaRPr>
          </a:p>
        </p:txBody>
      </p:sp>
      <p:pic>
        <p:nvPicPr>
          <p:cNvPr id="2" name="Content Placeholder 1" descr="brainstorm"/>
          <p:cNvPicPr>
            <a:picLocks noChangeAspect="1"/>
          </p:cNvPicPr>
          <p:nvPr>
            <p:ph idx="1"/>
          </p:nvPr>
        </p:nvPicPr>
        <p:blipFill>
          <a:blip r:embed="rId1"/>
          <a:stretch>
            <a:fillRect/>
          </a:stretch>
        </p:blipFill>
        <p:spPr>
          <a:xfrm>
            <a:off x="130175" y="1760220"/>
            <a:ext cx="8799195" cy="50165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p>
            <a:r>
              <a:rPr lang="en-US"/>
              <a:t>DATASET</a:t>
            </a:r>
            <a:endParaRPr lang="en-US"/>
          </a:p>
        </p:txBody>
      </p:sp>
      <p:sp>
        <p:nvSpPr>
          <p:cNvPr id="4" name="TextBox 3"/>
          <p:cNvSpPr txBox="1"/>
          <p:nvPr/>
        </p:nvSpPr>
        <p:spPr>
          <a:xfrm>
            <a:off x="3286116" y="571480"/>
            <a:ext cx="4214842" cy="583565"/>
          </a:xfrm>
          <a:prstGeom prst="rect">
            <a:avLst/>
          </a:prstGeom>
          <a:noFill/>
        </p:spPr>
        <p:txBody>
          <a:bodyPr wrap="square" rtlCol="0">
            <a:spAutoFit/>
          </a:bodyPr>
          <a:lstStyle/>
          <a:p>
            <a:endParaRPr lang="en-US" sz="3200" b="1" dirty="0">
              <a:solidFill>
                <a:srgbClr val="0070C0"/>
              </a:solidFill>
              <a:latin typeface="Times New Roman" panose="02020603050405020304" pitchFamily="18" charset="0"/>
              <a:cs typeface="Times New Roman" panose="02020603050405020304" pitchFamily="18" charset="0"/>
            </a:endParaRPr>
          </a:p>
        </p:txBody>
      </p:sp>
      <p:pic>
        <p:nvPicPr>
          <p:cNvPr id="2" name="Content Placeholder 1" descr="dataset"/>
          <p:cNvPicPr>
            <a:picLocks noChangeAspect="1"/>
          </p:cNvPicPr>
          <p:nvPr>
            <p:ph idx="1"/>
          </p:nvPr>
        </p:nvPicPr>
        <p:blipFill>
          <a:blip r:embed="rId1"/>
          <a:stretch>
            <a:fillRect/>
          </a:stretch>
        </p:blipFill>
        <p:spPr>
          <a:xfrm>
            <a:off x="109855" y="1155065"/>
            <a:ext cx="8765540" cy="547179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p>
            <a:r>
              <a:rPr lang="en-US"/>
              <a:t>Latitude and Longitude Based on Location</a:t>
            </a:r>
            <a:endParaRPr lang="en-US"/>
          </a:p>
        </p:txBody>
      </p:sp>
      <p:pic>
        <p:nvPicPr>
          <p:cNvPr id="2" name="Content Placeholder 1" descr="sheet1"/>
          <p:cNvPicPr>
            <a:picLocks noChangeAspect="1"/>
          </p:cNvPicPr>
          <p:nvPr>
            <p:ph idx="1"/>
          </p:nvPr>
        </p:nvPicPr>
        <p:blipFill>
          <a:blip r:embed="rId1"/>
          <a:stretch>
            <a:fillRect/>
          </a:stretch>
        </p:blipFill>
        <p:spPr>
          <a:xfrm>
            <a:off x="546735" y="1600200"/>
            <a:ext cx="8049895" cy="452628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p>
            <a:r>
              <a:rPr lang="en-US"/>
              <a:t>Number of House Based on Area in Sqf</a:t>
            </a:r>
            <a:endParaRPr lang="en-US"/>
          </a:p>
        </p:txBody>
      </p:sp>
      <p:pic>
        <p:nvPicPr>
          <p:cNvPr id="2" name="Content Placeholder 1" descr="sheet2"/>
          <p:cNvPicPr>
            <a:picLocks noChangeAspect="1"/>
          </p:cNvPicPr>
          <p:nvPr>
            <p:ph idx="1"/>
          </p:nvPr>
        </p:nvPicPr>
        <p:blipFill>
          <a:blip r:embed="rId1"/>
          <a:stretch>
            <a:fillRect/>
          </a:stretch>
        </p:blipFill>
        <p:spPr>
          <a:xfrm>
            <a:off x="546735" y="1600200"/>
            <a:ext cx="8385810" cy="50673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p>
            <a:r>
              <a:rPr lang="en-US"/>
              <a:t>House Price Based on Rainwater Harvest Pits</a:t>
            </a:r>
            <a:endParaRPr lang="en-US"/>
          </a:p>
        </p:txBody>
      </p:sp>
      <p:pic>
        <p:nvPicPr>
          <p:cNvPr id="2" name="Content Placeholder 1" descr="sheet3"/>
          <p:cNvPicPr>
            <a:picLocks noChangeAspect="1"/>
          </p:cNvPicPr>
          <p:nvPr>
            <p:ph idx="1"/>
          </p:nvPr>
        </p:nvPicPr>
        <p:blipFill>
          <a:blip r:embed="rId1"/>
          <a:stretch>
            <a:fillRect/>
          </a:stretch>
        </p:blipFill>
        <p:spPr>
          <a:xfrm>
            <a:off x="255270" y="1600200"/>
            <a:ext cx="8563610" cy="48514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Unlocking insights into the global air transportation netwo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Unlocking insights into the global air transportation network</Template>
  <TotalTime>0</TotalTime>
  <Words>2728</Words>
  <Application>WPS Presentation</Application>
  <PresentationFormat>On-screen Show (4:3)</PresentationFormat>
  <Paragraphs>60</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SimSun</vt:lpstr>
      <vt:lpstr>Wingdings</vt:lpstr>
      <vt:lpstr>Times New Roman</vt:lpstr>
      <vt:lpstr>Calibri</vt:lpstr>
      <vt:lpstr>Microsoft YaHei</vt:lpstr>
      <vt:lpstr>Arial Unicode MS</vt:lpstr>
      <vt:lpstr>Unlocking insights into the global air transportation network</vt:lpstr>
      <vt:lpstr>     Political Juggernauts: A Quantitative Analysis of Candidates in the 2019 Lok Sabha Elections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Unlocking insights into the global air transportation network project</dc:title>
  <dc:creator>ELCOT</dc:creator>
  <cp:lastModifiedBy>ajith</cp:lastModifiedBy>
  <cp:revision>97</cp:revision>
  <dcterms:created xsi:type="dcterms:W3CDTF">2023-10-16T08:11:00Z</dcterms:created>
  <dcterms:modified xsi:type="dcterms:W3CDTF">2023-10-22T05:29:39Z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BE27E17D55BD4C0E9E2A6331CA2A9AAD_13</vt:lpwstr>
  </property>
  <property fmtid="{D5CDD505-2E9C-101B-9397-08002B2CF9AE}" pid="3" name="KSOProductBuildVer">
    <vt:lpwstr>1033-12.2.0.13266</vt:lpwstr>
  </property>
</Properties>
</file>