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sldIdLst>
    <p:sldId id="256" r:id="rId2"/>
    <p:sldId id="261" r:id="rId3"/>
    <p:sldId id="262" r:id="rId4"/>
    <p:sldId id="265" r:id="rId5"/>
    <p:sldId id="264" r:id="rId6"/>
    <p:sldId id="260" r:id="rId7"/>
    <p:sldId id="266" r:id="rId8"/>
    <p:sldId id="267" r:id="rId9"/>
    <p:sldId id="268" r:id="rId10"/>
    <p:sldId id="270" r:id="rId11"/>
    <p:sldId id="273" r:id="rId12"/>
    <p:sldId id="271" r:id="rId13"/>
    <p:sldId id="272" r:id="rId14"/>
    <p:sldId id="274" r:id="rId15"/>
    <p:sldId id="275" r:id="rId16"/>
    <p:sldId id="276" r:id="rId17"/>
    <p:sldId id="269" r:id="rId18"/>
    <p:sldId id="277" r:id="rId19"/>
    <p:sldId id="27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96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C77AC91B-2268-4834-BCCC-FC80B6D2F033}" type="datetimeFigureOut">
              <a:rPr lang="en-US" smtClean="0"/>
              <a:t>11/19/2015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9D56D-C6D6-4151-AC23-38C66337E244}"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7AC91B-2268-4834-BCCC-FC80B6D2F033}" type="datetimeFigureOut">
              <a:rPr lang="en-US" smtClean="0"/>
              <a:t>11/19/2015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9D56D-C6D6-4151-AC23-38C66337E24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7AC91B-2268-4834-BCCC-FC80B6D2F033}" type="datetimeFigureOut">
              <a:rPr lang="en-US" smtClean="0"/>
              <a:t>11/19/2015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9D56D-C6D6-4151-AC23-38C66337E24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7AC91B-2268-4834-BCCC-FC80B6D2F033}" type="datetimeFigureOut">
              <a:rPr lang="en-US" smtClean="0"/>
              <a:t>11/19/2015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9D56D-C6D6-4151-AC23-38C66337E24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C77AC91B-2268-4834-BCCC-FC80B6D2F033}" type="datetimeFigureOut">
              <a:rPr lang="en-US" smtClean="0"/>
              <a:t>11/19/2015</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71C9D56D-C6D6-4151-AC23-38C66337E24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7AC91B-2268-4834-BCCC-FC80B6D2F033}" type="datetimeFigureOut">
              <a:rPr lang="en-US" smtClean="0"/>
              <a:t>11/19/2015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9D56D-C6D6-4151-AC23-38C66337E24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7AC91B-2268-4834-BCCC-FC80B6D2F033}" type="datetimeFigureOut">
              <a:rPr lang="en-US" smtClean="0"/>
              <a:t>11/19/2015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C9D56D-C6D6-4151-AC23-38C66337E24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7AC91B-2268-4834-BCCC-FC80B6D2F033}" type="datetimeFigureOut">
              <a:rPr lang="en-US" smtClean="0"/>
              <a:t>11/19/2015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C9D56D-C6D6-4151-AC23-38C66337E24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7AC91B-2268-4834-BCCC-FC80B6D2F033}" type="datetimeFigureOut">
              <a:rPr lang="en-US" smtClean="0"/>
              <a:t>11/19/2015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C9D56D-C6D6-4151-AC23-38C66337E24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7AC91B-2268-4834-BCCC-FC80B6D2F033}" type="datetimeFigureOut">
              <a:rPr lang="en-US" smtClean="0"/>
              <a:t>11/19/2015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9D56D-C6D6-4151-AC23-38C66337E244}"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C77AC91B-2268-4834-BCCC-FC80B6D2F033}" type="datetimeFigureOut">
              <a:rPr lang="en-US" smtClean="0"/>
              <a:t>11/19/2015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9D56D-C6D6-4151-AC23-38C66337E244}"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C77AC91B-2268-4834-BCCC-FC80B6D2F033}" type="datetimeFigureOut">
              <a:rPr lang="en-US" smtClean="0"/>
              <a:t>11/19/2015</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71C9D56D-C6D6-4151-AC23-38C66337E24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Data_structure" TargetMode="External"/><Relationship Id="rId2" Type="http://schemas.openxmlformats.org/officeDocument/2006/relationships/hyperlink" Target="https://en.wikipedia.org/wiki/Unix_filesystem" TargetMode="External"/><Relationship Id="rId1" Type="http://schemas.openxmlformats.org/officeDocument/2006/relationships/slideLayout" Target="../slideLayouts/slideLayout2.xml"/><Relationship Id="rId5" Type="http://schemas.openxmlformats.org/officeDocument/2006/relationships/hyperlink" Target="https://en.wikipedia.org/wiki/File_system_permissions" TargetMode="External"/><Relationship Id="rId4" Type="http://schemas.openxmlformats.org/officeDocument/2006/relationships/hyperlink" Target="https://en.wikipedia.org/wiki/Metadat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Group Messaging System</a:t>
            </a:r>
            <a:endParaRPr lang="en-US" dirty="0"/>
          </a:p>
        </p:txBody>
      </p:sp>
      <p:sp>
        <p:nvSpPr>
          <p:cNvPr id="3" name="Subtitle 2"/>
          <p:cNvSpPr>
            <a:spLocks noGrp="1"/>
          </p:cNvSpPr>
          <p:nvPr>
            <p:ph type="subTitle" idx="1"/>
          </p:nvPr>
        </p:nvSpPr>
        <p:spPr/>
        <p:txBody>
          <a:bodyPr/>
          <a:lstStyle/>
          <a:p>
            <a:r>
              <a:rPr lang="en-US" dirty="0" smtClean="0">
                <a:latin typeface="+mj-lt"/>
                <a:cs typeface="Times New Roman" pitchFamily="18" charset="0"/>
              </a:rPr>
              <a:t>Mini-Project</a:t>
            </a:r>
            <a:endParaRPr lang="en-US" dirty="0">
              <a:latin typeface="+mj-lt"/>
              <a:cs typeface="Times New Roman" pitchFamily="18" charset="0"/>
            </a:endParaRPr>
          </a:p>
        </p:txBody>
      </p:sp>
    </p:spTree>
    <p:extLst>
      <p:ext uri="{BB962C8B-B14F-4D97-AF65-F5344CB8AC3E}">
        <p14:creationId xmlns:p14="http://schemas.microsoft.com/office/powerpoint/2010/main" val="30492218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Copperplate Gothic Light" pitchFamily="34" charset="0"/>
              </a:rPr>
              <a:t>Design</a:t>
            </a:r>
            <a:endParaRPr lang="en-US" sz="4000" dirty="0">
              <a:latin typeface="Copperplate Gothic Light" pitchFamily="34"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905000"/>
            <a:ext cx="58674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9793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Copperplate Gothic Light" pitchFamily="34" charset="0"/>
              </a:rPr>
              <a:t>Group Structure</a:t>
            </a:r>
            <a:endParaRPr lang="en-US" sz="4000" dirty="0"/>
          </a:p>
        </p:txBody>
      </p:sp>
      <p:sp>
        <p:nvSpPr>
          <p:cNvPr id="3" name="Content Placeholder 2"/>
          <p:cNvSpPr>
            <a:spLocks noGrp="1"/>
          </p:cNvSpPr>
          <p:nvPr>
            <p:ph idx="1"/>
          </p:nvPr>
        </p:nvSpPr>
        <p:spPr/>
        <p:txBody>
          <a:bodyPr/>
          <a:lstStyle/>
          <a:p>
            <a:pPr>
              <a:lnSpc>
                <a:spcPct val="150000"/>
              </a:lnSpc>
            </a:pPr>
            <a:r>
              <a:rPr lang="en-US" sz="2100" dirty="0"/>
              <a:t>The group in this project is 128 Bytes the size and structure of the Group is given below:</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18418816"/>
              </p:ext>
            </p:extLst>
          </p:nvPr>
        </p:nvGraphicFramePr>
        <p:xfrm>
          <a:off x="1524000" y="3069484"/>
          <a:ext cx="5182870" cy="2657475"/>
        </p:xfrm>
        <a:graphic>
          <a:graphicData uri="http://schemas.openxmlformats.org/drawingml/2006/table">
            <a:tbl>
              <a:tblPr firstRow="1" firstCol="1" bandRow="1">
                <a:tableStyleId>{5C22544A-7EE6-4342-B048-85BDC9FD1C3A}</a:tableStyleId>
              </a:tblPr>
              <a:tblGrid>
                <a:gridCol w="1840230"/>
                <a:gridCol w="3342640"/>
              </a:tblGrid>
              <a:tr h="277495">
                <a:tc>
                  <a:txBody>
                    <a:bodyPr/>
                    <a:lstStyle/>
                    <a:p>
                      <a:pPr marL="0" marR="0" algn="just">
                        <a:lnSpc>
                          <a:spcPct val="115000"/>
                        </a:lnSpc>
                        <a:spcBef>
                          <a:spcPts val="0"/>
                        </a:spcBef>
                        <a:spcAft>
                          <a:spcPts val="0"/>
                        </a:spcAft>
                      </a:pPr>
                      <a:r>
                        <a:rPr lang="en-US" sz="1200">
                          <a:effectLst/>
                        </a:rPr>
                        <a:t>        Attributes</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                    Size of the attribute </a:t>
                      </a:r>
                      <a:endParaRPr lang="en-US" sz="1100">
                        <a:effectLst/>
                        <a:latin typeface="Calibri"/>
                        <a:ea typeface="Calibri"/>
                        <a:cs typeface="Times New Roman"/>
                      </a:endParaRPr>
                    </a:p>
                  </a:txBody>
                  <a:tcPr marL="68580" marR="68580" marT="0" marB="0"/>
                </a:tc>
              </a:tr>
              <a:tr h="277495">
                <a:tc>
                  <a:txBody>
                    <a:bodyPr/>
                    <a:lstStyle/>
                    <a:p>
                      <a:pPr marL="0" marR="0" algn="ctr">
                        <a:lnSpc>
                          <a:spcPct val="115000"/>
                        </a:lnSpc>
                        <a:spcBef>
                          <a:spcPts val="0"/>
                        </a:spcBef>
                        <a:spcAft>
                          <a:spcPts val="0"/>
                        </a:spcAft>
                      </a:pPr>
                      <a:r>
                        <a:rPr lang="en-US" sz="1200">
                          <a:effectLst/>
                        </a:rPr>
                        <a:t>Group Name</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10 Bytes</a:t>
                      </a:r>
                      <a:endParaRPr lang="en-US" sz="1100">
                        <a:effectLst/>
                        <a:latin typeface="Calibri"/>
                        <a:ea typeface="Calibri"/>
                        <a:cs typeface="Times New Roman"/>
                      </a:endParaRPr>
                    </a:p>
                  </a:txBody>
                  <a:tcPr marL="68580" marR="68580" marT="0" marB="0"/>
                </a:tc>
              </a:tr>
              <a:tr h="294640">
                <a:tc>
                  <a:txBody>
                    <a:bodyPr/>
                    <a:lstStyle/>
                    <a:p>
                      <a:pPr marL="457200" marR="0" algn="ctr">
                        <a:lnSpc>
                          <a:spcPct val="115000"/>
                        </a:lnSpc>
                        <a:spcBef>
                          <a:spcPts val="0"/>
                        </a:spcBef>
                        <a:spcAft>
                          <a:spcPts val="0"/>
                        </a:spcAft>
                      </a:pPr>
                      <a:r>
                        <a:rPr lang="en-US" sz="1200">
                          <a:effectLst/>
                        </a:rPr>
                        <a:t>No of Users</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4  Bytes</a:t>
                      </a:r>
                      <a:endParaRPr lang="en-US" sz="1100">
                        <a:effectLst/>
                        <a:latin typeface="Calibri"/>
                        <a:ea typeface="Calibri"/>
                        <a:cs typeface="Times New Roman"/>
                      </a:endParaRPr>
                    </a:p>
                  </a:txBody>
                  <a:tcPr marL="68580" marR="68580" marT="0" marB="0"/>
                </a:tc>
              </a:tr>
              <a:tr h="311785">
                <a:tc>
                  <a:txBody>
                    <a:bodyPr/>
                    <a:lstStyle/>
                    <a:p>
                      <a:pPr marL="0" marR="0" algn="ctr">
                        <a:lnSpc>
                          <a:spcPct val="115000"/>
                        </a:lnSpc>
                        <a:spcBef>
                          <a:spcPts val="0"/>
                        </a:spcBef>
                        <a:spcAft>
                          <a:spcPts val="0"/>
                        </a:spcAft>
                      </a:pPr>
                      <a:r>
                        <a:rPr lang="en-US" sz="1200">
                          <a:effectLst/>
                        </a:rPr>
                        <a:t>No of Messages</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4 Bytes</a:t>
                      </a:r>
                      <a:endParaRPr lang="en-US" sz="1100">
                        <a:effectLst/>
                        <a:latin typeface="Calibri"/>
                        <a:ea typeface="Calibri"/>
                        <a:cs typeface="Times New Roman"/>
                      </a:endParaRPr>
                    </a:p>
                  </a:txBody>
                  <a:tcPr marL="68580" marR="68580" marT="0" marB="0"/>
                </a:tc>
              </a:tr>
              <a:tr h="288925">
                <a:tc>
                  <a:txBody>
                    <a:bodyPr/>
                    <a:lstStyle/>
                    <a:p>
                      <a:pPr marL="0" marR="0" algn="ctr">
                        <a:lnSpc>
                          <a:spcPct val="115000"/>
                        </a:lnSpc>
                        <a:spcBef>
                          <a:spcPts val="0"/>
                        </a:spcBef>
                        <a:spcAft>
                          <a:spcPts val="0"/>
                        </a:spcAft>
                      </a:pPr>
                      <a:r>
                        <a:rPr lang="en-US" sz="1200">
                          <a:effectLst/>
                        </a:rPr>
                        <a:t>Group Description</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50 Bytes</a:t>
                      </a:r>
                      <a:endParaRPr lang="en-US" sz="1100">
                        <a:effectLst/>
                        <a:latin typeface="Calibri"/>
                        <a:ea typeface="Calibri"/>
                        <a:cs typeface="Times New Roman"/>
                      </a:endParaRPr>
                    </a:p>
                  </a:txBody>
                  <a:tcPr marL="68580" marR="68580" marT="0" marB="0"/>
                </a:tc>
              </a:tr>
              <a:tr h="288925">
                <a:tc>
                  <a:txBody>
                    <a:bodyPr/>
                    <a:lstStyle/>
                    <a:p>
                      <a:pPr marL="0" marR="0" algn="ctr">
                        <a:lnSpc>
                          <a:spcPct val="115000"/>
                        </a:lnSpc>
                        <a:spcBef>
                          <a:spcPts val="0"/>
                        </a:spcBef>
                        <a:spcAft>
                          <a:spcPts val="0"/>
                        </a:spcAft>
                      </a:pPr>
                      <a:r>
                        <a:rPr lang="en-US" sz="1200">
                          <a:effectLst/>
                        </a:rPr>
                        <a:t>Direct Message Address</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10 x 4 Bytes</a:t>
                      </a:r>
                      <a:endParaRPr lang="en-US" sz="1100">
                        <a:effectLst/>
                        <a:latin typeface="Calibri"/>
                        <a:ea typeface="Calibri"/>
                        <a:cs typeface="Times New Roman"/>
                      </a:endParaRPr>
                    </a:p>
                  </a:txBody>
                  <a:tcPr marL="68580" marR="68580" marT="0" marB="0"/>
                </a:tc>
              </a:tr>
              <a:tr h="306070">
                <a:tc>
                  <a:txBody>
                    <a:bodyPr/>
                    <a:lstStyle/>
                    <a:p>
                      <a:pPr marL="0" marR="0" algn="ctr">
                        <a:lnSpc>
                          <a:spcPct val="115000"/>
                        </a:lnSpc>
                        <a:spcBef>
                          <a:spcPts val="0"/>
                        </a:spcBef>
                        <a:spcAft>
                          <a:spcPts val="0"/>
                        </a:spcAft>
                      </a:pPr>
                      <a:r>
                        <a:rPr lang="en-US" sz="1200">
                          <a:effectLst/>
                        </a:rPr>
                        <a:t>Indirect Message Address</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4 x 4 Bytes</a:t>
                      </a:r>
                      <a:endParaRPr lang="en-US" sz="1100">
                        <a:effectLst/>
                        <a:latin typeface="Calibri"/>
                        <a:ea typeface="Calibri"/>
                        <a:cs typeface="Times New Roman"/>
                      </a:endParaRPr>
                    </a:p>
                  </a:txBody>
                  <a:tcPr marL="68580" marR="68580" marT="0" marB="0"/>
                </a:tc>
              </a:tr>
              <a:tr h="306070">
                <a:tc>
                  <a:txBody>
                    <a:bodyPr/>
                    <a:lstStyle/>
                    <a:p>
                      <a:pPr marL="0" marR="0" algn="ctr">
                        <a:lnSpc>
                          <a:spcPct val="115000"/>
                        </a:lnSpc>
                        <a:spcBef>
                          <a:spcPts val="0"/>
                        </a:spcBef>
                        <a:spcAft>
                          <a:spcPts val="0"/>
                        </a:spcAft>
                      </a:pPr>
                      <a:r>
                        <a:rPr lang="en-US" sz="1200">
                          <a:effectLst/>
                        </a:rPr>
                        <a:t>I-node Message Address</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4 Bytes</a:t>
                      </a:r>
                      <a:endParaRPr lang="en-US" sz="1100">
                        <a:effectLst/>
                        <a:latin typeface="Calibri"/>
                        <a:ea typeface="Calibri"/>
                        <a:cs typeface="Times New Roman"/>
                      </a:endParaRPr>
                    </a:p>
                  </a:txBody>
                  <a:tcPr marL="68580" marR="68580" marT="0" marB="0"/>
                </a:tc>
              </a:tr>
              <a:tr h="306070">
                <a:tc>
                  <a:txBody>
                    <a:bodyPr/>
                    <a:lstStyle/>
                    <a:p>
                      <a:pPr marL="0" marR="0" algn="ctr">
                        <a:lnSpc>
                          <a:spcPct val="115000"/>
                        </a:lnSpc>
                        <a:spcBef>
                          <a:spcPts val="0"/>
                        </a:spcBef>
                        <a:spcAft>
                          <a:spcPts val="0"/>
                        </a:spcAft>
                      </a:pPr>
                      <a:r>
                        <a:rPr lang="en-US" sz="1200">
                          <a:effectLst/>
                        </a:rPr>
                        <a:t>Total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dirty="0">
                          <a:effectLst/>
                        </a:rPr>
                        <a:t>128 Bytes</a:t>
                      </a:r>
                      <a:endParaRPr lang="en-US" sz="1100" dirty="0">
                        <a:effectLst/>
                        <a:latin typeface="Calibri"/>
                        <a:ea typeface="Calibri"/>
                        <a:cs typeface="Times New Roman"/>
                      </a:endParaRPr>
                    </a:p>
                  </a:txBody>
                  <a:tcPr marL="68580" marR="68580" marT="0" marB="0"/>
                </a:tc>
              </a:tr>
            </a:tbl>
          </a:graphicData>
        </a:graphic>
      </p:graphicFrame>
      <p:sp>
        <p:nvSpPr>
          <p:cNvPr id="5" name="Rectangle 1"/>
          <p:cNvSpPr>
            <a:spLocks noChangeArrowheads="1"/>
          </p:cNvSpPr>
          <p:nvPr/>
        </p:nvSpPr>
        <p:spPr bwMode="auto">
          <a:xfrm>
            <a:off x="1981200" y="25352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343125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Copperplate Gothic Light" pitchFamily="34" charset="0"/>
              </a:rPr>
              <a:t>Message Structure</a:t>
            </a:r>
            <a:endParaRPr lang="en-US" sz="4000" dirty="0">
              <a:latin typeface="Copperplate Gothic Light" pitchFamily="34" charset="0"/>
            </a:endParaRPr>
          </a:p>
        </p:txBody>
      </p:sp>
      <p:sp>
        <p:nvSpPr>
          <p:cNvPr id="7" name="Content Placeholder 6"/>
          <p:cNvSpPr>
            <a:spLocks noGrp="1"/>
          </p:cNvSpPr>
          <p:nvPr>
            <p:ph idx="1"/>
          </p:nvPr>
        </p:nvSpPr>
        <p:spPr/>
        <p:txBody>
          <a:bodyPr/>
          <a:lstStyle/>
          <a:p>
            <a:pPr>
              <a:lnSpc>
                <a:spcPct val="150000"/>
              </a:lnSpc>
            </a:pPr>
            <a:r>
              <a:rPr lang="en-US" sz="2100" dirty="0"/>
              <a:t>The Message in this project is 256 Bytes the size and structure of the Message is given below:</a:t>
            </a:r>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616531036"/>
              </p:ext>
            </p:extLst>
          </p:nvPr>
        </p:nvGraphicFramePr>
        <p:xfrm>
          <a:off x="1524000" y="3045733"/>
          <a:ext cx="5182870" cy="2657475"/>
        </p:xfrm>
        <a:graphic>
          <a:graphicData uri="http://schemas.openxmlformats.org/drawingml/2006/table">
            <a:tbl>
              <a:tblPr firstRow="1" firstCol="1" bandRow="1">
                <a:tableStyleId>{5C22544A-7EE6-4342-B048-85BDC9FD1C3A}</a:tableStyleId>
              </a:tblPr>
              <a:tblGrid>
                <a:gridCol w="1954530"/>
                <a:gridCol w="3228340"/>
              </a:tblGrid>
              <a:tr h="277495">
                <a:tc>
                  <a:txBody>
                    <a:bodyPr/>
                    <a:lstStyle/>
                    <a:p>
                      <a:pPr marL="0" marR="0" algn="just">
                        <a:lnSpc>
                          <a:spcPct val="115000"/>
                        </a:lnSpc>
                        <a:spcBef>
                          <a:spcPts val="0"/>
                        </a:spcBef>
                        <a:spcAft>
                          <a:spcPts val="0"/>
                        </a:spcAft>
                      </a:pPr>
                      <a:r>
                        <a:rPr lang="en-US" sz="1200">
                          <a:effectLst/>
                        </a:rPr>
                        <a:t>        Attributes</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200">
                          <a:effectLst/>
                        </a:rPr>
                        <a:t>                    Size of the attribute </a:t>
                      </a:r>
                      <a:endParaRPr lang="en-US" sz="1100">
                        <a:effectLst/>
                        <a:latin typeface="Calibri"/>
                        <a:ea typeface="Calibri"/>
                        <a:cs typeface="Times New Roman"/>
                      </a:endParaRPr>
                    </a:p>
                  </a:txBody>
                  <a:tcPr marL="68580" marR="68580" marT="0" marB="0"/>
                </a:tc>
              </a:tr>
              <a:tr h="277495">
                <a:tc>
                  <a:txBody>
                    <a:bodyPr/>
                    <a:lstStyle/>
                    <a:p>
                      <a:pPr marL="0" marR="0" algn="ctr">
                        <a:lnSpc>
                          <a:spcPct val="115000"/>
                        </a:lnSpc>
                        <a:spcBef>
                          <a:spcPts val="0"/>
                        </a:spcBef>
                        <a:spcAft>
                          <a:spcPts val="0"/>
                        </a:spcAft>
                      </a:pPr>
                      <a:r>
                        <a:rPr lang="en-US" sz="1200">
                          <a:effectLst/>
                        </a:rPr>
                        <a:t>User Name</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8 Bytes</a:t>
                      </a:r>
                      <a:endParaRPr lang="en-US" sz="1100">
                        <a:effectLst/>
                        <a:latin typeface="Calibri"/>
                        <a:ea typeface="Calibri"/>
                        <a:cs typeface="Times New Roman"/>
                      </a:endParaRPr>
                    </a:p>
                  </a:txBody>
                  <a:tcPr marL="68580" marR="68580" marT="0" marB="0"/>
                </a:tc>
              </a:tr>
              <a:tr h="294640">
                <a:tc>
                  <a:txBody>
                    <a:bodyPr/>
                    <a:lstStyle/>
                    <a:p>
                      <a:pPr marL="0" marR="0" algn="ctr">
                        <a:lnSpc>
                          <a:spcPct val="115000"/>
                        </a:lnSpc>
                        <a:spcBef>
                          <a:spcPts val="0"/>
                        </a:spcBef>
                        <a:spcAft>
                          <a:spcPts val="0"/>
                        </a:spcAft>
                      </a:pPr>
                      <a:r>
                        <a:rPr lang="en-US" sz="1200">
                          <a:effectLst/>
                        </a:rPr>
                        <a:t>Message Text</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180  Bytes</a:t>
                      </a:r>
                      <a:endParaRPr lang="en-US" sz="1100">
                        <a:effectLst/>
                        <a:latin typeface="Calibri"/>
                        <a:ea typeface="Calibri"/>
                        <a:cs typeface="Times New Roman"/>
                      </a:endParaRPr>
                    </a:p>
                  </a:txBody>
                  <a:tcPr marL="68580" marR="68580" marT="0" marB="0"/>
                </a:tc>
              </a:tr>
              <a:tr h="311785">
                <a:tc>
                  <a:txBody>
                    <a:bodyPr/>
                    <a:lstStyle/>
                    <a:p>
                      <a:pPr marL="0" marR="0" algn="ctr">
                        <a:lnSpc>
                          <a:spcPct val="115000"/>
                        </a:lnSpc>
                        <a:spcBef>
                          <a:spcPts val="0"/>
                        </a:spcBef>
                        <a:spcAft>
                          <a:spcPts val="0"/>
                        </a:spcAft>
                      </a:pPr>
                      <a:r>
                        <a:rPr lang="en-US" sz="1200">
                          <a:effectLst/>
                        </a:rPr>
                        <a:t>No of comments</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4 Bytes</a:t>
                      </a:r>
                      <a:endParaRPr lang="en-US" sz="1100">
                        <a:effectLst/>
                        <a:latin typeface="Calibri"/>
                        <a:ea typeface="Calibri"/>
                        <a:cs typeface="Times New Roman"/>
                      </a:endParaRPr>
                    </a:p>
                  </a:txBody>
                  <a:tcPr marL="68580" marR="68580" marT="0" marB="0"/>
                </a:tc>
              </a:tr>
              <a:tr h="288925">
                <a:tc>
                  <a:txBody>
                    <a:bodyPr/>
                    <a:lstStyle/>
                    <a:p>
                      <a:pPr marL="0" marR="0" algn="ctr">
                        <a:lnSpc>
                          <a:spcPct val="115000"/>
                        </a:lnSpc>
                        <a:spcBef>
                          <a:spcPts val="0"/>
                        </a:spcBef>
                        <a:spcAft>
                          <a:spcPts val="0"/>
                        </a:spcAft>
                      </a:pPr>
                      <a:r>
                        <a:rPr lang="en-US" sz="1200">
                          <a:effectLst/>
                        </a:rPr>
                        <a:t>No of Likes</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4 Bytes</a:t>
                      </a:r>
                      <a:endParaRPr lang="en-US" sz="1100">
                        <a:effectLst/>
                        <a:latin typeface="Calibri"/>
                        <a:ea typeface="Calibri"/>
                        <a:cs typeface="Times New Roman"/>
                      </a:endParaRPr>
                    </a:p>
                  </a:txBody>
                  <a:tcPr marL="68580" marR="68580" marT="0" marB="0"/>
                </a:tc>
              </a:tr>
              <a:tr h="288925">
                <a:tc>
                  <a:txBody>
                    <a:bodyPr/>
                    <a:lstStyle/>
                    <a:p>
                      <a:pPr marL="0" marR="0" algn="ctr">
                        <a:lnSpc>
                          <a:spcPct val="115000"/>
                        </a:lnSpc>
                        <a:spcBef>
                          <a:spcPts val="0"/>
                        </a:spcBef>
                        <a:spcAft>
                          <a:spcPts val="0"/>
                        </a:spcAft>
                      </a:pPr>
                      <a:r>
                        <a:rPr lang="en-US" sz="1200">
                          <a:effectLst/>
                        </a:rPr>
                        <a:t>Direct Comment Address</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10 x 4 Bytes</a:t>
                      </a:r>
                      <a:endParaRPr lang="en-US" sz="1100">
                        <a:effectLst/>
                        <a:latin typeface="Calibri"/>
                        <a:ea typeface="Calibri"/>
                        <a:cs typeface="Times New Roman"/>
                      </a:endParaRPr>
                    </a:p>
                  </a:txBody>
                  <a:tcPr marL="68580" marR="68580" marT="0" marB="0"/>
                </a:tc>
              </a:tr>
              <a:tr h="306070">
                <a:tc>
                  <a:txBody>
                    <a:bodyPr/>
                    <a:lstStyle/>
                    <a:p>
                      <a:pPr marL="0" marR="0" algn="ctr">
                        <a:lnSpc>
                          <a:spcPct val="115000"/>
                        </a:lnSpc>
                        <a:spcBef>
                          <a:spcPts val="0"/>
                        </a:spcBef>
                        <a:spcAft>
                          <a:spcPts val="0"/>
                        </a:spcAft>
                      </a:pPr>
                      <a:r>
                        <a:rPr lang="en-US" sz="1200">
                          <a:effectLst/>
                        </a:rPr>
                        <a:t>Indirect  Comment  Address</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4 x 4 Bytes</a:t>
                      </a:r>
                      <a:endParaRPr lang="en-US" sz="1100">
                        <a:effectLst/>
                        <a:latin typeface="Calibri"/>
                        <a:ea typeface="Calibri"/>
                        <a:cs typeface="Times New Roman"/>
                      </a:endParaRPr>
                    </a:p>
                  </a:txBody>
                  <a:tcPr marL="68580" marR="68580" marT="0" marB="0"/>
                </a:tc>
              </a:tr>
              <a:tr h="306070">
                <a:tc>
                  <a:txBody>
                    <a:bodyPr/>
                    <a:lstStyle/>
                    <a:p>
                      <a:pPr marL="0" marR="0" algn="ctr">
                        <a:lnSpc>
                          <a:spcPct val="115000"/>
                        </a:lnSpc>
                        <a:spcBef>
                          <a:spcPts val="0"/>
                        </a:spcBef>
                        <a:spcAft>
                          <a:spcPts val="0"/>
                        </a:spcAft>
                      </a:pPr>
                      <a:r>
                        <a:rPr lang="en-US" sz="1200">
                          <a:effectLst/>
                        </a:rPr>
                        <a:t>I-node  Comment  Address</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4 Bytes</a:t>
                      </a:r>
                      <a:endParaRPr lang="en-US" sz="1100">
                        <a:effectLst/>
                        <a:latin typeface="Calibri"/>
                        <a:ea typeface="Calibri"/>
                        <a:cs typeface="Times New Roman"/>
                      </a:endParaRPr>
                    </a:p>
                  </a:txBody>
                  <a:tcPr marL="68580" marR="68580" marT="0" marB="0"/>
                </a:tc>
              </a:tr>
              <a:tr h="306070">
                <a:tc>
                  <a:txBody>
                    <a:bodyPr/>
                    <a:lstStyle/>
                    <a:p>
                      <a:pPr marL="0" marR="0" algn="ctr">
                        <a:lnSpc>
                          <a:spcPct val="115000"/>
                        </a:lnSpc>
                        <a:spcBef>
                          <a:spcPts val="0"/>
                        </a:spcBef>
                        <a:spcAft>
                          <a:spcPts val="0"/>
                        </a:spcAft>
                      </a:pPr>
                      <a:r>
                        <a:rPr lang="en-US" sz="1200">
                          <a:effectLst/>
                        </a:rPr>
                        <a:t>Total   </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dirty="0">
                          <a:effectLst/>
                        </a:rPr>
                        <a:t>256 Bytes</a:t>
                      </a:r>
                      <a:endParaRPr lang="en-US" sz="1100" dirty="0">
                        <a:effectLst/>
                        <a:latin typeface="Calibri"/>
                        <a:ea typeface="Calibri"/>
                        <a:cs typeface="Times New Roman"/>
                      </a:endParaRPr>
                    </a:p>
                  </a:txBody>
                  <a:tcPr marL="68580" marR="68580" marT="0" marB="0"/>
                </a:tc>
              </a:tr>
            </a:tbl>
          </a:graphicData>
        </a:graphic>
      </p:graphicFrame>
      <p:sp>
        <p:nvSpPr>
          <p:cNvPr id="9" name="Rectangle 1"/>
          <p:cNvSpPr>
            <a:spLocks noChangeArrowheads="1"/>
          </p:cNvSpPr>
          <p:nvPr/>
        </p:nvSpPr>
        <p:spPr bwMode="auto">
          <a:xfrm>
            <a:off x="1981200" y="25352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299818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Copperplate Gothic Light" pitchFamily="34" charset="0"/>
              </a:rPr>
              <a:t>Comment Structure</a:t>
            </a:r>
            <a:endParaRPr lang="en-US" sz="4000" dirty="0">
              <a:latin typeface="Copperplate Gothic Light" pitchFamily="34" charset="0"/>
            </a:endParaRPr>
          </a:p>
        </p:txBody>
      </p:sp>
      <p:sp>
        <p:nvSpPr>
          <p:cNvPr id="3" name="Content Placeholder 2"/>
          <p:cNvSpPr>
            <a:spLocks noGrp="1"/>
          </p:cNvSpPr>
          <p:nvPr>
            <p:ph idx="1"/>
          </p:nvPr>
        </p:nvSpPr>
        <p:spPr/>
        <p:txBody>
          <a:bodyPr/>
          <a:lstStyle/>
          <a:p>
            <a:r>
              <a:rPr lang="en-US" dirty="0"/>
              <a:t>The Comment in this project is 128 Bytes the size and structure of the Comment is given below:</a:t>
            </a:r>
          </a:p>
          <a:p>
            <a:endParaRPr lang="en-US" dirty="0"/>
          </a:p>
        </p:txBody>
      </p:sp>
      <p:graphicFrame>
        <p:nvGraphicFramePr>
          <p:cNvPr id="4" name="Table 3"/>
          <p:cNvGraphicFramePr>
            <a:graphicFrameLocks noGrp="1"/>
          </p:cNvGraphicFramePr>
          <p:nvPr/>
        </p:nvGraphicFramePr>
        <p:xfrm>
          <a:off x="1866265" y="3018631"/>
          <a:ext cx="5411470" cy="1689100"/>
        </p:xfrm>
        <a:graphic>
          <a:graphicData uri="http://schemas.openxmlformats.org/drawingml/2006/table">
            <a:tbl>
              <a:tblPr firstRow="1" firstCol="1" bandRow="1">
                <a:tableStyleId>{5C22544A-7EE6-4342-B048-85BDC9FD1C3A}</a:tableStyleId>
              </a:tblPr>
              <a:tblGrid>
                <a:gridCol w="1954530"/>
                <a:gridCol w="3456940"/>
              </a:tblGrid>
              <a:tr h="337820">
                <a:tc>
                  <a:txBody>
                    <a:bodyPr/>
                    <a:lstStyle/>
                    <a:p>
                      <a:pPr marL="0" marR="0" algn="ctr">
                        <a:lnSpc>
                          <a:spcPct val="150000"/>
                        </a:lnSpc>
                        <a:spcBef>
                          <a:spcPts val="0"/>
                        </a:spcBef>
                        <a:spcAft>
                          <a:spcPts val="0"/>
                        </a:spcAft>
                      </a:pPr>
                      <a:r>
                        <a:rPr lang="en-US" sz="1200">
                          <a:effectLst/>
                        </a:rPr>
                        <a:t>Attributes</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200">
                          <a:effectLst/>
                        </a:rPr>
                        <a:t>Size of the Attribute</a:t>
                      </a:r>
                      <a:endParaRPr lang="en-US" sz="1100">
                        <a:effectLst/>
                        <a:latin typeface="Calibri"/>
                        <a:ea typeface="Calibri"/>
                        <a:cs typeface="Times New Roman"/>
                      </a:endParaRPr>
                    </a:p>
                  </a:txBody>
                  <a:tcPr marL="68580" marR="68580" marT="0" marB="0"/>
                </a:tc>
              </a:tr>
              <a:tr h="337820">
                <a:tc>
                  <a:txBody>
                    <a:bodyPr/>
                    <a:lstStyle/>
                    <a:p>
                      <a:pPr marL="0" marR="0" algn="ctr">
                        <a:lnSpc>
                          <a:spcPct val="150000"/>
                        </a:lnSpc>
                        <a:spcBef>
                          <a:spcPts val="0"/>
                        </a:spcBef>
                        <a:spcAft>
                          <a:spcPts val="0"/>
                        </a:spcAft>
                      </a:pPr>
                      <a:r>
                        <a:rPr lang="en-US" sz="1200">
                          <a:effectLst/>
                        </a:rPr>
                        <a:t>User Name</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200">
                          <a:effectLst/>
                        </a:rPr>
                        <a:t>8 Bytes</a:t>
                      </a:r>
                      <a:endParaRPr lang="en-US" sz="1100">
                        <a:effectLst/>
                        <a:latin typeface="Calibri"/>
                        <a:ea typeface="Calibri"/>
                        <a:cs typeface="Times New Roman"/>
                      </a:endParaRPr>
                    </a:p>
                  </a:txBody>
                  <a:tcPr marL="68580" marR="68580" marT="0" marB="0"/>
                </a:tc>
              </a:tr>
              <a:tr h="337820">
                <a:tc>
                  <a:txBody>
                    <a:bodyPr/>
                    <a:lstStyle/>
                    <a:p>
                      <a:pPr marL="0" marR="0" algn="ctr">
                        <a:lnSpc>
                          <a:spcPct val="150000"/>
                        </a:lnSpc>
                        <a:spcBef>
                          <a:spcPts val="0"/>
                        </a:spcBef>
                        <a:spcAft>
                          <a:spcPts val="0"/>
                        </a:spcAft>
                      </a:pPr>
                      <a:r>
                        <a:rPr lang="en-US" sz="1200">
                          <a:effectLst/>
                        </a:rPr>
                        <a:t>Comment Text</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200">
                          <a:effectLst/>
                        </a:rPr>
                        <a:t>116 Bytes</a:t>
                      </a:r>
                      <a:endParaRPr lang="en-US" sz="1100">
                        <a:effectLst/>
                        <a:latin typeface="Calibri"/>
                        <a:ea typeface="Calibri"/>
                        <a:cs typeface="Times New Roman"/>
                      </a:endParaRPr>
                    </a:p>
                  </a:txBody>
                  <a:tcPr marL="68580" marR="68580" marT="0" marB="0"/>
                </a:tc>
              </a:tr>
              <a:tr h="332105">
                <a:tc>
                  <a:txBody>
                    <a:bodyPr/>
                    <a:lstStyle/>
                    <a:p>
                      <a:pPr marL="0" marR="0" algn="ctr">
                        <a:lnSpc>
                          <a:spcPct val="150000"/>
                        </a:lnSpc>
                        <a:spcBef>
                          <a:spcPts val="0"/>
                        </a:spcBef>
                        <a:spcAft>
                          <a:spcPts val="0"/>
                        </a:spcAft>
                      </a:pPr>
                      <a:r>
                        <a:rPr lang="en-US" sz="1200">
                          <a:effectLst/>
                        </a:rPr>
                        <a:t>No of Likes</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200">
                          <a:effectLst/>
                        </a:rPr>
                        <a:t>4 Bytes</a:t>
                      </a:r>
                      <a:endParaRPr lang="en-US" sz="1100">
                        <a:effectLst/>
                        <a:latin typeface="Calibri"/>
                        <a:ea typeface="Calibri"/>
                        <a:cs typeface="Times New Roman"/>
                      </a:endParaRPr>
                    </a:p>
                  </a:txBody>
                  <a:tcPr marL="68580" marR="68580" marT="0" marB="0"/>
                </a:tc>
              </a:tr>
              <a:tr h="343535">
                <a:tc>
                  <a:txBody>
                    <a:bodyPr/>
                    <a:lstStyle/>
                    <a:p>
                      <a:pPr marL="0" marR="0" algn="ctr">
                        <a:lnSpc>
                          <a:spcPct val="150000"/>
                        </a:lnSpc>
                        <a:spcBef>
                          <a:spcPts val="0"/>
                        </a:spcBef>
                        <a:spcAft>
                          <a:spcPts val="0"/>
                        </a:spcAft>
                      </a:pPr>
                      <a:r>
                        <a:rPr lang="en-US" sz="1200">
                          <a:effectLst/>
                        </a:rPr>
                        <a:t>Total</a:t>
                      </a:r>
                      <a:endParaRPr lang="en-US" sz="1100">
                        <a:effectLst/>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200" dirty="0">
                          <a:effectLst/>
                        </a:rPr>
                        <a:t>128 Bytes</a:t>
                      </a:r>
                      <a:endParaRPr lang="en-US" sz="1100" dirty="0">
                        <a:effectLst/>
                        <a:latin typeface="Calibri"/>
                        <a:ea typeface="Calibri"/>
                        <a:cs typeface="Times New Roman"/>
                      </a:endParaRPr>
                    </a:p>
                  </a:txBody>
                  <a:tcPr marL="68580" marR="68580" marT="0" marB="0"/>
                </a:tc>
              </a:tr>
            </a:tbl>
          </a:graphicData>
        </a:graphic>
      </p:graphicFrame>
      <p:sp>
        <p:nvSpPr>
          <p:cNvPr id="5" name="Rectangle 1"/>
          <p:cNvSpPr>
            <a:spLocks noChangeArrowheads="1"/>
          </p:cNvSpPr>
          <p:nvPr/>
        </p:nvSpPr>
        <p:spPr bwMode="auto">
          <a:xfrm>
            <a:off x="1866900" y="30178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511159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Copperplate Gothic Light" pitchFamily="34" charset="0"/>
              </a:rPr>
              <a:t>Class Diagram</a:t>
            </a:r>
            <a:endParaRPr lang="en-US" sz="4000" dirty="0">
              <a:latin typeface="Copperplate Gothic Light" pitchFamily="34" charset="0"/>
            </a:endParaRPr>
          </a:p>
        </p:txBody>
      </p:sp>
      <p:sp>
        <p:nvSpPr>
          <p:cNvPr id="3" name="Content Placeholder 2"/>
          <p:cNvSpPr>
            <a:spLocks noGrp="1"/>
          </p:cNvSpPr>
          <p:nvPr>
            <p:ph idx="1"/>
          </p:nvPr>
        </p:nvSpPr>
        <p:spPr/>
        <p:txBody>
          <a:bodyPr>
            <a:normAutofit/>
          </a:bodyPr>
          <a:lstStyle/>
          <a:p>
            <a:pPr>
              <a:lnSpc>
                <a:spcPct val="150000"/>
              </a:lnSpc>
            </a:pPr>
            <a:r>
              <a:rPr lang="en-US" sz="2100" dirty="0" smtClean="0"/>
              <a:t>The class diagram of the design of the project is as follows:</a:t>
            </a:r>
          </a:p>
          <a:p>
            <a:pPr>
              <a:lnSpc>
                <a:spcPct val="150000"/>
              </a:lnSpc>
            </a:pPr>
            <a:endParaRPr lang="en-US" sz="2100" dirty="0"/>
          </a:p>
        </p:txBody>
      </p:sp>
      <p:pic>
        <p:nvPicPr>
          <p:cNvPr id="5123" name="Picture 3" descr="C:\Users\Welcome\Desktop\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514600"/>
            <a:ext cx="6402388" cy="370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3135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Copperplate Gothic Light" pitchFamily="34" charset="0"/>
              </a:rPr>
              <a:t>Byte vector function</a:t>
            </a:r>
            <a:endParaRPr lang="en-US" sz="4000" dirty="0">
              <a:latin typeface="Copperplate Gothic Light" pitchFamily="34" charset="0"/>
            </a:endParaRPr>
          </a:p>
        </p:txBody>
      </p:sp>
      <p:sp>
        <p:nvSpPr>
          <p:cNvPr id="3" name="Content Placeholder 2"/>
          <p:cNvSpPr>
            <a:spLocks noGrp="1"/>
          </p:cNvSpPr>
          <p:nvPr>
            <p:ph idx="1"/>
          </p:nvPr>
        </p:nvSpPr>
        <p:spPr>
          <a:xfrm>
            <a:off x="381000" y="1447800"/>
            <a:ext cx="8229600" cy="5181600"/>
          </a:xfrm>
        </p:spPr>
        <p:txBody>
          <a:bodyPr>
            <a:normAutofit fontScale="25000" lnSpcReduction="20000"/>
          </a:bodyPr>
          <a:lstStyle/>
          <a:p>
            <a:pPr>
              <a:lnSpc>
                <a:spcPct val="170000"/>
              </a:lnSpc>
            </a:pPr>
            <a:r>
              <a:rPr lang="en-US" sz="8400" dirty="0"/>
              <a:t>This function is used to find which block in the file is empty and to find the corresponding block required to retrieve for actions to be performed. The function is coded as follows</a:t>
            </a:r>
            <a:r>
              <a:rPr lang="en-US" sz="8400" dirty="0" smtClean="0"/>
              <a:t>:</a:t>
            </a:r>
            <a:endParaRPr lang="en-US" sz="8400" dirty="0"/>
          </a:p>
          <a:p>
            <a:pPr marL="0" indent="0">
              <a:lnSpc>
                <a:spcPct val="120000"/>
              </a:lnSpc>
              <a:buNone/>
            </a:pPr>
            <a:r>
              <a:rPr lang="en-US" sz="8400" dirty="0" smtClean="0"/>
              <a:t>       </a:t>
            </a:r>
            <a:r>
              <a:rPr lang="en-US" sz="8400" dirty="0" err="1" smtClean="0"/>
              <a:t>int</a:t>
            </a:r>
            <a:r>
              <a:rPr lang="en-US" sz="8400" dirty="0" smtClean="0"/>
              <a:t> </a:t>
            </a:r>
            <a:r>
              <a:rPr lang="en-US" sz="8400" dirty="0" err="1"/>
              <a:t>byte_vector_write</a:t>
            </a:r>
            <a:r>
              <a:rPr lang="en-US" sz="8400" dirty="0"/>
              <a:t>(FILE *</a:t>
            </a:r>
            <a:r>
              <a:rPr lang="en-US" sz="8400" dirty="0" err="1"/>
              <a:t>fp</a:t>
            </a:r>
            <a:r>
              <a:rPr lang="en-US" sz="8400" dirty="0"/>
              <a:t>, </a:t>
            </a:r>
            <a:r>
              <a:rPr lang="en-US" sz="8400" dirty="0" err="1"/>
              <a:t>int</a:t>
            </a:r>
            <a:r>
              <a:rPr lang="en-US" sz="8400" dirty="0"/>
              <a:t> flag)</a:t>
            </a:r>
          </a:p>
          <a:p>
            <a:pPr marL="0" indent="0">
              <a:lnSpc>
                <a:spcPct val="120000"/>
              </a:lnSpc>
              <a:buNone/>
            </a:pPr>
            <a:r>
              <a:rPr lang="en-US" sz="8400" dirty="0" smtClean="0"/>
              <a:t>       {    </a:t>
            </a:r>
          </a:p>
          <a:p>
            <a:pPr marL="0" indent="0">
              <a:lnSpc>
                <a:spcPct val="120000"/>
              </a:lnSpc>
              <a:buNone/>
            </a:pPr>
            <a:r>
              <a:rPr lang="en-US" sz="8400" dirty="0"/>
              <a:t> </a:t>
            </a:r>
            <a:r>
              <a:rPr lang="en-US" sz="8400" dirty="0" smtClean="0"/>
              <a:t>            char </a:t>
            </a:r>
            <a:r>
              <a:rPr lang="en-US" sz="8400" dirty="0"/>
              <a:t>b = "0", *</a:t>
            </a:r>
            <a:r>
              <a:rPr lang="en-US" sz="8400" dirty="0" err="1"/>
              <a:t>ch</a:t>
            </a:r>
            <a:r>
              <a:rPr lang="en-US" sz="8400" dirty="0"/>
              <a:t>, *h = "1";       </a:t>
            </a:r>
            <a:endParaRPr lang="en-US" sz="8400" dirty="0" smtClean="0"/>
          </a:p>
          <a:p>
            <a:pPr marL="0" indent="0">
              <a:lnSpc>
                <a:spcPct val="120000"/>
              </a:lnSpc>
              <a:buNone/>
            </a:pPr>
            <a:r>
              <a:rPr lang="en-US" sz="8400" dirty="0"/>
              <a:t> </a:t>
            </a:r>
            <a:r>
              <a:rPr lang="en-US" sz="8400" dirty="0" smtClean="0"/>
              <a:t>            </a:t>
            </a:r>
            <a:r>
              <a:rPr lang="en-US" sz="8400" dirty="0" err="1" smtClean="0"/>
              <a:t>int</a:t>
            </a:r>
            <a:r>
              <a:rPr lang="en-US" sz="8400" dirty="0" smtClean="0"/>
              <a:t> </a:t>
            </a:r>
            <a:r>
              <a:rPr lang="en-US" sz="8400" dirty="0"/>
              <a:t>i, k;</a:t>
            </a:r>
          </a:p>
          <a:p>
            <a:pPr marL="0" indent="0">
              <a:lnSpc>
                <a:spcPct val="120000"/>
              </a:lnSpc>
              <a:buNone/>
            </a:pPr>
            <a:r>
              <a:rPr lang="en-US" sz="8400" dirty="0"/>
              <a:t>	rewind(</a:t>
            </a:r>
            <a:r>
              <a:rPr lang="en-US" sz="8400" dirty="0" err="1"/>
              <a:t>fp</a:t>
            </a:r>
            <a:r>
              <a:rPr lang="en-US" sz="8400" dirty="0"/>
              <a:t>);</a:t>
            </a:r>
          </a:p>
          <a:p>
            <a:pPr marL="0" indent="0">
              <a:lnSpc>
                <a:spcPct val="120000"/>
              </a:lnSpc>
              <a:buNone/>
            </a:pPr>
            <a:r>
              <a:rPr lang="en-US" sz="8400" dirty="0"/>
              <a:t>	for (i = 0; i &lt; (1024 * 1024 * 8); i++)</a:t>
            </a:r>
          </a:p>
          <a:p>
            <a:pPr marL="0" indent="0">
              <a:lnSpc>
                <a:spcPct val="120000"/>
              </a:lnSpc>
              <a:buNone/>
            </a:pPr>
            <a:r>
              <a:rPr lang="en-US" sz="8400" dirty="0"/>
              <a:t>	{		</a:t>
            </a:r>
            <a:r>
              <a:rPr lang="en-US" sz="8400" dirty="0" err="1"/>
              <a:t>ch</a:t>
            </a:r>
            <a:r>
              <a:rPr lang="en-US" sz="8400" dirty="0"/>
              <a:t> = </a:t>
            </a:r>
            <a:r>
              <a:rPr lang="en-US" sz="8400" dirty="0" err="1"/>
              <a:t>getc</a:t>
            </a:r>
            <a:r>
              <a:rPr lang="en-US" sz="8400" dirty="0"/>
              <a:t>(</a:t>
            </a:r>
            <a:r>
              <a:rPr lang="en-US" sz="8400" dirty="0" err="1"/>
              <a:t>fp</a:t>
            </a:r>
            <a:r>
              <a:rPr lang="en-US" sz="8400" dirty="0"/>
              <a:t>);</a:t>
            </a:r>
          </a:p>
          <a:p>
            <a:pPr marL="0" indent="0">
              <a:lnSpc>
                <a:spcPct val="120000"/>
              </a:lnSpc>
              <a:buNone/>
            </a:pPr>
            <a:r>
              <a:rPr lang="en-US" sz="8400" dirty="0"/>
              <a:t>		            if (</a:t>
            </a:r>
            <a:r>
              <a:rPr lang="en-US" sz="8400" dirty="0" err="1"/>
              <a:t>ch</a:t>
            </a:r>
            <a:r>
              <a:rPr lang="en-US" sz="8400" dirty="0"/>
              <a:t> == '0')            break;</a:t>
            </a:r>
          </a:p>
          <a:p>
            <a:pPr marL="0" indent="0">
              <a:lnSpc>
                <a:spcPct val="120000"/>
              </a:lnSpc>
              <a:buNone/>
            </a:pPr>
            <a:r>
              <a:rPr lang="en-US" sz="8400" dirty="0"/>
              <a:t>	</a:t>
            </a:r>
            <a:r>
              <a:rPr lang="en-US" sz="8400" dirty="0" smtClean="0"/>
              <a:t>}  i </a:t>
            </a:r>
            <a:r>
              <a:rPr lang="en-US" sz="8400" dirty="0"/>
              <a:t>-= 2;</a:t>
            </a:r>
          </a:p>
          <a:p>
            <a:pPr marL="0" indent="0">
              <a:lnSpc>
                <a:spcPct val="170000"/>
              </a:lnSpc>
              <a:buNone/>
            </a:pPr>
            <a:r>
              <a:rPr lang="en-US" sz="5300" dirty="0"/>
              <a:t>	</a:t>
            </a:r>
            <a:r>
              <a:rPr lang="en-US" sz="6400" dirty="0"/>
              <a:t>	</a:t>
            </a:r>
            <a:endParaRPr lang="en-US" dirty="0"/>
          </a:p>
        </p:txBody>
      </p:sp>
    </p:spTree>
    <p:extLst>
      <p:ext uri="{BB962C8B-B14F-4D97-AF65-F5344CB8AC3E}">
        <p14:creationId xmlns:p14="http://schemas.microsoft.com/office/powerpoint/2010/main" val="7954834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Copperplate Gothic Light" pitchFamily="34" charset="0"/>
              </a:rPr>
              <a:t>Byte Vector </a:t>
            </a:r>
            <a:r>
              <a:rPr lang="en-US" sz="4000" dirty="0" err="1" smtClean="0">
                <a:latin typeface="Copperplate Gothic Light" pitchFamily="34" charset="0"/>
              </a:rPr>
              <a:t>ctd</a:t>
            </a:r>
            <a:endParaRPr lang="en-US" sz="4000" dirty="0">
              <a:latin typeface="Copperplate Gothic Light" pitchFamily="34" charset="0"/>
            </a:endParaRPr>
          </a:p>
        </p:txBody>
      </p:sp>
      <p:sp>
        <p:nvSpPr>
          <p:cNvPr id="3" name="Content Placeholder 2"/>
          <p:cNvSpPr>
            <a:spLocks noGrp="1"/>
          </p:cNvSpPr>
          <p:nvPr>
            <p:ph idx="1"/>
          </p:nvPr>
        </p:nvSpPr>
        <p:spPr/>
        <p:txBody>
          <a:bodyPr>
            <a:normAutofit fontScale="92500"/>
          </a:bodyPr>
          <a:lstStyle/>
          <a:p>
            <a:pPr marL="0" indent="0">
              <a:lnSpc>
                <a:spcPct val="150000"/>
              </a:lnSpc>
              <a:buNone/>
            </a:pPr>
            <a:r>
              <a:rPr lang="en-US" sz="2100" dirty="0" smtClean="0"/>
              <a:t>            </a:t>
            </a:r>
          </a:p>
          <a:p>
            <a:pPr marL="0" indent="0">
              <a:lnSpc>
                <a:spcPct val="150000"/>
              </a:lnSpc>
              <a:buNone/>
            </a:pPr>
            <a:r>
              <a:rPr lang="en-US" sz="2000" dirty="0" smtClean="0"/>
              <a:t>             </a:t>
            </a:r>
            <a:r>
              <a:rPr lang="en-US" sz="2000" dirty="0" err="1" smtClean="0"/>
              <a:t>fseek</a:t>
            </a:r>
            <a:r>
              <a:rPr lang="en-US" sz="2000" dirty="0" smtClean="0"/>
              <a:t>(</a:t>
            </a:r>
            <a:r>
              <a:rPr lang="en-US" sz="2000" dirty="0" err="1" smtClean="0"/>
              <a:t>fp</a:t>
            </a:r>
            <a:r>
              <a:rPr lang="en-US" sz="2000" dirty="0"/>
              <a:t>, -1, 1);</a:t>
            </a:r>
          </a:p>
          <a:p>
            <a:pPr marL="0" indent="0">
              <a:lnSpc>
                <a:spcPct val="150000"/>
              </a:lnSpc>
              <a:buNone/>
            </a:pPr>
            <a:r>
              <a:rPr lang="en-US" sz="2100" dirty="0" smtClean="0"/>
              <a:t>             if </a:t>
            </a:r>
            <a:r>
              <a:rPr lang="en-US" sz="2100" dirty="0"/>
              <a:t>(flag == 1)</a:t>
            </a:r>
          </a:p>
          <a:p>
            <a:pPr marL="0" indent="0">
              <a:lnSpc>
                <a:spcPct val="150000"/>
              </a:lnSpc>
              <a:buNone/>
            </a:pPr>
            <a:r>
              <a:rPr lang="en-US" sz="2100" dirty="0"/>
              <a:t>		for (k = 0; k &lt; 2; k++)</a:t>
            </a:r>
          </a:p>
          <a:p>
            <a:pPr marL="0" indent="0">
              <a:lnSpc>
                <a:spcPct val="150000"/>
              </a:lnSpc>
              <a:buNone/>
            </a:pPr>
            <a:r>
              <a:rPr lang="en-US" sz="2100" dirty="0"/>
              <a:t>			</a:t>
            </a:r>
            <a:r>
              <a:rPr lang="en-US" sz="2100" dirty="0" err="1"/>
              <a:t>fwrite</a:t>
            </a:r>
            <a:r>
              <a:rPr lang="en-US" sz="2100" dirty="0"/>
              <a:t>((char*)h, </a:t>
            </a:r>
            <a:r>
              <a:rPr lang="en-US" sz="2100" dirty="0" err="1"/>
              <a:t>strlen</a:t>
            </a:r>
            <a:r>
              <a:rPr lang="en-US" sz="2100" dirty="0"/>
              <a:t>(h), 1, </a:t>
            </a:r>
            <a:r>
              <a:rPr lang="en-US" sz="2100" dirty="0" err="1"/>
              <a:t>fp</a:t>
            </a:r>
            <a:r>
              <a:rPr lang="en-US" sz="2100" dirty="0"/>
              <a:t>);</a:t>
            </a:r>
          </a:p>
          <a:p>
            <a:pPr marL="0" indent="0">
              <a:lnSpc>
                <a:spcPct val="150000"/>
              </a:lnSpc>
              <a:buNone/>
            </a:pPr>
            <a:r>
              <a:rPr lang="en-US" sz="2100" dirty="0"/>
              <a:t>	else</a:t>
            </a:r>
          </a:p>
          <a:p>
            <a:pPr marL="0" indent="0">
              <a:lnSpc>
                <a:spcPct val="150000"/>
              </a:lnSpc>
              <a:buNone/>
            </a:pPr>
            <a:r>
              <a:rPr lang="en-US" sz="2100" dirty="0"/>
              <a:t>		</a:t>
            </a:r>
            <a:r>
              <a:rPr lang="en-US" sz="2100" dirty="0" err="1"/>
              <a:t>fwrite</a:t>
            </a:r>
            <a:r>
              <a:rPr lang="en-US" sz="2100" dirty="0"/>
              <a:t>((char*)h, </a:t>
            </a:r>
            <a:r>
              <a:rPr lang="en-US" sz="2100" dirty="0" err="1"/>
              <a:t>strlen</a:t>
            </a:r>
            <a:r>
              <a:rPr lang="en-US" sz="2100" dirty="0"/>
              <a:t>(h), 1, </a:t>
            </a:r>
            <a:r>
              <a:rPr lang="en-US" sz="2100" dirty="0" err="1"/>
              <a:t>fp</a:t>
            </a:r>
            <a:r>
              <a:rPr lang="en-US" sz="2100" dirty="0"/>
              <a:t>);</a:t>
            </a:r>
          </a:p>
          <a:p>
            <a:pPr marL="0" indent="0">
              <a:lnSpc>
                <a:spcPct val="150000"/>
              </a:lnSpc>
              <a:buNone/>
            </a:pPr>
            <a:r>
              <a:rPr lang="en-US" sz="2100" dirty="0"/>
              <a:t>	return i;</a:t>
            </a:r>
          </a:p>
          <a:p>
            <a:pPr marL="0" indent="0">
              <a:lnSpc>
                <a:spcPct val="150000"/>
              </a:lnSpc>
              <a:buNone/>
            </a:pPr>
            <a:r>
              <a:rPr lang="en-US" sz="2100" dirty="0"/>
              <a:t>         }</a:t>
            </a:r>
          </a:p>
          <a:p>
            <a:endParaRPr lang="en-US" dirty="0"/>
          </a:p>
        </p:txBody>
      </p:sp>
    </p:spTree>
    <p:extLst>
      <p:ext uri="{BB962C8B-B14F-4D97-AF65-F5344CB8AC3E}">
        <p14:creationId xmlns:p14="http://schemas.microsoft.com/office/powerpoint/2010/main" val="37450123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Copperplate Gothic Light" pitchFamily="34" charset="0"/>
              </a:rPr>
              <a:t>Hardware Requirements</a:t>
            </a:r>
            <a:endParaRPr lang="en-US" sz="4000" dirty="0">
              <a:latin typeface="Copperplate Gothic Light" pitchFamily="34" charset="0"/>
            </a:endParaRPr>
          </a:p>
        </p:txBody>
      </p:sp>
      <p:sp>
        <p:nvSpPr>
          <p:cNvPr id="3" name="Content Placeholder 2"/>
          <p:cNvSpPr>
            <a:spLocks noGrp="1"/>
          </p:cNvSpPr>
          <p:nvPr>
            <p:ph idx="1"/>
          </p:nvPr>
        </p:nvSpPr>
        <p:spPr/>
        <p:txBody>
          <a:bodyPr/>
          <a:lstStyle/>
          <a:p>
            <a:pPr lvl="0" algn="just">
              <a:lnSpc>
                <a:spcPct val="150000"/>
              </a:lnSpc>
            </a:pPr>
            <a:r>
              <a:rPr lang="en-US" sz="2100" dirty="0"/>
              <a:t>1GB External Memory.</a:t>
            </a:r>
          </a:p>
          <a:p>
            <a:pPr lvl="0" algn="just">
              <a:lnSpc>
                <a:spcPct val="150000"/>
              </a:lnSpc>
            </a:pPr>
            <a:r>
              <a:rPr lang="en-US" sz="2100" dirty="0"/>
              <a:t>C language compiler.</a:t>
            </a:r>
          </a:p>
          <a:p>
            <a:pPr lvl="0" algn="just">
              <a:lnSpc>
                <a:spcPct val="150000"/>
              </a:lnSpc>
            </a:pPr>
            <a:r>
              <a:rPr lang="en-US" sz="2100" dirty="0"/>
              <a:t>512 MB RAM (Random Access Memory).</a:t>
            </a:r>
          </a:p>
          <a:p>
            <a:pPr lvl="0" algn="just">
              <a:lnSpc>
                <a:spcPct val="150000"/>
              </a:lnSpc>
            </a:pPr>
            <a:r>
              <a:rPr lang="en-US" sz="2100" dirty="0"/>
              <a:t>Multiprocessor.</a:t>
            </a:r>
          </a:p>
          <a:p>
            <a:pPr lvl="0" algn="just">
              <a:lnSpc>
                <a:spcPct val="150000"/>
              </a:lnSpc>
            </a:pPr>
            <a:r>
              <a:rPr lang="en-US" sz="2100" dirty="0"/>
              <a:t>Greater than 2 GB ROM(Read Only Memory)/Secondary Memory.</a:t>
            </a:r>
          </a:p>
          <a:p>
            <a:endParaRPr lang="en-US" dirty="0"/>
          </a:p>
        </p:txBody>
      </p:sp>
    </p:spTree>
    <p:extLst>
      <p:ext uri="{BB962C8B-B14F-4D97-AF65-F5344CB8AC3E}">
        <p14:creationId xmlns:p14="http://schemas.microsoft.com/office/powerpoint/2010/main" val="39272718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Copperplate Gothic Light" pitchFamily="34" charset="0"/>
              </a:rPr>
              <a:t>References</a:t>
            </a:r>
            <a:endParaRPr lang="en-US" sz="4000" dirty="0">
              <a:latin typeface="Copperplate Gothic Light" pitchFamily="34" charset="0"/>
            </a:endParaRPr>
          </a:p>
        </p:txBody>
      </p:sp>
      <p:sp>
        <p:nvSpPr>
          <p:cNvPr id="3" name="Content Placeholder 2"/>
          <p:cNvSpPr>
            <a:spLocks noGrp="1"/>
          </p:cNvSpPr>
          <p:nvPr>
            <p:ph idx="1"/>
          </p:nvPr>
        </p:nvSpPr>
        <p:spPr/>
        <p:txBody>
          <a:bodyPr/>
          <a:lstStyle/>
          <a:p>
            <a:pPr lvl="0">
              <a:lnSpc>
                <a:spcPct val="150000"/>
              </a:lnSpc>
            </a:pPr>
            <a:r>
              <a:rPr lang="en-US" sz="2100" dirty="0"/>
              <a:t>Wikipedia Website.</a:t>
            </a:r>
          </a:p>
          <a:p>
            <a:pPr lvl="0">
              <a:lnSpc>
                <a:spcPct val="150000"/>
              </a:lnSpc>
            </a:pPr>
            <a:r>
              <a:rPr lang="en-US" sz="2100" dirty="0"/>
              <a:t>Multiple different sources from the web.</a:t>
            </a:r>
          </a:p>
          <a:p>
            <a:pPr lvl="0">
              <a:lnSpc>
                <a:spcPct val="150000"/>
              </a:lnSpc>
            </a:pPr>
            <a:r>
              <a:rPr lang="en-US" sz="2100" dirty="0"/>
              <a:t>http.www.creately.com(for UML Diagrams).</a:t>
            </a:r>
          </a:p>
          <a:p>
            <a:endParaRPr lang="en-US" dirty="0"/>
          </a:p>
        </p:txBody>
      </p:sp>
    </p:spTree>
    <p:extLst>
      <p:ext uri="{BB962C8B-B14F-4D97-AF65-F5344CB8AC3E}">
        <p14:creationId xmlns:p14="http://schemas.microsoft.com/office/powerpoint/2010/main" val="39457025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5181600"/>
            <a:ext cx="8305800" cy="854413"/>
          </a:xfrm>
        </p:spPr>
        <p:txBody>
          <a:bodyPr>
            <a:normAutofit/>
          </a:bodyPr>
          <a:lstStyle/>
          <a:p>
            <a:pPr algn="r"/>
            <a:r>
              <a:rPr lang="en-US" sz="2100" dirty="0" smtClean="0"/>
              <a:t>By </a:t>
            </a:r>
            <a:r>
              <a:rPr lang="en-US" sz="2100" dirty="0" err="1"/>
              <a:t>K</a:t>
            </a:r>
            <a:r>
              <a:rPr lang="en-US" sz="2100" dirty="0" err="1" smtClean="0"/>
              <a:t>andhibedala</a:t>
            </a:r>
            <a:r>
              <a:rPr lang="en-US" sz="2100" dirty="0" smtClean="0"/>
              <a:t> </a:t>
            </a:r>
            <a:r>
              <a:rPr lang="en-US" sz="2100" dirty="0" err="1" smtClean="0"/>
              <a:t>Lavanya</a:t>
            </a:r>
            <a:r>
              <a:rPr lang="en-US" sz="2100" dirty="0"/>
              <a:t> </a:t>
            </a:r>
            <a:endParaRPr lang="en-US" sz="2100" dirty="0" smtClean="0"/>
          </a:p>
          <a:p>
            <a:pPr algn="r"/>
            <a:r>
              <a:rPr lang="en-US" sz="2100" dirty="0" smtClean="0"/>
              <a:t>(CSE-B 2210312227).</a:t>
            </a:r>
            <a:endParaRPr lang="en-US" sz="2100" dirty="0"/>
          </a:p>
        </p:txBody>
      </p:sp>
      <p:sp>
        <p:nvSpPr>
          <p:cNvPr id="3" name="Title 2"/>
          <p:cNvSpPr>
            <a:spLocks noGrp="1"/>
          </p:cNvSpPr>
          <p:nvPr>
            <p:ph type="title"/>
          </p:nvPr>
        </p:nvSpPr>
        <p:spPr>
          <a:xfrm>
            <a:off x="457200" y="4463568"/>
            <a:ext cx="8305800" cy="794232"/>
          </a:xfrm>
        </p:spPr>
        <p:txBody>
          <a:bodyPr>
            <a:normAutofit/>
          </a:bodyPr>
          <a:lstStyle/>
          <a:p>
            <a:r>
              <a:rPr lang="en-US" sz="4000" dirty="0" smtClean="0">
                <a:latin typeface="Copperplate Gothic Light" pitchFamily="34" charset="0"/>
              </a:rPr>
              <a:t>Thank You</a:t>
            </a:r>
            <a:endParaRPr lang="en-US" sz="4000" dirty="0">
              <a:latin typeface="Copperplate Gothic Light" pitchFamily="34" charset="0"/>
            </a:endParaRPr>
          </a:p>
        </p:txBody>
      </p:sp>
    </p:spTree>
    <p:extLst>
      <p:ext uri="{BB962C8B-B14F-4D97-AF65-F5344CB8AC3E}">
        <p14:creationId xmlns:p14="http://schemas.microsoft.com/office/powerpoint/2010/main" val="2549365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Copperplate Gothic Light" pitchFamily="34" charset="0"/>
              </a:rPr>
              <a:t>Contents</a:t>
            </a:r>
            <a:endParaRPr lang="en-US" sz="4000" b="1" dirty="0">
              <a:latin typeface="Copperplate Gothic Light" pitchFamily="34" charset="0"/>
            </a:endParaRPr>
          </a:p>
        </p:txBody>
      </p:sp>
      <p:sp>
        <p:nvSpPr>
          <p:cNvPr id="3" name="Content Placeholder 2"/>
          <p:cNvSpPr>
            <a:spLocks noGrp="1"/>
          </p:cNvSpPr>
          <p:nvPr>
            <p:ph idx="1"/>
          </p:nvPr>
        </p:nvSpPr>
        <p:spPr>
          <a:xfrm>
            <a:off x="457200" y="1600200"/>
            <a:ext cx="8229600" cy="4953000"/>
          </a:xfrm>
        </p:spPr>
        <p:txBody>
          <a:bodyPr>
            <a:normAutofit lnSpcReduction="10000"/>
          </a:bodyPr>
          <a:lstStyle/>
          <a:p>
            <a:pPr marL="0" indent="0" algn="ctr">
              <a:lnSpc>
                <a:spcPct val="150000"/>
              </a:lnSpc>
              <a:buNone/>
            </a:pPr>
            <a:r>
              <a:rPr lang="en-US" sz="2400" dirty="0" smtClean="0">
                <a:cs typeface="Times New Roman" pitchFamily="18" charset="0"/>
              </a:rPr>
              <a:t>Introduction</a:t>
            </a:r>
          </a:p>
          <a:p>
            <a:pPr marL="0" indent="0" algn="ctr">
              <a:lnSpc>
                <a:spcPct val="150000"/>
              </a:lnSpc>
              <a:buNone/>
            </a:pPr>
            <a:r>
              <a:rPr lang="en-US" dirty="0" smtClean="0">
                <a:cs typeface="Times New Roman" pitchFamily="18" charset="0"/>
              </a:rPr>
              <a:t>Objectives</a:t>
            </a:r>
            <a:endParaRPr lang="en-US" sz="2400" dirty="0" smtClean="0">
              <a:cs typeface="Times New Roman" pitchFamily="18" charset="0"/>
            </a:endParaRPr>
          </a:p>
          <a:p>
            <a:pPr marL="0" indent="0" algn="ctr">
              <a:lnSpc>
                <a:spcPct val="150000"/>
              </a:lnSpc>
              <a:buNone/>
              <a:tabLst>
                <a:tab pos="569913" algn="l"/>
              </a:tabLst>
            </a:pPr>
            <a:r>
              <a:rPr lang="en-US" sz="2400" dirty="0" smtClean="0">
                <a:cs typeface="Times New Roman" pitchFamily="18" charset="0"/>
              </a:rPr>
              <a:t>Limitations</a:t>
            </a:r>
          </a:p>
          <a:p>
            <a:pPr marL="0" indent="0" algn="ctr">
              <a:lnSpc>
                <a:spcPct val="150000"/>
              </a:lnSpc>
              <a:buNone/>
              <a:tabLst>
                <a:tab pos="569913" algn="l"/>
              </a:tabLst>
            </a:pPr>
            <a:r>
              <a:rPr lang="en-US" dirty="0" smtClean="0">
                <a:cs typeface="Times New Roman" pitchFamily="18" charset="0"/>
              </a:rPr>
              <a:t>Software Requirements</a:t>
            </a:r>
          </a:p>
          <a:p>
            <a:pPr marL="0" indent="0" algn="ctr">
              <a:lnSpc>
                <a:spcPct val="150000"/>
              </a:lnSpc>
              <a:buNone/>
              <a:tabLst>
                <a:tab pos="569913" algn="l"/>
              </a:tabLst>
            </a:pPr>
            <a:r>
              <a:rPr lang="en-US" dirty="0" smtClean="0">
                <a:cs typeface="Times New Roman" pitchFamily="18" charset="0"/>
              </a:rPr>
              <a:t>I-Node</a:t>
            </a:r>
          </a:p>
          <a:p>
            <a:pPr marL="0" indent="0" algn="ctr">
              <a:lnSpc>
                <a:spcPct val="150000"/>
              </a:lnSpc>
              <a:buNone/>
              <a:tabLst>
                <a:tab pos="569913" algn="l"/>
              </a:tabLst>
            </a:pPr>
            <a:r>
              <a:rPr lang="en-US" dirty="0" smtClean="0">
                <a:cs typeface="Times New Roman" pitchFamily="18" charset="0"/>
              </a:rPr>
              <a:t>Design </a:t>
            </a:r>
          </a:p>
          <a:p>
            <a:pPr marL="0" indent="0" algn="ctr">
              <a:lnSpc>
                <a:spcPct val="150000"/>
              </a:lnSpc>
              <a:buNone/>
              <a:tabLst>
                <a:tab pos="569913" algn="l"/>
              </a:tabLst>
            </a:pPr>
            <a:r>
              <a:rPr lang="en-US" dirty="0" smtClean="0">
                <a:cs typeface="Times New Roman" pitchFamily="18" charset="0"/>
              </a:rPr>
              <a:t>Byte Vector</a:t>
            </a:r>
          </a:p>
          <a:p>
            <a:pPr marL="0" indent="0" algn="ctr">
              <a:lnSpc>
                <a:spcPct val="150000"/>
              </a:lnSpc>
              <a:buNone/>
              <a:tabLst>
                <a:tab pos="569913" algn="l"/>
              </a:tabLst>
            </a:pPr>
            <a:r>
              <a:rPr lang="en-US" dirty="0" smtClean="0">
                <a:cs typeface="Times New Roman" pitchFamily="18" charset="0"/>
              </a:rPr>
              <a:t>Hardware Requirements</a:t>
            </a:r>
          </a:p>
          <a:p>
            <a:pPr marL="0" indent="0" algn="ctr">
              <a:lnSpc>
                <a:spcPct val="150000"/>
              </a:lnSpc>
              <a:buNone/>
              <a:tabLst>
                <a:tab pos="569913" algn="l"/>
              </a:tabLst>
            </a:pPr>
            <a:endParaRPr lang="en-US" dirty="0" smtClean="0">
              <a:cs typeface="Times New Roman" pitchFamily="18" charset="0"/>
            </a:endParaRPr>
          </a:p>
          <a:p>
            <a:pPr marL="0" indent="0" algn="ctr">
              <a:lnSpc>
                <a:spcPct val="150000"/>
              </a:lnSpc>
              <a:buNone/>
              <a:tabLst>
                <a:tab pos="569913" algn="l"/>
              </a:tabLst>
            </a:pPr>
            <a:endParaRPr lang="en-US" dirty="0" smtClean="0">
              <a:cs typeface="Times New Roman" pitchFamily="18" charset="0"/>
            </a:endParaRPr>
          </a:p>
          <a:p>
            <a:pPr marL="0" indent="0" algn="ctr">
              <a:lnSpc>
                <a:spcPct val="150000"/>
              </a:lnSpc>
              <a:buNone/>
              <a:tabLst>
                <a:tab pos="569913" algn="l"/>
              </a:tabLst>
            </a:pPr>
            <a:endParaRPr lang="en-US" sz="2400" dirty="0" smtClean="0">
              <a:cs typeface="Times New Roman" pitchFamily="18" charset="0"/>
            </a:endParaRPr>
          </a:p>
          <a:p>
            <a:pPr marL="0" indent="0" algn="ctr">
              <a:lnSpc>
                <a:spcPct val="150000"/>
              </a:lnSpc>
              <a:buNone/>
              <a:tabLst>
                <a:tab pos="569913" algn="l"/>
              </a:tabLst>
            </a:pP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2744334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latin typeface="Copperplate Gothic Light" pitchFamily="34" charset="0"/>
              </a:rPr>
              <a:t>I</a:t>
            </a:r>
            <a:r>
              <a:rPr lang="en-US" sz="4000" b="1" dirty="0" smtClean="0">
                <a:latin typeface="Copperplate Gothic Light" pitchFamily="34" charset="0"/>
              </a:rPr>
              <a:t>ntroduction</a:t>
            </a:r>
            <a:endParaRPr lang="en-US" b="1" dirty="0">
              <a:latin typeface="Copperplate Gothic Light" pitchFamily="34" charset="0"/>
            </a:endParaRPr>
          </a:p>
        </p:txBody>
      </p:sp>
      <p:sp>
        <p:nvSpPr>
          <p:cNvPr id="3" name="Content Placeholder 2"/>
          <p:cNvSpPr>
            <a:spLocks noGrp="1"/>
          </p:cNvSpPr>
          <p:nvPr>
            <p:ph idx="1"/>
          </p:nvPr>
        </p:nvSpPr>
        <p:spPr/>
        <p:txBody>
          <a:bodyPr>
            <a:normAutofit fontScale="92500"/>
          </a:bodyPr>
          <a:lstStyle/>
          <a:p>
            <a:pPr algn="just">
              <a:lnSpc>
                <a:spcPct val="150000"/>
              </a:lnSpc>
            </a:pPr>
            <a:r>
              <a:rPr lang="en-US" sz="2300" dirty="0"/>
              <a:t>This project is about how the back end of a group messaging software works. It is a back end program which is dealt with concepts from scratch. This project shows how software in the back end is working and it was an attempt of replicating the real time systems present today. </a:t>
            </a:r>
          </a:p>
          <a:p>
            <a:pPr algn="just">
              <a:lnSpc>
                <a:spcPct val="150000"/>
              </a:lnSpc>
            </a:pPr>
            <a:r>
              <a:rPr lang="en-US" sz="2300" dirty="0"/>
              <a:t>In many shared environments, such as homes, hospitals or offices, the way messages are left for absent individuals is that they are written down on scrap paper, notepads or sticky notes and left somewhere for the absent person(s) to notice and read at a later time. </a:t>
            </a:r>
            <a:endParaRPr lang="en-US" sz="2300" dirty="0" smtClean="0"/>
          </a:p>
          <a:p>
            <a:pPr algn="just">
              <a:lnSpc>
                <a:spcPct val="160000"/>
              </a:lnSpc>
            </a:pPr>
            <a:endParaRPr lang="en-US" sz="2300" dirty="0"/>
          </a:p>
          <a:p>
            <a:pPr algn="just">
              <a:lnSpc>
                <a:spcPct val="160000"/>
              </a:lnSpc>
            </a:pPr>
            <a:endParaRPr lang="en-US" sz="2300" dirty="0" smtClean="0"/>
          </a:p>
          <a:p>
            <a:pPr algn="just">
              <a:lnSpc>
                <a:spcPct val="160000"/>
              </a:lnSpc>
            </a:pPr>
            <a:endParaRPr lang="en-US" sz="2300" dirty="0"/>
          </a:p>
          <a:p>
            <a:pPr algn="just">
              <a:lnSpc>
                <a:spcPct val="160000"/>
              </a:lnSpc>
            </a:pPr>
            <a:endParaRPr lang="en-US" sz="2300" dirty="0" smtClean="0"/>
          </a:p>
          <a:p>
            <a:pPr algn="just">
              <a:lnSpc>
                <a:spcPct val="160000"/>
              </a:lnSpc>
            </a:pPr>
            <a:endParaRPr lang="en-US" sz="2300" dirty="0"/>
          </a:p>
          <a:p>
            <a:pPr algn="just">
              <a:lnSpc>
                <a:spcPct val="160000"/>
              </a:lnSpc>
            </a:pPr>
            <a:endParaRPr lang="en-US" sz="2300" dirty="0" smtClean="0"/>
          </a:p>
          <a:p>
            <a:pPr algn="just">
              <a:lnSpc>
                <a:spcPct val="160000"/>
              </a:lnSpc>
            </a:pPr>
            <a:endParaRPr lang="en-US" sz="2300" dirty="0"/>
          </a:p>
          <a:p>
            <a:pPr algn="just">
              <a:lnSpc>
                <a:spcPct val="160000"/>
              </a:lnSpc>
            </a:pPr>
            <a:endParaRPr lang="en-US" sz="2300" dirty="0" smtClean="0"/>
          </a:p>
          <a:p>
            <a:pPr algn="just">
              <a:lnSpc>
                <a:spcPct val="160000"/>
              </a:lnSpc>
            </a:pPr>
            <a:endParaRPr lang="en-US" sz="2300" dirty="0"/>
          </a:p>
          <a:p>
            <a:pPr algn="just">
              <a:lnSpc>
                <a:spcPct val="160000"/>
              </a:lnSpc>
            </a:pPr>
            <a:endParaRPr lang="en-US" sz="2300" dirty="0" smtClean="0"/>
          </a:p>
          <a:p>
            <a:pPr algn="just">
              <a:lnSpc>
                <a:spcPct val="160000"/>
              </a:lnSpc>
            </a:pPr>
            <a:endParaRPr lang="en-US" sz="2300" dirty="0"/>
          </a:p>
          <a:p>
            <a:pPr algn="just">
              <a:lnSpc>
                <a:spcPct val="160000"/>
              </a:lnSpc>
            </a:pPr>
            <a:endParaRPr lang="en-US" sz="2300" dirty="0" smtClean="0"/>
          </a:p>
        </p:txBody>
      </p:sp>
    </p:spTree>
    <p:extLst>
      <p:ext uri="{BB962C8B-B14F-4D97-AF65-F5344CB8AC3E}">
        <p14:creationId xmlns:p14="http://schemas.microsoft.com/office/powerpoint/2010/main" val="1216424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Copperplate Gothic Light" pitchFamily="34" charset="0"/>
              </a:rPr>
              <a:t>Introduction </a:t>
            </a:r>
            <a:r>
              <a:rPr lang="en-US" sz="4000" dirty="0" err="1" smtClean="0">
                <a:latin typeface="Copperplate Gothic Light" pitchFamily="34" charset="0"/>
              </a:rPr>
              <a:t>ctd</a:t>
            </a:r>
            <a:r>
              <a:rPr lang="en-US" sz="4000" dirty="0" smtClean="0">
                <a:latin typeface="Copperplate Gothic Light" pitchFamily="34" charset="0"/>
              </a:rPr>
              <a:t>…</a:t>
            </a:r>
            <a:endParaRPr lang="en-US" sz="4000" dirty="0">
              <a:latin typeface="Copperplate Gothic Light" pitchFamily="34" charset="0"/>
            </a:endParaRPr>
          </a:p>
        </p:txBody>
      </p:sp>
      <p:sp>
        <p:nvSpPr>
          <p:cNvPr id="3" name="Content Placeholder 2"/>
          <p:cNvSpPr>
            <a:spLocks noGrp="1"/>
          </p:cNvSpPr>
          <p:nvPr>
            <p:ph idx="1"/>
          </p:nvPr>
        </p:nvSpPr>
        <p:spPr/>
        <p:txBody>
          <a:bodyPr/>
          <a:lstStyle/>
          <a:p>
            <a:pPr algn="just">
              <a:lnSpc>
                <a:spcPct val="150000"/>
              </a:lnSpc>
            </a:pPr>
            <a:r>
              <a:rPr lang="en-US" sz="2100" dirty="0"/>
              <a:t>Unfortunately, this can lead to communication problems because the messages that are left can be illegible, contain shorthand notations understood only by the message taker, or the message could even be overlooked </a:t>
            </a:r>
            <a:r>
              <a:rPr lang="en-US" sz="2100" dirty="0" smtClean="0"/>
              <a:t>altogether.</a:t>
            </a:r>
            <a:endParaRPr lang="en-US" sz="2100" dirty="0"/>
          </a:p>
          <a:p>
            <a:pPr marL="0" indent="0">
              <a:buNone/>
            </a:pPr>
            <a:endParaRPr lang="en-US" dirty="0"/>
          </a:p>
        </p:txBody>
      </p:sp>
    </p:spTree>
    <p:extLst>
      <p:ext uri="{BB962C8B-B14F-4D97-AF65-F5344CB8AC3E}">
        <p14:creationId xmlns:p14="http://schemas.microsoft.com/office/powerpoint/2010/main" val="976298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Copperplate Gothic Light" pitchFamily="34" charset="0"/>
              </a:rPr>
              <a:t>Objectives</a:t>
            </a:r>
            <a:endParaRPr lang="en-US" sz="4000" dirty="0">
              <a:latin typeface="Copperplate Gothic Light" pitchFamily="34" charset="0"/>
            </a:endParaRPr>
          </a:p>
        </p:txBody>
      </p:sp>
      <p:sp>
        <p:nvSpPr>
          <p:cNvPr id="3" name="Content Placeholder 2"/>
          <p:cNvSpPr>
            <a:spLocks noGrp="1"/>
          </p:cNvSpPr>
          <p:nvPr>
            <p:ph idx="1"/>
          </p:nvPr>
        </p:nvSpPr>
        <p:spPr/>
        <p:txBody>
          <a:bodyPr>
            <a:normAutofit fontScale="85000" lnSpcReduction="10000"/>
          </a:bodyPr>
          <a:lstStyle/>
          <a:p>
            <a:pPr lvl="0" algn="just">
              <a:lnSpc>
                <a:spcPct val="150000"/>
              </a:lnSpc>
            </a:pPr>
            <a:r>
              <a:rPr lang="en-US" dirty="0">
                <a:cs typeface="Times New Roman" pitchFamily="18" charset="0"/>
              </a:rPr>
              <a:t>To be able to send messages to a group successfully.</a:t>
            </a:r>
          </a:p>
          <a:p>
            <a:pPr lvl="0" algn="just">
              <a:lnSpc>
                <a:spcPct val="150000"/>
              </a:lnSpc>
            </a:pPr>
            <a:r>
              <a:rPr lang="en-US" dirty="0">
                <a:cs typeface="Times New Roman" pitchFamily="18" charset="0"/>
              </a:rPr>
              <a:t>To be able to store the data of messages and groups in a file hard core.</a:t>
            </a:r>
          </a:p>
          <a:p>
            <a:pPr lvl="0" algn="just">
              <a:lnSpc>
                <a:spcPct val="150000"/>
              </a:lnSpc>
            </a:pPr>
            <a:r>
              <a:rPr lang="en-US" dirty="0">
                <a:cs typeface="Times New Roman" pitchFamily="18" charset="0"/>
              </a:rPr>
              <a:t>To be able to like and comment a message.</a:t>
            </a:r>
          </a:p>
          <a:p>
            <a:pPr lvl="0" algn="just">
              <a:lnSpc>
                <a:spcPct val="150000"/>
              </a:lnSpc>
            </a:pPr>
            <a:r>
              <a:rPr lang="en-US" dirty="0">
                <a:cs typeface="Times New Roman" pitchFamily="18" charset="0"/>
              </a:rPr>
              <a:t>To able to structure the groups, messages and comments into uniform </a:t>
            </a:r>
            <a:r>
              <a:rPr lang="en-US" dirty="0" smtClean="0">
                <a:cs typeface="Times New Roman" pitchFamily="18" charset="0"/>
              </a:rPr>
              <a:t>blocks.</a:t>
            </a:r>
            <a:endParaRPr lang="en-US" dirty="0">
              <a:cs typeface="Times New Roman" pitchFamily="18" charset="0"/>
            </a:endParaRPr>
          </a:p>
          <a:p>
            <a:pPr lvl="0" algn="just">
              <a:lnSpc>
                <a:spcPct val="150000"/>
              </a:lnSpc>
            </a:pPr>
            <a:r>
              <a:rPr lang="en-US" dirty="0">
                <a:cs typeface="Times New Roman" pitchFamily="18" charset="0"/>
              </a:rPr>
              <a:t>To be able to comment on comments.</a:t>
            </a:r>
          </a:p>
          <a:p>
            <a:pPr lvl="0" algn="just">
              <a:lnSpc>
                <a:spcPct val="150000"/>
              </a:lnSpc>
            </a:pPr>
            <a:r>
              <a:rPr lang="en-US" dirty="0">
                <a:cs typeface="Times New Roman" pitchFamily="18" charset="0"/>
              </a:rPr>
              <a:t>To be able for any user to enter into any groups.</a:t>
            </a:r>
          </a:p>
          <a:p>
            <a:pPr algn="just">
              <a:lnSpc>
                <a:spcPct val="150000"/>
              </a:lnSpc>
            </a:pPr>
            <a:r>
              <a:rPr lang="en-US" dirty="0">
                <a:cs typeface="Times New Roman" pitchFamily="18" charset="0"/>
              </a:rPr>
              <a:t>Finally the objective of the project is to give user friendly interface and give the look, feel and experience as close to the real time as possible.</a:t>
            </a:r>
          </a:p>
          <a:p>
            <a:endParaRPr lang="en-US" dirty="0"/>
          </a:p>
        </p:txBody>
      </p:sp>
    </p:spTree>
    <p:extLst>
      <p:ext uri="{BB962C8B-B14F-4D97-AF65-F5344CB8AC3E}">
        <p14:creationId xmlns:p14="http://schemas.microsoft.com/office/powerpoint/2010/main" val="34591331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latin typeface="Copperplate Gothic Light" pitchFamily="34" charset="0"/>
              </a:rPr>
              <a:t>Limitations</a:t>
            </a:r>
            <a:endParaRPr lang="en-US" b="1" dirty="0">
              <a:latin typeface="Copperplate Gothic Light" pitchFamily="34" charset="0"/>
            </a:endParaRPr>
          </a:p>
        </p:txBody>
      </p:sp>
      <p:sp>
        <p:nvSpPr>
          <p:cNvPr id="3" name="Content Placeholder 2"/>
          <p:cNvSpPr>
            <a:spLocks noGrp="1"/>
          </p:cNvSpPr>
          <p:nvPr>
            <p:ph idx="1"/>
          </p:nvPr>
        </p:nvSpPr>
        <p:spPr/>
        <p:txBody>
          <a:bodyPr>
            <a:normAutofit/>
          </a:bodyPr>
          <a:lstStyle/>
          <a:p>
            <a:pPr algn="just">
              <a:lnSpc>
                <a:spcPct val="150000"/>
              </a:lnSpc>
            </a:pPr>
            <a:r>
              <a:rPr lang="en-US" sz="2100" dirty="0" smtClean="0">
                <a:cs typeface="Times New Roman" pitchFamily="18" charset="0"/>
              </a:rPr>
              <a:t>This </a:t>
            </a:r>
            <a:r>
              <a:rPr lang="en-US" sz="2100" dirty="0">
                <a:cs typeface="Times New Roman" pitchFamily="18" charset="0"/>
              </a:rPr>
              <a:t>project is limited only to the sending of messages and does not handle the deletion of messages.</a:t>
            </a:r>
          </a:p>
          <a:p>
            <a:pPr lvl="0" algn="just">
              <a:lnSpc>
                <a:spcPct val="150000"/>
              </a:lnSpc>
            </a:pPr>
            <a:r>
              <a:rPr lang="en-US" sz="2100" dirty="0">
                <a:cs typeface="Times New Roman" pitchFamily="18" charset="0"/>
              </a:rPr>
              <a:t>It does not provide user authentication i.e. it does not have the facility of checking for password.</a:t>
            </a:r>
          </a:p>
          <a:p>
            <a:pPr lvl="0" algn="just">
              <a:lnSpc>
                <a:spcPct val="150000"/>
              </a:lnSpc>
            </a:pPr>
            <a:r>
              <a:rPr lang="en-US" sz="2100" dirty="0">
                <a:cs typeface="Times New Roman" pitchFamily="18" charset="0"/>
              </a:rPr>
              <a:t>It does not have limit in the count of time each user can like a message or comment.</a:t>
            </a:r>
          </a:p>
          <a:p>
            <a:pPr marL="0" indent="0">
              <a:buNone/>
            </a:pPr>
            <a:endParaRPr lang="en-US" dirty="0"/>
          </a:p>
        </p:txBody>
      </p:sp>
    </p:spTree>
    <p:extLst>
      <p:ext uri="{BB962C8B-B14F-4D97-AF65-F5344CB8AC3E}">
        <p14:creationId xmlns:p14="http://schemas.microsoft.com/office/powerpoint/2010/main" val="30625583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Copperplate Gothic Light" pitchFamily="34" charset="0"/>
              </a:rPr>
              <a:t>Software Requirements</a:t>
            </a:r>
            <a:endParaRPr lang="en-US" sz="4000" dirty="0">
              <a:latin typeface="Copperplate Gothic Light" pitchFamily="34" charset="0"/>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US" sz="2100" dirty="0"/>
              <a:t>The software requirements for this project are discussed below in detailed. The project is mostly written or executed in C programming language. We use the following concepts of computer </a:t>
            </a:r>
            <a:r>
              <a:rPr lang="en-US" sz="2100" dirty="0" smtClean="0"/>
              <a:t>science</a:t>
            </a:r>
            <a:r>
              <a:rPr lang="en-US" sz="2100" dirty="0"/>
              <a:t> </a:t>
            </a:r>
          </a:p>
          <a:p>
            <a:pPr lvl="0" algn="just">
              <a:lnSpc>
                <a:spcPct val="150000"/>
              </a:lnSpc>
            </a:pPr>
            <a:r>
              <a:rPr lang="en-US" sz="2100" dirty="0"/>
              <a:t>C Language.</a:t>
            </a:r>
          </a:p>
          <a:p>
            <a:pPr lvl="0" algn="just">
              <a:lnSpc>
                <a:spcPct val="150000"/>
              </a:lnSpc>
            </a:pPr>
            <a:r>
              <a:rPr lang="en-US" sz="2100" dirty="0"/>
              <a:t>i-Node (Index Node).</a:t>
            </a:r>
          </a:p>
          <a:p>
            <a:pPr lvl="0" algn="just">
              <a:lnSpc>
                <a:spcPct val="150000"/>
              </a:lnSpc>
            </a:pPr>
            <a:r>
              <a:rPr lang="en-US" sz="2100" dirty="0"/>
              <a:t>Bit Vector (for storing the Meta  Data).</a:t>
            </a:r>
          </a:p>
          <a:p>
            <a:pPr lvl="0" algn="just">
              <a:lnSpc>
                <a:spcPct val="150000"/>
              </a:lnSpc>
            </a:pPr>
            <a:r>
              <a:rPr lang="en-US" sz="2100" dirty="0"/>
              <a:t>File System.</a:t>
            </a:r>
          </a:p>
          <a:p>
            <a:endParaRPr lang="en-US" dirty="0"/>
          </a:p>
        </p:txBody>
      </p:sp>
    </p:spTree>
    <p:extLst>
      <p:ext uri="{BB962C8B-B14F-4D97-AF65-F5344CB8AC3E}">
        <p14:creationId xmlns:p14="http://schemas.microsoft.com/office/powerpoint/2010/main" val="5297496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Copperplate Gothic Light" pitchFamily="34" charset="0"/>
              </a:rPr>
              <a:t>I-Node</a:t>
            </a:r>
            <a:endParaRPr lang="en-US" sz="4000" dirty="0">
              <a:latin typeface="Copperplate Gothic Light" pitchFamily="34" charset="0"/>
            </a:endParaRPr>
          </a:p>
        </p:txBody>
      </p:sp>
      <p:sp>
        <p:nvSpPr>
          <p:cNvPr id="3" name="Content Placeholder 2"/>
          <p:cNvSpPr>
            <a:spLocks noGrp="1"/>
          </p:cNvSpPr>
          <p:nvPr>
            <p:ph idx="1"/>
          </p:nvPr>
        </p:nvSpPr>
        <p:spPr/>
        <p:txBody>
          <a:bodyPr>
            <a:normAutofit/>
          </a:bodyPr>
          <a:lstStyle/>
          <a:p>
            <a:pPr algn="just">
              <a:lnSpc>
                <a:spcPct val="150000"/>
              </a:lnSpc>
            </a:pPr>
            <a:r>
              <a:rPr lang="en-US" sz="2100" dirty="0" smtClean="0">
                <a:solidFill>
                  <a:schemeClr val="tx1"/>
                </a:solidFill>
              </a:rPr>
              <a:t>In </a:t>
            </a:r>
            <a:r>
              <a:rPr lang="en-US" sz="2100" dirty="0">
                <a:solidFill>
                  <a:schemeClr val="tx1"/>
                </a:solidFill>
              </a:rPr>
              <a:t>a </a:t>
            </a:r>
            <a:r>
              <a:rPr lang="en-US" sz="2100" dirty="0">
                <a:solidFill>
                  <a:schemeClr val="tx1"/>
                </a:solidFill>
                <a:hlinkClick r:id="rId2" tooltip="Unix filesystem"/>
              </a:rPr>
              <a:t>Unix-style file system</a:t>
            </a:r>
            <a:r>
              <a:rPr lang="en-US" sz="2100" dirty="0">
                <a:solidFill>
                  <a:schemeClr val="tx1"/>
                </a:solidFill>
              </a:rPr>
              <a:t>, an index node, informally referred to as an i-node, is a </a:t>
            </a:r>
            <a:r>
              <a:rPr lang="en-US" sz="2100" dirty="0">
                <a:solidFill>
                  <a:schemeClr val="tx1"/>
                </a:solidFill>
                <a:hlinkClick r:id="rId3" tooltip="Data structure"/>
              </a:rPr>
              <a:t>data structure</a:t>
            </a:r>
            <a:r>
              <a:rPr lang="en-US" sz="2100" dirty="0">
                <a:solidFill>
                  <a:schemeClr val="tx1"/>
                </a:solidFill>
              </a:rPr>
              <a:t> used to represent a file system object, which can be one of various things including a file or a directory</a:t>
            </a:r>
            <a:r>
              <a:rPr lang="en-US" sz="2100" dirty="0" smtClean="0">
                <a:solidFill>
                  <a:schemeClr val="tx1"/>
                </a:solidFill>
              </a:rPr>
              <a:t>.</a:t>
            </a:r>
          </a:p>
          <a:p>
            <a:pPr algn="just">
              <a:lnSpc>
                <a:spcPct val="150000"/>
              </a:lnSpc>
            </a:pPr>
            <a:r>
              <a:rPr lang="en-US" sz="2100" dirty="0" smtClean="0">
                <a:solidFill>
                  <a:schemeClr val="tx1"/>
                </a:solidFill>
              </a:rPr>
              <a:t> </a:t>
            </a:r>
            <a:r>
              <a:rPr lang="en-US" sz="2100" dirty="0">
                <a:solidFill>
                  <a:schemeClr val="tx1"/>
                </a:solidFill>
              </a:rPr>
              <a:t>Each i-node stores the attributes and disk block location </a:t>
            </a:r>
            <a:r>
              <a:rPr lang="en-US" sz="2100" dirty="0" smtClean="0">
                <a:solidFill>
                  <a:schemeClr val="tx1"/>
                </a:solidFill>
              </a:rPr>
              <a:t>of </a:t>
            </a:r>
            <a:r>
              <a:rPr lang="en-US" sz="2100" dirty="0">
                <a:solidFill>
                  <a:schemeClr val="tx1"/>
                </a:solidFill>
              </a:rPr>
              <a:t>the file system object's data. </a:t>
            </a:r>
            <a:endParaRPr lang="en-US" sz="2100" dirty="0" smtClean="0">
              <a:solidFill>
                <a:schemeClr val="tx1"/>
              </a:solidFill>
            </a:endParaRPr>
          </a:p>
          <a:p>
            <a:pPr algn="just">
              <a:lnSpc>
                <a:spcPct val="150000"/>
              </a:lnSpc>
            </a:pPr>
            <a:r>
              <a:rPr lang="en-US" sz="2100" dirty="0" smtClean="0">
                <a:solidFill>
                  <a:schemeClr val="tx1"/>
                </a:solidFill>
              </a:rPr>
              <a:t>File </a:t>
            </a:r>
            <a:r>
              <a:rPr lang="en-US" sz="2100" dirty="0">
                <a:solidFill>
                  <a:schemeClr val="tx1"/>
                </a:solidFill>
              </a:rPr>
              <a:t>system object attributes may include manipulation </a:t>
            </a:r>
            <a:r>
              <a:rPr lang="en-US" sz="2100" dirty="0">
                <a:solidFill>
                  <a:schemeClr val="tx1"/>
                </a:solidFill>
                <a:hlinkClick r:id="rId4" tooltip="Metadata"/>
              </a:rPr>
              <a:t>metadata</a:t>
            </a:r>
            <a:r>
              <a:rPr lang="en-US" sz="2100" dirty="0">
                <a:solidFill>
                  <a:schemeClr val="tx1"/>
                </a:solidFill>
              </a:rPr>
              <a:t> , as well as owner and </a:t>
            </a:r>
            <a:r>
              <a:rPr lang="en-US" sz="2100" dirty="0">
                <a:solidFill>
                  <a:schemeClr val="tx1"/>
                </a:solidFill>
                <a:hlinkClick r:id="rId5" tooltip="File system permissions"/>
              </a:rPr>
              <a:t>permission</a:t>
            </a:r>
            <a:r>
              <a:rPr lang="en-US" sz="2100" dirty="0">
                <a:solidFill>
                  <a:schemeClr val="tx1"/>
                </a:solidFill>
              </a:rPr>
              <a:t> data.</a:t>
            </a:r>
          </a:p>
          <a:p>
            <a:endParaRPr lang="en-US" dirty="0"/>
          </a:p>
        </p:txBody>
      </p:sp>
    </p:spTree>
    <p:extLst>
      <p:ext uri="{BB962C8B-B14F-4D97-AF65-F5344CB8AC3E}">
        <p14:creationId xmlns:p14="http://schemas.microsoft.com/office/powerpoint/2010/main" val="33597944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Copperplate Gothic Light" pitchFamily="34" charset="0"/>
              </a:rPr>
              <a:t>I-Node </a:t>
            </a:r>
            <a:r>
              <a:rPr lang="en-US" sz="4000" dirty="0" err="1" smtClean="0">
                <a:latin typeface="Copperplate Gothic Light" pitchFamily="34" charset="0"/>
              </a:rPr>
              <a:t>ctd</a:t>
            </a:r>
            <a:r>
              <a:rPr lang="en-US" sz="4000" dirty="0" smtClean="0">
                <a:latin typeface="Copperplate Gothic Light" pitchFamily="34" charset="0"/>
              </a:rPr>
              <a:t>…</a:t>
            </a:r>
            <a:endParaRPr lang="en-US" sz="4000" dirty="0">
              <a:latin typeface="Copperplate Gothic Light" pitchFamily="34" charset="0"/>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US" sz="2100" dirty="0"/>
              <a:t>T</a:t>
            </a:r>
            <a:r>
              <a:rPr lang="en-US" sz="2100" dirty="0" smtClean="0"/>
              <a:t>he key features of an i-node in this project are give as follows:</a:t>
            </a:r>
          </a:p>
          <a:p>
            <a:pPr algn="just">
              <a:lnSpc>
                <a:spcPct val="150000"/>
              </a:lnSpc>
            </a:pPr>
            <a:r>
              <a:rPr lang="en-US" sz="2100" dirty="0"/>
              <a:t>Fixed logical block </a:t>
            </a:r>
            <a:r>
              <a:rPr lang="en-US" sz="2100" dirty="0" smtClean="0"/>
              <a:t>size.</a:t>
            </a:r>
            <a:endParaRPr lang="en-US" sz="2100" dirty="0"/>
          </a:p>
          <a:p>
            <a:pPr algn="just">
              <a:lnSpc>
                <a:spcPct val="150000"/>
              </a:lnSpc>
            </a:pPr>
            <a:r>
              <a:rPr lang="en-US" sz="2100" dirty="0"/>
              <a:t>Ease of data </a:t>
            </a:r>
            <a:r>
              <a:rPr lang="en-US" sz="2100" dirty="0" smtClean="0"/>
              <a:t>location.</a:t>
            </a:r>
            <a:endParaRPr lang="en-US" sz="2100" dirty="0"/>
          </a:p>
          <a:p>
            <a:pPr algn="just">
              <a:lnSpc>
                <a:spcPct val="150000"/>
              </a:lnSpc>
            </a:pPr>
            <a:r>
              <a:rPr lang="en-US" sz="2100" dirty="0"/>
              <a:t>Indirect </a:t>
            </a:r>
            <a:r>
              <a:rPr lang="en-US" sz="2100" dirty="0" smtClean="0"/>
              <a:t>blocks.</a:t>
            </a:r>
            <a:endParaRPr lang="en-US" sz="2100" dirty="0"/>
          </a:p>
          <a:p>
            <a:pPr marL="0" indent="0" algn="just">
              <a:lnSpc>
                <a:spcPct val="150000"/>
              </a:lnSpc>
              <a:buNone/>
            </a:pPr>
            <a:r>
              <a:rPr lang="en-US" sz="2100" b="1" dirty="0" smtClean="0"/>
              <a:t>Bit Vector </a:t>
            </a:r>
            <a:r>
              <a:rPr lang="en-US" sz="2100" dirty="0" smtClean="0"/>
              <a:t>: A</a:t>
            </a:r>
            <a:r>
              <a:rPr lang="en-US" sz="2100" dirty="0"/>
              <a:t> bit array (also known as bitmap, bit set, bit string, or bit vector) is an array data structure that compactly stores bits. It can be used to implement a simple set data structure. A bit array is effective at exploiting bit-level parallelism in hardware to perform operations quickly.</a:t>
            </a:r>
          </a:p>
          <a:p>
            <a:pPr marL="0" indent="0" algn="just">
              <a:lnSpc>
                <a:spcPct val="150000"/>
              </a:lnSpc>
              <a:buNone/>
            </a:pPr>
            <a:endParaRPr lang="en-US" sz="2100" dirty="0"/>
          </a:p>
        </p:txBody>
      </p:sp>
    </p:spTree>
    <p:extLst>
      <p:ext uri="{BB962C8B-B14F-4D97-AF65-F5344CB8AC3E}">
        <p14:creationId xmlns:p14="http://schemas.microsoft.com/office/powerpoint/2010/main" val="3725890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271</TotalTime>
  <Words>733</Words>
  <Application>Microsoft Office PowerPoint</Application>
  <PresentationFormat>On-screen Show (4:3)</PresentationFormat>
  <Paragraphs>146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Thatch</vt:lpstr>
      <vt:lpstr>Group Messaging System</vt:lpstr>
      <vt:lpstr>Contents</vt:lpstr>
      <vt:lpstr>Introduction</vt:lpstr>
      <vt:lpstr>Introduction ctd…</vt:lpstr>
      <vt:lpstr>Objectives</vt:lpstr>
      <vt:lpstr>Limitations</vt:lpstr>
      <vt:lpstr>Software Requirements</vt:lpstr>
      <vt:lpstr>I-Node</vt:lpstr>
      <vt:lpstr>I-Node ctd…</vt:lpstr>
      <vt:lpstr>Design</vt:lpstr>
      <vt:lpstr>Group Structure</vt:lpstr>
      <vt:lpstr>Message Structure</vt:lpstr>
      <vt:lpstr>Comment Structure</vt:lpstr>
      <vt:lpstr>Class Diagram</vt:lpstr>
      <vt:lpstr>Byte vector function</vt:lpstr>
      <vt:lpstr>Byte Vector ctd</vt:lpstr>
      <vt:lpstr>Hardware Requirements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Welcome</dc:creator>
  <cp:lastModifiedBy>Welcome</cp:lastModifiedBy>
  <cp:revision>13</cp:revision>
  <dcterms:created xsi:type="dcterms:W3CDTF">2015-11-19T08:10:00Z</dcterms:created>
  <dcterms:modified xsi:type="dcterms:W3CDTF">2015-11-19T12:41:56Z</dcterms:modified>
</cp:coreProperties>
</file>