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07" r:id="rId7"/>
    <p:sldId id="281" r:id="rId8"/>
    <p:sldId id="282" r:id="rId9"/>
    <p:sldId id="323" r:id="rId10"/>
    <p:sldId id="315" r:id="rId11"/>
    <p:sldId id="324" r:id="rId12"/>
    <p:sldId id="325" r:id="rId13"/>
    <p:sldId id="326" r:id="rId14"/>
    <p:sldId id="327" r:id="rId15"/>
    <p:sldId id="328" r:id="rId16"/>
    <p:sldId id="329" r:id="rId17"/>
    <p:sldId id="314"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2" d="100"/>
          <a:sy n="82" d="100"/>
        </p:scale>
        <p:origin x="720"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CFD51-5328-742C-AC15-6370315069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C49E14-597A-FE8C-06C2-40B21294C0C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CFD5DF2-024F-C5CF-C637-9914F57F364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884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95A1B-8217-F566-AFA6-910416E76F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E05B6D-51C2-CA7A-4DB2-FEDCFDB8207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7E51FBF-70B5-9124-C775-20953711D77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75991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72555-C39F-ADC6-3BC4-F5DDFE3257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5E6B4-710C-8B6C-34A4-C9196C00C8A5}"/>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F828A28-2013-C3C9-CC6F-0CEB0BB7785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29512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E8D91-44D4-5CB5-72F4-C9A3AD5CC4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F3E4C8-3714-FC6D-113D-36501AED85F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5A16B87-2515-E1DB-7E33-5B372E7C75B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9339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28C8D-BE07-0AD3-664C-D3B7ABE40E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523828-61B5-AA79-93A8-C6BC0497F4D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05174FA-A13C-8D87-D887-A962CE8BEE4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2862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FA60D-0ED4-81E0-1AD4-81EEC47BB3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A68CC-FEF4-24A3-5273-4CED24B4C50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940BB20-8982-2967-07C9-143EAC48FD6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9843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CEBE0-1A12-A94B-FE68-518603DA7D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12901E-9C50-8949-1748-C4D396A5930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7E8F54A-4240-2D99-3857-D4D60EF7923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300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qocmN8rxIi52PUJ6lnQnE3DnJsiVU60R/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7" y="997687"/>
            <a:ext cx="6392421" cy="3831221"/>
          </a:xfrm>
        </p:spPr>
        <p:txBody>
          <a:bodyPr anchor="ctr"/>
          <a:lstStyle/>
          <a:p>
            <a:pPr>
              <a:lnSpc>
                <a:spcPct val="150000"/>
              </a:lnSpc>
            </a:pPr>
            <a:r>
              <a:rPr lang="en-US" sz="4000" b="1" dirty="0"/>
              <a:t>Instagram User </a:t>
            </a:r>
            <a:r>
              <a:rPr lang="en-US" b="1" dirty="0"/>
              <a:t>Analytics - </a:t>
            </a:r>
            <a:r>
              <a:rPr lang="en-US" sz="2800" b="0" dirty="0"/>
              <a:t>Analyzing User Interactions and Engagement</a:t>
            </a:r>
            <a:br>
              <a:rPr lang="en-US" sz="2800" b="0" dirty="0"/>
            </a:br>
            <a:br>
              <a:rPr lang="en-US" sz="2800" b="1" dirty="0"/>
            </a:br>
            <a:r>
              <a:rPr lang="en-US" sz="2000" b="0" i="1" dirty="0"/>
              <a:t>SQL Fundamentals</a:t>
            </a:r>
            <a:br>
              <a:rPr lang="en-US" sz="1800" b="0" dirty="0"/>
            </a:br>
            <a:endParaRPr lang="en-US" dirty="0"/>
          </a:p>
        </p:txBody>
      </p:sp>
      <p:sp>
        <p:nvSpPr>
          <p:cNvPr id="3" name="TextBox 2">
            <a:extLst>
              <a:ext uri="{FF2B5EF4-FFF2-40B4-BE49-F238E27FC236}">
                <a16:creationId xmlns:a16="http://schemas.microsoft.com/office/drawing/2014/main" id="{92A9BD9A-DD60-E593-FDF9-339BD5F41302}"/>
              </a:ext>
            </a:extLst>
          </p:cNvPr>
          <p:cNvSpPr txBox="1"/>
          <p:nvPr/>
        </p:nvSpPr>
        <p:spPr>
          <a:xfrm>
            <a:off x="3660709" y="5655729"/>
            <a:ext cx="4870579" cy="400110"/>
          </a:xfrm>
          <a:prstGeom prst="rect">
            <a:avLst/>
          </a:prstGeom>
          <a:noFill/>
        </p:spPr>
        <p:txBody>
          <a:bodyPr wrap="square" rtlCol="0">
            <a:spAutoFit/>
          </a:bodyPr>
          <a:lstStyle/>
          <a:p>
            <a:pPr algn="ctr"/>
            <a:r>
              <a:rPr lang="en-US" sz="2000" b="1" dirty="0">
                <a:solidFill>
                  <a:schemeClr val="bg1"/>
                </a:solidFill>
                <a:latin typeface="Adobe Myungjo Std M" panose="02020600000000000000" pitchFamily="18" charset="-128"/>
                <a:ea typeface="Adobe Myungjo Std M" panose="02020600000000000000" pitchFamily="18" charset="-128"/>
              </a:rPr>
              <a:t>By  LAVANYA B</a:t>
            </a:r>
            <a:endParaRPr lang="en-IN" sz="2000" b="1"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6B068-3624-5A1F-DA6E-73FB437A551E}"/>
            </a:ext>
          </a:extLst>
        </p:cNvPr>
        <p:cNvGrpSpPr/>
        <p:nvPr/>
      </p:nvGrpSpPr>
      <p:grpSpPr>
        <a:xfrm>
          <a:off x="0" y="0"/>
          <a:ext cx="0" cy="0"/>
          <a:chOff x="0" y="0"/>
          <a:chExt cx="0" cy="0"/>
        </a:xfrm>
      </p:grpSpPr>
      <p:sp>
        <p:nvSpPr>
          <p:cNvPr id="17" name="Content Placeholder 6">
            <a:extLst>
              <a:ext uri="{FF2B5EF4-FFF2-40B4-BE49-F238E27FC236}">
                <a16:creationId xmlns:a16="http://schemas.microsoft.com/office/drawing/2014/main" id="{93ADC582-6ACE-B43E-5FA2-494761387F5B}"/>
              </a:ext>
            </a:extLst>
          </p:cNvPr>
          <p:cNvSpPr>
            <a:spLocks noGrp="1"/>
          </p:cNvSpPr>
          <p:nvPr>
            <p:ph sz="quarter" idx="4"/>
          </p:nvPr>
        </p:nvSpPr>
        <p:spPr>
          <a:xfrm>
            <a:off x="351324" y="5256988"/>
            <a:ext cx="8164026" cy="650408"/>
          </a:xfrm>
        </p:spPr>
        <p:txBody>
          <a:bodyPr>
            <a:normAutofit lnSpcReduction="10000"/>
          </a:bodyPr>
          <a:lstStyle/>
          <a:p>
            <a:r>
              <a:rPr lang="en-US" dirty="0"/>
              <a:t>Output: The most commonly used hashtags were identified.</a:t>
            </a:r>
          </a:p>
          <a:p>
            <a:r>
              <a:rPr lang="en-US" dirty="0"/>
              <a:t>#smile #beach #party #fun #concert</a:t>
            </a:r>
          </a:p>
          <a:p>
            <a:endParaRPr lang="en-US" dirty="0"/>
          </a:p>
        </p:txBody>
      </p:sp>
      <p:sp>
        <p:nvSpPr>
          <p:cNvPr id="11" name="TextBox 10">
            <a:extLst>
              <a:ext uri="{FF2B5EF4-FFF2-40B4-BE49-F238E27FC236}">
                <a16:creationId xmlns:a16="http://schemas.microsoft.com/office/drawing/2014/main" id="{467BA6B2-E1C4-CE89-248D-8D8DC30729A2}"/>
              </a:ext>
            </a:extLst>
          </p:cNvPr>
          <p:cNvSpPr txBox="1"/>
          <p:nvPr/>
        </p:nvSpPr>
        <p:spPr>
          <a:xfrm>
            <a:off x="185056" y="304273"/>
            <a:ext cx="8719458" cy="646331"/>
          </a:xfrm>
          <a:prstGeom prst="rect">
            <a:avLst/>
          </a:prstGeom>
          <a:noFill/>
        </p:spPr>
        <p:txBody>
          <a:bodyPr wrap="square" rtlCol="0">
            <a:spAutoFit/>
          </a:bodyPr>
          <a:lstStyle/>
          <a:p>
            <a:r>
              <a:rPr lang="en-US" b="1" dirty="0">
                <a:solidFill>
                  <a:schemeClr val="accent6"/>
                </a:solidFill>
              </a:rPr>
              <a:t>4.Hashtag Research: Identify Top 5 Most Popular Hashtags</a:t>
            </a:r>
            <a:endParaRPr lang="en-US" dirty="0">
              <a:solidFill>
                <a:schemeClr val="accent6"/>
              </a:solidFill>
            </a:endParaRPr>
          </a:p>
          <a:p>
            <a:endParaRPr lang="en-IN" dirty="0"/>
          </a:p>
        </p:txBody>
      </p:sp>
      <p:pic>
        <p:nvPicPr>
          <p:cNvPr id="6146" name="Picture 2">
            <a:extLst>
              <a:ext uri="{FF2B5EF4-FFF2-40B4-BE49-F238E27FC236}">
                <a16:creationId xmlns:a16="http://schemas.microsoft.com/office/drawing/2014/main" id="{F3168AE4-F948-C765-B83E-F4AE93290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24" y="950604"/>
            <a:ext cx="8287852" cy="385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3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12B6D-23CC-A459-5F64-C8D6DE8E1244}"/>
            </a:ext>
          </a:extLst>
        </p:cNvPr>
        <p:cNvGrpSpPr/>
        <p:nvPr/>
      </p:nvGrpSpPr>
      <p:grpSpPr>
        <a:xfrm>
          <a:off x="0" y="0"/>
          <a:ext cx="0" cy="0"/>
          <a:chOff x="0" y="0"/>
          <a:chExt cx="0" cy="0"/>
        </a:xfrm>
      </p:grpSpPr>
      <p:sp>
        <p:nvSpPr>
          <p:cNvPr id="17" name="Content Placeholder 6">
            <a:extLst>
              <a:ext uri="{FF2B5EF4-FFF2-40B4-BE49-F238E27FC236}">
                <a16:creationId xmlns:a16="http://schemas.microsoft.com/office/drawing/2014/main" id="{0188B252-05FB-258E-2503-3A198BE27DC7}"/>
              </a:ext>
            </a:extLst>
          </p:cNvPr>
          <p:cNvSpPr>
            <a:spLocks noGrp="1"/>
          </p:cNvSpPr>
          <p:nvPr>
            <p:ph sz="quarter" idx="4"/>
          </p:nvPr>
        </p:nvSpPr>
        <p:spPr>
          <a:xfrm>
            <a:off x="327704" y="4981816"/>
            <a:ext cx="8164026" cy="925580"/>
          </a:xfrm>
        </p:spPr>
        <p:txBody>
          <a:bodyPr>
            <a:normAutofit/>
          </a:bodyPr>
          <a:lstStyle/>
          <a:p>
            <a:pPr>
              <a:lnSpc>
                <a:spcPct val="150000"/>
              </a:lnSpc>
            </a:pPr>
            <a:r>
              <a:rPr lang="en-US" dirty="0"/>
              <a:t>Output: The best day to launch ad campaigns was determined based on user registrations. here SUNDAY and THURSDAY are the best days to launch ads.</a:t>
            </a:r>
          </a:p>
          <a:p>
            <a:pPr>
              <a:lnSpc>
                <a:spcPct val="150000"/>
              </a:lnSpc>
            </a:pPr>
            <a:endParaRPr lang="en-US" dirty="0"/>
          </a:p>
        </p:txBody>
      </p:sp>
      <p:sp>
        <p:nvSpPr>
          <p:cNvPr id="11" name="TextBox 10">
            <a:extLst>
              <a:ext uri="{FF2B5EF4-FFF2-40B4-BE49-F238E27FC236}">
                <a16:creationId xmlns:a16="http://schemas.microsoft.com/office/drawing/2014/main" id="{B07D2CE0-0B2E-DE3F-08B9-C4B4462A2A38}"/>
              </a:ext>
            </a:extLst>
          </p:cNvPr>
          <p:cNvSpPr txBox="1"/>
          <p:nvPr/>
        </p:nvSpPr>
        <p:spPr>
          <a:xfrm>
            <a:off x="185056" y="304273"/>
            <a:ext cx="8719458" cy="646331"/>
          </a:xfrm>
          <a:prstGeom prst="rect">
            <a:avLst/>
          </a:prstGeom>
          <a:noFill/>
        </p:spPr>
        <p:txBody>
          <a:bodyPr wrap="square" rtlCol="0">
            <a:spAutoFit/>
          </a:bodyPr>
          <a:lstStyle/>
          <a:p>
            <a:r>
              <a:rPr lang="en-US" b="1" dirty="0">
                <a:solidFill>
                  <a:schemeClr val="accent6"/>
                </a:solidFill>
              </a:rPr>
              <a:t>5.Ad Campaign Launch: Determine the Best Day of the Week to Launch Ads</a:t>
            </a:r>
            <a:endParaRPr lang="en-US" dirty="0">
              <a:solidFill>
                <a:schemeClr val="accent6"/>
              </a:solidFill>
            </a:endParaRPr>
          </a:p>
          <a:p>
            <a:endParaRPr lang="en-IN" dirty="0">
              <a:solidFill>
                <a:schemeClr val="accent6"/>
              </a:solidFill>
            </a:endParaRPr>
          </a:p>
        </p:txBody>
      </p:sp>
      <p:pic>
        <p:nvPicPr>
          <p:cNvPr id="7170" name="Picture 2">
            <a:extLst>
              <a:ext uri="{FF2B5EF4-FFF2-40B4-BE49-F238E27FC236}">
                <a16:creationId xmlns:a16="http://schemas.microsoft.com/office/drawing/2014/main" id="{B50FD5EF-F758-BE1B-421B-9DEB7710A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703" y="950604"/>
            <a:ext cx="8576811" cy="3710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85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5E61F-B03A-6B52-2550-086E8BC564CD}"/>
            </a:ext>
          </a:extLst>
        </p:cNvPr>
        <p:cNvGrpSpPr/>
        <p:nvPr/>
      </p:nvGrpSpPr>
      <p:grpSpPr>
        <a:xfrm>
          <a:off x="0" y="0"/>
          <a:ext cx="0" cy="0"/>
          <a:chOff x="0" y="0"/>
          <a:chExt cx="0" cy="0"/>
        </a:xfrm>
      </p:grpSpPr>
      <p:sp>
        <p:nvSpPr>
          <p:cNvPr id="17" name="Content Placeholder 6">
            <a:extLst>
              <a:ext uri="{FF2B5EF4-FFF2-40B4-BE49-F238E27FC236}">
                <a16:creationId xmlns:a16="http://schemas.microsoft.com/office/drawing/2014/main" id="{7A1D1C49-CF9F-C83C-96EF-6789D57FAF80}"/>
              </a:ext>
            </a:extLst>
          </p:cNvPr>
          <p:cNvSpPr>
            <a:spLocks noGrp="1"/>
          </p:cNvSpPr>
          <p:nvPr>
            <p:ph sz="quarter" idx="4"/>
          </p:nvPr>
        </p:nvSpPr>
        <p:spPr>
          <a:xfrm>
            <a:off x="391884" y="1731733"/>
            <a:ext cx="5355773" cy="1068771"/>
          </a:xfrm>
        </p:spPr>
        <p:txBody>
          <a:bodyPr>
            <a:normAutofit/>
          </a:bodyPr>
          <a:lstStyle/>
          <a:p>
            <a:pPr>
              <a:lnSpc>
                <a:spcPct val="150000"/>
              </a:lnSpc>
            </a:pPr>
            <a:r>
              <a:rPr lang="en-US" dirty="0"/>
              <a:t>Output: The average number of posts per user was calculated. Range between avg 24 – 10 posts per user.</a:t>
            </a:r>
          </a:p>
        </p:txBody>
      </p:sp>
      <p:sp>
        <p:nvSpPr>
          <p:cNvPr id="10" name="Title 6">
            <a:extLst>
              <a:ext uri="{FF2B5EF4-FFF2-40B4-BE49-F238E27FC236}">
                <a16:creationId xmlns:a16="http://schemas.microsoft.com/office/drawing/2014/main" id="{E16339AD-648E-16D1-1E1C-6FE3BA8AA069}"/>
              </a:ext>
            </a:extLst>
          </p:cNvPr>
          <p:cNvSpPr txBox="1">
            <a:spLocks/>
          </p:cNvSpPr>
          <p:nvPr/>
        </p:nvSpPr>
        <p:spPr>
          <a:xfrm>
            <a:off x="391885" y="386805"/>
            <a:ext cx="7796464" cy="793103"/>
          </a:xfrm>
          <a:prstGeom prst="rect">
            <a:avLst/>
          </a:prstGeom>
        </p:spPr>
        <p:txBody>
          <a:bodyPr vert="horz" lIns="91440" tIns="0" rIns="91440" bIns="0" rtlCol="0" anchor="b" anchorCtr="0">
            <a:normAutofit fontScale="30000" lnSpcReduction="20000"/>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IN" sz="6700" b="1" dirty="0"/>
              <a:t>B. Investor Metrics:</a:t>
            </a:r>
            <a:endParaRPr lang="en-IN" sz="6700" dirty="0"/>
          </a:p>
          <a:p>
            <a:endParaRPr lang="en-IN" sz="6700" dirty="0"/>
          </a:p>
          <a:p>
            <a:br>
              <a:rPr lang="en-US" dirty="0"/>
            </a:br>
            <a:endParaRPr lang="en-IN" dirty="0"/>
          </a:p>
        </p:txBody>
      </p:sp>
      <p:sp>
        <p:nvSpPr>
          <p:cNvPr id="11" name="TextBox 10">
            <a:extLst>
              <a:ext uri="{FF2B5EF4-FFF2-40B4-BE49-F238E27FC236}">
                <a16:creationId xmlns:a16="http://schemas.microsoft.com/office/drawing/2014/main" id="{74DE140D-0963-E3A7-3C13-D37730035F16}"/>
              </a:ext>
            </a:extLst>
          </p:cNvPr>
          <p:cNvSpPr txBox="1"/>
          <p:nvPr/>
        </p:nvSpPr>
        <p:spPr>
          <a:xfrm>
            <a:off x="391885" y="979129"/>
            <a:ext cx="5094516" cy="923330"/>
          </a:xfrm>
          <a:prstGeom prst="rect">
            <a:avLst/>
          </a:prstGeom>
          <a:noFill/>
        </p:spPr>
        <p:txBody>
          <a:bodyPr wrap="square" rtlCol="0">
            <a:spAutoFit/>
          </a:bodyPr>
          <a:lstStyle/>
          <a:p>
            <a:r>
              <a:rPr lang="en-US" b="1" dirty="0">
                <a:solidFill>
                  <a:schemeClr val="accent6"/>
                </a:solidFill>
              </a:rPr>
              <a:t>A. User Engagement: Calculate Average Number of Posts Per User.</a:t>
            </a:r>
            <a:endParaRPr lang="en-US" dirty="0">
              <a:solidFill>
                <a:schemeClr val="accent6"/>
              </a:solidFill>
            </a:endParaRPr>
          </a:p>
          <a:p>
            <a:endParaRPr lang="en-IN" dirty="0"/>
          </a:p>
        </p:txBody>
      </p:sp>
      <p:sp>
        <p:nvSpPr>
          <p:cNvPr id="4" name="TextBox 3">
            <a:extLst>
              <a:ext uri="{FF2B5EF4-FFF2-40B4-BE49-F238E27FC236}">
                <a16:creationId xmlns:a16="http://schemas.microsoft.com/office/drawing/2014/main" id="{746F189E-1FE0-EFFB-C2E4-CC6F5F2B6D02}"/>
              </a:ext>
            </a:extLst>
          </p:cNvPr>
          <p:cNvSpPr txBox="1"/>
          <p:nvPr/>
        </p:nvSpPr>
        <p:spPr>
          <a:xfrm>
            <a:off x="391883" y="647691"/>
            <a:ext cx="447870"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pic>
        <p:nvPicPr>
          <p:cNvPr id="8194" name="Picture 2">
            <a:extLst>
              <a:ext uri="{FF2B5EF4-FFF2-40B4-BE49-F238E27FC236}">
                <a16:creationId xmlns:a16="http://schemas.microsoft.com/office/drawing/2014/main" id="{979E88C5-BA78-6626-1A56-03F72D3FE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7586" y="142429"/>
            <a:ext cx="5094515" cy="39007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32BF8-5FAC-3BD7-48B5-219A478754BB}"/>
              </a:ext>
            </a:extLst>
          </p:cNvPr>
          <p:cNvSpPr txBox="1"/>
          <p:nvPr/>
        </p:nvSpPr>
        <p:spPr>
          <a:xfrm>
            <a:off x="391882" y="4186248"/>
            <a:ext cx="5943603" cy="1200329"/>
          </a:xfrm>
          <a:prstGeom prst="rect">
            <a:avLst/>
          </a:prstGeom>
          <a:noFill/>
        </p:spPr>
        <p:txBody>
          <a:bodyPr wrap="square" rtlCol="0">
            <a:spAutoFit/>
          </a:bodyPr>
          <a:lstStyle/>
          <a:p>
            <a:r>
              <a:rPr lang="en-US" b="1" dirty="0">
                <a:solidFill>
                  <a:schemeClr val="accent6"/>
                </a:solidFill>
              </a:rPr>
              <a:t>B. Average posts posted by users on Instagram: total number of photos on Instagram divided by the total number of users.</a:t>
            </a:r>
            <a:endParaRPr lang="en-US" dirty="0">
              <a:solidFill>
                <a:schemeClr val="accent6"/>
              </a:solidFill>
            </a:endParaRPr>
          </a:p>
          <a:p>
            <a:endParaRPr lang="en-IN" dirty="0"/>
          </a:p>
        </p:txBody>
      </p:sp>
      <p:pic>
        <p:nvPicPr>
          <p:cNvPr id="8196" name="Picture 4">
            <a:extLst>
              <a:ext uri="{FF2B5EF4-FFF2-40B4-BE49-F238E27FC236}">
                <a16:creationId xmlns:a16="http://schemas.microsoft.com/office/drawing/2014/main" id="{B19C9CB4-DCF6-1732-1A8F-76605F0C6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7587" y="4209606"/>
            <a:ext cx="5094515" cy="257127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6">
            <a:extLst>
              <a:ext uri="{FF2B5EF4-FFF2-40B4-BE49-F238E27FC236}">
                <a16:creationId xmlns:a16="http://schemas.microsoft.com/office/drawing/2014/main" id="{4D85493C-8BEE-5750-C933-422D87A851A3}"/>
              </a:ext>
            </a:extLst>
          </p:cNvPr>
          <p:cNvSpPr txBox="1">
            <a:spLocks/>
          </p:cNvSpPr>
          <p:nvPr/>
        </p:nvSpPr>
        <p:spPr>
          <a:xfrm>
            <a:off x="349898" y="5218296"/>
            <a:ext cx="6130344" cy="762626"/>
          </a:xfrm>
          <a:prstGeom prst="rect">
            <a:avLst/>
          </a:prstGeom>
        </p:spPr>
        <p:txBody>
          <a:bodyPr vert="horz" lIns="91440" tIns="0" rIns="91440" bIns="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en-US" dirty="0"/>
              <a:t>Output: The average posts posted by all users on </a:t>
            </a:r>
            <a:r>
              <a:rPr lang="en-US" dirty="0" err="1"/>
              <a:t>instagram</a:t>
            </a:r>
            <a:r>
              <a:rPr lang="en-US" dirty="0"/>
              <a:t> was calculated. The value is 5. </a:t>
            </a:r>
          </a:p>
        </p:txBody>
      </p:sp>
      <p:cxnSp>
        <p:nvCxnSpPr>
          <p:cNvPr id="9" name="Straight Connector 8">
            <a:extLst>
              <a:ext uri="{FF2B5EF4-FFF2-40B4-BE49-F238E27FC236}">
                <a16:creationId xmlns:a16="http://schemas.microsoft.com/office/drawing/2014/main" id="{F6FE236E-31AB-4229-43B6-9C57A63CAE02}"/>
              </a:ext>
            </a:extLst>
          </p:cNvPr>
          <p:cNvCxnSpPr/>
          <p:nvPr/>
        </p:nvCxnSpPr>
        <p:spPr>
          <a:xfrm flipH="1">
            <a:off x="158620" y="4094762"/>
            <a:ext cx="1195082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799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F468A-AE73-1190-7EFF-14D4F15C9852}"/>
            </a:ext>
          </a:extLst>
        </p:cNvPr>
        <p:cNvGrpSpPr/>
        <p:nvPr/>
      </p:nvGrpSpPr>
      <p:grpSpPr>
        <a:xfrm>
          <a:off x="0" y="0"/>
          <a:ext cx="0" cy="0"/>
          <a:chOff x="0" y="0"/>
          <a:chExt cx="0" cy="0"/>
        </a:xfrm>
      </p:grpSpPr>
      <p:sp>
        <p:nvSpPr>
          <p:cNvPr id="17" name="Content Placeholder 6">
            <a:extLst>
              <a:ext uri="{FF2B5EF4-FFF2-40B4-BE49-F238E27FC236}">
                <a16:creationId xmlns:a16="http://schemas.microsoft.com/office/drawing/2014/main" id="{D78C79D6-59BA-83E9-F782-DEC041528061}"/>
              </a:ext>
            </a:extLst>
          </p:cNvPr>
          <p:cNvSpPr>
            <a:spLocks noGrp="1"/>
          </p:cNvSpPr>
          <p:nvPr>
            <p:ph sz="quarter" idx="4"/>
          </p:nvPr>
        </p:nvSpPr>
        <p:spPr>
          <a:xfrm>
            <a:off x="120586" y="3310091"/>
            <a:ext cx="11800118" cy="593385"/>
          </a:xfrm>
        </p:spPr>
        <p:txBody>
          <a:bodyPr>
            <a:noAutofit/>
          </a:bodyPr>
          <a:lstStyle/>
          <a:p>
            <a:r>
              <a:rPr lang="en-US" dirty="0"/>
              <a:t>Output: Users who liked a significantly high percentage that is more that 50% of photos were flagged for further analysis.</a:t>
            </a:r>
          </a:p>
        </p:txBody>
      </p:sp>
      <p:sp>
        <p:nvSpPr>
          <p:cNvPr id="11" name="TextBox 10">
            <a:extLst>
              <a:ext uri="{FF2B5EF4-FFF2-40B4-BE49-F238E27FC236}">
                <a16:creationId xmlns:a16="http://schemas.microsoft.com/office/drawing/2014/main" id="{8970E5A6-7255-B28E-C450-C2EE7D8F8478}"/>
              </a:ext>
            </a:extLst>
          </p:cNvPr>
          <p:cNvSpPr txBox="1"/>
          <p:nvPr/>
        </p:nvSpPr>
        <p:spPr>
          <a:xfrm>
            <a:off x="331303" y="158620"/>
            <a:ext cx="6004182" cy="984885"/>
          </a:xfrm>
          <a:prstGeom prst="rect">
            <a:avLst/>
          </a:prstGeom>
          <a:noFill/>
        </p:spPr>
        <p:txBody>
          <a:bodyPr wrap="square" rtlCol="0">
            <a:spAutoFit/>
          </a:bodyPr>
          <a:lstStyle/>
          <a:p>
            <a:r>
              <a:rPr lang="en-US" sz="2000" b="1" dirty="0">
                <a:solidFill>
                  <a:schemeClr val="accent6"/>
                </a:solidFill>
              </a:rPr>
              <a:t>2.Bots &amp; Fake Accounts: Identify Users Who Have Liked Every Photo on Instagram</a:t>
            </a:r>
            <a:endParaRPr lang="en-US" sz="2000" dirty="0">
              <a:solidFill>
                <a:schemeClr val="accent6"/>
              </a:solidFill>
            </a:endParaRPr>
          </a:p>
          <a:p>
            <a:endParaRPr lang="en-IN" dirty="0"/>
          </a:p>
        </p:txBody>
      </p:sp>
      <p:sp>
        <p:nvSpPr>
          <p:cNvPr id="6" name="Content Placeholder 6">
            <a:extLst>
              <a:ext uri="{FF2B5EF4-FFF2-40B4-BE49-F238E27FC236}">
                <a16:creationId xmlns:a16="http://schemas.microsoft.com/office/drawing/2014/main" id="{2AABBAD5-E029-BC91-690F-C8B44ADDC8DE}"/>
              </a:ext>
            </a:extLst>
          </p:cNvPr>
          <p:cNvSpPr txBox="1">
            <a:spLocks/>
          </p:cNvSpPr>
          <p:nvPr/>
        </p:nvSpPr>
        <p:spPr>
          <a:xfrm>
            <a:off x="268222" y="5805730"/>
            <a:ext cx="3865239" cy="765236"/>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Output: This is the result of total number of photos on Instagram that posted.</a:t>
            </a:r>
          </a:p>
        </p:txBody>
      </p:sp>
      <p:cxnSp>
        <p:nvCxnSpPr>
          <p:cNvPr id="9" name="Straight Connector 8">
            <a:extLst>
              <a:ext uri="{FF2B5EF4-FFF2-40B4-BE49-F238E27FC236}">
                <a16:creationId xmlns:a16="http://schemas.microsoft.com/office/drawing/2014/main" id="{DE8925AB-F60F-4932-6026-4B87585FC5DE}"/>
              </a:ext>
            </a:extLst>
          </p:cNvPr>
          <p:cNvCxnSpPr/>
          <p:nvPr/>
        </p:nvCxnSpPr>
        <p:spPr>
          <a:xfrm flipH="1">
            <a:off x="120586" y="3760130"/>
            <a:ext cx="1195082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218" name="Picture 2">
            <a:extLst>
              <a:ext uri="{FF2B5EF4-FFF2-40B4-BE49-F238E27FC236}">
                <a16:creationId xmlns:a16="http://schemas.microsoft.com/office/drawing/2014/main" id="{0CA056D2-3463-2731-03C2-C7789BA24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771" y="584057"/>
            <a:ext cx="4774224" cy="270143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6B0EF74-0E07-EBFC-FA38-AB0AF55C8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882" y="904795"/>
            <a:ext cx="6613033" cy="238069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2F9B6ADF-1001-F8EB-8F3F-DDBE41C45DB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9124"/>
          <a:stretch/>
        </p:blipFill>
        <p:spPr bwMode="auto">
          <a:xfrm>
            <a:off x="268222" y="3893658"/>
            <a:ext cx="3802158" cy="176872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3A3F3B32-0A6E-396A-AA1C-A8F0AA74F12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9142" r="67610"/>
          <a:stretch/>
        </p:blipFill>
        <p:spPr bwMode="auto">
          <a:xfrm>
            <a:off x="9442282" y="3893658"/>
            <a:ext cx="2015707" cy="2895892"/>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134E9055-CE64-8FCD-C908-E9F9871107C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77382"/>
          <a:stretch/>
        </p:blipFill>
        <p:spPr bwMode="auto">
          <a:xfrm>
            <a:off x="4317446" y="3903476"/>
            <a:ext cx="5006119" cy="1076552"/>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6">
            <a:extLst>
              <a:ext uri="{FF2B5EF4-FFF2-40B4-BE49-F238E27FC236}">
                <a16:creationId xmlns:a16="http://schemas.microsoft.com/office/drawing/2014/main" id="{4B41FCE7-059C-ABC1-6252-50698CD7F9F7}"/>
              </a:ext>
            </a:extLst>
          </p:cNvPr>
          <p:cNvSpPr txBox="1">
            <a:spLocks/>
          </p:cNvSpPr>
          <p:nvPr/>
        </p:nvSpPr>
        <p:spPr>
          <a:xfrm>
            <a:off x="4339357" y="5242327"/>
            <a:ext cx="4677217" cy="1108145"/>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Output: Users who liked 50% of photos on </a:t>
            </a:r>
            <a:r>
              <a:rPr lang="en-US" sz="1600" dirty="0" err="1"/>
              <a:t>instagram</a:t>
            </a:r>
            <a:r>
              <a:rPr lang="en-US" sz="1600" dirty="0"/>
              <a:t>, that I attached as </a:t>
            </a:r>
            <a:r>
              <a:rPr lang="en-US" sz="1600" dirty="0" err="1"/>
              <a:t>potential_bots</a:t>
            </a:r>
            <a:r>
              <a:rPr lang="en-US" sz="1600" dirty="0"/>
              <a:t>. This is the max. number of likes done by users.</a:t>
            </a:r>
          </a:p>
        </p:txBody>
      </p:sp>
      <p:cxnSp>
        <p:nvCxnSpPr>
          <p:cNvPr id="3" name="Straight Connector 2">
            <a:extLst>
              <a:ext uri="{FF2B5EF4-FFF2-40B4-BE49-F238E27FC236}">
                <a16:creationId xmlns:a16="http://schemas.microsoft.com/office/drawing/2014/main" id="{9EC1083E-BFA6-FA47-1AE3-FAAE2461ED2A}"/>
              </a:ext>
            </a:extLst>
          </p:cNvPr>
          <p:cNvCxnSpPr>
            <a:cxnSpLocks/>
          </p:cNvCxnSpPr>
          <p:nvPr/>
        </p:nvCxnSpPr>
        <p:spPr>
          <a:xfrm>
            <a:off x="4220638" y="3989970"/>
            <a:ext cx="0" cy="270941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82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1380930"/>
            <a:ext cx="7043617" cy="712993"/>
          </a:xfrm>
        </p:spPr>
        <p:txBody>
          <a:bodyPr/>
          <a:lstStyle/>
          <a:p>
            <a:r>
              <a:rPr lang="en-IN" sz="2800" b="1" dirty="0"/>
              <a:t>7. Drive Link</a:t>
            </a:r>
            <a:endParaRPr lang="en-IN" sz="2800"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3" y="2312383"/>
            <a:ext cx="7043618" cy="2233233"/>
          </a:xfrm>
        </p:spPr>
        <p:txBody>
          <a:bodyPr/>
          <a:lstStyle/>
          <a:p>
            <a:r>
              <a:rPr lang="en-US" dirty="0"/>
              <a:t>To access the full project, including SQL scripts and output results, please refer to the following link: </a:t>
            </a:r>
          </a:p>
          <a:p>
            <a:endParaRPr lang="en-US" dirty="0"/>
          </a:p>
          <a:p>
            <a:r>
              <a:rPr lang="en-IN" i="1" dirty="0">
                <a:hlinkClick r:id="rId3"/>
              </a:rPr>
              <a:t>https://drive.google.com/file/d/1qocmN8rxIi52PUJ6lnQnE3DnJsiVU60R/view?usp=sharing</a:t>
            </a:r>
            <a:endParaRPr lang="en-IN" dirty="0"/>
          </a:p>
          <a:p>
            <a:endParaRPr lang="en-US" dirty="0"/>
          </a:p>
        </p:txBody>
      </p:sp>
    </p:spTree>
    <p:extLst>
      <p:ext uri="{BB962C8B-B14F-4D97-AF65-F5344CB8AC3E}">
        <p14:creationId xmlns:p14="http://schemas.microsoft.com/office/powerpoint/2010/main" val="113171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4355062" y="5410502"/>
            <a:ext cx="6032241" cy="918267"/>
          </a:xfrm>
        </p:spPr>
        <p:txBody>
          <a:bodyPr/>
          <a:lstStyle/>
          <a:p>
            <a:r>
              <a:rPr lang="en-US" dirty="0"/>
              <a:t>Thank you</a:t>
            </a:r>
            <a:br>
              <a:rPr lang="en-US" dirty="0"/>
            </a:br>
            <a:r>
              <a:rPr lang="en-US" sz="1800" dirty="0"/>
              <a:t>By Lavanya B</a:t>
            </a:r>
            <a:br>
              <a:rPr lang="en-US" dirty="0"/>
            </a:br>
            <a:endParaRPr lang="en-US" dirty="0"/>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457198" y="921117"/>
            <a:ext cx="6708711" cy="4173398"/>
          </a:xfrm>
        </p:spPr>
        <p:txBody>
          <a:bodyPr>
            <a:normAutofit fontScale="92500"/>
          </a:bodyPr>
          <a:lstStyle/>
          <a:p>
            <a:r>
              <a:rPr lang="en-US" dirty="0"/>
              <a:t>This project helped me gain valuable insights into user behavior and engagement on Instagram.</a:t>
            </a:r>
          </a:p>
          <a:p>
            <a:endParaRPr lang="en-US" dirty="0"/>
          </a:p>
          <a:p>
            <a:r>
              <a:rPr lang="en-US" dirty="0"/>
              <a:t>By analyzing the data, I was able to identify potential bots, understand user engagement patterns, and suggest optimal days for marketing campaigns.</a:t>
            </a:r>
          </a:p>
          <a:p>
            <a:endParaRPr lang="en-US" dirty="0"/>
          </a:p>
          <a:p>
            <a:r>
              <a:rPr lang="en-US" dirty="0"/>
              <a:t>The process of querying and interpreting the data also enhanced my SQL skills, especially with advanced queries involving joins, aggregation, and subqueries.</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38539" y="494521"/>
            <a:ext cx="6583680" cy="545996"/>
          </a:xfrm>
        </p:spPr>
        <p:txBody>
          <a:bodyPr/>
          <a:lstStyle/>
          <a:p>
            <a:r>
              <a:rPr lang="en-IN" sz="3200" b="1" dirty="0"/>
              <a:t>1. Project Description</a:t>
            </a:r>
            <a:endParaRPr lang="en-IN" sz="32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438539" y="1165811"/>
            <a:ext cx="6583680" cy="5225969"/>
          </a:xfrm>
        </p:spPr>
        <p:txBody>
          <a:bodyPr>
            <a:noAutofit/>
          </a:bodyPr>
          <a:lstStyle/>
          <a:p>
            <a:r>
              <a:rPr lang="en-US" sz="1600" dirty="0"/>
              <a:t>The goal of this project is to analyze Instagram user behavior, engagement patterns, and popular features, such as hashtags. By examining the data from various tables, I aimed to derive insights into the best times to schedule campaigns, how active users are in posting, and identifying potential bots or fake accounts. The project focuses on extracting and analyzing information from tables like users, photos, tags, </a:t>
            </a:r>
            <a:r>
              <a:rPr lang="en-US" sz="1600" dirty="0" err="1"/>
              <a:t>photos_tags</a:t>
            </a:r>
            <a:r>
              <a:rPr lang="en-US" sz="1600" dirty="0"/>
              <a:t>, likes, comments, and follows.</a:t>
            </a:r>
          </a:p>
          <a:p>
            <a:r>
              <a:rPr lang="en-US" sz="1600" b="1" dirty="0"/>
              <a:t>Key Tasks:</a:t>
            </a:r>
            <a:endParaRPr lang="en-US" sz="1600" dirty="0"/>
          </a:p>
          <a:p>
            <a:pPr>
              <a:buFont typeface="Arial" panose="020B0604020202020204" pitchFamily="34" charset="0"/>
              <a:buChar char="•"/>
            </a:pPr>
            <a:r>
              <a:rPr lang="en-US" sz="1600" dirty="0"/>
              <a:t>Analyze user behavior and engagement.</a:t>
            </a:r>
          </a:p>
          <a:p>
            <a:pPr>
              <a:buFont typeface="Arial" panose="020B0604020202020204" pitchFamily="34" charset="0"/>
              <a:buChar char="•"/>
            </a:pPr>
            <a:r>
              <a:rPr lang="en-US" sz="1600" dirty="0"/>
              <a:t>Identify the most popular hashtags.</a:t>
            </a:r>
          </a:p>
          <a:p>
            <a:pPr>
              <a:buFont typeface="Arial" panose="020B0604020202020204" pitchFamily="34" charset="0"/>
              <a:buChar char="•"/>
            </a:pPr>
            <a:r>
              <a:rPr lang="en-US" sz="1600" dirty="0"/>
              <a:t>Determine the best days for scheduling campaigns based on user registration activity.</a:t>
            </a:r>
          </a:p>
          <a:p>
            <a:pPr>
              <a:buFont typeface="Arial" panose="020B0604020202020204" pitchFamily="34" charset="0"/>
              <a:buChar char="•"/>
            </a:pPr>
            <a:r>
              <a:rPr lang="en-US" sz="1600" dirty="0"/>
              <a:t>Identify users with abnormal engagement patterns that may indicate fake or bot accounts.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67276" y="0"/>
            <a:ext cx="5723586" cy="748516"/>
          </a:xfrm>
        </p:spPr>
        <p:txBody>
          <a:bodyPr/>
          <a:lstStyle/>
          <a:p>
            <a:r>
              <a:rPr lang="en-IN" sz="2800" b="1" dirty="0"/>
              <a:t>2. Approach</a:t>
            </a:r>
            <a:endParaRPr lang="en-IN" sz="2800" dirty="0"/>
          </a:p>
        </p:txBody>
      </p:sp>
      <p:sp>
        <p:nvSpPr>
          <p:cNvPr id="5" name="TextBox 4">
            <a:extLst>
              <a:ext uri="{FF2B5EF4-FFF2-40B4-BE49-F238E27FC236}">
                <a16:creationId xmlns:a16="http://schemas.microsoft.com/office/drawing/2014/main" id="{BEEB1B27-667F-66C5-85A9-E77FEDE274D2}"/>
              </a:ext>
            </a:extLst>
          </p:cNvPr>
          <p:cNvSpPr txBox="1"/>
          <p:nvPr/>
        </p:nvSpPr>
        <p:spPr>
          <a:xfrm>
            <a:off x="467276" y="514044"/>
            <a:ext cx="11257448" cy="6278642"/>
          </a:xfrm>
          <a:prstGeom prst="rect">
            <a:avLst/>
          </a:prstGeom>
          <a:noFill/>
        </p:spPr>
        <p:txBody>
          <a:bodyPr wrap="square" rtlCol="0">
            <a:spAutoFit/>
          </a:bodyPr>
          <a:lstStyle/>
          <a:p>
            <a:pPr>
              <a:lnSpc>
                <a:spcPct val="150000"/>
              </a:lnSpc>
            </a:pPr>
            <a:r>
              <a:rPr lang="en-US" sz="1600" b="1" dirty="0">
                <a:solidFill>
                  <a:schemeClr val="accent6"/>
                </a:solidFill>
              </a:rPr>
              <a:t>Data Extraction and Understanding:</a:t>
            </a:r>
            <a:r>
              <a:rPr lang="en-US" sz="1600" dirty="0">
                <a:solidFill>
                  <a:schemeClr val="accent6"/>
                </a:solidFill>
              </a:rPr>
              <a:t> I began by familiarizing myself with the structure of the database, </a:t>
            </a:r>
          </a:p>
          <a:p>
            <a:pPr>
              <a:lnSpc>
                <a:spcPct val="150000"/>
              </a:lnSpc>
            </a:pPr>
            <a:r>
              <a:rPr lang="en-US" sz="1600" dirty="0">
                <a:solidFill>
                  <a:schemeClr val="accent6"/>
                </a:solidFill>
              </a:rPr>
              <a:t>specifically focusing on the key tables:</a:t>
            </a:r>
          </a:p>
          <a:p>
            <a:pPr>
              <a:lnSpc>
                <a:spcPct val="150000"/>
              </a:lnSpc>
              <a:buFont typeface="Arial" panose="020B0604020202020204" pitchFamily="34" charset="0"/>
              <a:buChar char="•"/>
            </a:pPr>
            <a:r>
              <a:rPr lang="en-US" sz="1600" b="1" dirty="0">
                <a:solidFill>
                  <a:schemeClr val="accent6"/>
                </a:solidFill>
              </a:rPr>
              <a:t>users</a:t>
            </a:r>
            <a:r>
              <a:rPr lang="en-US" sz="1600" dirty="0">
                <a:solidFill>
                  <a:schemeClr val="accent6"/>
                </a:solidFill>
              </a:rPr>
              <a:t>: Contains information about registered users.</a:t>
            </a:r>
          </a:p>
          <a:p>
            <a:pPr>
              <a:lnSpc>
                <a:spcPct val="150000"/>
              </a:lnSpc>
              <a:buFont typeface="Arial" panose="020B0604020202020204" pitchFamily="34" charset="0"/>
              <a:buChar char="•"/>
            </a:pPr>
            <a:r>
              <a:rPr lang="en-US" sz="1600" b="1" dirty="0">
                <a:solidFill>
                  <a:schemeClr val="accent6"/>
                </a:solidFill>
              </a:rPr>
              <a:t>photos</a:t>
            </a:r>
            <a:r>
              <a:rPr lang="en-US" sz="1600" dirty="0">
                <a:solidFill>
                  <a:schemeClr val="accent6"/>
                </a:solidFill>
              </a:rPr>
              <a:t>: Contains the photos uploaded by users.</a:t>
            </a:r>
          </a:p>
          <a:p>
            <a:pPr>
              <a:lnSpc>
                <a:spcPct val="150000"/>
              </a:lnSpc>
              <a:buFont typeface="Arial" panose="020B0604020202020204" pitchFamily="34" charset="0"/>
              <a:buChar char="•"/>
            </a:pPr>
            <a:r>
              <a:rPr lang="en-US" sz="1600" b="1" dirty="0">
                <a:solidFill>
                  <a:schemeClr val="accent6"/>
                </a:solidFill>
              </a:rPr>
              <a:t>tags</a:t>
            </a:r>
            <a:r>
              <a:rPr lang="en-US" sz="1600" dirty="0">
                <a:solidFill>
                  <a:schemeClr val="accent6"/>
                </a:solidFill>
              </a:rPr>
              <a:t>: Contains the hashtags used in posts.</a:t>
            </a:r>
          </a:p>
          <a:p>
            <a:pPr>
              <a:lnSpc>
                <a:spcPct val="150000"/>
              </a:lnSpc>
              <a:buFont typeface="Arial" panose="020B0604020202020204" pitchFamily="34" charset="0"/>
              <a:buChar char="•"/>
            </a:pPr>
            <a:r>
              <a:rPr lang="en-US" sz="1600" b="1" dirty="0" err="1">
                <a:solidFill>
                  <a:schemeClr val="accent6"/>
                </a:solidFill>
              </a:rPr>
              <a:t>photos_tags</a:t>
            </a:r>
            <a:r>
              <a:rPr lang="en-US" sz="1600" dirty="0">
                <a:solidFill>
                  <a:schemeClr val="accent6"/>
                </a:solidFill>
              </a:rPr>
              <a:t>: Links photos to hashtags.</a:t>
            </a:r>
          </a:p>
          <a:p>
            <a:pPr>
              <a:lnSpc>
                <a:spcPct val="150000"/>
              </a:lnSpc>
              <a:buFont typeface="Arial" panose="020B0604020202020204" pitchFamily="34" charset="0"/>
              <a:buChar char="•"/>
            </a:pPr>
            <a:r>
              <a:rPr lang="en-US" sz="1600" b="1" dirty="0">
                <a:solidFill>
                  <a:schemeClr val="accent6"/>
                </a:solidFill>
              </a:rPr>
              <a:t>likes</a:t>
            </a:r>
            <a:r>
              <a:rPr lang="en-US" sz="1600" dirty="0">
                <a:solidFill>
                  <a:schemeClr val="accent6"/>
                </a:solidFill>
              </a:rPr>
              <a:t>: Records the likes users give to photos.</a:t>
            </a:r>
          </a:p>
          <a:p>
            <a:pPr>
              <a:lnSpc>
                <a:spcPct val="150000"/>
              </a:lnSpc>
              <a:buFont typeface="Arial" panose="020B0604020202020204" pitchFamily="34" charset="0"/>
              <a:buChar char="•"/>
            </a:pPr>
            <a:r>
              <a:rPr lang="en-US" sz="1600" b="1" dirty="0">
                <a:solidFill>
                  <a:schemeClr val="accent6"/>
                </a:solidFill>
              </a:rPr>
              <a:t>comments</a:t>
            </a:r>
            <a:r>
              <a:rPr lang="en-US" sz="1600" dirty="0">
                <a:solidFill>
                  <a:schemeClr val="accent6"/>
                </a:solidFill>
              </a:rPr>
              <a:t>: Contains comments made by users on photos.</a:t>
            </a:r>
          </a:p>
          <a:p>
            <a:pPr>
              <a:lnSpc>
                <a:spcPct val="150000"/>
              </a:lnSpc>
              <a:buFont typeface="Arial" panose="020B0604020202020204" pitchFamily="34" charset="0"/>
              <a:buChar char="•"/>
            </a:pPr>
            <a:r>
              <a:rPr lang="en-US" sz="1600" b="1" dirty="0">
                <a:solidFill>
                  <a:schemeClr val="accent6"/>
                </a:solidFill>
              </a:rPr>
              <a:t>follows</a:t>
            </a:r>
            <a:r>
              <a:rPr lang="en-US" sz="1600" dirty="0">
                <a:solidFill>
                  <a:schemeClr val="accent6"/>
                </a:solidFill>
              </a:rPr>
              <a:t>: Contains follow relationships between users.</a:t>
            </a:r>
          </a:p>
          <a:p>
            <a:pPr>
              <a:lnSpc>
                <a:spcPct val="150000"/>
              </a:lnSpc>
            </a:pPr>
            <a:r>
              <a:rPr lang="en-US" sz="1600" dirty="0">
                <a:solidFill>
                  <a:schemeClr val="accent6"/>
                </a:solidFill>
              </a:rPr>
              <a:t>Each table has structured columns, which made it easy to extract the required data and perform efficient analysis using SQL.</a:t>
            </a:r>
          </a:p>
          <a:p>
            <a:pPr>
              <a:lnSpc>
                <a:spcPct val="150000"/>
              </a:lnSpc>
            </a:pPr>
            <a:r>
              <a:rPr lang="en-US" sz="1600" b="1" dirty="0">
                <a:solidFill>
                  <a:schemeClr val="accent6"/>
                </a:solidFill>
              </a:rPr>
              <a:t>Key SQL Queries:</a:t>
            </a:r>
            <a:r>
              <a:rPr lang="en-US" sz="1600" dirty="0">
                <a:solidFill>
                  <a:schemeClr val="accent6"/>
                </a:solidFill>
              </a:rPr>
              <a:t> I wrote and executed several SQL queries using DML (Data Manipulation Language), JOIN functions, and aggregation functions like COUNT(), GROUP BY, HAVING, etc., to answer the key questions.</a:t>
            </a:r>
          </a:p>
          <a:p>
            <a:pPr>
              <a:lnSpc>
                <a:spcPct val="150000"/>
              </a:lnSpc>
            </a:pPr>
            <a:r>
              <a:rPr lang="en-US" sz="1600" b="1" dirty="0">
                <a:solidFill>
                  <a:schemeClr val="accent6"/>
                </a:solidFill>
              </a:rPr>
              <a:t>Execution of Queries:</a:t>
            </a:r>
            <a:r>
              <a:rPr lang="en-US" sz="1600" dirty="0">
                <a:solidFill>
                  <a:schemeClr val="accent6"/>
                </a:solidFill>
              </a:rPr>
              <a:t> I ran various complex queries involving joins and subqueries to analyze user activity, engagement levels, and behavior.</a:t>
            </a:r>
          </a:p>
          <a:p>
            <a:pPr>
              <a:lnSpc>
                <a:spcPct val="150000"/>
              </a:lnSpc>
            </a:pPr>
            <a:r>
              <a:rPr lang="en-US" sz="1600" b="1" dirty="0">
                <a:solidFill>
                  <a:schemeClr val="accent6"/>
                </a:solidFill>
              </a:rPr>
              <a:t>Visualization and Interpretation:</a:t>
            </a:r>
            <a:r>
              <a:rPr lang="en-US" sz="1600" dirty="0">
                <a:solidFill>
                  <a:schemeClr val="accent6"/>
                </a:solidFill>
              </a:rPr>
              <a:t> After executing the SQL queries, I analyzed the outputs and interpreted the data to gain insights into user behavior, identify trends, and draw meaningful conclusions.</a:t>
            </a:r>
          </a:p>
          <a:p>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02433" y="1728822"/>
            <a:ext cx="5859624" cy="902409"/>
          </a:xfrm>
        </p:spPr>
        <p:txBody>
          <a:bodyPr/>
          <a:lstStyle/>
          <a:p>
            <a:r>
              <a:rPr lang="en-IN" b="1" dirty="0"/>
              <a:t>3. Tech-Stack Used</a:t>
            </a:r>
            <a:endParaRPr lang="en-IN" dirty="0"/>
          </a:p>
        </p:txBody>
      </p:sp>
      <p:sp>
        <p:nvSpPr>
          <p:cNvPr id="18" name="TextBox 17">
            <a:extLst>
              <a:ext uri="{FF2B5EF4-FFF2-40B4-BE49-F238E27FC236}">
                <a16:creationId xmlns:a16="http://schemas.microsoft.com/office/drawing/2014/main" id="{577B0113-0F70-96E6-66F2-47BEB72C385A}"/>
              </a:ext>
            </a:extLst>
          </p:cNvPr>
          <p:cNvSpPr txBox="1"/>
          <p:nvPr/>
        </p:nvSpPr>
        <p:spPr>
          <a:xfrm>
            <a:off x="914400" y="2789853"/>
            <a:ext cx="5859624" cy="2215991"/>
          </a:xfrm>
          <a:prstGeom prst="rect">
            <a:avLst/>
          </a:prstGeom>
          <a:noFill/>
        </p:spPr>
        <p:txBody>
          <a:bodyPr wrap="square" rtlCol="0">
            <a:spAutoFit/>
          </a:bodyPr>
          <a:lstStyle/>
          <a:p>
            <a:pPr>
              <a:lnSpc>
                <a:spcPct val="150000"/>
              </a:lnSpc>
            </a:pPr>
            <a:r>
              <a:rPr lang="en-US" sz="1600" b="1" dirty="0">
                <a:solidFill>
                  <a:schemeClr val="accent6"/>
                </a:solidFill>
              </a:rPr>
              <a:t>MySQL Workbench:</a:t>
            </a:r>
            <a:r>
              <a:rPr lang="en-US" sz="1600" dirty="0">
                <a:solidFill>
                  <a:schemeClr val="accent6"/>
                </a:solidFill>
              </a:rPr>
              <a:t> MySQL Workbench was chosen as the primary tool because of its powerful features for running complex SQL queries and visualizing results. It allows easy management of databases and quick execution of queries, which was crucial for this project.</a:t>
            </a:r>
          </a:p>
          <a:p>
            <a:endParaRPr lang="en-IN" dirty="0"/>
          </a:p>
        </p:txBody>
      </p:sp>
      <p:pic>
        <p:nvPicPr>
          <p:cNvPr id="22" name="Picture Placeholder 21">
            <a:extLst>
              <a:ext uri="{FF2B5EF4-FFF2-40B4-BE49-F238E27FC236}">
                <a16:creationId xmlns:a16="http://schemas.microsoft.com/office/drawing/2014/main" id="{F658CEEB-FD89-B9CC-6DAC-CEBD01001584}"/>
              </a:ext>
            </a:extLst>
          </p:cNvPr>
          <p:cNvPicPr>
            <a:picLocks noGrp="1" noChangeAspect="1"/>
          </p:cNvPicPr>
          <p:nvPr>
            <p:ph type="pic" sz="quarter" idx="11"/>
          </p:nvPr>
        </p:nvPicPr>
        <p:blipFill>
          <a:blip r:embed="rId3"/>
          <a:srcRect l="2359" r="2359"/>
          <a:stretch>
            <a:fillRect/>
          </a:stretch>
        </p:blipFill>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816754" y="1129003"/>
            <a:ext cx="3108186" cy="577201"/>
          </a:xfrm>
        </p:spPr>
        <p:txBody>
          <a:bodyPr/>
          <a:lstStyle/>
          <a:p>
            <a:r>
              <a:rPr lang="en-IN" sz="3200" b="1" dirty="0"/>
              <a:t>4. Insights</a:t>
            </a:r>
            <a:endParaRPr lang="en-IN" sz="3200" dirty="0"/>
          </a:p>
        </p:txBody>
      </p:sp>
      <p:sp>
        <p:nvSpPr>
          <p:cNvPr id="16" name="Rectangle 10">
            <a:extLst>
              <a:ext uri="{FF2B5EF4-FFF2-40B4-BE49-F238E27FC236}">
                <a16:creationId xmlns:a16="http://schemas.microsoft.com/office/drawing/2014/main" id="{7987DED9-34CC-633F-2718-9B5208AA262E}"/>
              </a:ext>
            </a:extLst>
          </p:cNvPr>
          <p:cNvSpPr>
            <a:spLocks noChangeArrowheads="1"/>
          </p:cNvSpPr>
          <p:nvPr/>
        </p:nvSpPr>
        <p:spPr bwMode="auto">
          <a:xfrm>
            <a:off x="2816754" y="1678643"/>
            <a:ext cx="8100572"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accent6"/>
                </a:solidFill>
                <a:effectLst/>
              </a:rPr>
              <a:t>User Engagement:</a:t>
            </a:r>
            <a:endParaRPr kumimoji="0" lang="en-US" altLang="en-US" sz="1800" b="0" i="0" u="none" strike="noStrike" cap="none" normalizeH="0" baseline="0" dirty="0">
              <a:ln>
                <a:noFill/>
              </a:ln>
              <a:solidFill>
                <a:schemeClr val="accent6"/>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solidFill>
                <a:effectLst/>
              </a:rPr>
              <a:t>Many users post infrequently, while a small subset of users post significantly more, indicating higher engagement.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accent6"/>
                </a:solidFill>
                <a:effectLst/>
              </a:rPr>
              <a:t>Identifying Bot-Like Behavior:</a:t>
            </a:r>
            <a:endParaRPr kumimoji="0" lang="en-US" altLang="en-US" sz="1800" b="0" i="0" u="none" strike="noStrike" cap="none" normalizeH="0" baseline="0" dirty="0">
              <a:ln>
                <a:noFill/>
              </a:ln>
              <a:solidFill>
                <a:schemeClr val="accent6"/>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solidFill>
                <a:effectLst/>
              </a:rPr>
              <a:t>Users who like an unusually high percentage of photos (e.g., over 50%) may indicate bot-like activity.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accent6"/>
                </a:solidFill>
                <a:effectLst/>
              </a:rPr>
              <a:t>Best Days for Campaigns:</a:t>
            </a:r>
            <a:endParaRPr kumimoji="0" lang="en-US" altLang="en-US" sz="1800" b="0" i="0" u="none" strike="noStrike" cap="none" normalizeH="0" baseline="0" dirty="0">
              <a:ln>
                <a:noFill/>
              </a:ln>
              <a:solidFill>
                <a:schemeClr val="accent6"/>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solidFill>
                <a:effectLst/>
              </a:rPr>
              <a:t>Analysis of user registration data </a:t>
            </a:r>
            <a:r>
              <a:rPr kumimoji="0" lang="en-US" altLang="en-US" sz="1800" b="0" i="0" u="none" strike="noStrike" cap="none" normalizeH="0" baseline="0" dirty="0" err="1">
                <a:ln>
                  <a:noFill/>
                </a:ln>
                <a:solidFill>
                  <a:schemeClr val="accent6"/>
                </a:solidFill>
                <a:effectLst/>
              </a:rPr>
              <a:t>hlped</a:t>
            </a:r>
            <a:r>
              <a:rPr kumimoji="0" lang="en-US" altLang="en-US" sz="1800" b="0" i="0" u="none" strike="noStrike" cap="none" normalizeH="0" baseline="0" dirty="0">
                <a:ln>
                  <a:noFill/>
                </a:ln>
                <a:solidFill>
                  <a:schemeClr val="accent6"/>
                </a:solidFill>
                <a:effectLst/>
              </a:rPr>
              <a:t> determine the days when most users register, useful for marketing campaigns and ad launches.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0E4C3-3E4C-338A-F540-2651DD820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B714B5-9B27-2B18-B758-8204E32911E6}"/>
              </a:ext>
            </a:extLst>
          </p:cNvPr>
          <p:cNvSpPr>
            <a:spLocks noGrp="1"/>
          </p:cNvSpPr>
          <p:nvPr>
            <p:ph type="title"/>
          </p:nvPr>
        </p:nvSpPr>
        <p:spPr>
          <a:xfrm>
            <a:off x="2723448" y="139958"/>
            <a:ext cx="3108186" cy="577201"/>
          </a:xfrm>
        </p:spPr>
        <p:txBody>
          <a:bodyPr/>
          <a:lstStyle/>
          <a:p>
            <a:r>
              <a:rPr lang="en-IN" sz="3200" b="1" dirty="0"/>
              <a:t>5. Result</a:t>
            </a:r>
            <a:endParaRPr lang="en-IN" sz="3200" dirty="0"/>
          </a:p>
        </p:txBody>
      </p:sp>
      <p:sp>
        <p:nvSpPr>
          <p:cNvPr id="16" name="Rectangle 10">
            <a:extLst>
              <a:ext uri="{FF2B5EF4-FFF2-40B4-BE49-F238E27FC236}">
                <a16:creationId xmlns:a16="http://schemas.microsoft.com/office/drawing/2014/main" id="{C5F7D20C-39EE-29A7-1EC6-A2E25F62A295}"/>
              </a:ext>
            </a:extLst>
          </p:cNvPr>
          <p:cNvSpPr>
            <a:spLocks noChangeArrowheads="1"/>
          </p:cNvSpPr>
          <p:nvPr/>
        </p:nvSpPr>
        <p:spPr bwMode="auto">
          <a:xfrm>
            <a:off x="2723448" y="760596"/>
            <a:ext cx="8100572"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solidFill>
                  <a:schemeClr val="accent6"/>
                </a:solidFill>
              </a:rPr>
              <a:t>Through this project, I was able to achieve several objectives:</a:t>
            </a:r>
          </a:p>
          <a:p>
            <a:endParaRPr lang="en-US" dirty="0">
              <a:solidFill>
                <a:schemeClr val="accent6"/>
              </a:solidFill>
            </a:endParaRPr>
          </a:p>
          <a:p>
            <a:r>
              <a:rPr lang="en-US" b="1" dirty="0">
                <a:solidFill>
                  <a:schemeClr val="accent6"/>
                </a:solidFill>
              </a:rPr>
              <a:t>Identifying Fake Accounts:</a:t>
            </a:r>
            <a:endParaRPr lang="en-US" dirty="0">
              <a:solidFill>
                <a:schemeClr val="accent6"/>
              </a:solidFill>
            </a:endParaRPr>
          </a:p>
          <a:p>
            <a:pPr>
              <a:buFont typeface="Arial" panose="020B0604020202020204" pitchFamily="34" charset="0"/>
              <a:buChar char="•"/>
            </a:pPr>
            <a:r>
              <a:rPr lang="en-US" dirty="0">
                <a:solidFill>
                  <a:schemeClr val="accent6"/>
                </a:solidFill>
              </a:rPr>
              <a:t>Users who liked an abnormally high number of photos were flagged as potential fake accounts.</a:t>
            </a:r>
          </a:p>
          <a:p>
            <a:pPr>
              <a:buFont typeface="Arial" panose="020B0604020202020204" pitchFamily="34" charset="0"/>
              <a:buChar char="•"/>
            </a:pPr>
            <a:endParaRPr lang="en-US" dirty="0">
              <a:solidFill>
                <a:schemeClr val="accent6"/>
              </a:solidFill>
            </a:endParaRPr>
          </a:p>
          <a:p>
            <a:r>
              <a:rPr lang="en-US" b="1" dirty="0">
                <a:solidFill>
                  <a:schemeClr val="accent6"/>
                </a:solidFill>
              </a:rPr>
              <a:t>Better Understanding of User Behavior:</a:t>
            </a:r>
            <a:endParaRPr lang="en-US" dirty="0">
              <a:solidFill>
                <a:schemeClr val="accent6"/>
              </a:solidFill>
            </a:endParaRPr>
          </a:p>
          <a:p>
            <a:pPr>
              <a:buFont typeface="Arial" panose="020B0604020202020204" pitchFamily="34" charset="0"/>
              <a:buChar char="•"/>
            </a:pPr>
            <a:r>
              <a:rPr lang="en-US" dirty="0">
                <a:solidFill>
                  <a:schemeClr val="accent6"/>
                </a:solidFill>
              </a:rPr>
              <a:t>Calculating the average number of posts per user helped derive insights into user interaction on the platform.</a:t>
            </a:r>
          </a:p>
          <a:p>
            <a:pPr>
              <a:buFont typeface="Arial" panose="020B0604020202020204" pitchFamily="34" charset="0"/>
              <a:buChar char="•"/>
            </a:pPr>
            <a:endParaRPr lang="en-US" dirty="0">
              <a:solidFill>
                <a:schemeClr val="accent6"/>
              </a:solidFill>
            </a:endParaRPr>
          </a:p>
          <a:p>
            <a:r>
              <a:rPr lang="en-US" b="1" dirty="0">
                <a:solidFill>
                  <a:schemeClr val="accent6"/>
                </a:solidFill>
              </a:rPr>
              <a:t>Improved Data Handling:</a:t>
            </a:r>
            <a:endParaRPr lang="en-US" dirty="0">
              <a:solidFill>
                <a:schemeClr val="accent6"/>
              </a:solidFill>
            </a:endParaRPr>
          </a:p>
          <a:p>
            <a:pPr>
              <a:buFont typeface="Arial" panose="020B0604020202020204" pitchFamily="34" charset="0"/>
              <a:buChar char="•"/>
            </a:pPr>
            <a:r>
              <a:rPr lang="en-US" dirty="0">
                <a:solidFill>
                  <a:schemeClr val="accent6"/>
                </a:solidFill>
              </a:rPr>
              <a:t>The project enhanced my ability to work with large datasets, aggregate functions, and data quality management.</a:t>
            </a:r>
          </a:p>
          <a:p>
            <a:r>
              <a:rPr lang="en-US" dirty="0">
                <a:solidFill>
                  <a:schemeClr val="accent6"/>
                </a:solidFill>
              </a:rPr>
              <a:t>These findings can be used to improve user experience by identifying suspicious behavior and enhancing overall engagement.</a:t>
            </a:r>
          </a:p>
          <a:p>
            <a:r>
              <a:rPr lang="en-US" dirty="0">
                <a:solidFill>
                  <a:schemeClr val="accent6"/>
                </a:solidFill>
              </a:rPr>
              <a:t>The insights derived from this analysis can be used by various teams within the business. For example, the marketing team might use these insights to launch a new campaign, the product team might use them to decide on new features to build, and the development team might use them to improve the overall user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7337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60737" y="4129059"/>
            <a:ext cx="3284951" cy="1668130"/>
          </a:xfrm>
        </p:spPr>
        <p:txBody>
          <a:bodyPr>
            <a:normAutofit lnSpcReduction="10000"/>
          </a:bodyPr>
          <a:lstStyle/>
          <a:p>
            <a:pPr>
              <a:lnSpc>
                <a:spcPct val="150000"/>
              </a:lnSpc>
            </a:pPr>
            <a:r>
              <a:rPr lang="en-US" dirty="0"/>
              <a:t>Output: The top 5 oldest registered users were retrieved.</a:t>
            </a:r>
          </a:p>
          <a:p>
            <a:pPr>
              <a:lnSpc>
                <a:spcPct val="150000"/>
              </a:lnSpc>
            </a:pPr>
            <a:r>
              <a:rPr lang="en-US" dirty="0"/>
              <a:t>Here are the list of users and their details</a:t>
            </a:r>
          </a:p>
        </p:txBody>
      </p:sp>
      <p:sp>
        <p:nvSpPr>
          <p:cNvPr id="7" name="Title 6">
            <a:extLst>
              <a:ext uri="{FF2B5EF4-FFF2-40B4-BE49-F238E27FC236}">
                <a16:creationId xmlns:a16="http://schemas.microsoft.com/office/drawing/2014/main" id="{0AA1795C-BDA7-F485-1C4A-1D34D4323FF2}"/>
              </a:ext>
            </a:extLst>
          </p:cNvPr>
          <p:cNvSpPr>
            <a:spLocks noGrp="1"/>
          </p:cNvSpPr>
          <p:nvPr>
            <p:ph type="title"/>
          </p:nvPr>
        </p:nvSpPr>
        <p:spPr>
          <a:xfrm>
            <a:off x="391885" y="475861"/>
            <a:ext cx="7796464" cy="793103"/>
          </a:xfrm>
        </p:spPr>
        <p:txBody>
          <a:bodyPr>
            <a:normAutofit fontScale="90000"/>
          </a:bodyPr>
          <a:lstStyle/>
          <a:p>
            <a:r>
              <a:rPr lang="en-US" b="1" dirty="0"/>
              <a:t>6. SQL Queries with Outputs</a:t>
            </a:r>
            <a:br>
              <a:rPr lang="en-US" dirty="0"/>
            </a:br>
            <a:endParaRPr lang="en-IN" dirty="0"/>
          </a:p>
        </p:txBody>
      </p:sp>
      <p:sp>
        <p:nvSpPr>
          <p:cNvPr id="10" name="Title 6">
            <a:extLst>
              <a:ext uri="{FF2B5EF4-FFF2-40B4-BE49-F238E27FC236}">
                <a16:creationId xmlns:a16="http://schemas.microsoft.com/office/drawing/2014/main" id="{57A91A38-0ECE-78A4-B0A3-1AC395F3DAB4}"/>
              </a:ext>
            </a:extLst>
          </p:cNvPr>
          <p:cNvSpPr txBox="1">
            <a:spLocks/>
          </p:cNvSpPr>
          <p:nvPr/>
        </p:nvSpPr>
        <p:spPr>
          <a:xfrm>
            <a:off x="391885" y="948613"/>
            <a:ext cx="7796464" cy="793103"/>
          </a:xfrm>
          <a:prstGeom prst="rect">
            <a:avLst/>
          </a:prstGeom>
        </p:spPr>
        <p:txBody>
          <a:bodyPr vert="horz" lIns="91440" tIns="0" rIns="91440" bIns="0" rtlCol="0" anchor="b" anchorCtr="0">
            <a:normAutofit fontScale="37500" lnSpcReduction="20000"/>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IN" sz="4800" b="1" dirty="0"/>
              <a:t>A. Marketing Analysis:</a:t>
            </a:r>
          </a:p>
          <a:p>
            <a:endParaRPr lang="en-IN" sz="4800" dirty="0"/>
          </a:p>
          <a:p>
            <a:br>
              <a:rPr lang="en-US" dirty="0"/>
            </a:br>
            <a:endParaRPr lang="en-IN" dirty="0"/>
          </a:p>
        </p:txBody>
      </p:sp>
      <p:sp>
        <p:nvSpPr>
          <p:cNvPr id="11" name="TextBox 10">
            <a:extLst>
              <a:ext uri="{FF2B5EF4-FFF2-40B4-BE49-F238E27FC236}">
                <a16:creationId xmlns:a16="http://schemas.microsoft.com/office/drawing/2014/main" id="{B0E24F30-B9F5-EDD6-FF5F-DE9A64DD558B}"/>
              </a:ext>
            </a:extLst>
          </p:cNvPr>
          <p:cNvSpPr txBox="1"/>
          <p:nvPr/>
        </p:nvSpPr>
        <p:spPr>
          <a:xfrm>
            <a:off x="391885" y="1268964"/>
            <a:ext cx="7268547" cy="784830"/>
          </a:xfrm>
          <a:prstGeom prst="rect">
            <a:avLst/>
          </a:prstGeom>
          <a:noFill/>
        </p:spPr>
        <p:txBody>
          <a:bodyPr wrap="square" rtlCol="0">
            <a:spAutoFit/>
          </a:bodyPr>
          <a:lstStyle/>
          <a:p>
            <a:pPr>
              <a:lnSpc>
                <a:spcPct val="150000"/>
              </a:lnSpc>
            </a:pPr>
            <a:r>
              <a:rPr lang="en-US" b="1" dirty="0">
                <a:solidFill>
                  <a:schemeClr val="accent6"/>
                </a:solidFill>
              </a:rPr>
              <a:t>1.Loyal User Reward: Identify the Five Oldest Users on Instagram</a:t>
            </a:r>
            <a:endParaRPr lang="en-US" dirty="0">
              <a:solidFill>
                <a:schemeClr val="accent6"/>
              </a:solidFill>
            </a:endParaRPr>
          </a:p>
          <a:p>
            <a:endParaRPr lang="en-IN" dirty="0"/>
          </a:p>
        </p:txBody>
      </p:sp>
      <p:pic>
        <p:nvPicPr>
          <p:cNvPr id="3078" name="Picture 6">
            <a:extLst>
              <a:ext uri="{FF2B5EF4-FFF2-40B4-BE49-F238E27FC236}">
                <a16:creationId xmlns:a16="http://schemas.microsoft.com/office/drawing/2014/main" id="{2BEF40E8-C1C0-17FD-05C2-79544EF43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83" y="1896156"/>
            <a:ext cx="3875121" cy="417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1C0AA-5EE6-C191-9944-63D51EF9D578}"/>
            </a:ext>
          </a:extLst>
        </p:cNvPr>
        <p:cNvGrpSpPr/>
        <p:nvPr/>
      </p:nvGrpSpPr>
      <p:grpSpPr>
        <a:xfrm>
          <a:off x="0" y="0"/>
          <a:ext cx="0" cy="0"/>
          <a:chOff x="0" y="0"/>
          <a:chExt cx="0" cy="0"/>
        </a:xfrm>
      </p:grpSpPr>
      <p:sp>
        <p:nvSpPr>
          <p:cNvPr id="17" name="Content Placeholder 6">
            <a:extLst>
              <a:ext uri="{FF2B5EF4-FFF2-40B4-BE49-F238E27FC236}">
                <a16:creationId xmlns:a16="http://schemas.microsoft.com/office/drawing/2014/main" id="{FFAD800F-48AC-EE0B-3F9F-CF7EABD18CE6}"/>
              </a:ext>
            </a:extLst>
          </p:cNvPr>
          <p:cNvSpPr>
            <a:spLocks noGrp="1"/>
          </p:cNvSpPr>
          <p:nvPr>
            <p:ph sz="quarter" idx="4"/>
          </p:nvPr>
        </p:nvSpPr>
        <p:spPr>
          <a:xfrm>
            <a:off x="5584371" y="2863852"/>
            <a:ext cx="3522307" cy="1978736"/>
          </a:xfrm>
        </p:spPr>
        <p:txBody>
          <a:bodyPr>
            <a:normAutofit fontScale="92500" lnSpcReduction="20000"/>
          </a:bodyPr>
          <a:lstStyle/>
          <a:p>
            <a:pPr>
              <a:lnSpc>
                <a:spcPct val="160000"/>
              </a:lnSpc>
            </a:pPr>
            <a:r>
              <a:rPr lang="en-US" dirty="0"/>
              <a:t>Output: Users who have never uploaded any photos were identified.</a:t>
            </a:r>
          </a:p>
          <a:p>
            <a:pPr>
              <a:lnSpc>
                <a:spcPct val="160000"/>
              </a:lnSpc>
            </a:pPr>
            <a:r>
              <a:rPr lang="en-US" dirty="0"/>
              <a:t>Here are the list of inactive users and their details</a:t>
            </a:r>
          </a:p>
          <a:p>
            <a:endParaRPr lang="en-US" dirty="0"/>
          </a:p>
        </p:txBody>
      </p:sp>
      <p:sp>
        <p:nvSpPr>
          <p:cNvPr id="11" name="TextBox 10">
            <a:extLst>
              <a:ext uri="{FF2B5EF4-FFF2-40B4-BE49-F238E27FC236}">
                <a16:creationId xmlns:a16="http://schemas.microsoft.com/office/drawing/2014/main" id="{CBA07AC9-010D-0450-F545-5151040DAE61}"/>
              </a:ext>
            </a:extLst>
          </p:cNvPr>
          <p:cNvSpPr txBox="1"/>
          <p:nvPr/>
        </p:nvSpPr>
        <p:spPr>
          <a:xfrm>
            <a:off x="326571" y="390942"/>
            <a:ext cx="9013372" cy="784830"/>
          </a:xfrm>
          <a:prstGeom prst="rect">
            <a:avLst/>
          </a:prstGeom>
          <a:noFill/>
        </p:spPr>
        <p:txBody>
          <a:bodyPr wrap="square" rtlCol="0">
            <a:spAutoFit/>
          </a:bodyPr>
          <a:lstStyle/>
          <a:p>
            <a:pPr>
              <a:lnSpc>
                <a:spcPct val="150000"/>
              </a:lnSpc>
            </a:pPr>
            <a:r>
              <a:rPr lang="en-US" b="1" dirty="0">
                <a:solidFill>
                  <a:schemeClr val="accent6"/>
                </a:solidFill>
              </a:rPr>
              <a:t>2.Inactive User Engagement: Identify Users Who Have Never Posted a Photo</a:t>
            </a:r>
            <a:endParaRPr lang="en-US" dirty="0">
              <a:solidFill>
                <a:schemeClr val="accent6"/>
              </a:solidFill>
            </a:endParaRPr>
          </a:p>
          <a:p>
            <a:endParaRPr lang="en-IN" dirty="0"/>
          </a:p>
        </p:txBody>
      </p:sp>
      <p:pic>
        <p:nvPicPr>
          <p:cNvPr id="4098" name="Picture 2">
            <a:extLst>
              <a:ext uri="{FF2B5EF4-FFF2-40B4-BE49-F238E27FC236}">
                <a16:creationId xmlns:a16="http://schemas.microsoft.com/office/drawing/2014/main" id="{08D057BB-711D-6B0D-8F98-C7912B969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60" y="979714"/>
            <a:ext cx="4883440" cy="557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83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3723A-D1C0-6033-1B43-11AAB2FB5CBE}"/>
            </a:ext>
          </a:extLst>
        </p:cNvPr>
        <p:cNvGrpSpPr/>
        <p:nvPr/>
      </p:nvGrpSpPr>
      <p:grpSpPr>
        <a:xfrm>
          <a:off x="0" y="0"/>
          <a:ext cx="0" cy="0"/>
          <a:chOff x="0" y="0"/>
          <a:chExt cx="0" cy="0"/>
        </a:xfrm>
      </p:grpSpPr>
      <p:sp>
        <p:nvSpPr>
          <p:cNvPr id="17" name="Content Placeholder 6">
            <a:extLst>
              <a:ext uri="{FF2B5EF4-FFF2-40B4-BE49-F238E27FC236}">
                <a16:creationId xmlns:a16="http://schemas.microsoft.com/office/drawing/2014/main" id="{2F3B3F27-6E71-223F-482C-DCD765DFBFAF}"/>
              </a:ext>
            </a:extLst>
          </p:cNvPr>
          <p:cNvSpPr>
            <a:spLocks noGrp="1"/>
          </p:cNvSpPr>
          <p:nvPr>
            <p:ph sz="quarter" idx="4"/>
          </p:nvPr>
        </p:nvSpPr>
        <p:spPr>
          <a:xfrm>
            <a:off x="9070781" y="1131999"/>
            <a:ext cx="2751106" cy="2355190"/>
          </a:xfrm>
        </p:spPr>
        <p:txBody>
          <a:bodyPr>
            <a:normAutofit lnSpcReduction="10000"/>
          </a:bodyPr>
          <a:lstStyle/>
          <a:p>
            <a:pPr>
              <a:lnSpc>
                <a:spcPct val="150000"/>
              </a:lnSpc>
            </a:pPr>
            <a:r>
              <a:rPr lang="en-US" dirty="0"/>
              <a:t>Output: The user ZACK_KEMMER93 got the most likes on a single photo that he posted so the Team declare this user as the contest winner.</a:t>
            </a:r>
          </a:p>
          <a:p>
            <a:endParaRPr lang="en-US" dirty="0"/>
          </a:p>
        </p:txBody>
      </p:sp>
      <p:sp>
        <p:nvSpPr>
          <p:cNvPr id="11" name="TextBox 10">
            <a:extLst>
              <a:ext uri="{FF2B5EF4-FFF2-40B4-BE49-F238E27FC236}">
                <a16:creationId xmlns:a16="http://schemas.microsoft.com/office/drawing/2014/main" id="{97FF2C04-8F95-CFB6-F35F-96B9D5442B2B}"/>
              </a:ext>
            </a:extLst>
          </p:cNvPr>
          <p:cNvSpPr txBox="1"/>
          <p:nvPr/>
        </p:nvSpPr>
        <p:spPr>
          <a:xfrm>
            <a:off x="228599" y="389998"/>
            <a:ext cx="8719458" cy="923330"/>
          </a:xfrm>
          <a:prstGeom prst="rect">
            <a:avLst/>
          </a:prstGeom>
          <a:noFill/>
        </p:spPr>
        <p:txBody>
          <a:bodyPr wrap="square" rtlCol="0">
            <a:spAutoFit/>
          </a:bodyPr>
          <a:lstStyle/>
          <a:p>
            <a:r>
              <a:rPr lang="en-US" b="1" dirty="0">
                <a:solidFill>
                  <a:schemeClr val="accent6"/>
                </a:solidFill>
              </a:rPr>
              <a:t>3.Contest Winner Declaration: Determine the Winner</a:t>
            </a:r>
            <a:r>
              <a:rPr lang="en-US" dirty="0">
                <a:solidFill>
                  <a:schemeClr val="accent6"/>
                </a:solidFill>
              </a:rPr>
              <a:t> with the most likes on a single photo wins</a:t>
            </a:r>
          </a:p>
          <a:p>
            <a:endParaRPr lang="en-IN" dirty="0"/>
          </a:p>
        </p:txBody>
      </p:sp>
      <p:pic>
        <p:nvPicPr>
          <p:cNvPr id="5122" name="Picture 2">
            <a:extLst>
              <a:ext uri="{FF2B5EF4-FFF2-40B4-BE49-F238E27FC236}">
                <a16:creationId xmlns:a16="http://schemas.microsoft.com/office/drawing/2014/main" id="{F53BB657-C54E-9952-459F-270D45A41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23" y="1150660"/>
            <a:ext cx="8386924" cy="531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63842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{9D1E07C0-3FE3-41ED-AEE6-6427B57E2621}tf78438558_win32</Template>
  <TotalTime>71</TotalTime>
  <Words>1140</Words>
  <Application>Microsoft Office PowerPoint</Application>
  <PresentationFormat>Widescreen</PresentationFormat>
  <Paragraphs>85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Adobe Myungjo Std M</vt:lpstr>
      <vt:lpstr>Arial</vt:lpstr>
      <vt:lpstr>Arial Black</vt:lpstr>
      <vt:lpstr>Calibri</vt:lpstr>
      <vt:lpstr>Sabon Next LT</vt:lpstr>
      <vt:lpstr>Custom</vt:lpstr>
      <vt:lpstr>Instagram User Analytics - Analyzing User Interactions and Engagement  SQL Fundamentals </vt:lpstr>
      <vt:lpstr>1. Project Description</vt:lpstr>
      <vt:lpstr>2. Approach</vt:lpstr>
      <vt:lpstr>3. Tech-Stack Used</vt:lpstr>
      <vt:lpstr>4. Insights</vt:lpstr>
      <vt:lpstr>5. Result</vt:lpstr>
      <vt:lpstr>6. SQL Queries with Outputs </vt:lpstr>
      <vt:lpstr>PowerPoint Presentation</vt:lpstr>
      <vt:lpstr>PowerPoint Presentation</vt:lpstr>
      <vt:lpstr>PowerPoint Presentation</vt:lpstr>
      <vt:lpstr>PowerPoint Presentation</vt:lpstr>
      <vt:lpstr>PowerPoint Presentation</vt:lpstr>
      <vt:lpstr>PowerPoint Presentation</vt:lpstr>
      <vt:lpstr>7. Drive Link</vt:lpstr>
      <vt:lpstr>Thank you By Lavanya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LAVANYA LANA</dc:creator>
  <cp:lastModifiedBy>LAVANYA LANA</cp:lastModifiedBy>
  <cp:revision>2</cp:revision>
  <dcterms:created xsi:type="dcterms:W3CDTF">2025-02-19T05:15:36Z</dcterms:created>
  <dcterms:modified xsi:type="dcterms:W3CDTF">2025-02-19T06:29:03Z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