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E0E8A-06F8-4894-AEE7-413BC93E62C5}"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C0F76-7B7D-46DC-9491-8B9322902958}" type="slidenum">
              <a:rPr lang="en-IN" smtClean="0"/>
              <a:t>‹#›</a:t>
            </a:fld>
            <a:endParaRPr lang="en-IN"/>
          </a:p>
        </p:txBody>
      </p:sp>
    </p:spTree>
    <p:extLst>
      <p:ext uri="{BB962C8B-B14F-4D97-AF65-F5344CB8AC3E}">
        <p14:creationId xmlns:p14="http://schemas.microsoft.com/office/powerpoint/2010/main" val="30708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8C0F76-7B7D-46DC-9491-8B9322902958}" type="slidenum">
              <a:rPr lang="en-IN" smtClean="0"/>
              <a:t>14</a:t>
            </a:fld>
            <a:endParaRPr lang="en-IN"/>
          </a:p>
        </p:txBody>
      </p:sp>
    </p:spTree>
    <p:extLst>
      <p:ext uri="{BB962C8B-B14F-4D97-AF65-F5344CB8AC3E}">
        <p14:creationId xmlns:p14="http://schemas.microsoft.com/office/powerpoint/2010/main" val="717096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drive/folders/1ycSCOgHPkHqX4rI8VX_993xOPMbBn5fW?usp=shar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43DF-30E5-FDD7-0AEA-391181F79165}"/>
              </a:ext>
            </a:extLst>
          </p:cNvPr>
          <p:cNvSpPr>
            <a:spLocks noGrp="1"/>
          </p:cNvSpPr>
          <p:nvPr>
            <p:ph type="ctrTitle"/>
          </p:nvPr>
        </p:nvSpPr>
        <p:spPr/>
        <p:txBody>
          <a:bodyPr/>
          <a:lstStyle/>
          <a:p>
            <a:r>
              <a:rPr lang="en-US" b="1" i="0" dirty="0">
                <a:solidFill>
                  <a:schemeClr val="bg1"/>
                </a:solidFill>
                <a:effectLst/>
                <a:latin typeface="Manrope"/>
              </a:rPr>
              <a:t>Operation Analytics and Investigating Metric Spike</a:t>
            </a:r>
            <a:br>
              <a:rPr lang="en-US" b="1" i="0" dirty="0">
                <a:solidFill>
                  <a:srgbClr val="3C4858"/>
                </a:solidFill>
                <a:effectLst/>
                <a:latin typeface="Manrope"/>
              </a:rPr>
            </a:br>
            <a:r>
              <a:rPr lang="en-IN" sz="3200" b="1" i="0" dirty="0">
                <a:solidFill>
                  <a:schemeClr val="bg1"/>
                </a:solidFill>
                <a:effectLst/>
                <a:latin typeface="Manrope"/>
              </a:rPr>
              <a:t>Advanced SQL</a:t>
            </a:r>
            <a:endParaRPr lang="en-IN" sz="3200" dirty="0">
              <a:solidFill>
                <a:schemeClr val="bg1"/>
              </a:solidFill>
            </a:endParaRPr>
          </a:p>
        </p:txBody>
      </p:sp>
      <p:sp>
        <p:nvSpPr>
          <p:cNvPr id="3" name="Subtitle 2">
            <a:extLst>
              <a:ext uri="{FF2B5EF4-FFF2-40B4-BE49-F238E27FC236}">
                <a16:creationId xmlns:a16="http://schemas.microsoft.com/office/drawing/2014/main" id="{25F06C8E-5163-5798-1587-C249FB3612B9}"/>
              </a:ext>
            </a:extLst>
          </p:cNvPr>
          <p:cNvSpPr>
            <a:spLocks noGrp="1"/>
          </p:cNvSpPr>
          <p:nvPr>
            <p:ph type="subTitle" idx="1"/>
          </p:nvPr>
        </p:nvSpPr>
        <p:spPr>
          <a:xfrm>
            <a:off x="1154955" y="4889348"/>
            <a:ext cx="8825658" cy="861420"/>
          </a:xfrm>
        </p:spPr>
        <p:txBody>
          <a:bodyPr/>
          <a:lstStyle/>
          <a:p>
            <a:r>
              <a:rPr lang="en-US" dirty="0"/>
              <a:t>BY LAVANYA B</a:t>
            </a:r>
            <a:endParaRPr lang="en-IN" dirty="0"/>
          </a:p>
        </p:txBody>
      </p:sp>
    </p:spTree>
    <p:extLst>
      <p:ext uri="{BB962C8B-B14F-4D97-AF65-F5344CB8AC3E}">
        <p14:creationId xmlns:p14="http://schemas.microsoft.com/office/powerpoint/2010/main" val="24042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A7A86-3DB2-773B-E9AD-BCE054AE6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1E3BF-82A1-8A82-1E3C-376D400B8137}"/>
              </a:ext>
            </a:extLst>
          </p:cNvPr>
          <p:cNvSpPr>
            <a:spLocks noGrp="1"/>
          </p:cNvSpPr>
          <p:nvPr>
            <p:ph type="title"/>
          </p:nvPr>
        </p:nvSpPr>
        <p:spPr>
          <a:xfrm>
            <a:off x="548135" y="902075"/>
            <a:ext cx="8138665" cy="547893"/>
          </a:xfrm>
        </p:spPr>
        <p:txBody>
          <a:bodyPr/>
          <a:lstStyle/>
          <a:p>
            <a:br>
              <a:rPr lang="en-US" sz="3200" b="1" i="0" dirty="0">
                <a:solidFill>
                  <a:schemeClr val="bg1"/>
                </a:solidFill>
                <a:effectLst/>
              </a:rPr>
            </a:br>
            <a:r>
              <a:rPr lang="en-US" sz="2400" b="1" i="0" dirty="0">
                <a:solidFill>
                  <a:schemeClr val="bg1"/>
                </a:solidFill>
                <a:effectLst/>
              </a:rPr>
              <a:t>Task A : </a:t>
            </a:r>
            <a:r>
              <a:rPr lang="en-IN" sz="2400" b="1" dirty="0"/>
              <a:t>Weekly User Engagement</a:t>
            </a:r>
            <a:r>
              <a:rPr lang="en-IN" sz="2400" dirty="0"/>
              <a:t>:</a:t>
            </a:r>
            <a:br>
              <a:rPr lang="en-IN" sz="2800" dirty="0"/>
            </a:br>
            <a:endParaRPr lang="en-IN" sz="2800" dirty="0">
              <a:solidFill>
                <a:schemeClr val="bg1"/>
              </a:solidFill>
            </a:endParaRPr>
          </a:p>
        </p:txBody>
      </p:sp>
      <p:sp>
        <p:nvSpPr>
          <p:cNvPr id="10" name="TextBox 9">
            <a:extLst>
              <a:ext uri="{FF2B5EF4-FFF2-40B4-BE49-F238E27FC236}">
                <a16:creationId xmlns:a16="http://schemas.microsoft.com/office/drawing/2014/main" id="{847682B8-B4F8-EFB4-4080-D073278F86B1}"/>
              </a:ext>
            </a:extLst>
          </p:cNvPr>
          <p:cNvSpPr txBox="1"/>
          <p:nvPr/>
        </p:nvSpPr>
        <p:spPr>
          <a:xfrm>
            <a:off x="3937518" y="1518395"/>
            <a:ext cx="1953208" cy="369332"/>
          </a:xfrm>
          <a:prstGeom prst="rect">
            <a:avLst/>
          </a:prstGeom>
          <a:noFill/>
        </p:spPr>
        <p:txBody>
          <a:bodyPr wrap="square" rtlCol="0">
            <a:spAutoFit/>
          </a:bodyPr>
          <a:lstStyle/>
          <a:p>
            <a:r>
              <a:rPr lang="en-US" b="1" dirty="0">
                <a:solidFill>
                  <a:schemeClr val="bg1"/>
                </a:solidFill>
              </a:rPr>
              <a:t>Result type 2</a:t>
            </a:r>
            <a:endParaRPr lang="en-IN" b="1" dirty="0">
              <a:solidFill>
                <a:schemeClr val="bg1"/>
              </a:solidFill>
            </a:endParaRPr>
          </a:p>
        </p:txBody>
      </p:sp>
      <p:pic>
        <p:nvPicPr>
          <p:cNvPr id="8" name="Content Placeholder 7">
            <a:extLst>
              <a:ext uri="{FF2B5EF4-FFF2-40B4-BE49-F238E27FC236}">
                <a16:creationId xmlns:a16="http://schemas.microsoft.com/office/drawing/2014/main" id="{78B24DC5-5A0E-4DEB-E98F-4554BFEDC44B}"/>
              </a:ext>
            </a:extLst>
          </p:cNvPr>
          <p:cNvPicPr>
            <a:picLocks noGrp="1" noChangeAspect="1"/>
          </p:cNvPicPr>
          <p:nvPr>
            <p:ph idx="1"/>
          </p:nvPr>
        </p:nvPicPr>
        <p:blipFill>
          <a:blip r:embed="rId2"/>
          <a:stretch>
            <a:fillRect/>
          </a:stretch>
        </p:blipFill>
        <p:spPr>
          <a:xfrm>
            <a:off x="294842" y="2295421"/>
            <a:ext cx="7608187" cy="2793383"/>
          </a:xfrm>
        </p:spPr>
      </p:pic>
      <p:pic>
        <p:nvPicPr>
          <p:cNvPr id="13" name="Picture 12">
            <a:extLst>
              <a:ext uri="{FF2B5EF4-FFF2-40B4-BE49-F238E27FC236}">
                <a16:creationId xmlns:a16="http://schemas.microsoft.com/office/drawing/2014/main" id="{C8388617-5508-F7CA-B71D-9550FB0B1390}"/>
              </a:ext>
            </a:extLst>
          </p:cNvPr>
          <p:cNvPicPr>
            <a:picLocks noChangeAspect="1"/>
          </p:cNvPicPr>
          <p:nvPr/>
        </p:nvPicPr>
        <p:blipFill>
          <a:blip r:embed="rId3"/>
          <a:stretch>
            <a:fillRect/>
          </a:stretch>
        </p:blipFill>
        <p:spPr>
          <a:xfrm>
            <a:off x="8400824" y="1366535"/>
            <a:ext cx="3359486" cy="4993450"/>
          </a:xfrm>
          <a:prstGeom prst="rect">
            <a:avLst/>
          </a:prstGeom>
        </p:spPr>
      </p:pic>
      <p:sp>
        <p:nvSpPr>
          <p:cNvPr id="11" name="TextBox 10">
            <a:extLst>
              <a:ext uri="{FF2B5EF4-FFF2-40B4-BE49-F238E27FC236}">
                <a16:creationId xmlns:a16="http://schemas.microsoft.com/office/drawing/2014/main" id="{745438CB-999B-0F41-50FD-3128A07E736C}"/>
              </a:ext>
            </a:extLst>
          </p:cNvPr>
          <p:cNvSpPr txBox="1"/>
          <p:nvPr/>
        </p:nvSpPr>
        <p:spPr>
          <a:xfrm>
            <a:off x="3237723" y="3692112"/>
            <a:ext cx="5001208" cy="2957861"/>
          </a:xfrm>
          <a:prstGeom prst="rect">
            <a:avLst/>
          </a:prstGeom>
          <a:noFill/>
        </p:spPr>
        <p:txBody>
          <a:bodyPr wrap="square" rtlCol="0">
            <a:spAutoFit/>
          </a:bodyPr>
          <a:lstStyle/>
          <a:p>
            <a:pPr>
              <a:lnSpc>
                <a:spcPct val="150000"/>
              </a:lnSpc>
            </a:pPr>
            <a:r>
              <a:rPr lang="en-US" dirty="0">
                <a:latin typeface="Manrope"/>
              </a:rPr>
              <a:t>Calculated </a:t>
            </a:r>
            <a:r>
              <a:rPr lang="en-IN" b="0" i="0" dirty="0">
                <a:effectLst/>
                <a:latin typeface="Manrope"/>
              </a:rPr>
              <a:t>the weekly user engagement</a:t>
            </a:r>
            <a:r>
              <a:rPr lang="en-IN" b="0" i="0" dirty="0">
                <a:solidFill>
                  <a:srgbClr val="8492A6"/>
                </a:solidFill>
                <a:effectLst/>
                <a:latin typeface="Manrope"/>
              </a:rPr>
              <a:t>.</a:t>
            </a:r>
          </a:p>
          <a:p>
            <a:pPr>
              <a:lnSpc>
                <a:spcPct val="150000"/>
              </a:lnSpc>
            </a:pPr>
            <a:r>
              <a:rPr lang="en-IN" dirty="0">
                <a:latin typeface="Manrope"/>
              </a:rPr>
              <a:t>There are two ways that I calculated for this question.</a:t>
            </a:r>
          </a:p>
          <a:p>
            <a:pPr>
              <a:lnSpc>
                <a:spcPct val="150000"/>
              </a:lnSpc>
            </a:pPr>
            <a:r>
              <a:rPr lang="en-IN" b="1" dirty="0">
                <a:latin typeface="Manrope"/>
              </a:rPr>
              <a:t>Result type 2</a:t>
            </a:r>
          </a:p>
          <a:p>
            <a:pPr>
              <a:lnSpc>
                <a:spcPct val="150000"/>
              </a:lnSpc>
            </a:pPr>
            <a:r>
              <a:rPr lang="en-US" dirty="0">
                <a:latin typeface="Manrope"/>
              </a:rPr>
              <a:t>This result shows the total number of users and the total number of events they engaged with each week for all event types.</a:t>
            </a:r>
            <a:endParaRPr lang="en-IN" dirty="0">
              <a:latin typeface="Manrope"/>
            </a:endParaRPr>
          </a:p>
        </p:txBody>
      </p:sp>
    </p:spTree>
    <p:extLst>
      <p:ext uri="{BB962C8B-B14F-4D97-AF65-F5344CB8AC3E}">
        <p14:creationId xmlns:p14="http://schemas.microsoft.com/office/powerpoint/2010/main" val="292403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F522-D5E8-0BEE-AEF8-7C545C6C30D7}"/>
              </a:ext>
            </a:extLst>
          </p:cNvPr>
          <p:cNvSpPr>
            <a:spLocks noGrp="1"/>
          </p:cNvSpPr>
          <p:nvPr>
            <p:ph type="title"/>
          </p:nvPr>
        </p:nvSpPr>
        <p:spPr>
          <a:xfrm>
            <a:off x="585786" y="506055"/>
            <a:ext cx="8761413" cy="706964"/>
          </a:xfrm>
        </p:spPr>
        <p:txBody>
          <a:bodyPr/>
          <a:lstStyle/>
          <a:p>
            <a:r>
              <a:rPr lang="en-US" sz="3200" b="1" dirty="0"/>
              <a:t>Task B: </a:t>
            </a:r>
            <a:r>
              <a:rPr lang="en-IN" sz="3200" b="1" dirty="0"/>
              <a:t>User Growth Analysis</a:t>
            </a:r>
          </a:p>
        </p:txBody>
      </p:sp>
      <p:pic>
        <p:nvPicPr>
          <p:cNvPr id="5" name="Content Placeholder 4">
            <a:extLst>
              <a:ext uri="{FF2B5EF4-FFF2-40B4-BE49-F238E27FC236}">
                <a16:creationId xmlns:a16="http://schemas.microsoft.com/office/drawing/2014/main" id="{27B66186-F002-F92E-725F-F649A3CA7A7B}"/>
              </a:ext>
            </a:extLst>
          </p:cNvPr>
          <p:cNvPicPr>
            <a:picLocks noGrp="1" noChangeAspect="1"/>
          </p:cNvPicPr>
          <p:nvPr>
            <p:ph idx="1"/>
          </p:nvPr>
        </p:nvPicPr>
        <p:blipFill>
          <a:blip r:embed="rId2"/>
          <a:stretch>
            <a:fillRect/>
          </a:stretch>
        </p:blipFill>
        <p:spPr>
          <a:xfrm>
            <a:off x="423242" y="1296195"/>
            <a:ext cx="7468247" cy="1025245"/>
          </a:xfrm>
        </p:spPr>
      </p:pic>
      <p:pic>
        <p:nvPicPr>
          <p:cNvPr id="15" name="Picture 14">
            <a:extLst>
              <a:ext uri="{FF2B5EF4-FFF2-40B4-BE49-F238E27FC236}">
                <a16:creationId xmlns:a16="http://schemas.microsoft.com/office/drawing/2014/main" id="{E0B00CBC-CFD5-491B-57D0-02D87B265ED9}"/>
              </a:ext>
            </a:extLst>
          </p:cNvPr>
          <p:cNvPicPr>
            <a:picLocks noChangeAspect="1"/>
          </p:cNvPicPr>
          <p:nvPr/>
        </p:nvPicPr>
        <p:blipFill>
          <a:blip r:embed="rId3"/>
          <a:stretch>
            <a:fillRect/>
          </a:stretch>
        </p:blipFill>
        <p:spPr>
          <a:xfrm>
            <a:off x="356601" y="2548964"/>
            <a:ext cx="2684883" cy="4091610"/>
          </a:xfrm>
          <a:prstGeom prst="rect">
            <a:avLst/>
          </a:prstGeom>
        </p:spPr>
      </p:pic>
      <p:pic>
        <p:nvPicPr>
          <p:cNvPr id="17" name="Picture 16">
            <a:extLst>
              <a:ext uri="{FF2B5EF4-FFF2-40B4-BE49-F238E27FC236}">
                <a16:creationId xmlns:a16="http://schemas.microsoft.com/office/drawing/2014/main" id="{2CA48B54-D9DB-EB23-E31A-A5599B223FD7}"/>
              </a:ext>
            </a:extLst>
          </p:cNvPr>
          <p:cNvPicPr>
            <a:picLocks noChangeAspect="1"/>
          </p:cNvPicPr>
          <p:nvPr/>
        </p:nvPicPr>
        <p:blipFill>
          <a:blip r:embed="rId4"/>
          <a:stretch>
            <a:fillRect/>
          </a:stretch>
        </p:blipFill>
        <p:spPr>
          <a:xfrm>
            <a:off x="2872134" y="2546290"/>
            <a:ext cx="2707572" cy="4076484"/>
          </a:xfrm>
          <a:prstGeom prst="rect">
            <a:avLst/>
          </a:prstGeom>
        </p:spPr>
      </p:pic>
      <p:pic>
        <p:nvPicPr>
          <p:cNvPr id="19" name="Picture 18">
            <a:extLst>
              <a:ext uri="{FF2B5EF4-FFF2-40B4-BE49-F238E27FC236}">
                <a16:creationId xmlns:a16="http://schemas.microsoft.com/office/drawing/2014/main" id="{62ED8C21-1C57-9EA4-0D26-EB301147395C}"/>
              </a:ext>
            </a:extLst>
          </p:cNvPr>
          <p:cNvPicPr>
            <a:picLocks noChangeAspect="1"/>
          </p:cNvPicPr>
          <p:nvPr/>
        </p:nvPicPr>
        <p:blipFill>
          <a:blip r:embed="rId5"/>
          <a:stretch>
            <a:fillRect/>
          </a:stretch>
        </p:blipFill>
        <p:spPr>
          <a:xfrm>
            <a:off x="5425482" y="1582364"/>
            <a:ext cx="2669757" cy="4144552"/>
          </a:xfrm>
          <a:prstGeom prst="rect">
            <a:avLst/>
          </a:prstGeom>
        </p:spPr>
      </p:pic>
      <p:pic>
        <p:nvPicPr>
          <p:cNvPr id="21" name="Picture 20">
            <a:extLst>
              <a:ext uri="{FF2B5EF4-FFF2-40B4-BE49-F238E27FC236}">
                <a16:creationId xmlns:a16="http://schemas.microsoft.com/office/drawing/2014/main" id="{514F39E9-40DD-36EC-4772-7D3B7E8E0A18}"/>
              </a:ext>
            </a:extLst>
          </p:cNvPr>
          <p:cNvPicPr>
            <a:picLocks noChangeAspect="1"/>
          </p:cNvPicPr>
          <p:nvPr/>
        </p:nvPicPr>
        <p:blipFill>
          <a:blip r:embed="rId6"/>
          <a:stretch>
            <a:fillRect/>
          </a:stretch>
        </p:blipFill>
        <p:spPr>
          <a:xfrm>
            <a:off x="8019883" y="397187"/>
            <a:ext cx="2654631" cy="4053795"/>
          </a:xfrm>
          <a:prstGeom prst="rect">
            <a:avLst/>
          </a:prstGeom>
        </p:spPr>
      </p:pic>
      <p:pic>
        <p:nvPicPr>
          <p:cNvPr id="23" name="Picture 22">
            <a:extLst>
              <a:ext uri="{FF2B5EF4-FFF2-40B4-BE49-F238E27FC236}">
                <a16:creationId xmlns:a16="http://schemas.microsoft.com/office/drawing/2014/main" id="{83DC52BC-C398-04FF-7883-F03613DEFA6A}"/>
              </a:ext>
            </a:extLst>
          </p:cNvPr>
          <p:cNvPicPr>
            <a:picLocks noChangeAspect="1"/>
          </p:cNvPicPr>
          <p:nvPr/>
        </p:nvPicPr>
        <p:blipFill>
          <a:blip r:embed="rId7"/>
          <a:stretch>
            <a:fillRect/>
          </a:stretch>
        </p:blipFill>
        <p:spPr>
          <a:xfrm>
            <a:off x="8057914" y="4433915"/>
            <a:ext cx="2578570" cy="1293001"/>
          </a:xfrm>
          <a:prstGeom prst="rect">
            <a:avLst/>
          </a:prstGeom>
        </p:spPr>
      </p:pic>
      <p:sp>
        <p:nvSpPr>
          <p:cNvPr id="24" name="TextBox 23">
            <a:extLst>
              <a:ext uri="{FF2B5EF4-FFF2-40B4-BE49-F238E27FC236}">
                <a16:creationId xmlns:a16="http://schemas.microsoft.com/office/drawing/2014/main" id="{5EC93660-684D-1736-F3CB-8061123C5BF2}"/>
              </a:ext>
            </a:extLst>
          </p:cNvPr>
          <p:cNvSpPr txBox="1"/>
          <p:nvPr/>
        </p:nvSpPr>
        <p:spPr>
          <a:xfrm>
            <a:off x="5557016" y="5692055"/>
            <a:ext cx="6634983" cy="923330"/>
          </a:xfrm>
          <a:prstGeom prst="rect">
            <a:avLst/>
          </a:prstGeom>
          <a:noFill/>
        </p:spPr>
        <p:txBody>
          <a:bodyPr wrap="square" rtlCol="0">
            <a:spAutoFit/>
          </a:bodyPr>
          <a:lstStyle/>
          <a:p>
            <a:r>
              <a:rPr lang="en-US" dirty="0">
                <a:latin typeface="Manrope"/>
              </a:rPr>
              <a:t>C</a:t>
            </a:r>
            <a:r>
              <a:rPr lang="en-US" b="0" i="0" dirty="0">
                <a:effectLst/>
                <a:latin typeface="Manrope"/>
              </a:rPr>
              <a:t>alculated the number of users engaged with each devices in each respective month. There are 4 months , each month I extracted number of users for each product. </a:t>
            </a:r>
            <a:endParaRPr lang="en-IN" dirty="0">
              <a:latin typeface="Manrope"/>
            </a:endParaRPr>
          </a:p>
        </p:txBody>
      </p:sp>
      <p:sp>
        <p:nvSpPr>
          <p:cNvPr id="25" name="TextBox 24">
            <a:extLst>
              <a:ext uri="{FF2B5EF4-FFF2-40B4-BE49-F238E27FC236}">
                <a16:creationId xmlns:a16="http://schemas.microsoft.com/office/drawing/2014/main" id="{9B85A5FF-ACE6-1418-B22B-3951FE0D9F62}"/>
              </a:ext>
            </a:extLst>
          </p:cNvPr>
          <p:cNvSpPr txBox="1"/>
          <p:nvPr/>
        </p:nvSpPr>
        <p:spPr>
          <a:xfrm>
            <a:off x="6470918" y="819977"/>
            <a:ext cx="1898641" cy="461665"/>
          </a:xfrm>
          <a:prstGeom prst="rect">
            <a:avLst/>
          </a:prstGeom>
          <a:noFill/>
        </p:spPr>
        <p:txBody>
          <a:bodyPr wrap="square" rtlCol="0">
            <a:spAutoFit/>
          </a:bodyPr>
          <a:lstStyle/>
          <a:p>
            <a:r>
              <a:rPr lang="en-US" sz="2400" b="1" dirty="0">
                <a:solidFill>
                  <a:schemeClr val="bg1"/>
                </a:solidFill>
              </a:rPr>
              <a:t>Result 1</a:t>
            </a:r>
            <a:endParaRPr lang="en-IN" sz="2400" b="1" dirty="0">
              <a:solidFill>
                <a:schemeClr val="bg1"/>
              </a:solidFill>
            </a:endParaRPr>
          </a:p>
        </p:txBody>
      </p:sp>
      <p:sp>
        <p:nvSpPr>
          <p:cNvPr id="26" name="TextBox 25">
            <a:extLst>
              <a:ext uri="{FF2B5EF4-FFF2-40B4-BE49-F238E27FC236}">
                <a16:creationId xmlns:a16="http://schemas.microsoft.com/office/drawing/2014/main" id="{157C7DF8-B16B-9383-E34B-2A3716AE6038}"/>
              </a:ext>
            </a:extLst>
          </p:cNvPr>
          <p:cNvSpPr txBox="1"/>
          <p:nvPr/>
        </p:nvSpPr>
        <p:spPr>
          <a:xfrm>
            <a:off x="10674514" y="5223001"/>
            <a:ext cx="1898641" cy="338554"/>
          </a:xfrm>
          <a:prstGeom prst="rect">
            <a:avLst/>
          </a:prstGeom>
          <a:noFill/>
        </p:spPr>
        <p:txBody>
          <a:bodyPr wrap="square" rtlCol="0">
            <a:spAutoFit/>
          </a:bodyPr>
          <a:lstStyle/>
          <a:p>
            <a:r>
              <a:rPr lang="en-US" sz="1600" b="1" dirty="0"/>
              <a:t>Result 2</a:t>
            </a:r>
            <a:endParaRPr lang="en-IN" sz="1600" b="1" dirty="0"/>
          </a:p>
        </p:txBody>
      </p:sp>
      <p:sp>
        <p:nvSpPr>
          <p:cNvPr id="27" name="Arrow: Right 26">
            <a:extLst>
              <a:ext uri="{FF2B5EF4-FFF2-40B4-BE49-F238E27FC236}">
                <a16:creationId xmlns:a16="http://schemas.microsoft.com/office/drawing/2014/main" id="{BCA2B386-DA5F-7038-C1B0-D2DE5BD6C5FF}"/>
              </a:ext>
            </a:extLst>
          </p:cNvPr>
          <p:cNvSpPr/>
          <p:nvPr/>
        </p:nvSpPr>
        <p:spPr>
          <a:xfrm>
            <a:off x="11607281" y="5337228"/>
            <a:ext cx="307910" cy="1398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779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A177C7-1FAD-0353-7E7D-EC34574FAD1F}"/>
              </a:ext>
            </a:extLst>
          </p:cNvPr>
          <p:cNvPicPr>
            <a:picLocks noGrp="1" noChangeAspect="1"/>
          </p:cNvPicPr>
          <p:nvPr>
            <p:ph idx="1"/>
          </p:nvPr>
        </p:nvPicPr>
        <p:blipFill>
          <a:blip r:embed="rId2"/>
          <a:stretch>
            <a:fillRect/>
          </a:stretch>
        </p:blipFill>
        <p:spPr>
          <a:xfrm>
            <a:off x="441557" y="2030185"/>
            <a:ext cx="6475187" cy="3313655"/>
          </a:xfrm>
        </p:spPr>
      </p:pic>
      <p:sp>
        <p:nvSpPr>
          <p:cNvPr id="4" name="Title 1">
            <a:extLst>
              <a:ext uri="{FF2B5EF4-FFF2-40B4-BE49-F238E27FC236}">
                <a16:creationId xmlns:a16="http://schemas.microsoft.com/office/drawing/2014/main" id="{CF0AB646-1C6A-D5F2-3F3A-0B04E7C3B968}"/>
              </a:ext>
            </a:extLst>
          </p:cNvPr>
          <p:cNvSpPr>
            <a:spLocks noGrp="1"/>
          </p:cNvSpPr>
          <p:nvPr>
            <p:ph type="title"/>
          </p:nvPr>
        </p:nvSpPr>
        <p:spPr>
          <a:xfrm>
            <a:off x="866451" y="838200"/>
            <a:ext cx="8761413" cy="708025"/>
          </a:xfrm>
        </p:spPr>
        <p:txBody>
          <a:bodyPr/>
          <a:lstStyle/>
          <a:p>
            <a:r>
              <a:rPr lang="en-US" sz="3200" b="1" dirty="0"/>
              <a:t>Task B: </a:t>
            </a:r>
            <a:r>
              <a:rPr lang="en-IN" sz="3200" b="1" dirty="0"/>
              <a:t>User Growth Analysis</a:t>
            </a:r>
          </a:p>
        </p:txBody>
      </p:sp>
      <p:sp>
        <p:nvSpPr>
          <p:cNvPr id="5" name="TextBox 4">
            <a:extLst>
              <a:ext uri="{FF2B5EF4-FFF2-40B4-BE49-F238E27FC236}">
                <a16:creationId xmlns:a16="http://schemas.microsoft.com/office/drawing/2014/main" id="{A35600AC-EA78-BB38-3E36-623BA797376D}"/>
              </a:ext>
            </a:extLst>
          </p:cNvPr>
          <p:cNvSpPr txBox="1"/>
          <p:nvPr/>
        </p:nvSpPr>
        <p:spPr>
          <a:xfrm>
            <a:off x="5323253" y="1546225"/>
            <a:ext cx="1898641" cy="461665"/>
          </a:xfrm>
          <a:prstGeom prst="rect">
            <a:avLst/>
          </a:prstGeom>
          <a:noFill/>
        </p:spPr>
        <p:txBody>
          <a:bodyPr wrap="square" rtlCol="0">
            <a:spAutoFit/>
          </a:bodyPr>
          <a:lstStyle/>
          <a:p>
            <a:r>
              <a:rPr lang="en-US" sz="2400" b="1" dirty="0">
                <a:solidFill>
                  <a:schemeClr val="bg1"/>
                </a:solidFill>
              </a:rPr>
              <a:t>Result 2</a:t>
            </a:r>
            <a:endParaRPr lang="en-IN" sz="2400" b="1" dirty="0">
              <a:solidFill>
                <a:schemeClr val="bg1"/>
              </a:solidFill>
            </a:endParaRPr>
          </a:p>
        </p:txBody>
      </p:sp>
      <p:pic>
        <p:nvPicPr>
          <p:cNvPr id="9" name="Picture 8">
            <a:extLst>
              <a:ext uri="{FF2B5EF4-FFF2-40B4-BE49-F238E27FC236}">
                <a16:creationId xmlns:a16="http://schemas.microsoft.com/office/drawing/2014/main" id="{0E2F4A82-7E2D-77E1-64C7-87B3F563F603}"/>
              </a:ext>
            </a:extLst>
          </p:cNvPr>
          <p:cNvPicPr>
            <a:picLocks noChangeAspect="1"/>
          </p:cNvPicPr>
          <p:nvPr/>
        </p:nvPicPr>
        <p:blipFill>
          <a:blip r:embed="rId3"/>
          <a:stretch>
            <a:fillRect/>
          </a:stretch>
        </p:blipFill>
        <p:spPr>
          <a:xfrm>
            <a:off x="8952201" y="406208"/>
            <a:ext cx="2798242" cy="5421593"/>
          </a:xfrm>
          <a:prstGeom prst="rect">
            <a:avLst/>
          </a:prstGeom>
        </p:spPr>
      </p:pic>
      <p:sp>
        <p:nvSpPr>
          <p:cNvPr id="10" name="TextBox 9">
            <a:extLst>
              <a:ext uri="{FF2B5EF4-FFF2-40B4-BE49-F238E27FC236}">
                <a16:creationId xmlns:a16="http://schemas.microsoft.com/office/drawing/2014/main" id="{928B5A17-CC37-F6CC-3E21-1E63E71A8694}"/>
              </a:ext>
            </a:extLst>
          </p:cNvPr>
          <p:cNvSpPr txBox="1"/>
          <p:nvPr/>
        </p:nvSpPr>
        <p:spPr>
          <a:xfrm>
            <a:off x="441557" y="5419635"/>
            <a:ext cx="8510644" cy="1200329"/>
          </a:xfrm>
          <a:prstGeom prst="rect">
            <a:avLst/>
          </a:prstGeom>
          <a:noFill/>
        </p:spPr>
        <p:txBody>
          <a:bodyPr wrap="square" rtlCol="0">
            <a:spAutoFit/>
          </a:bodyPr>
          <a:lstStyle/>
          <a:p>
            <a:r>
              <a:rPr lang="en-US" dirty="0">
                <a:latin typeface="Manrope"/>
              </a:rPr>
              <a:t>In this result 2, I derived average number of users growth per device. Here I calculated sum of users and divided by 4 that is total number of months. That gives the total average number of users who used the particular device.  From this we can analyze which all the devices have more user growth.  </a:t>
            </a:r>
            <a:endParaRPr lang="en-IN" dirty="0">
              <a:latin typeface="Manrope"/>
            </a:endParaRPr>
          </a:p>
        </p:txBody>
      </p:sp>
      <p:sp>
        <p:nvSpPr>
          <p:cNvPr id="11" name="Rectangle 10">
            <a:extLst>
              <a:ext uri="{FF2B5EF4-FFF2-40B4-BE49-F238E27FC236}">
                <a16:creationId xmlns:a16="http://schemas.microsoft.com/office/drawing/2014/main" id="{0895077A-DC26-7FFD-E835-6D2ED6ACC3C4}"/>
              </a:ext>
            </a:extLst>
          </p:cNvPr>
          <p:cNvSpPr/>
          <p:nvPr/>
        </p:nvSpPr>
        <p:spPr>
          <a:xfrm>
            <a:off x="6916744" y="2030185"/>
            <a:ext cx="2035457" cy="4616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460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BA9B-853A-F50A-CB1D-C728C32B3794}"/>
              </a:ext>
            </a:extLst>
          </p:cNvPr>
          <p:cNvSpPr>
            <a:spLocks noGrp="1"/>
          </p:cNvSpPr>
          <p:nvPr>
            <p:ph type="title"/>
          </p:nvPr>
        </p:nvSpPr>
        <p:spPr>
          <a:xfrm>
            <a:off x="545506" y="539620"/>
            <a:ext cx="8761413" cy="706964"/>
          </a:xfrm>
        </p:spPr>
        <p:txBody>
          <a:bodyPr/>
          <a:lstStyle/>
          <a:p>
            <a:r>
              <a:rPr lang="en-US" sz="3200" b="1" dirty="0"/>
              <a:t>Task C: </a:t>
            </a:r>
            <a:r>
              <a:rPr lang="en-IN" sz="3200" b="1" dirty="0"/>
              <a:t>Weekly Retention Analysis</a:t>
            </a:r>
            <a:endParaRPr lang="en-IN" sz="3200" dirty="0"/>
          </a:p>
        </p:txBody>
      </p:sp>
      <p:pic>
        <p:nvPicPr>
          <p:cNvPr id="5" name="Content Placeholder 4">
            <a:extLst>
              <a:ext uri="{FF2B5EF4-FFF2-40B4-BE49-F238E27FC236}">
                <a16:creationId xmlns:a16="http://schemas.microsoft.com/office/drawing/2014/main" id="{623B4E67-26FD-C027-0945-C9DD7EABE186}"/>
              </a:ext>
            </a:extLst>
          </p:cNvPr>
          <p:cNvPicPr>
            <a:picLocks noGrp="1" noChangeAspect="1"/>
          </p:cNvPicPr>
          <p:nvPr>
            <p:ph idx="1"/>
          </p:nvPr>
        </p:nvPicPr>
        <p:blipFill>
          <a:blip r:embed="rId2"/>
          <a:stretch>
            <a:fillRect/>
          </a:stretch>
        </p:blipFill>
        <p:spPr>
          <a:xfrm>
            <a:off x="452200" y="1246584"/>
            <a:ext cx="5002420" cy="5359489"/>
          </a:xfrm>
        </p:spPr>
      </p:pic>
      <p:pic>
        <p:nvPicPr>
          <p:cNvPr id="7" name="Picture 6">
            <a:extLst>
              <a:ext uri="{FF2B5EF4-FFF2-40B4-BE49-F238E27FC236}">
                <a16:creationId xmlns:a16="http://schemas.microsoft.com/office/drawing/2014/main" id="{A5D42853-3502-571E-301F-67666F2C8DF7}"/>
              </a:ext>
            </a:extLst>
          </p:cNvPr>
          <p:cNvPicPr>
            <a:picLocks noChangeAspect="1"/>
          </p:cNvPicPr>
          <p:nvPr/>
        </p:nvPicPr>
        <p:blipFill>
          <a:blip r:embed="rId3"/>
          <a:srcRect r="1560"/>
          <a:stretch/>
        </p:blipFill>
        <p:spPr>
          <a:xfrm>
            <a:off x="7530981" y="219209"/>
            <a:ext cx="4208819" cy="4077478"/>
          </a:xfrm>
          <a:prstGeom prst="rect">
            <a:avLst/>
          </a:prstGeom>
        </p:spPr>
      </p:pic>
      <p:sp>
        <p:nvSpPr>
          <p:cNvPr id="8" name="TextBox 7">
            <a:extLst>
              <a:ext uri="{FF2B5EF4-FFF2-40B4-BE49-F238E27FC236}">
                <a16:creationId xmlns:a16="http://schemas.microsoft.com/office/drawing/2014/main" id="{2A38AB51-EA46-A19E-1ADD-99B50E2453F4}"/>
              </a:ext>
            </a:extLst>
          </p:cNvPr>
          <p:cNvSpPr txBox="1"/>
          <p:nvPr/>
        </p:nvSpPr>
        <p:spPr>
          <a:xfrm>
            <a:off x="5454620" y="2169823"/>
            <a:ext cx="1913952" cy="2126864"/>
          </a:xfrm>
          <a:prstGeom prst="rect">
            <a:avLst/>
          </a:prstGeom>
          <a:noFill/>
        </p:spPr>
        <p:txBody>
          <a:bodyPr wrap="square" rtlCol="0">
            <a:spAutoFit/>
          </a:bodyPr>
          <a:lstStyle/>
          <a:p>
            <a:pPr algn="ctr">
              <a:lnSpc>
                <a:spcPct val="150000"/>
              </a:lnSpc>
            </a:pPr>
            <a:r>
              <a:rPr lang="en-US" dirty="0">
                <a:latin typeface="Manrope"/>
              </a:rPr>
              <a:t>C</a:t>
            </a:r>
            <a:r>
              <a:rPr lang="en-US" b="0" i="0" dirty="0">
                <a:effectLst/>
                <a:latin typeface="Manrope"/>
              </a:rPr>
              <a:t>alculated the weekly retention of users based on their sign-up cohort.</a:t>
            </a:r>
            <a:endParaRPr lang="en-IN" dirty="0">
              <a:latin typeface="Manrope"/>
            </a:endParaRPr>
          </a:p>
        </p:txBody>
      </p:sp>
      <p:sp>
        <p:nvSpPr>
          <p:cNvPr id="10" name="TextBox 9">
            <a:extLst>
              <a:ext uri="{FF2B5EF4-FFF2-40B4-BE49-F238E27FC236}">
                <a16:creationId xmlns:a16="http://schemas.microsoft.com/office/drawing/2014/main" id="{5695A932-BACB-EC7B-9898-EA6C9B9E3FF7}"/>
              </a:ext>
            </a:extLst>
          </p:cNvPr>
          <p:cNvSpPr txBox="1"/>
          <p:nvPr/>
        </p:nvSpPr>
        <p:spPr>
          <a:xfrm>
            <a:off x="5454620" y="4216376"/>
            <a:ext cx="6488564" cy="2542363"/>
          </a:xfrm>
          <a:prstGeom prst="rect">
            <a:avLst/>
          </a:prstGeom>
          <a:noFill/>
        </p:spPr>
        <p:txBody>
          <a:bodyPr wrap="square" rtlCol="0">
            <a:spAutoFit/>
          </a:bodyPr>
          <a:lstStyle/>
          <a:p>
            <a:pPr>
              <a:lnSpc>
                <a:spcPct val="150000"/>
              </a:lnSpc>
            </a:pPr>
            <a:r>
              <a:rPr lang="en-US" b="1" dirty="0">
                <a:latin typeface="Manrope"/>
              </a:rPr>
              <a:t>Activated </a:t>
            </a:r>
            <a:r>
              <a:rPr lang="en-US" dirty="0">
                <a:latin typeface="Manrope"/>
              </a:rPr>
              <a:t>- The users sign up for the product </a:t>
            </a:r>
          </a:p>
          <a:p>
            <a:pPr>
              <a:lnSpc>
                <a:spcPct val="150000"/>
              </a:lnSpc>
            </a:pPr>
            <a:r>
              <a:rPr lang="en-US" b="1" dirty="0">
                <a:latin typeface="Manrope"/>
              </a:rPr>
              <a:t>Active week </a:t>
            </a:r>
            <a:r>
              <a:rPr lang="en-US" dirty="0">
                <a:latin typeface="Manrope"/>
              </a:rPr>
              <a:t>– the last week where that users active. </a:t>
            </a:r>
          </a:p>
          <a:p>
            <a:pPr>
              <a:lnSpc>
                <a:spcPct val="150000"/>
              </a:lnSpc>
            </a:pPr>
            <a:r>
              <a:rPr lang="en-US" dirty="0">
                <a:latin typeface="Manrope"/>
              </a:rPr>
              <a:t>Extracted only sign-up users and calculated the total sign-ups per week. Identified the last active week for each user, determined retained users for each specific week, and finally calculated the retention percentage.</a:t>
            </a:r>
            <a:endParaRPr lang="en-IN" dirty="0">
              <a:latin typeface="Manrope"/>
            </a:endParaRPr>
          </a:p>
        </p:txBody>
      </p:sp>
      <p:sp>
        <p:nvSpPr>
          <p:cNvPr id="11" name="Rectangle 10">
            <a:extLst>
              <a:ext uri="{FF2B5EF4-FFF2-40B4-BE49-F238E27FC236}">
                <a16:creationId xmlns:a16="http://schemas.microsoft.com/office/drawing/2014/main" id="{0F9F04FE-33A8-6327-165D-62DFB3EFCEFB}"/>
              </a:ext>
            </a:extLst>
          </p:cNvPr>
          <p:cNvSpPr/>
          <p:nvPr/>
        </p:nvSpPr>
        <p:spPr>
          <a:xfrm>
            <a:off x="5454620" y="1249433"/>
            <a:ext cx="2076361" cy="10580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728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D0B1-295D-1140-A16C-09D7A19ACDAE}"/>
              </a:ext>
            </a:extLst>
          </p:cNvPr>
          <p:cNvSpPr>
            <a:spLocks noGrp="1"/>
          </p:cNvSpPr>
          <p:nvPr>
            <p:ph type="title"/>
          </p:nvPr>
        </p:nvSpPr>
        <p:spPr>
          <a:xfrm>
            <a:off x="465994" y="882219"/>
            <a:ext cx="6989165" cy="706964"/>
          </a:xfrm>
        </p:spPr>
        <p:txBody>
          <a:bodyPr/>
          <a:lstStyle/>
          <a:p>
            <a:r>
              <a:rPr lang="en-US" sz="2800" b="1" dirty="0"/>
              <a:t>Task D: </a:t>
            </a:r>
            <a:r>
              <a:rPr lang="en-IN" sz="2800" b="1" dirty="0"/>
              <a:t>Weekly Engagement Per Device</a:t>
            </a:r>
            <a:br>
              <a:rPr lang="en-IN" dirty="0"/>
            </a:br>
            <a:endParaRPr lang="en-IN" dirty="0"/>
          </a:p>
        </p:txBody>
      </p:sp>
      <p:pic>
        <p:nvPicPr>
          <p:cNvPr id="5" name="Content Placeholder 4">
            <a:extLst>
              <a:ext uri="{FF2B5EF4-FFF2-40B4-BE49-F238E27FC236}">
                <a16:creationId xmlns:a16="http://schemas.microsoft.com/office/drawing/2014/main" id="{102E2DB1-79BB-3229-A0AB-352CE4BE1570}"/>
              </a:ext>
            </a:extLst>
          </p:cNvPr>
          <p:cNvPicPr>
            <a:picLocks noGrp="1" noChangeAspect="1"/>
          </p:cNvPicPr>
          <p:nvPr>
            <p:ph idx="1"/>
          </p:nvPr>
        </p:nvPicPr>
        <p:blipFill>
          <a:blip r:embed="rId3"/>
          <a:stretch>
            <a:fillRect/>
          </a:stretch>
        </p:blipFill>
        <p:spPr>
          <a:xfrm>
            <a:off x="2514724" y="989045"/>
            <a:ext cx="5059841" cy="4373694"/>
          </a:xfrm>
        </p:spPr>
      </p:pic>
      <p:pic>
        <p:nvPicPr>
          <p:cNvPr id="7" name="Picture 6">
            <a:extLst>
              <a:ext uri="{FF2B5EF4-FFF2-40B4-BE49-F238E27FC236}">
                <a16:creationId xmlns:a16="http://schemas.microsoft.com/office/drawing/2014/main" id="{4677996A-44A2-D058-A5A4-E0C92CE551D7}"/>
              </a:ext>
            </a:extLst>
          </p:cNvPr>
          <p:cNvPicPr>
            <a:picLocks noChangeAspect="1"/>
          </p:cNvPicPr>
          <p:nvPr/>
        </p:nvPicPr>
        <p:blipFill>
          <a:blip r:embed="rId4"/>
          <a:stretch>
            <a:fillRect/>
          </a:stretch>
        </p:blipFill>
        <p:spPr>
          <a:xfrm>
            <a:off x="7588821" y="184497"/>
            <a:ext cx="4220473" cy="2809372"/>
          </a:xfrm>
          <a:prstGeom prst="rect">
            <a:avLst/>
          </a:prstGeom>
        </p:spPr>
      </p:pic>
      <p:pic>
        <p:nvPicPr>
          <p:cNvPr id="9" name="Picture 8">
            <a:extLst>
              <a:ext uri="{FF2B5EF4-FFF2-40B4-BE49-F238E27FC236}">
                <a16:creationId xmlns:a16="http://schemas.microsoft.com/office/drawing/2014/main" id="{7CC511B5-BBD9-9924-4F1C-E5E19087181B}"/>
              </a:ext>
            </a:extLst>
          </p:cNvPr>
          <p:cNvPicPr>
            <a:picLocks noChangeAspect="1"/>
          </p:cNvPicPr>
          <p:nvPr/>
        </p:nvPicPr>
        <p:blipFill>
          <a:blip r:embed="rId5"/>
          <a:stretch>
            <a:fillRect/>
          </a:stretch>
        </p:blipFill>
        <p:spPr>
          <a:xfrm>
            <a:off x="7579317" y="2993869"/>
            <a:ext cx="4146689" cy="3679634"/>
          </a:xfrm>
          <a:prstGeom prst="rect">
            <a:avLst/>
          </a:prstGeom>
        </p:spPr>
      </p:pic>
      <p:sp>
        <p:nvSpPr>
          <p:cNvPr id="10" name="TextBox 9">
            <a:extLst>
              <a:ext uri="{FF2B5EF4-FFF2-40B4-BE49-F238E27FC236}">
                <a16:creationId xmlns:a16="http://schemas.microsoft.com/office/drawing/2014/main" id="{2080EAFC-DD68-1718-AB87-949742F0EAF4}"/>
              </a:ext>
            </a:extLst>
          </p:cNvPr>
          <p:cNvSpPr txBox="1"/>
          <p:nvPr/>
        </p:nvSpPr>
        <p:spPr>
          <a:xfrm>
            <a:off x="6319858" y="406558"/>
            <a:ext cx="1388369" cy="646331"/>
          </a:xfrm>
          <a:prstGeom prst="rect">
            <a:avLst/>
          </a:prstGeom>
          <a:noFill/>
        </p:spPr>
        <p:txBody>
          <a:bodyPr wrap="square" rtlCol="0">
            <a:spAutoFit/>
          </a:bodyPr>
          <a:lstStyle/>
          <a:p>
            <a:pPr algn="ctr"/>
            <a:r>
              <a:rPr lang="en-US" b="1" dirty="0">
                <a:solidFill>
                  <a:schemeClr val="bg1"/>
                </a:solidFill>
              </a:rPr>
              <a:t>Output</a:t>
            </a:r>
          </a:p>
          <a:p>
            <a:pPr algn="ctr"/>
            <a:r>
              <a:rPr lang="en-US" b="1" dirty="0">
                <a:solidFill>
                  <a:schemeClr val="bg1"/>
                </a:solidFill>
              </a:rPr>
              <a:t>1</a:t>
            </a:r>
            <a:endParaRPr lang="en-IN" b="1" dirty="0">
              <a:solidFill>
                <a:schemeClr val="bg1"/>
              </a:solidFill>
            </a:endParaRPr>
          </a:p>
        </p:txBody>
      </p:sp>
      <p:sp>
        <p:nvSpPr>
          <p:cNvPr id="11" name="TextBox 10">
            <a:extLst>
              <a:ext uri="{FF2B5EF4-FFF2-40B4-BE49-F238E27FC236}">
                <a16:creationId xmlns:a16="http://schemas.microsoft.com/office/drawing/2014/main" id="{43A671F2-F15F-EB98-AE95-DC50E9D38FE1}"/>
              </a:ext>
            </a:extLst>
          </p:cNvPr>
          <p:cNvSpPr txBox="1"/>
          <p:nvPr/>
        </p:nvSpPr>
        <p:spPr>
          <a:xfrm>
            <a:off x="6539039" y="4871005"/>
            <a:ext cx="1388369" cy="584775"/>
          </a:xfrm>
          <a:prstGeom prst="rect">
            <a:avLst/>
          </a:prstGeom>
          <a:noFill/>
        </p:spPr>
        <p:txBody>
          <a:bodyPr wrap="square" rtlCol="0">
            <a:spAutoFit/>
          </a:bodyPr>
          <a:lstStyle/>
          <a:p>
            <a:pPr algn="ctr"/>
            <a:r>
              <a:rPr lang="en-US" sz="1600" b="1" dirty="0"/>
              <a:t>Output</a:t>
            </a:r>
          </a:p>
          <a:p>
            <a:pPr algn="ctr"/>
            <a:r>
              <a:rPr lang="en-US" sz="1600" b="1" dirty="0"/>
              <a:t>2</a:t>
            </a:r>
            <a:endParaRPr lang="en-IN" sz="1600" b="1" dirty="0"/>
          </a:p>
        </p:txBody>
      </p:sp>
      <p:sp>
        <p:nvSpPr>
          <p:cNvPr id="12" name="TextBox 11">
            <a:extLst>
              <a:ext uri="{FF2B5EF4-FFF2-40B4-BE49-F238E27FC236}">
                <a16:creationId xmlns:a16="http://schemas.microsoft.com/office/drawing/2014/main" id="{20A11881-9F3D-A72A-1BB9-7B03DB755A9B}"/>
              </a:ext>
            </a:extLst>
          </p:cNvPr>
          <p:cNvSpPr txBox="1"/>
          <p:nvPr/>
        </p:nvSpPr>
        <p:spPr>
          <a:xfrm>
            <a:off x="309768" y="1991293"/>
            <a:ext cx="2361182" cy="3293209"/>
          </a:xfrm>
          <a:prstGeom prst="rect">
            <a:avLst/>
          </a:prstGeom>
          <a:noFill/>
        </p:spPr>
        <p:txBody>
          <a:bodyPr wrap="square" rtlCol="0">
            <a:spAutoFit/>
          </a:bodyPr>
          <a:lstStyle/>
          <a:p>
            <a:r>
              <a:rPr lang="en-US" sz="1600" dirty="0">
                <a:latin typeface="Manrope"/>
              </a:rPr>
              <a:t>Calculated </a:t>
            </a:r>
            <a:r>
              <a:rPr lang="en-US" sz="1600" b="0" i="0" dirty="0">
                <a:effectLst/>
                <a:latin typeface="Manrope"/>
              </a:rPr>
              <a:t>the weekly engagement per device.</a:t>
            </a:r>
          </a:p>
          <a:p>
            <a:r>
              <a:rPr lang="en-US" sz="1600" b="1" dirty="0">
                <a:latin typeface="Manrope"/>
              </a:rPr>
              <a:t>Output 1</a:t>
            </a:r>
            <a:r>
              <a:rPr lang="en-US" sz="1600" dirty="0">
                <a:latin typeface="Manrope"/>
              </a:rPr>
              <a:t>: </a:t>
            </a:r>
            <a:r>
              <a:rPr lang="en-US" sz="1600" dirty="0" err="1">
                <a:latin typeface="Manrope"/>
              </a:rPr>
              <a:t>Eg</a:t>
            </a:r>
            <a:r>
              <a:rPr lang="en-US" sz="1600" dirty="0">
                <a:latin typeface="Manrope"/>
              </a:rPr>
              <a:t>.</a:t>
            </a:r>
            <a:r>
              <a:rPr lang="en-US" sz="1600" b="1" dirty="0">
                <a:latin typeface="Manrope"/>
              </a:rPr>
              <a:t>’acer aspire desktop</a:t>
            </a:r>
            <a:r>
              <a:rPr lang="en-US" sz="1600" dirty="0">
                <a:latin typeface="Manrope"/>
              </a:rPr>
              <a:t>’ device engagement by weekly basis. From Total </a:t>
            </a:r>
            <a:r>
              <a:rPr lang="en-US" sz="1600" dirty="0" err="1">
                <a:latin typeface="Manrope"/>
              </a:rPr>
              <a:t>no.of</a:t>
            </a:r>
            <a:r>
              <a:rPr lang="en-US" sz="1600" dirty="0">
                <a:latin typeface="Manrope"/>
              </a:rPr>
              <a:t> users per week, I calculated number of users engaged with this particular device. From this I calculated percentage of user engagement. </a:t>
            </a:r>
            <a:endParaRPr lang="en-IN" sz="1600" dirty="0">
              <a:latin typeface="Manrope"/>
            </a:endParaRPr>
          </a:p>
        </p:txBody>
      </p:sp>
      <p:sp>
        <p:nvSpPr>
          <p:cNvPr id="13" name="TextBox 12">
            <a:extLst>
              <a:ext uri="{FF2B5EF4-FFF2-40B4-BE49-F238E27FC236}">
                <a16:creationId xmlns:a16="http://schemas.microsoft.com/office/drawing/2014/main" id="{F8123C6D-264F-BE25-F8BA-98A760561DD4}"/>
              </a:ext>
            </a:extLst>
          </p:cNvPr>
          <p:cNvSpPr txBox="1"/>
          <p:nvPr/>
        </p:nvSpPr>
        <p:spPr>
          <a:xfrm>
            <a:off x="313350" y="5378623"/>
            <a:ext cx="7182679" cy="1323439"/>
          </a:xfrm>
          <a:prstGeom prst="rect">
            <a:avLst/>
          </a:prstGeom>
          <a:noFill/>
        </p:spPr>
        <p:txBody>
          <a:bodyPr wrap="square" rtlCol="0">
            <a:spAutoFit/>
          </a:bodyPr>
          <a:lstStyle/>
          <a:p>
            <a:r>
              <a:rPr lang="en-US" sz="1600" b="1" dirty="0">
                <a:latin typeface="Manrope"/>
              </a:rPr>
              <a:t>Output 2</a:t>
            </a:r>
            <a:r>
              <a:rPr lang="en-US" sz="1600" dirty="0">
                <a:latin typeface="Manrope"/>
              </a:rPr>
              <a:t>: result of user engagement per week. </a:t>
            </a:r>
            <a:r>
              <a:rPr lang="en-US" sz="1600" dirty="0" err="1">
                <a:latin typeface="Manrope"/>
              </a:rPr>
              <a:t>Eg</a:t>
            </a:r>
            <a:r>
              <a:rPr lang="en-US" sz="1600" dirty="0">
                <a:latin typeface="Manrope"/>
              </a:rPr>
              <a:t>: </a:t>
            </a:r>
            <a:r>
              <a:rPr lang="en-US" sz="1600" b="1" dirty="0">
                <a:latin typeface="Manrope"/>
              </a:rPr>
              <a:t>17</a:t>
            </a:r>
            <a:r>
              <a:rPr lang="en-US" sz="1600" b="1" baseline="30000" dirty="0">
                <a:latin typeface="Manrope"/>
              </a:rPr>
              <a:t>th</a:t>
            </a:r>
            <a:r>
              <a:rPr lang="en-US" sz="1600" dirty="0">
                <a:latin typeface="Manrope"/>
              </a:rPr>
              <a:t> week, I calculated total number od users engaged on 17</a:t>
            </a:r>
            <a:r>
              <a:rPr lang="en-US" sz="1600" baseline="30000" dirty="0">
                <a:latin typeface="Manrope"/>
              </a:rPr>
              <a:t>th</a:t>
            </a:r>
            <a:r>
              <a:rPr lang="en-US" sz="1600" dirty="0">
                <a:latin typeface="Manrope"/>
              </a:rPr>
              <a:t> week, then calculated number of users engaged on each device, and its user engagement percentage. </a:t>
            </a:r>
            <a:r>
              <a:rPr lang="en-US" sz="1600" b="1" dirty="0">
                <a:latin typeface="Manrope"/>
              </a:rPr>
              <a:t>663</a:t>
            </a:r>
            <a:r>
              <a:rPr lang="en-US" sz="1600" dirty="0">
                <a:latin typeface="Manrope"/>
              </a:rPr>
              <a:t> </a:t>
            </a:r>
            <a:r>
              <a:rPr lang="en-US" sz="1600" b="1" dirty="0">
                <a:latin typeface="Manrope"/>
              </a:rPr>
              <a:t>users</a:t>
            </a:r>
            <a:r>
              <a:rPr lang="en-US" sz="1600" dirty="0">
                <a:latin typeface="Manrope"/>
              </a:rPr>
              <a:t> engaged in 17</a:t>
            </a:r>
            <a:r>
              <a:rPr lang="en-US" sz="1600" baseline="30000" dirty="0">
                <a:latin typeface="Manrope"/>
              </a:rPr>
              <a:t>th</a:t>
            </a:r>
            <a:r>
              <a:rPr lang="en-US" sz="1600" dirty="0">
                <a:latin typeface="Manrope"/>
              </a:rPr>
              <a:t> week, from that ‘</a:t>
            </a:r>
            <a:r>
              <a:rPr lang="en-US" sz="1600" b="1" dirty="0" err="1">
                <a:latin typeface="Manrope"/>
              </a:rPr>
              <a:t>mackbook</a:t>
            </a:r>
            <a:r>
              <a:rPr lang="en-US" sz="1600" b="1" dirty="0">
                <a:latin typeface="Manrope"/>
              </a:rPr>
              <a:t> pro</a:t>
            </a:r>
            <a:r>
              <a:rPr lang="en-US" sz="1600" dirty="0">
                <a:latin typeface="Manrope"/>
              </a:rPr>
              <a:t>’ device has 143 users engaged. </a:t>
            </a:r>
            <a:r>
              <a:rPr lang="en-US" sz="1600" b="1" dirty="0">
                <a:latin typeface="Manrope"/>
              </a:rPr>
              <a:t>22%</a:t>
            </a:r>
            <a:r>
              <a:rPr lang="en-US" sz="1600" dirty="0">
                <a:latin typeface="Manrope"/>
              </a:rPr>
              <a:t> </a:t>
            </a:r>
            <a:r>
              <a:rPr lang="en-US" sz="1600" b="1" dirty="0">
                <a:latin typeface="Manrope"/>
              </a:rPr>
              <a:t>user engagement </a:t>
            </a:r>
            <a:r>
              <a:rPr lang="en-US" sz="1600" dirty="0">
                <a:latin typeface="Manrope"/>
              </a:rPr>
              <a:t>for </a:t>
            </a:r>
            <a:r>
              <a:rPr lang="en-US" sz="1600" dirty="0" err="1">
                <a:latin typeface="Manrope"/>
              </a:rPr>
              <a:t>mackbook</a:t>
            </a:r>
            <a:r>
              <a:rPr lang="en-US" sz="1600" dirty="0">
                <a:latin typeface="Manrope"/>
              </a:rPr>
              <a:t> pro device.</a:t>
            </a:r>
            <a:endParaRPr lang="en-IN" sz="1600" dirty="0">
              <a:latin typeface="Manrope"/>
            </a:endParaRPr>
          </a:p>
        </p:txBody>
      </p:sp>
    </p:spTree>
    <p:extLst>
      <p:ext uri="{BB962C8B-B14F-4D97-AF65-F5344CB8AC3E}">
        <p14:creationId xmlns:p14="http://schemas.microsoft.com/office/powerpoint/2010/main" val="264170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B16E-7F6A-CD6F-5B65-F81796044F05}"/>
              </a:ext>
            </a:extLst>
          </p:cNvPr>
          <p:cNvSpPr>
            <a:spLocks noGrp="1"/>
          </p:cNvSpPr>
          <p:nvPr>
            <p:ph type="title"/>
          </p:nvPr>
        </p:nvSpPr>
        <p:spPr>
          <a:xfrm>
            <a:off x="7779148" y="819096"/>
            <a:ext cx="3752947" cy="706964"/>
          </a:xfrm>
        </p:spPr>
        <p:txBody>
          <a:bodyPr/>
          <a:lstStyle/>
          <a:p>
            <a:r>
              <a:rPr lang="en-US" sz="2800" b="1" dirty="0">
                <a:solidFill>
                  <a:schemeClr val="bg1"/>
                </a:solidFill>
              </a:rPr>
              <a:t>Task E: </a:t>
            </a:r>
            <a:r>
              <a:rPr lang="en-IN" sz="2800" b="1" dirty="0">
                <a:solidFill>
                  <a:schemeClr val="bg1"/>
                </a:solidFill>
              </a:rPr>
              <a:t>Email Engagement Analysis</a:t>
            </a:r>
          </a:p>
        </p:txBody>
      </p:sp>
      <p:pic>
        <p:nvPicPr>
          <p:cNvPr id="7" name="Picture 6">
            <a:extLst>
              <a:ext uri="{FF2B5EF4-FFF2-40B4-BE49-F238E27FC236}">
                <a16:creationId xmlns:a16="http://schemas.microsoft.com/office/drawing/2014/main" id="{F8D8F904-5083-2D1B-89E2-4FC1E71D1EA3}"/>
              </a:ext>
            </a:extLst>
          </p:cNvPr>
          <p:cNvPicPr>
            <a:picLocks noChangeAspect="1"/>
          </p:cNvPicPr>
          <p:nvPr/>
        </p:nvPicPr>
        <p:blipFill>
          <a:blip r:embed="rId2"/>
          <a:stretch>
            <a:fillRect/>
          </a:stretch>
        </p:blipFill>
        <p:spPr>
          <a:xfrm>
            <a:off x="410547" y="3317033"/>
            <a:ext cx="7935850" cy="3386045"/>
          </a:xfrm>
          <a:prstGeom prst="rect">
            <a:avLst/>
          </a:prstGeom>
        </p:spPr>
      </p:pic>
      <p:pic>
        <p:nvPicPr>
          <p:cNvPr id="5" name="Content Placeholder 4">
            <a:extLst>
              <a:ext uri="{FF2B5EF4-FFF2-40B4-BE49-F238E27FC236}">
                <a16:creationId xmlns:a16="http://schemas.microsoft.com/office/drawing/2014/main" id="{D00DFC9D-AC6D-F02E-C225-90916F86749A}"/>
              </a:ext>
            </a:extLst>
          </p:cNvPr>
          <p:cNvPicPr>
            <a:picLocks noGrp="1" noChangeAspect="1"/>
          </p:cNvPicPr>
          <p:nvPr>
            <p:ph idx="1"/>
          </p:nvPr>
        </p:nvPicPr>
        <p:blipFill>
          <a:blip r:embed="rId3"/>
          <a:stretch>
            <a:fillRect/>
          </a:stretch>
        </p:blipFill>
        <p:spPr>
          <a:xfrm>
            <a:off x="410547" y="392279"/>
            <a:ext cx="5521649" cy="2924754"/>
          </a:xfrm>
        </p:spPr>
      </p:pic>
      <p:pic>
        <p:nvPicPr>
          <p:cNvPr id="9" name="Picture 8">
            <a:extLst>
              <a:ext uri="{FF2B5EF4-FFF2-40B4-BE49-F238E27FC236}">
                <a16:creationId xmlns:a16="http://schemas.microsoft.com/office/drawing/2014/main" id="{624D6961-C829-C723-FABB-FF7878AC0A3E}"/>
              </a:ext>
            </a:extLst>
          </p:cNvPr>
          <p:cNvPicPr>
            <a:picLocks noChangeAspect="1"/>
          </p:cNvPicPr>
          <p:nvPr/>
        </p:nvPicPr>
        <p:blipFill>
          <a:blip r:embed="rId4"/>
          <a:stretch>
            <a:fillRect/>
          </a:stretch>
        </p:blipFill>
        <p:spPr>
          <a:xfrm>
            <a:off x="4422710" y="1854655"/>
            <a:ext cx="7769290" cy="1056495"/>
          </a:xfrm>
          <a:prstGeom prst="rect">
            <a:avLst/>
          </a:prstGeom>
        </p:spPr>
      </p:pic>
      <p:sp>
        <p:nvSpPr>
          <p:cNvPr id="10" name="TextBox 9">
            <a:extLst>
              <a:ext uri="{FF2B5EF4-FFF2-40B4-BE49-F238E27FC236}">
                <a16:creationId xmlns:a16="http://schemas.microsoft.com/office/drawing/2014/main" id="{48BA3C17-16E7-BEB1-00CA-7FD26969BE05}"/>
              </a:ext>
            </a:extLst>
          </p:cNvPr>
          <p:cNvSpPr txBox="1"/>
          <p:nvPr/>
        </p:nvSpPr>
        <p:spPr>
          <a:xfrm>
            <a:off x="5881042" y="3083095"/>
            <a:ext cx="5990254" cy="3371308"/>
          </a:xfrm>
          <a:prstGeom prst="rect">
            <a:avLst/>
          </a:prstGeom>
          <a:noFill/>
        </p:spPr>
        <p:txBody>
          <a:bodyPr wrap="square" rtlCol="0">
            <a:spAutoFit/>
          </a:bodyPr>
          <a:lstStyle/>
          <a:p>
            <a:pPr>
              <a:lnSpc>
                <a:spcPct val="150000"/>
              </a:lnSpc>
            </a:pPr>
            <a:r>
              <a:rPr lang="en-IN" dirty="0">
                <a:latin typeface="Manrope"/>
              </a:rPr>
              <a:t>C</a:t>
            </a:r>
            <a:r>
              <a:rPr lang="en-IN" b="0" i="0" dirty="0">
                <a:effectLst/>
                <a:latin typeface="Manrope"/>
              </a:rPr>
              <a:t>alculated the email engagement metrics by this long CTE. </a:t>
            </a:r>
          </a:p>
          <a:p>
            <a:pPr algn="r">
              <a:lnSpc>
                <a:spcPct val="150000"/>
              </a:lnSpc>
            </a:pPr>
            <a:r>
              <a:rPr lang="en-IN" dirty="0">
                <a:latin typeface="Manrope"/>
              </a:rPr>
              <a:t>There are 4 actions. For each action, I calculated total number of unique users. From that calculated number of users opened email, users clicked </a:t>
            </a:r>
            <a:r>
              <a:rPr lang="en-IN" dirty="0" err="1">
                <a:latin typeface="Manrope"/>
              </a:rPr>
              <a:t>email,users</a:t>
            </a:r>
            <a:r>
              <a:rPr lang="en-IN" dirty="0">
                <a:latin typeface="Manrope"/>
              </a:rPr>
              <a:t> sent reengagement. From that number of users for each category, I calculated percentage metrices of each category  by</a:t>
            </a:r>
          </a:p>
          <a:p>
            <a:pPr algn="r">
              <a:lnSpc>
                <a:spcPct val="150000"/>
              </a:lnSpc>
            </a:pPr>
            <a:r>
              <a:rPr lang="en-IN" dirty="0">
                <a:latin typeface="Manrope"/>
              </a:rPr>
              <a:t>dividing the total number of users </a:t>
            </a:r>
          </a:p>
          <a:p>
            <a:pPr algn="r">
              <a:lnSpc>
                <a:spcPct val="150000"/>
              </a:lnSpc>
            </a:pPr>
            <a:r>
              <a:rPr lang="en-IN" dirty="0">
                <a:latin typeface="Manrope"/>
              </a:rPr>
              <a:t>for each action. </a:t>
            </a:r>
            <a:endParaRPr lang="en-IN" dirty="0"/>
          </a:p>
        </p:txBody>
      </p:sp>
    </p:spTree>
    <p:extLst>
      <p:ext uri="{BB962C8B-B14F-4D97-AF65-F5344CB8AC3E}">
        <p14:creationId xmlns:p14="http://schemas.microsoft.com/office/powerpoint/2010/main" val="313644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EC71-BAC1-4083-D152-B7F8822C5E65}"/>
              </a:ext>
            </a:extLst>
          </p:cNvPr>
          <p:cNvSpPr>
            <a:spLocks noGrp="1"/>
          </p:cNvSpPr>
          <p:nvPr>
            <p:ph type="title"/>
          </p:nvPr>
        </p:nvSpPr>
        <p:spPr>
          <a:xfrm>
            <a:off x="1089640" y="1132288"/>
            <a:ext cx="8761413" cy="706964"/>
          </a:xfrm>
        </p:spPr>
        <p:txBody>
          <a:bodyPr/>
          <a:lstStyle/>
          <a:p>
            <a:r>
              <a:rPr lang="en-IN" b="1" dirty="0"/>
              <a:t>Insights</a:t>
            </a:r>
            <a:br>
              <a:rPr lang="en-IN" b="1" dirty="0"/>
            </a:br>
            <a:r>
              <a:rPr lang="en-US" sz="2800" dirty="0">
                <a:latin typeface="Manrope"/>
              </a:rPr>
              <a:t>Through this project, I gained valuable insights into:</a:t>
            </a:r>
            <a:br>
              <a:rPr lang="en-US" sz="3600" dirty="0">
                <a:latin typeface="Manrope"/>
              </a:rPr>
            </a:br>
            <a:endParaRPr lang="en-IN" dirty="0"/>
          </a:p>
        </p:txBody>
      </p:sp>
      <p:sp>
        <p:nvSpPr>
          <p:cNvPr id="3" name="Content Placeholder 2">
            <a:extLst>
              <a:ext uri="{FF2B5EF4-FFF2-40B4-BE49-F238E27FC236}">
                <a16:creationId xmlns:a16="http://schemas.microsoft.com/office/drawing/2014/main" id="{5F9416CB-A6D2-D964-187E-937AEC7C3ED0}"/>
              </a:ext>
            </a:extLst>
          </p:cNvPr>
          <p:cNvSpPr>
            <a:spLocks noGrp="1"/>
          </p:cNvSpPr>
          <p:nvPr>
            <p:ph idx="1"/>
          </p:nvPr>
        </p:nvSpPr>
        <p:spPr>
          <a:xfrm>
            <a:off x="422988" y="2276669"/>
            <a:ext cx="11346024" cy="4954556"/>
          </a:xfrm>
        </p:spPr>
        <p:txBody>
          <a:bodyPr>
            <a:normAutofit fontScale="70000" lnSpcReduction="20000"/>
          </a:bodyPr>
          <a:lstStyle/>
          <a:p>
            <a:pPr>
              <a:buFont typeface="+mj-lt"/>
              <a:buAutoNum type="arabicPeriod"/>
            </a:pPr>
            <a:r>
              <a:rPr lang="en-US" sz="2900" b="1" dirty="0">
                <a:latin typeface="Manrope"/>
              </a:rPr>
              <a:t>Jobs Reviewed Over Time</a:t>
            </a:r>
            <a:r>
              <a:rPr lang="en-US" sz="2900" dirty="0">
                <a:latin typeface="Manrope"/>
              </a:rPr>
              <a:t> – Identified trends in job reviews, </a:t>
            </a:r>
            <a:r>
              <a:rPr lang="en-US" sz="2900" b="0" i="0" dirty="0">
                <a:solidFill>
                  <a:schemeClr val="tx1"/>
                </a:solidFill>
                <a:effectLst/>
                <a:latin typeface="Manrope"/>
              </a:rPr>
              <a:t>Calculated the number of jobs reviewed per hour for each day.</a:t>
            </a:r>
          </a:p>
          <a:p>
            <a:pPr>
              <a:buFont typeface="+mj-lt"/>
              <a:buAutoNum type="arabicPeriod"/>
            </a:pPr>
            <a:r>
              <a:rPr lang="en-US" sz="2900" b="1" dirty="0">
                <a:latin typeface="Manrope"/>
              </a:rPr>
              <a:t>Throughput Analysis</a:t>
            </a:r>
            <a:r>
              <a:rPr lang="en-US" sz="2900" dirty="0">
                <a:latin typeface="Manrope"/>
              </a:rPr>
              <a:t> – Measured job completion rates, helping optimize workflow..</a:t>
            </a:r>
          </a:p>
          <a:p>
            <a:pPr>
              <a:buFont typeface="+mj-lt"/>
              <a:buAutoNum type="arabicPeriod"/>
            </a:pPr>
            <a:r>
              <a:rPr lang="en-US" sz="2900" b="1" dirty="0">
                <a:latin typeface="Manrope"/>
              </a:rPr>
              <a:t>Language Share Analysis</a:t>
            </a:r>
            <a:r>
              <a:rPr lang="en-US" sz="2900" dirty="0">
                <a:latin typeface="Manrope"/>
              </a:rPr>
              <a:t> – Analyzed language distribution in job postings, aiding in resource allocation and market targeting.</a:t>
            </a:r>
          </a:p>
          <a:p>
            <a:pPr>
              <a:buFont typeface="+mj-lt"/>
              <a:buAutoNum type="arabicPeriod"/>
            </a:pPr>
            <a:r>
              <a:rPr lang="en-US" sz="2900" b="1" dirty="0">
                <a:latin typeface="Manrope"/>
              </a:rPr>
              <a:t>Weekly User Engagement</a:t>
            </a:r>
            <a:r>
              <a:rPr lang="en-US" sz="2900" dirty="0">
                <a:latin typeface="Manrope"/>
              </a:rPr>
              <a:t> – Observed fluctuations in user interactions, helping refine engagement strategies.</a:t>
            </a:r>
          </a:p>
          <a:p>
            <a:pPr>
              <a:buFont typeface="+mj-lt"/>
              <a:buAutoNum type="arabicPeriod"/>
            </a:pPr>
            <a:r>
              <a:rPr lang="en-US" sz="2900" b="1" dirty="0">
                <a:latin typeface="Manrope"/>
              </a:rPr>
              <a:t>User Growth Analysis</a:t>
            </a:r>
            <a:r>
              <a:rPr lang="en-US" sz="2900" dirty="0">
                <a:latin typeface="Manrope"/>
              </a:rPr>
              <a:t> – Tracked new user sign-ups, highlighting growth trends and retention challenges.</a:t>
            </a:r>
          </a:p>
          <a:p>
            <a:pPr>
              <a:buFont typeface="+mj-lt"/>
              <a:buAutoNum type="arabicPeriod"/>
            </a:pPr>
            <a:r>
              <a:rPr lang="en-US" sz="2900" b="1" dirty="0">
                <a:latin typeface="Manrope"/>
              </a:rPr>
              <a:t>Weekly Retention Analysis</a:t>
            </a:r>
            <a:r>
              <a:rPr lang="en-US" sz="2900" dirty="0">
                <a:latin typeface="Manrope"/>
              </a:rPr>
              <a:t> – Determined the percentage of returning users, providing insights into user loyalty.</a:t>
            </a:r>
          </a:p>
          <a:p>
            <a:pPr>
              <a:buFont typeface="+mj-lt"/>
              <a:buAutoNum type="arabicPeriod"/>
            </a:pPr>
            <a:r>
              <a:rPr lang="en-US" sz="2900" b="1" dirty="0">
                <a:latin typeface="Manrope"/>
              </a:rPr>
              <a:t>Weekly Engagement Per Device</a:t>
            </a:r>
            <a:r>
              <a:rPr lang="en-US" sz="2900" dirty="0">
                <a:latin typeface="Manrope"/>
              </a:rPr>
              <a:t> – Compared engagement across devices, optimizing user experience for different platforms.</a:t>
            </a:r>
          </a:p>
          <a:p>
            <a:pPr>
              <a:buFont typeface="+mj-lt"/>
              <a:buAutoNum type="arabicPeriod"/>
            </a:pPr>
            <a:r>
              <a:rPr lang="en-US" sz="2900" b="1" dirty="0">
                <a:latin typeface="Manrope"/>
              </a:rPr>
              <a:t>Email Engagement Analysis</a:t>
            </a:r>
            <a:r>
              <a:rPr lang="en-US" sz="2900" dirty="0">
                <a:latin typeface="Manrope"/>
              </a:rPr>
              <a:t> – Evaluated the effectiveness of email campaigns, guiding improvements in communication strategies.</a:t>
            </a:r>
          </a:p>
          <a:p>
            <a:endParaRPr lang="en-IN" dirty="0"/>
          </a:p>
        </p:txBody>
      </p:sp>
    </p:spTree>
    <p:extLst>
      <p:ext uri="{BB962C8B-B14F-4D97-AF65-F5344CB8AC3E}">
        <p14:creationId xmlns:p14="http://schemas.microsoft.com/office/powerpoint/2010/main" val="188367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8F47-E7D4-EFBA-F827-FD5E20456820}"/>
              </a:ext>
            </a:extLst>
          </p:cNvPr>
          <p:cNvSpPr>
            <a:spLocks noGrp="1"/>
          </p:cNvSpPr>
          <p:nvPr>
            <p:ph type="title"/>
          </p:nvPr>
        </p:nvSpPr>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id="{AF294336-1243-B02C-8D9B-BB2B16FDD2BC}"/>
              </a:ext>
            </a:extLst>
          </p:cNvPr>
          <p:cNvSpPr>
            <a:spLocks noGrp="1"/>
          </p:cNvSpPr>
          <p:nvPr>
            <p:ph idx="1"/>
          </p:nvPr>
        </p:nvSpPr>
        <p:spPr/>
        <p:txBody>
          <a:bodyPr>
            <a:normAutofit lnSpcReduction="10000"/>
          </a:bodyPr>
          <a:lstStyle/>
          <a:p>
            <a:pPr>
              <a:lnSpc>
                <a:spcPct val="150000"/>
              </a:lnSpc>
            </a:pPr>
            <a:r>
              <a:rPr lang="en-US" dirty="0"/>
              <a:t>This project provided hands-on experience in operational analytics, allowing me to:</a:t>
            </a:r>
          </a:p>
          <a:p>
            <a:pPr>
              <a:lnSpc>
                <a:spcPct val="150000"/>
              </a:lnSpc>
              <a:buFont typeface="Arial" panose="020B0604020202020204" pitchFamily="34" charset="0"/>
              <a:buChar char="•"/>
            </a:pPr>
            <a:r>
              <a:rPr lang="en-US" dirty="0"/>
              <a:t>Extract meaningful insights from real-world datasets.</a:t>
            </a:r>
          </a:p>
          <a:p>
            <a:pPr>
              <a:lnSpc>
                <a:spcPct val="150000"/>
              </a:lnSpc>
              <a:buFont typeface="Arial" panose="020B0604020202020204" pitchFamily="34" charset="0"/>
              <a:buChar char="•"/>
            </a:pPr>
            <a:r>
              <a:rPr lang="en-US" dirty="0"/>
              <a:t>Strengthen SQL skills by writing advanced queries to solve business problems.</a:t>
            </a:r>
          </a:p>
          <a:p>
            <a:pPr>
              <a:lnSpc>
                <a:spcPct val="150000"/>
              </a:lnSpc>
              <a:buFont typeface="Arial" panose="020B0604020202020204" pitchFamily="34" charset="0"/>
              <a:buChar char="•"/>
            </a:pPr>
            <a:r>
              <a:rPr lang="en-US" dirty="0"/>
              <a:t>Improve decision-making through data-driven insights.</a:t>
            </a:r>
          </a:p>
          <a:p>
            <a:pPr>
              <a:lnSpc>
                <a:spcPct val="150000"/>
              </a:lnSpc>
              <a:buFont typeface="Arial" panose="020B0604020202020204" pitchFamily="34" charset="0"/>
              <a:buChar char="•"/>
            </a:pPr>
            <a:r>
              <a:rPr lang="en-US" dirty="0"/>
              <a:t>Enhance report presentation skills for effective storytelling with data.</a:t>
            </a:r>
          </a:p>
          <a:p>
            <a:endParaRPr lang="en-IN" dirty="0"/>
          </a:p>
        </p:txBody>
      </p:sp>
    </p:spTree>
    <p:extLst>
      <p:ext uri="{BB962C8B-B14F-4D97-AF65-F5344CB8AC3E}">
        <p14:creationId xmlns:p14="http://schemas.microsoft.com/office/powerpoint/2010/main" val="196437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FF6F-2BC8-7124-1E4D-FE0885B6157B}"/>
              </a:ext>
            </a:extLst>
          </p:cNvPr>
          <p:cNvSpPr>
            <a:spLocks noGrp="1"/>
          </p:cNvSpPr>
          <p:nvPr>
            <p:ph type="title"/>
          </p:nvPr>
        </p:nvSpPr>
        <p:spPr/>
        <p:txBody>
          <a:bodyPr/>
          <a:lstStyle/>
          <a:p>
            <a:r>
              <a:rPr lang="en-IN" b="1" dirty="0"/>
              <a:t>Drive Link</a:t>
            </a:r>
            <a:endParaRPr lang="en-IN" dirty="0"/>
          </a:p>
        </p:txBody>
      </p:sp>
      <p:sp>
        <p:nvSpPr>
          <p:cNvPr id="3" name="Content Placeholder 2">
            <a:extLst>
              <a:ext uri="{FF2B5EF4-FFF2-40B4-BE49-F238E27FC236}">
                <a16:creationId xmlns:a16="http://schemas.microsoft.com/office/drawing/2014/main" id="{C138BFD4-A10C-E073-4715-EC69AAC9EC06}"/>
              </a:ext>
            </a:extLst>
          </p:cNvPr>
          <p:cNvSpPr>
            <a:spLocks noGrp="1"/>
          </p:cNvSpPr>
          <p:nvPr>
            <p:ph idx="1"/>
          </p:nvPr>
        </p:nvSpPr>
        <p:spPr/>
        <p:txBody>
          <a:bodyPr/>
          <a:lstStyle/>
          <a:p>
            <a:pPr>
              <a:lnSpc>
                <a:spcPct val="150000"/>
              </a:lnSpc>
            </a:pPr>
            <a:r>
              <a:rPr lang="en-US" dirty="0"/>
              <a:t>A detailed report with SQL queries, screenshots of outputs, and analysis is compiled in this PPT document.</a:t>
            </a:r>
          </a:p>
          <a:p>
            <a:pPr>
              <a:lnSpc>
                <a:spcPct val="150000"/>
              </a:lnSpc>
            </a:pPr>
            <a:r>
              <a:rPr lang="en-US" dirty="0"/>
              <a:t>The link to the MySQL Script document is given below.</a:t>
            </a:r>
          </a:p>
          <a:p>
            <a:pPr>
              <a:lnSpc>
                <a:spcPct val="150000"/>
              </a:lnSpc>
            </a:pPr>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https://drive.google.com/drive/folders/1ycSCOgHPkHqX4rI8VX_993xOPMbBn5fW?usp=sharing</a:t>
            </a:r>
            <a:endParaRPr lang="en-IN" dirty="0">
              <a:solidFill>
                <a:schemeClr val="accent1">
                  <a:lumMod val="75000"/>
                </a:schemeClr>
              </a:solidFill>
            </a:endParaRPr>
          </a:p>
          <a:p>
            <a:pPr>
              <a:lnSpc>
                <a:spcPct val="150000"/>
              </a:lnSpc>
            </a:pPr>
            <a:endParaRPr lang="en-IN" dirty="0"/>
          </a:p>
        </p:txBody>
      </p:sp>
    </p:spTree>
    <p:extLst>
      <p:ext uri="{BB962C8B-B14F-4D97-AF65-F5344CB8AC3E}">
        <p14:creationId xmlns:p14="http://schemas.microsoft.com/office/powerpoint/2010/main" val="136900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BB915-2BD3-21D3-E151-C6BBF8994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15BE6-8F6B-426D-2A76-1EDEE7CE416B}"/>
              </a:ext>
            </a:extLst>
          </p:cNvPr>
          <p:cNvSpPr>
            <a:spLocks noGrp="1"/>
          </p:cNvSpPr>
          <p:nvPr>
            <p:ph type="ctrTitle"/>
          </p:nvPr>
        </p:nvSpPr>
        <p:spPr>
          <a:xfrm>
            <a:off x="1154955" y="1642533"/>
            <a:ext cx="8825658" cy="2677648"/>
          </a:xfrm>
        </p:spPr>
        <p:txBody>
          <a:bodyPr/>
          <a:lstStyle/>
          <a:p>
            <a:pPr>
              <a:lnSpc>
                <a:spcPct val="150000"/>
              </a:lnSpc>
            </a:pPr>
            <a:r>
              <a:rPr lang="en-US" sz="1800" dirty="0"/>
              <a:t>Thank you for the opportunity to work on this project as a Lead Analyst . It has been a valuable experience in analyzing operational data and deriving meaningful insights.</a:t>
            </a:r>
            <a:br>
              <a:rPr lang="en-US" sz="1800" dirty="0"/>
            </a:br>
            <a:r>
              <a:rPr lang="en-US" sz="1800" b="1" dirty="0"/>
              <a:t>What I Learned:</a:t>
            </a:r>
            <a:br>
              <a:rPr lang="en-US" sz="1800" dirty="0"/>
            </a:br>
            <a:r>
              <a:rPr lang="en-US" sz="1800" dirty="0"/>
              <a:t>I gained hands-on experience in ADVANCED SQL, IMPORTING LARGE SIZE DATA and investigating METRIC SPIKES. </a:t>
            </a:r>
            <a:br>
              <a:rPr lang="en-US" sz="1800" dirty="0"/>
            </a:br>
            <a:r>
              <a:rPr lang="en-US" sz="1800" dirty="0"/>
              <a:t>This project enhanced my analytical thinking and improved my ability to interpret data-driven trends.</a:t>
            </a:r>
          </a:p>
        </p:txBody>
      </p:sp>
      <p:sp>
        <p:nvSpPr>
          <p:cNvPr id="3" name="Subtitle 2">
            <a:extLst>
              <a:ext uri="{FF2B5EF4-FFF2-40B4-BE49-F238E27FC236}">
                <a16:creationId xmlns:a16="http://schemas.microsoft.com/office/drawing/2014/main" id="{8EC36DB3-9FEF-4585-A0A3-BCDC5ECABEA1}"/>
              </a:ext>
            </a:extLst>
          </p:cNvPr>
          <p:cNvSpPr>
            <a:spLocks noGrp="1"/>
          </p:cNvSpPr>
          <p:nvPr>
            <p:ph type="subTitle" idx="1"/>
          </p:nvPr>
        </p:nvSpPr>
        <p:spPr>
          <a:xfrm>
            <a:off x="1154955" y="4475345"/>
            <a:ext cx="8825658" cy="861420"/>
          </a:xfrm>
        </p:spPr>
        <p:txBody>
          <a:bodyPr/>
          <a:lstStyle/>
          <a:p>
            <a:r>
              <a:rPr lang="en-US" dirty="0"/>
              <a:t>BY LAVANYA B</a:t>
            </a:r>
            <a:endParaRPr lang="en-IN" dirty="0"/>
          </a:p>
        </p:txBody>
      </p:sp>
    </p:spTree>
    <p:extLst>
      <p:ext uri="{BB962C8B-B14F-4D97-AF65-F5344CB8AC3E}">
        <p14:creationId xmlns:p14="http://schemas.microsoft.com/office/powerpoint/2010/main" val="408418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563B-69A6-FC56-AB78-C1C37C7A07F8}"/>
              </a:ext>
            </a:extLst>
          </p:cNvPr>
          <p:cNvSpPr>
            <a:spLocks noGrp="1"/>
          </p:cNvSpPr>
          <p:nvPr>
            <p:ph type="title"/>
          </p:nvPr>
        </p:nvSpPr>
        <p:spPr/>
        <p:txBody>
          <a:bodyPr/>
          <a:lstStyle/>
          <a:p>
            <a:r>
              <a:rPr lang="en-IN" b="1" dirty="0"/>
              <a:t>Project Description</a:t>
            </a:r>
            <a:endParaRPr lang="en-IN" dirty="0"/>
          </a:p>
        </p:txBody>
      </p:sp>
      <p:sp>
        <p:nvSpPr>
          <p:cNvPr id="3" name="Content Placeholder 2">
            <a:extLst>
              <a:ext uri="{FF2B5EF4-FFF2-40B4-BE49-F238E27FC236}">
                <a16:creationId xmlns:a16="http://schemas.microsoft.com/office/drawing/2014/main" id="{4F776507-31EC-26CD-A25D-74B9ADBD0DED}"/>
              </a:ext>
            </a:extLst>
          </p:cNvPr>
          <p:cNvSpPr>
            <a:spLocks noGrp="1"/>
          </p:cNvSpPr>
          <p:nvPr>
            <p:ph idx="1"/>
          </p:nvPr>
        </p:nvSpPr>
        <p:spPr/>
        <p:txBody>
          <a:bodyPr>
            <a:normAutofit fontScale="92500" lnSpcReduction="20000"/>
          </a:bodyPr>
          <a:lstStyle/>
          <a:p>
            <a:pPr>
              <a:lnSpc>
                <a:spcPct val="150000"/>
              </a:lnSpc>
            </a:pPr>
            <a:r>
              <a:rPr lang="en-US" dirty="0"/>
              <a:t>Operational Analytics is a crucial process that involves analyzing a company's end-to-end operations. This analysis helps identify areas for improvement within the company. As a Lead Data Analyst, I worked closely with various teams such as operations, support, and marketing to derive valuable insights from the data collected.</a:t>
            </a:r>
          </a:p>
          <a:p>
            <a:pPr>
              <a:lnSpc>
                <a:spcPct val="150000"/>
              </a:lnSpc>
            </a:pPr>
            <a:r>
              <a:rPr lang="en-US" dirty="0"/>
              <a:t>One of the key aspects of Operational Analytics is investigating metric spikes, which involves understanding and explaining sudden changes in key performance indicators. This project consists of two case studies that focus on job data analysis and user engagement trends.</a:t>
            </a:r>
          </a:p>
          <a:p>
            <a:endParaRPr lang="en-IN" dirty="0"/>
          </a:p>
        </p:txBody>
      </p:sp>
    </p:spTree>
    <p:extLst>
      <p:ext uri="{BB962C8B-B14F-4D97-AF65-F5344CB8AC3E}">
        <p14:creationId xmlns:p14="http://schemas.microsoft.com/office/powerpoint/2010/main" val="246558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F7DE-4ECB-4F4E-8E98-98EE1DE32FEA}"/>
              </a:ext>
            </a:extLst>
          </p:cNvPr>
          <p:cNvSpPr>
            <a:spLocks noGrp="1"/>
          </p:cNvSpPr>
          <p:nvPr>
            <p:ph type="title"/>
          </p:nvPr>
        </p:nvSpPr>
        <p:spPr/>
        <p:txBody>
          <a:bodyPr/>
          <a:lstStyle/>
          <a:p>
            <a:r>
              <a:rPr lang="en-IN" b="1" dirty="0"/>
              <a:t>Approach</a:t>
            </a:r>
            <a:endParaRPr lang="en-IN" dirty="0"/>
          </a:p>
        </p:txBody>
      </p:sp>
      <p:sp>
        <p:nvSpPr>
          <p:cNvPr id="3" name="Content Placeholder 2">
            <a:extLst>
              <a:ext uri="{FF2B5EF4-FFF2-40B4-BE49-F238E27FC236}">
                <a16:creationId xmlns:a16="http://schemas.microsoft.com/office/drawing/2014/main" id="{E2DBF0D2-00F6-CB97-0825-DBD74B8EC260}"/>
              </a:ext>
            </a:extLst>
          </p:cNvPr>
          <p:cNvSpPr>
            <a:spLocks noGrp="1"/>
          </p:cNvSpPr>
          <p:nvPr>
            <p:ph idx="1"/>
          </p:nvPr>
        </p:nvSpPr>
        <p:spPr>
          <a:xfrm>
            <a:off x="1154954" y="2258008"/>
            <a:ext cx="9771193" cy="4422710"/>
          </a:xfrm>
        </p:spPr>
        <p:txBody>
          <a:bodyPr>
            <a:normAutofit fontScale="92500" lnSpcReduction="20000"/>
          </a:bodyPr>
          <a:lstStyle/>
          <a:p>
            <a:pPr>
              <a:lnSpc>
                <a:spcPct val="160000"/>
              </a:lnSpc>
            </a:pPr>
            <a:r>
              <a:rPr lang="en-US" dirty="0"/>
              <a:t>To carry out this project, I followed a structured data analysis process:</a:t>
            </a:r>
          </a:p>
          <a:p>
            <a:pPr>
              <a:lnSpc>
                <a:spcPct val="160000"/>
              </a:lnSpc>
              <a:buFont typeface="+mj-lt"/>
              <a:buAutoNum type="arabicPeriod"/>
            </a:pPr>
            <a:r>
              <a:rPr lang="en-US" b="1" dirty="0"/>
              <a:t>Importing Data</a:t>
            </a:r>
            <a:r>
              <a:rPr lang="en-US" dirty="0"/>
              <a:t> - imported large file size CSV file to </a:t>
            </a:r>
            <a:r>
              <a:rPr lang="en-US" dirty="0" err="1"/>
              <a:t>MySql</a:t>
            </a:r>
            <a:r>
              <a:rPr lang="en-US" dirty="0"/>
              <a:t> by a query with the help for demo video which attached with given files.</a:t>
            </a:r>
          </a:p>
          <a:p>
            <a:pPr>
              <a:lnSpc>
                <a:spcPct val="160000"/>
              </a:lnSpc>
              <a:buFont typeface="+mj-lt"/>
              <a:buAutoNum type="arabicPeriod"/>
            </a:pPr>
            <a:r>
              <a:rPr lang="en-US" b="1" dirty="0"/>
              <a:t>Understanding the Data</a:t>
            </a:r>
            <a:r>
              <a:rPr lang="en-US" dirty="0"/>
              <a:t> – I examined the datasets provided for both case studies to understand their structure and key attributes.</a:t>
            </a:r>
          </a:p>
          <a:p>
            <a:pPr>
              <a:lnSpc>
                <a:spcPct val="160000"/>
              </a:lnSpc>
              <a:buFont typeface="+mj-lt"/>
              <a:buAutoNum type="arabicPeriod"/>
            </a:pPr>
            <a:r>
              <a:rPr lang="en-US" b="1" dirty="0"/>
              <a:t>Query Execution</a:t>
            </a:r>
            <a:r>
              <a:rPr lang="en-US" dirty="0"/>
              <a:t> – I wrote SQL queries to extract relevant insights from the datasets.</a:t>
            </a:r>
          </a:p>
          <a:p>
            <a:pPr>
              <a:lnSpc>
                <a:spcPct val="160000"/>
              </a:lnSpc>
              <a:buFont typeface="+mj-lt"/>
              <a:buAutoNum type="arabicPeriod"/>
            </a:pPr>
            <a:r>
              <a:rPr lang="en-US" b="1" dirty="0"/>
              <a:t>Analysis &amp; Interpretation</a:t>
            </a:r>
            <a:r>
              <a:rPr lang="en-US" dirty="0"/>
              <a:t> – I analyzed the query results to extract data according to the given task.</a:t>
            </a:r>
          </a:p>
          <a:p>
            <a:pPr>
              <a:lnSpc>
                <a:spcPct val="160000"/>
              </a:lnSpc>
              <a:buFont typeface="+mj-lt"/>
              <a:buAutoNum type="arabicPeriod"/>
            </a:pPr>
            <a:r>
              <a:rPr lang="en-US" b="1" dirty="0"/>
              <a:t>Reporting &amp; Documentation</a:t>
            </a:r>
            <a:r>
              <a:rPr lang="en-US" dirty="0"/>
              <a:t> – I compiled my findings into a structured format, capturing key insights from each analysis.</a:t>
            </a:r>
          </a:p>
        </p:txBody>
      </p:sp>
    </p:spTree>
    <p:extLst>
      <p:ext uri="{BB962C8B-B14F-4D97-AF65-F5344CB8AC3E}">
        <p14:creationId xmlns:p14="http://schemas.microsoft.com/office/powerpoint/2010/main" val="180796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3007-7013-4F70-3AB0-D98DEBE2D228}"/>
              </a:ext>
            </a:extLst>
          </p:cNvPr>
          <p:cNvSpPr>
            <a:spLocks noGrp="1"/>
          </p:cNvSpPr>
          <p:nvPr>
            <p:ph type="title"/>
          </p:nvPr>
        </p:nvSpPr>
        <p:spPr/>
        <p:txBody>
          <a:bodyPr/>
          <a:lstStyle/>
          <a:p>
            <a:r>
              <a:rPr lang="en-IN" b="1" dirty="0"/>
              <a:t>Tech-Stack Used</a:t>
            </a:r>
            <a:endParaRPr lang="en-IN" dirty="0"/>
          </a:p>
        </p:txBody>
      </p:sp>
      <p:sp>
        <p:nvSpPr>
          <p:cNvPr id="3" name="Content Placeholder 2">
            <a:extLst>
              <a:ext uri="{FF2B5EF4-FFF2-40B4-BE49-F238E27FC236}">
                <a16:creationId xmlns:a16="http://schemas.microsoft.com/office/drawing/2014/main" id="{70AF3F2E-21E1-1E07-183E-F554E5970BAE}"/>
              </a:ext>
            </a:extLst>
          </p:cNvPr>
          <p:cNvSpPr>
            <a:spLocks noGrp="1"/>
          </p:cNvSpPr>
          <p:nvPr>
            <p:ph idx="1"/>
          </p:nvPr>
        </p:nvSpPr>
        <p:spPr>
          <a:xfrm>
            <a:off x="1154954" y="2603500"/>
            <a:ext cx="8825659" cy="2602982"/>
          </a:xfrm>
        </p:spPr>
        <p:txBody>
          <a:bodyPr/>
          <a:lstStyle/>
          <a:p>
            <a:pPr>
              <a:lnSpc>
                <a:spcPct val="150000"/>
              </a:lnSpc>
            </a:pPr>
            <a:r>
              <a:rPr lang="en-US" dirty="0"/>
              <a:t>For this project, I utilized the following tools:</a:t>
            </a:r>
          </a:p>
          <a:p>
            <a:pPr>
              <a:lnSpc>
                <a:spcPct val="150000"/>
              </a:lnSpc>
              <a:buFont typeface="Arial" panose="020B0604020202020204" pitchFamily="34" charset="0"/>
              <a:buChar char="•"/>
            </a:pPr>
            <a:r>
              <a:rPr lang="en-US" b="1" dirty="0"/>
              <a:t>MySQL Workbench</a:t>
            </a:r>
            <a:r>
              <a:rPr lang="en-US" dirty="0"/>
              <a:t> – Used for writing and executing SQL queries, retrieving insights, and managing database operations.</a:t>
            </a:r>
          </a:p>
          <a:p>
            <a:pPr>
              <a:lnSpc>
                <a:spcPct val="150000"/>
              </a:lnSpc>
              <a:buFont typeface="Arial" panose="020B0604020202020204" pitchFamily="34" charset="0"/>
              <a:buChar char="•"/>
            </a:pPr>
            <a:r>
              <a:rPr lang="en-US" b="1" dirty="0"/>
              <a:t>Google Slides/PowerPoint</a:t>
            </a:r>
            <a:r>
              <a:rPr lang="en-US" dirty="0"/>
              <a:t> – Used to compile the report and present the analysis effectively.</a:t>
            </a:r>
          </a:p>
          <a:p>
            <a:endParaRPr lang="en-IN" dirty="0"/>
          </a:p>
        </p:txBody>
      </p:sp>
    </p:spTree>
    <p:extLst>
      <p:ext uri="{BB962C8B-B14F-4D97-AF65-F5344CB8AC3E}">
        <p14:creationId xmlns:p14="http://schemas.microsoft.com/office/powerpoint/2010/main" val="185407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2426-BB0C-EB45-E209-DE0C85ACF007}"/>
              </a:ext>
            </a:extLst>
          </p:cNvPr>
          <p:cNvSpPr>
            <a:spLocks noGrp="1"/>
          </p:cNvSpPr>
          <p:nvPr>
            <p:ph type="title"/>
          </p:nvPr>
        </p:nvSpPr>
        <p:spPr/>
        <p:txBody>
          <a:bodyPr/>
          <a:lstStyle/>
          <a:p>
            <a:r>
              <a:rPr lang="en-US" b="1" dirty="0"/>
              <a:t>Case Study 1: Job Data Analysis</a:t>
            </a:r>
            <a:br>
              <a:rPr lang="en-US" b="1" dirty="0"/>
            </a:br>
            <a:endParaRPr lang="en-IN" dirty="0"/>
          </a:p>
        </p:txBody>
      </p:sp>
      <p:sp>
        <p:nvSpPr>
          <p:cNvPr id="3" name="Content Placeholder 2">
            <a:extLst>
              <a:ext uri="{FF2B5EF4-FFF2-40B4-BE49-F238E27FC236}">
                <a16:creationId xmlns:a16="http://schemas.microsoft.com/office/drawing/2014/main" id="{3D660686-9219-70C1-08AB-6AA078084154}"/>
              </a:ext>
            </a:extLst>
          </p:cNvPr>
          <p:cNvSpPr>
            <a:spLocks noGrp="1"/>
          </p:cNvSpPr>
          <p:nvPr>
            <p:ph idx="1"/>
          </p:nvPr>
        </p:nvSpPr>
        <p:spPr>
          <a:xfrm>
            <a:off x="343191" y="2388636"/>
            <a:ext cx="6365519" cy="4198776"/>
          </a:xfrm>
        </p:spPr>
        <p:txBody>
          <a:bodyPr>
            <a:normAutofit/>
          </a:bodyPr>
          <a:lstStyle/>
          <a:p>
            <a:pPr marL="0" indent="0">
              <a:buNone/>
            </a:pPr>
            <a:r>
              <a:rPr lang="en-US" dirty="0">
                <a:solidFill>
                  <a:schemeClr val="tx1"/>
                </a:solidFill>
                <a:latin typeface="Manrope"/>
              </a:rPr>
              <a:t>Analyzing trends in job reviews to identify fluctuations</a:t>
            </a:r>
            <a:r>
              <a:rPr lang="en-US" dirty="0">
                <a:latin typeface="Manrope"/>
              </a:rPr>
              <a:t>.</a:t>
            </a:r>
            <a:endParaRPr lang="en-US" dirty="0">
              <a:solidFill>
                <a:schemeClr val="tx1"/>
              </a:solidFill>
              <a:latin typeface="Manrope"/>
            </a:endParaRPr>
          </a:p>
          <a:p>
            <a:pPr marL="0" indent="0">
              <a:buNone/>
            </a:pPr>
            <a:r>
              <a:rPr lang="en-US" dirty="0">
                <a:solidFill>
                  <a:schemeClr val="tx1"/>
                </a:solidFill>
                <a:latin typeface="Manrope"/>
              </a:rPr>
              <a:t>C</a:t>
            </a:r>
            <a:r>
              <a:rPr lang="en-US" b="0" i="0" dirty="0">
                <a:solidFill>
                  <a:schemeClr val="tx1"/>
                </a:solidFill>
                <a:effectLst/>
                <a:latin typeface="Manrope"/>
              </a:rPr>
              <a:t>alculated the number of jobs reviewed per hour for each day in November 2020.</a:t>
            </a:r>
          </a:p>
          <a:p>
            <a:pPr marL="0" indent="0">
              <a:buNone/>
            </a:pPr>
            <a:r>
              <a:rPr lang="en-US" b="0" i="0" dirty="0">
                <a:solidFill>
                  <a:schemeClr val="tx1"/>
                </a:solidFill>
                <a:effectLst/>
                <a:latin typeface="Manrope"/>
              </a:rPr>
              <a:t>As the given Time spent to review the job are in seconds.</a:t>
            </a:r>
          </a:p>
          <a:p>
            <a:pPr marL="0" indent="0">
              <a:buNone/>
            </a:pPr>
            <a:r>
              <a:rPr lang="en-US" dirty="0">
                <a:solidFill>
                  <a:schemeClr val="tx1"/>
                </a:solidFill>
                <a:latin typeface="Manrope"/>
              </a:rPr>
              <a:t>So the time converted to hours by dividing 3600.</a:t>
            </a:r>
          </a:p>
          <a:p>
            <a:pPr marL="0" indent="0">
              <a:buNone/>
            </a:pPr>
            <a:r>
              <a:rPr lang="en-US" dirty="0">
                <a:solidFill>
                  <a:schemeClr val="tx1"/>
                </a:solidFill>
                <a:latin typeface="Manrope"/>
              </a:rPr>
              <a:t>Calculated number of jobs reviewed each day per hour is attached here.</a:t>
            </a:r>
          </a:p>
          <a:p>
            <a:pPr marL="0" indent="0">
              <a:buNone/>
            </a:pPr>
            <a:r>
              <a:rPr lang="en-US" dirty="0">
                <a:solidFill>
                  <a:schemeClr val="tx1"/>
                </a:solidFill>
                <a:latin typeface="Manrope"/>
              </a:rPr>
              <a:t>There are 2 jobs were reviewed on 30</a:t>
            </a:r>
            <a:r>
              <a:rPr lang="en-US" baseline="30000" dirty="0">
                <a:solidFill>
                  <a:schemeClr val="tx1"/>
                </a:solidFill>
                <a:latin typeface="Manrope"/>
              </a:rPr>
              <a:t>th</a:t>
            </a:r>
            <a:r>
              <a:rPr lang="en-US" dirty="0">
                <a:solidFill>
                  <a:schemeClr val="tx1"/>
                </a:solidFill>
                <a:latin typeface="Manrope"/>
              </a:rPr>
              <a:t> </a:t>
            </a:r>
            <a:r>
              <a:rPr lang="en-US" dirty="0" err="1">
                <a:solidFill>
                  <a:schemeClr val="tx1"/>
                </a:solidFill>
                <a:latin typeface="Manrope"/>
              </a:rPr>
              <a:t>nov</a:t>
            </a:r>
            <a:r>
              <a:rPr lang="en-US" dirty="0">
                <a:solidFill>
                  <a:schemeClr val="tx1"/>
                </a:solidFill>
                <a:latin typeface="Manrope"/>
              </a:rPr>
              <a:t> 2020 and 28</a:t>
            </a:r>
            <a:r>
              <a:rPr lang="en-US" baseline="30000" dirty="0">
                <a:solidFill>
                  <a:schemeClr val="tx1"/>
                </a:solidFill>
                <a:latin typeface="Manrope"/>
              </a:rPr>
              <a:t>th</a:t>
            </a:r>
            <a:r>
              <a:rPr lang="en-US" dirty="0">
                <a:solidFill>
                  <a:schemeClr val="tx1"/>
                </a:solidFill>
                <a:latin typeface="Manrope"/>
              </a:rPr>
              <a:t> </a:t>
            </a:r>
            <a:r>
              <a:rPr lang="en-US" dirty="0" err="1">
                <a:solidFill>
                  <a:schemeClr val="tx1"/>
                </a:solidFill>
                <a:latin typeface="Manrope"/>
              </a:rPr>
              <a:t>nov</a:t>
            </a:r>
            <a:r>
              <a:rPr lang="en-US" dirty="0">
                <a:solidFill>
                  <a:schemeClr val="tx1"/>
                </a:solidFill>
                <a:latin typeface="Manrope"/>
              </a:rPr>
              <a:t> 2020 each.</a:t>
            </a:r>
          </a:p>
          <a:p>
            <a:pPr marL="0" indent="0">
              <a:buNone/>
            </a:pPr>
            <a:r>
              <a:rPr lang="en-US" dirty="0">
                <a:solidFill>
                  <a:schemeClr val="tx1"/>
                </a:solidFill>
                <a:latin typeface="Manrope"/>
              </a:rPr>
              <a:t>Rest all days, 1 job was reviewed. </a:t>
            </a:r>
            <a:endParaRPr lang="en-IN" dirty="0">
              <a:solidFill>
                <a:schemeClr val="tx1"/>
              </a:solidFill>
            </a:endParaRPr>
          </a:p>
        </p:txBody>
      </p:sp>
      <p:sp>
        <p:nvSpPr>
          <p:cNvPr id="4" name="Title 1">
            <a:extLst>
              <a:ext uri="{FF2B5EF4-FFF2-40B4-BE49-F238E27FC236}">
                <a16:creationId xmlns:a16="http://schemas.microsoft.com/office/drawing/2014/main" id="{16BB1AC2-B7E4-05B7-7D08-EDC099100AE8}"/>
              </a:ext>
            </a:extLst>
          </p:cNvPr>
          <p:cNvSpPr txBox="1">
            <a:spLocks/>
          </p:cNvSpPr>
          <p:nvPr/>
        </p:nvSpPr>
        <p:spPr bwMode="gray">
          <a:xfrm>
            <a:off x="1154953" y="1779210"/>
            <a:ext cx="8761413" cy="60009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i="0" dirty="0">
                <a:solidFill>
                  <a:schemeClr val="bg1"/>
                </a:solidFill>
                <a:effectLst/>
                <a:latin typeface="Manrope"/>
              </a:rPr>
              <a:t>Tasks A :</a:t>
            </a:r>
            <a:r>
              <a:rPr lang="en-US" sz="2800" dirty="0">
                <a:solidFill>
                  <a:schemeClr val="bg1"/>
                </a:solidFill>
                <a:latin typeface="Manrope"/>
              </a:rPr>
              <a:t> </a:t>
            </a:r>
            <a:r>
              <a:rPr lang="en-US" sz="2800" b="1" i="0" dirty="0">
                <a:solidFill>
                  <a:schemeClr val="bg1"/>
                </a:solidFill>
                <a:effectLst/>
                <a:latin typeface="Manrope"/>
              </a:rPr>
              <a:t>Jobs Reviewed Over Time</a:t>
            </a:r>
            <a:endParaRPr lang="en-US" sz="2800" b="0" i="0" dirty="0">
              <a:solidFill>
                <a:schemeClr val="bg1"/>
              </a:solidFill>
              <a:effectLst/>
              <a:latin typeface="Manrope"/>
            </a:endParaRPr>
          </a:p>
          <a:p>
            <a:br>
              <a:rPr lang="en-US" b="1" dirty="0"/>
            </a:br>
            <a:endParaRPr lang="en-IN" dirty="0"/>
          </a:p>
        </p:txBody>
      </p:sp>
      <p:pic>
        <p:nvPicPr>
          <p:cNvPr id="7" name="Picture 6">
            <a:extLst>
              <a:ext uri="{FF2B5EF4-FFF2-40B4-BE49-F238E27FC236}">
                <a16:creationId xmlns:a16="http://schemas.microsoft.com/office/drawing/2014/main" id="{26717864-1902-595D-C5DD-94F39EDCB78D}"/>
              </a:ext>
            </a:extLst>
          </p:cNvPr>
          <p:cNvPicPr>
            <a:picLocks noChangeAspect="1"/>
          </p:cNvPicPr>
          <p:nvPr/>
        </p:nvPicPr>
        <p:blipFill>
          <a:blip r:embed="rId2"/>
          <a:stretch>
            <a:fillRect/>
          </a:stretch>
        </p:blipFill>
        <p:spPr>
          <a:xfrm>
            <a:off x="6708710" y="2412570"/>
            <a:ext cx="5014395" cy="3157805"/>
          </a:xfrm>
          <a:prstGeom prst="rect">
            <a:avLst/>
          </a:prstGeom>
        </p:spPr>
      </p:pic>
    </p:spTree>
    <p:extLst>
      <p:ext uri="{BB962C8B-B14F-4D97-AF65-F5344CB8AC3E}">
        <p14:creationId xmlns:p14="http://schemas.microsoft.com/office/powerpoint/2010/main" val="251943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1-E1FB-6235-96F7-CB4134B29F13}"/>
              </a:ext>
            </a:extLst>
          </p:cNvPr>
          <p:cNvSpPr>
            <a:spLocks noGrp="1"/>
          </p:cNvSpPr>
          <p:nvPr>
            <p:ph type="title"/>
          </p:nvPr>
        </p:nvSpPr>
        <p:spPr>
          <a:xfrm>
            <a:off x="1154954" y="973668"/>
            <a:ext cx="8761413" cy="463246"/>
          </a:xfrm>
        </p:spPr>
        <p:txBody>
          <a:bodyPr/>
          <a:lstStyle/>
          <a:p>
            <a:r>
              <a:rPr lang="en-US" b="1" dirty="0"/>
              <a:t>Task B</a:t>
            </a:r>
            <a:r>
              <a:rPr lang="en-US" dirty="0"/>
              <a:t> :</a:t>
            </a:r>
            <a:r>
              <a:rPr lang="en-IN" b="1" dirty="0"/>
              <a:t> Throughput Analysis</a:t>
            </a:r>
            <a:r>
              <a:rPr lang="en-IN" dirty="0"/>
              <a:t>:</a:t>
            </a:r>
            <a:br>
              <a:rPr lang="en-IN" dirty="0"/>
            </a:br>
            <a:endParaRPr lang="en-IN" dirty="0"/>
          </a:p>
        </p:txBody>
      </p:sp>
      <p:pic>
        <p:nvPicPr>
          <p:cNvPr id="7" name="Content Placeholder 6">
            <a:extLst>
              <a:ext uri="{FF2B5EF4-FFF2-40B4-BE49-F238E27FC236}">
                <a16:creationId xmlns:a16="http://schemas.microsoft.com/office/drawing/2014/main" id="{94006E01-3885-EB04-EC6D-0E0E6006524E}"/>
              </a:ext>
            </a:extLst>
          </p:cNvPr>
          <p:cNvPicPr>
            <a:picLocks noGrp="1" noChangeAspect="1"/>
          </p:cNvPicPr>
          <p:nvPr>
            <p:ph idx="1"/>
          </p:nvPr>
        </p:nvPicPr>
        <p:blipFill>
          <a:blip r:embed="rId2"/>
          <a:stretch>
            <a:fillRect/>
          </a:stretch>
        </p:blipFill>
        <p:spPr>
          <a:xfrm>
            <a:off x="466531" y="1313401"/>
            <a:ext cx="7473820" cy="3137301"/>
          </a:xfrm>
        </p:spPr>
      </p:pic>
      <p:pic>
        <p:nvPicPr>
          <p:cNvPr id="9" name="Picture 8">
            <a:extLst>
              <a:ext uri="{FF2B5EF4-FFF2-40B4-BE49-F238E27FC236}">
                <a16:creationId xmlns:a16="http://schemas.microsoft.com/office/drawing/2014/main" id="{23DED550-9BFC-6156-4FA8-96DF18572A77}"/>
              </a:ext>
            </a:extLst>
          </p:cNvPr>
          <p:cNvPicPr>
            <a:picLocks noChangeAspect="1"/>
          </p:cNvPicPr>
          <p:nvPr/>
        </p:nvPicPr>
        <p:blipFill>
          <a:blip r:embed="rId3"/>
          <a:stretch>
            <a:fillRect/>
          </a:stretch>
        </p:blipFill>
        <p:spPr>
          <a:xfrm>
            <a:off x="4484035" y="2416629"/>
            <a:ext cx="7241434" cy="2577462"/>
          </a:xfrm>
          <a:prstGeom prst="rect">
            <a:avLst/>
          </a:prstGeom>
        </p:spPr>
      </p:pic>
      <p:sp>
        <p:nvSpPr>
          <p:cNvPr id="10" name="TextBox 9">
            <a:extLst>
              <a:ext uri="{FF2B5EF4-FFF2-40B4-BE49-F238E27FC236}">
                <a16:creationId xmlns:a16="http://schemas.microsoft.com/office/drawing/2014/main" id="{41F17127-4735-21A5-EB91-DE2B0A3F5043}"/>
              </a:ext>
            </a:extLst>
          </p:cNvPr>
          <p:cNvSpPr txBox="1"/>
          <p:nvPr/>
        </p:nvSpPr>
        <p:spPr>
          <a:xfrm>
            <a:off x="335902" y="4621269"/>
            <a:ext cx="4021494" cy="923330"/>
          </a:xfrm>
          <a:prstGeom prst="rect">
            <a:avLst/>
          </a:prstGeom>
          <a:noFill/>
        </p:spPr>
        <p:txBody>
          <a:bodyPr wrap="square" rtlCol="0">
            <a:spAutoFit/>
          </a:bodyPr>
          <a:lstStyle/>
          <a:p>
            <a:r>
              <a:rPr lang="en-US" b="0" i="0" dirty="0">
                <a:effectLst/>
                <a:latin typeface="Manrope"/>
              </a:rPr>
              <a:t>Calculate the 7-day rolling average of throughput (number of events per second).</a:t>
            </a:r>
          </a:p>
        </p:txBody>
      </p:sp>
      <p:sp>
        <p:nvSpPr>
          <p:cNvPr id="11" name="TextBox 10">
            <a:extLst>
              <a:ext uri="{FF2B5EF4-FFF2-40B4-BE49-F238E27FC236}">
                <a16:creationId xmlns:a16="http://schemas.microsoft.com/office/drawing/2014/main" id="{D6544665-DEB0-7378-2DA1-71BF57607B4A}"/>
              </a:ext>
            </a:extLst>
          </p:cNvPr>
          <p:cNvSpPr txBox="1"/>
          <p:nvPr/>
        </p:nvSpPr>
        <p:spPr>
          <a:xfrm>
            <a:off x="4484035" y="5038531"/>
            <a:ext cx="7241434" cy="1754326"/>
          </a:xfrm>
          <a:prstGeom prst="rect">
            <a:avLst/>
          </a:prstGeom>
          <a:noFill/>
        </p:spPr>
        <p:txBody>
          <a:bodyPr wrap="square" rtlCol="0">
            <a:spAutoFit/>
          </a:bodyPr>
          <a:lstStyle/>
          <a:p>
            <a:r>
              <a:rPr lang="en-US" dirty="0">
                <a:latin typeface="Manrope"/>
              </a:rPr>
              <a:t>Here I attached both </a:t>
            </a:r>
            <a:r>
              <a:rPr lang="en-US" b="0" i="0" dirty="0">
                <a:effectLst/>
                <a:latin typeface="Manrope"/>
              </a:rPr>
              <a:t>daily metric and the 7-day rolling average for throughput.</a:t>
            </a:r>
          </a:p>
          <a:p>
            <a:r>
              <a:rPr lang="en-US" dirty="0">
                <a:latin typeface="Manrope"/>
              </a:rPr>
              <a:t>In the given data, there were only 6 days data only there, so I preferred to do daily metrics. And 7-day rolling metric was new to me so I researched how to do in internet and have calculated.</a:t>
            </a:r>
            <a:endParaRPr lang="en-IN" dirty="0"/>
          </a:p>
          <a:p>
            <a:endParaRPr lang="en-IN" dirty="0"/>
          </a:p>
        </p:txBody>
      </p:sp>
    </p:spTree>
    <p:extLst>
      <p:ext uri="{BB962C8B-B14F-4D97-AF65-F5344CB8AC3E}">
        <p14:creationId xmlns:p14="http://schemas.microsoft.com/office/powerpoint/2010/main" val="330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6498-39E0-BBC0-56FB-B397B6A2FF2C}"/>
              </a:ext>
            </a:extLst>
          </p:cNvPr>
          <p:cNvSpPr>
            <a:spLocks noGrp="1"/>
          </p:cNvSpPr>
          <p:nvPr>
            <p:ph type="title"/>
          </p:nvPr>
        </p:nvSpPr>
        <p:spPr>
          <a:xfrm>
            <a:off x="959012" y="838200"/>
            <a:ext cx="8761413" cy="706964"/>
          </a:xfrm>
        </p:spPr>
        <p:txBody>
          <a:bodyPr/>
          <a:lstStyle/>
          <a:p>
            <a:r>
              <a:rPr lang="en-US" b="1" dirty="0"/>
              <a:t>Task C: Language Share Analysis:</a:t>
            </a:r>
            <a:endParaRPr lang="en-IN" dirty="0"/>
          </a:p>
        </p:txBody>
      </p:sp>
      <p:pic>
        <p:nvPicPr>
          <p:cNvPr id="11" name="Picture 10">
            <a:extLst>
              <a:ext uri="{FF2B5EF4-FFF2-40B4-BE49-F238E27FC236}">
                <a16:creationId xmlns:a16="http://schemas.microsoft.com/office/drawing/2014/main" id="{FA03FAB5-4A43-23A9-0EAF-C27F9C2D895C}"/>
              </a:ext>
            </a:extLst>
          </p:cNvPr>
          <p:cNvPicPr>
            <a:picLocks noChangeAspect="1"/>
          </p:cNvPicPr>
          <p:nvPr/>
        </p:nvPicPr>
        <p:blipFill>
          <a:blip r:embed="rId2"/>
          <a:stretch>
            <a:fillRect/>
          </a:stretch>
        </p:blipFill>
        <p:spPr>
          <a:xfrm>
            <a:off x="454089" y="1545164"/>
            <a:ext cx="6030687" cy="3344077"/>
          </a:xfrm>
          <a:prstGeom prst="rect">
            <a:avLst/>
          </a:prstGeom>
        </p:spPr>
      </p:pic>
      <p:pic>
        <p:nvPicPr>
          <p:cNvPr id="9" name="Content Placeholder 8">
            <a:extLst>
              <a:ext uri="{FF2B5EF4-FFF2-40B4-BE49-F238E27FC236}">
                <a16:creationId xmlns:a16="http://schemas.microsoft.com/office/drawing/2014/main" id="{69C834A2-AFA1-9A78-4F4C-439E0567C275}"/>
              </a:ext>
            </a:extLst>
          </p:cNvPr>
          <p:cNvPicPr>
            <a:picLocks noGrp="1" noChangeAspect="1"/>
          </p:cNvPicPr>
          <p:nvPr>
            <p:ph idx="1"/>
          </p:nvPr>
        </p:nvPicPr>
        <p:blipFill>
          <a:blip r:embed="rId3"/>
          <a:stretch>
            <a:fillRect/>
          </a:stretch>
        </p:blipFill>
        <p:spPr>
          <a:xfrm>
            <a:off x="4822632" y="2731424"/>
            <a:ext cx="6915279" cy="2960801"/>
          </a:xfrm>
        </p:spPr>
      </p:pic>
      <p:sp>
        <p:nvSpPr>
          <p:cNvPr id="12" name="TextBox 11">
            <a:extLst>
              <a:ext uri="{FF2B5EF4-FFF2-40B4-BE49-F238E27FC236}">
                <a16:creationId xmlns:a16="http://schemas.microsoft.com/office/drawing/2014/main" id="{041463AC-7B6D-B66C-F954-03736EC2D976}"/>
              </a:ext>
            </a:extLst>
          </p:cNvPr>
          <p:cNvSpPr txBox="1"/>
          <p:nvPr/>
        </p:nvSpPr>
        <p:spPr>
          <a:xfrm>
            <a:off x="454089" y="4967992"/>
            <a:ext cx="5461520" cy="2031325"/>
          </a:xfrm>
          <a:prstGeom prst="rect">
            <a:avLst/>
          </a:prstGeom>
          <a:noFill/>
        </p:spPr>
        <p:txBody>
          <a:bodyPr wrap="square" rtlCol="0">
            <a:spAutoFit/>
          </a:bodyPr>
          <a:lstStyle/>
          <a:p>
            <a:r>
              <a:rPr lang="en-US" dirty="0">
                <a:latin typeface="Manrope"/>
              </a:rPr>
              <a:t>C</a:t>
            </a:r>
            <a:r>
              <a:rPr lang="en-US" b="0" i="0" dirty="0">
                <a:effectLst/>
                <a:latin typeface="Manrope"/>
              </a:rPr>
              <a:t>alculated the percentage share of each </a:t>
            </a:r>
          </a:p>
          <a:p>
            <a:r>
              <a:rPr lang="en-US" b="0" i="0" dirty="0">
                <a:effectLst/>
                <a:latin typeface="Manrope"/>
              </a:rPr>
              <a:t>language </a:t>
            </a:r>
            <a:r>
              <a:rPr lang="en-US" dirty="0">
                <a:latin typeface="Manrope"/>
              </a:rPr>
              <a:t>based on all </a:t>
            </a:r>
            <a:r>
              <a:rPr lang="en-US" b="1" dirty="0">
                <a:latin typeface="Manrope"/>
              </a:rPr>
              <a:t>6 days of data</a:t>
            </a:r>
            <a:r>
              <a:rPr lang="en-US" dirty="0">
                <a:latin typeface="Manrope"/>
              </a:rPr>
              <a:t> instead</a:t>
            </a:r>
          </a:p>
          <a:p>
            <a:r>
              <a:rPr lang="en-US" dirty="0">
                <a:latin typeface="Manrope"/>
              </a:rPr>
              <a:t>of a 30-day period. As the given data have </a:t>
            </a:r>
          </a:p>
          <a:p>
            <a:r>
              <a:rPr lang="en-US" dirty="0">
                <a:latin typeface="Manrope"/>
              </a:rPr>
              <a:t>only 6 days of data. And also I tried to calculate by doing some research, but no entries were given as output when I tried to calculate for over 30 days.</a:t>
            </a:r>
            <a:br>
              <a:rPr lang="en-US" dirty="0">
                <a:latin typeface="Manrope"/>
              </a:rPr>
            </a:br>
            <a:endParaRPr lang="en-IN" dirty="0">
              <a:latin typeface="Manrope"/>
            </a:endParaRPr>
          </a:p>
        </p:txBody>
      </p:sp>
      <p:sp>
        <p:nvSpPr>
          <p:cNvPr id="13" name="TextBox 12">
            <a:extLst>
              <a:ext uri="{FF2B5EF4-FFF2-40B4-BE49-F238E27FC236}">
                <a16:creationId xmlns:a16="http://schemas.microsoft.com/office/drawing/2014/main" id="{3C844F5C-357D-2BC4-E9B5-4DD69C241D38}"/>
              </a:ext>
            </a:extLst>
          </p:cNvPr>
          <p:cNvSpPr txBox="1"/>
          <p:nvPr/>
        </p:nvSpPr>
        <p:spPr>
          <a:xfrm>
            <a:off x="6167534" y="5596205"/>
            <a:ext cx="5710335" cy="646331"/>
          </a:xfrm>
          <a:prstGeom prst="rect">
            <a:avLst/>
          </a:prstGeom>
          <a:noFill/>
        </p:spPr>
        <p:txBody>
          <a:bodyPr wrap="square" rtlCol="0">
            <a:spAutoFit/>
          </a:bodyPr>
          <a:lstStyle/>
          <a:p>
            <a:r>
              <a:rPr lang="en-US" b="1" dirty="0"/>
              <a:t>PERSIAN</a:t>
            </a:r>
            <a:r>
              <a:rPr lang="en-US" dirty="0"/>
              <a:t> language have more percentage share than all other languages.</a:t>
            </a:r>
            <a:endParaRPr lang="en-IN" dirty="0"/>
          </a:p>
        </p:txBody>
      </p:sp>
    </p:spTree>
    <p:extLst>
      <p:ext uri="{BB962C8B-B14F-4D97-AF65-F5344CB8AC3E}">
        <p14:creationId xmlns:p14="http://schemas.microsoft.com/office/powerpoint/2010/main" val="50283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9B40-970C-8A9E-CAD7-22B8E7327D8D}"/>
              </a:ext>
            </a:extLst>
          </p:cNvPr>
          <p:cNvSpPr>
            <a:spLocks noGrp="1"/>
          </p:cNvSpPr>
          <p:nvPr>
            <p:ph type="title"/>
          </p:nvPr>
        </p:nvSpPr>
        <p:spPr/>
        <p:txBody>
          <a:bodyPr/>
          <a:lstStyle/>
          <a:p>
            <a:r>
              <a:rPr lang="en-US" b="1" dirty="0"/>
              <a:t>Task D : </a:t>
            </a:r>
            <a:r>
              <a:rPr lang="en-IN" b="1" dirty="0"/>
              <a:t>Duplicate Rows Detection</a:t>
            </a:r>
            <a:r>
              <a:rPr lang="en-IN" dirty="0"/>
              <a:t>: </a:t>
            </a:r>
            <a:br>
              <a:rPr lang="en-IN" dirty="0"/>
            </a:br>
            <a:endParaRPr lang="en-IN" dirty="0"/>
          </a:p>
        </p:txBody>
      </p:sp>
      <p:pic>
        <p:nvPicPr>
          <p:cNvPr id="5" name="Content Placeholder 4">
            <a:extLst>
              <a:ext uri="{FF2B5EF4-FFF2-40B4-BE49-F238E27FC236}">
                <a16:creationId xmlns:a16="http://schemas.microsoft.com/office/drawing/2014/main" id="{2B97AD57-1134-754A-08EE-3DA5DB34628F}"/>
              </a:ext>
            </a:extLst>
          </p:cNvPr>
          <p:cNvPicPr>
            <a:picLocks noGrp="1" noChangeAspect="1"/>
          </p:cNvPicPr>
          <p:nvPr>
            <p:ph idx="1"/>
          </p:nvPr>
        </p:nvPicPr>
        <p:blipFill>
          <a:blip r:embed="rId2"/>
          <a:stretch>
            <a:fillRect/>
          </a:stretch>
        </p:blipFill>
        <p:spPr>
          <a:xfrm>
            <a:off x="5314830" y="2468032"/>
            <a:ext cx="6440921" cy="3416300"/>
          </a:xfrm>
        </p:spPr>
      </p:pic>
      <p:sp>
        <p:nvSpPr>
          <p:cNvPr id="6" name="TextBox 5">
            <a:extLst>
              <a:ext uri="{FF2B5EF4-FFF2-40B4-BE49-F238E27FC236}">
                <a16:creationId xmlns:a16="http://schemas.microsoft.com/office/drawing/2014/main" id="{2565FB76-78A6-2610-EDED-2FAD0581F875}"/>
              </a:ext>
            </a:extLst>
          </p:cNvPr>
          <p:cNvSpPr txBox="1"/>
          <p:nvPr/>
        </p:nvSpPr>
        <p:spPr>
          <a:xfrm>
            <a:off x="578498" y="2416799"/>
            <a:ext cx="4618653" cy="2542363"/>
          </a:xfrm>
          <a:prstGeom prst="rect">
            <a:avLst/>
          </a:prstGeom>
          <a:noFill/>
        </p:spPr>
        <p:txBody>
          <a:bodyPr wrap="square" rtlCol="0">
            <a:spAutoFit/>
          </a:bodyPr>
          <a:lstStyle/>
          <a:p>
            <a:pPr>
              <a:lnSpc>
                <a:spcPct val="150000"/>
              </a:lnSpc>
            </a:pPr>
            <a:r>
              <a:rPr lang="en-US" b="0" i="0" dirty="0">
                <a:effectLst/>
                <a:latin typeface="Manrope"/>
              </a:rPr>
              <a:t>There were no duplicate rows from the </a:t>
            </a:r>
            <a:r>
              <a:rPr lang="en-US" b="0" i="0" dirty="0" err="1">
                <a:effectLst/>
                <a:latin typeface="Manrope"/>
              </a:rPr>
              <a:t>job_data</a:t>
            </a:r>
            <a:r>
              <a:rPr lang="en-US" b="0" i="0" dirty="0">
                <a:effectLst/>
                <a:latin typeface="Manrope"/>
              </a:rPr>
              <a:t> table.</a:t>
            </a:r>
            <a:r>
              <a:rPr lang="en-US" dirty="0">
                <a:latin typeface="Manrope"/>
              </a:rPr>
              <a:t> </a:t>
            </a:r>
          </a:p>
          <a:p>
            <a:pPr>
              <a:lnSpc>
                <a:spcPct val="150000"/>
              </a:lnSpc>
            </a:pPr>
            <a:r>
              <a:rPr lang="en-US" dirty="0">
                <a:latin typeface="Manrope"/>
              </a:rPr>
              <a:t>As the table have 8 rows which having unique values and has no duplicate rows or data in that table.</a:t>
            </a:r>
          </a:p>
          <a:p>
            <a:pPr>
              <a:lnSpc>
                <a:spcPct val="150000"/>
              </a:lnSpc>
            </a:pPr>
            <a:r>
              <a:rPr lang="en-US" dirty="0">
                <a:latin typeface="Manrope"/>
              </a:rPr>
              <a:t>The output comes with </a:t>
            </a:r>
            <a:r>
              <a:rPr lang="en-US" b="1" dirty="0">
                <a:latin typeface="Manrope"/>
              </a:rPr>
              <a:t>zero entries.</a:t>
            </a:r>
            <a:endParaRPr lang="en-IN" b="1" dirty="0">
              <a:latin typeface="Manrope"/>
            </a:endParaRPr>
          </a:p>
        </p:txBody>
      </p:sp>
    </p:spTree>
    <p:extLst>
      <p:ext uri="{BB962C8B-B14F-4D97-AF65-F5344CB8AC3E}">
        <p14:creationId xmlns:p14="http://schemas.microsoft.com/office/powerpoint/2010/main" val="162274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3AED-91E3-859E-7B0A-26EB32E3158E}"/>
              </a:ext>
            </a:extLst>
          </p:cNvPr>
          <p:cNvSpPr>
            <a:spLocks noGrp="1"/>
          </p:cNvSpPr>
          <p:nvPr>
            <p:ph type="title"/>
          </p:nvPr>
        </p:nvSpPr>
        <p:spPr>
          <a:xfrm>
            <a:off x="548135" y="1089854"/>
            <a:ext cx="8138665" cy="547893"/>
          </a:xfrm>
        </p:spPr>
        <p:txBody>
          <a:bodyPr/>
          <a:lstStyle/>
          <a:p>
            <a:r>
              <a:rPr lang="en-US" sz="2800" b="1" i="0" dirty="0">
                <a:solidFill>
                  <a:schemeClr val="bg1"/>
                </a:solidFill>
                <a:effectLst/>
              </a:rPr>
              <a:t>Case Study 2: Investigating Metric Spike</a:t>
            </a:r>
            <a:br>
              <a:rPr lang="en-US" sz="3200" b="1" i="0" dirty="0">
                <a:solidFill>
                  <a:schemeClr val="bg1"/>
                </a:solidFill>
                <a:effectLst/>
              </a:rPr>
            </a:br>
            <a:r>
              <a:rPr lang="en-US" sz="2400" b="1" i="0" dirty="0">
                <a:solidFill>
                  <a:schemeClr val="bg1"/>
                </a:solidFill>
                <a:effectLst/>
              </a:rPr>
              <a:t>Task A : </a:t>
            </a:r>
            <a:r>
              <a:rPr lang="en-IN" sz="2400" b="1" dirty="0"/>
              <a:t>Weekly User Engagement</a:t>
            </a:r>
            <a:r>
              <a:rPr lang="en-IN" sz="2400" dirty="0"/>
              <a:t>:</a:t>
            </a:r>
            <a:br>
              <a:rPr lang="en-IN" sz="2800" dirty="0"/>
            </a:br>
            <a:endParaRPr lang="en-IN" sz="2800" dirty="0">
              <a:solidFill>
                <a:schemeClr val="bg1"/>
              </a:solidFill>
            </a:endParaRPr>
          </a:p>
        </p:txBody>
      </p:sp>
      <p:pic>
        <p:nvPicPr>
          <p:cNvPr id="5" name="Content Placeholder 4">
            <a:extLst>
              <a:ext uri="{FF2B5EF4-FFF2-40B4-BE49-F238E27FC236}">
                <a16:creationId xmlns:a16="http://schemas.microsoft.com/office/drawing/2014/main" id="{3AAEB8D1-0509-234A-5A69-9B8F84833BE2}"/>
              </a:ext>
            </a:extLst>
          </p:cNvPr>
          <p:cNvPicPr>
            <a:picLocks noGrp="1" noChangeAspect="1"/>
          </p:cNvPicPr>
          <p:nvPr>
            <p:ph idx="1"/>
          </p:nvPr>
        </p:nvPicPr>
        <p:blipFill>
          <a:blip r:embed="rId2"/>
          <a:stretch>
            <a:fillRect/>
          </a:stretch>
        </p:blipFill>
        <p:spPr>
          <a:xfrm>
            <a:off x="253686" y="2211355"/>
            <a:ext cx="7248125" cy="2680843"/>
          </a:xfrm>
        </p:spPr>
      </p:pic>
      <p:pic>
        <p:nvPicPr>
          <p:cNvPr id="7" name="Picture 6">
            <a:extLst>
              <a:ext uri="{FF2B5EF4-FFF2-40B4-BE49-F238E27FC236}">
                <a16:creationId xmlns:a16="http://schemas.microsoft.com/office/drawing/2014/main" id="{1EB00836-A8DD-81A1-74FB-A25F0BD58527}"/>
              </a:ext>
            </a:extLst>
          </p:cNvPr>
          <p:cNvPicPr>
            <a:picLocks noChangeAspect="1"/>
          </p:cNvPicPr>
          <p:nvPr/>
        </p:nvPicPr>
        <p:blipFill>
          <a:blip r:embed="rId3"/>
          <a:stretch>
            <a:fillRect/>
          </a:stretch>
        </p:blipFill>
        <p:spPr>
          <a:xfrm>
            <a:off x="8661504" y="266095"/>
            <a:ext cx="3313040" cy="3828716"/>
          </a:xfrm>
          <a:prstGeom prst="rect">
            <a:avLst/>
          </a:prstGeom>
        </p:spPr>
      </p:pic>
      <p:pic>
        <p:nvPicPr>
          <p:cNvPr id="9" name="Picture 8">
            <a:extLst>
              <a:ext uri="{FF2B5EF4-FFF2-40B4-BE49-F238E27FC236}">
                <a16:creationId xmlns:a16="http://schemas.microsoft.com/office/drawing/2014/main" id="{E38E822A-9913-643D-D392-59E99AF16DEA}"/>
              </a:ext>
            </a:extLst>
          </p:cNvPr>
          <p:cNvPicPr>
            <a:picLocks noChangeAspect="1"/>
          </p:cNvPicPr>
          <p:nvPr/>
        </p:nvPicPr>
        <p:blipFill>
          <a:blip r:embed="rId4"/>
          <a:stretch>
            <a:fillRect/>
          </a:stretch>
        </p:blipFill>
        <p:spPr>
          <a:xfrm>
            <a:off x="8624633" y="3823638"/>
            <a:ext cx="3349911" cy="2801097"/>
          </a:xfrm>
          <a:prstGeom prst="rect">
            <a:avLst/>
          </a:prstGeom>
        </p:spPr>
      </p:pic>
      <p:sp>
        <p:nvSpPr>
          <p:cNvPr id="10" name="TextBox 9">
            <a:extLst>
              <a:ext uri="{FF2B5EF4-FFF2-40B4-BE49-F238E27FC236}">
                <a16:creationId xmlns:a16="http://schemas.microsoft.com/office/drawing/2014/main" id="{B32F391D-E081-2624-7B02-012A69E7C6B1}"/>
              </a:ext>
            </a:extLst>
          </p:cNvPr>
          <p:cNvSpPr txBox="1"/>
          <p:nvPr/>
        </p:nvSpPr>
        <p:spPr>
          <a:xfrm>
            <a:off x="3937518" y="1703061"/>
            <a:ext cx="1953208" cy="369332"/>
          </a:xfrm>
          <a:prstGeom prst="rect">
            <a:avLst/>
          </a:prstGeom>
          <a:noFill/>
        </p:spPr>
        <p:txBody>
          <a:bodyPr wrap="square" rtlCol="0">
            <a:spAutoFit/>
          </a:bodyPr>
          <a:lstStyle/>
          <a:p>
            <a:r>
              <a:rPr lang="en-US" b="1" dirty="0">
                <a:solidFill>
                  <a:schemeClr val="bg1"/>
                </a:solidFill>
              </a:rPr>
              <a:t>Result type 1</a:t>
            </a:r>
            <a:endParaRPr lang="en-IN" b="1" dirty="0">
              <a:solidFill>
                <a:schemeClr val="bg1"/>
              </a:solidFill>
            </a:endParaRPr>
          </a:p>
        </p:txBody>
      </p:sp>
      <p:sp>
        <p:nvSpPr>
          <p:cNvPr id="11" name="TextBox 10">
            <a:extLst>
              <a:ext uri="{FF2B5EF4-FFF2-40B4-BE49-F238E27FC236}">
                <a16:creationId xmlns:a16="http://schemas.microsoft.com/office/drawing/2014/main" id="{E9D4C864-44BB-12F2-99A0-94810E8599F7}"/>
              </a:ext>
            </a:extLst>
          </p:cNvPr>
          <p:cNvSpPr txBox="1"/>
          <p:nvPr/>
        </p:nvSpPr>
        <p:spPr>
          <a:xfrm>
            <a:off x="4164375" y="3163965"/>
            <a:ext cx="4478694" cy="2031325"/>
          </a:xfrm>
          <a:prstGeom prst="rect">
            <a:avLst/>
          </a:prstGeom>
          <a:noFill/>
        </p:spPr>
        <p:txBody>
          <a:bodyPr wrap="square" rtlCol="0">
            <a:spAutoFit/>
          </a:bodyPr>
          <a:lstStyle/>
          <a:p>
            <a:pPr>
              <a:lnSpc>
                <a:spcPct val="150000"/>
              </a:lnSpc>
            </a:pPr>
            <a:r>
              <a:rPr lang="en-US" dirty="0">
                <a:latin typeface="Manrope"/>
              </a:rPr>
              <a:t>Calculated </a:t>
            </a:r>
            <a:r>
              <a:rPr lang="en-IN" b="0" i="0" dirty="0">
                <a:effectLst/>
                <a:latin typeface="Manrope"/>
              </a:rPr>
              <a:t>the weekly user engagement</a:t>
            </a:r>
            <a:r>
              <a:rPr lang="en-IN" b="0" i="0" dirty="0">
                <a:solidFill>
                  <a:srgbClr val="8492A6"/>
                </a:solidFill>
                <a:effectLst/>
                <a:latin typeface="Manrope"/>
              </a:rPr>
              <a:t>.</a:t>
            </a:r>
          </a:p>
          <a:p>
            <a:pPr>
              <a:lnSpc>
                <a:spcPct val="150000"/>
              </a:lnSpc>
            </a:pPr>
            <a:r>
              <a:rPr lang="en-IN" dirty="0">
                <a:latin typeface="Manrope"/>
              </a:rPr>
              <a:t>There are two ways that I calculated for this question.</a:t>
            </a:r>
          </a:p>
          <a:p>
            <a:pPr>
              <a:lnSpc>
                <a:spcPct val="150000"/>
              </a:lnSpc>
            </a:pPr>
            <a:r>
              <a:rPr lang="en-IN" b="1" dirty="0">
                <a:latin typeface="Manrope"/>
              </a:rPr>
              <a:t>Result type 1</a:t>
            </a:r>
          </a:p>
          <a:p>
            <a:endParaRPr lang="en-IN" dirty="0">
              <a:latin typeface="Manrope"/>
            </a:endParaRPr>
          </a:p>
        </p:txBody>
      </p:sp>
      <p:sp>
        <p:nvSpPr>
          <p:cNvPr id="12" name="TextBox 11">
            <a:extLst>
              <a:ext uri="{FF2B5EF4-FFF2-40B4-BE49-F238E27FC236}">
                <a16:creationId xmlns:a16="http://schemas.microsoft.com/office/drawing/2014/main" id="{EEF1FD9A-C679-B23F-B4BE-96183D2EAF2D}"/>
              </a:ext>
            </a:extLst>
          </p:cNvPr>
          <p:cNvSpPr txBox="1"/>
          <p:nvPr/>
        </p:nvSpPr>
        <p:spPr>
          <a:xfrm>
            <a:off x="647068" y="4961260"/>
            <a:ext cx="7557796" cy="2031325"/>
          </a:xfrm>
          <a:prstGeom prst="rect">
            <a:avLst/>
          </a:prstGeom>
          <a:noFill/>
        </p:spPr>
        <p:txBody>
          <a:bodyPr wrap="square" rtlCol="0">
            <a:spAutoFit/>
          </a:bodyPr>
          <a:lstStyle/>
          <a:p>
            <a:pPr>
              <a:lnSpc>
                <a:spcPct val="150000"/>
              </a:lnSpc>
            </a:pPr>
            <a:r>
              <a:rPr lang="en-IN" b="1" dirty="0">
                <a:latin typeface="Manrope"/>
              </a:rPr>
              <a:t>Output 1 </a:t>
            </a:r>
            <a:r>
              <a:rPr lang="en-IN" dirty="0">
                <a:latin typeface="Manrope"/>
              </a:rPr>
              <a:t>- The result of specific week user engagement for each event name. eg-17</a:t>
            </a:r>
            <a:r>
              <a:rPr lang="en-IN" baseline="30000" dirty="0">
                <a:latin typeface="Manrope"/>
              </a:rPr>
              <a:t>th</a:t>
            </a:r>
            <a:r>
              <a:rPr lang="en-IN" dirty="0">
                <a:latin typeface="Manrope"/>
              </a:rPr>
              <a:t> week.</a:t>
            </a:r>
          </a:p>
          <a:p>
            <a:pPr>
              <a:lnSpc>
                <a:spcPct val="150000"/>
              </a:lnSpc>
            </a:pPr>
            <a:r>
              <a:rPr lang="en-IN" b="1" dirty="0">
                <a:latin typeface="Manrope"/>
              </a:rPr>
              <a:t>Output 2 </a:t>
            </a:r>
            <a:r>
              <a:rPr lang="en-IN" dirty="0">
                <a:latin typeface="Manrope"/>
              </a:rPr>
              <a:t>– results of user engagement for single event. </a:t>
            </a:r>
            <a:r>
              <a:rPr lang="en-IN" dirty="0" err="1">
                <a:latin typeface="Manrope"/>
              </a:rPr>
              <a:t>Eg.</a:t>
            </a:r>
            <a:r>
              <a:rPr lang="en-IN" dirty="0">
                <a:latin typeface="Manrope"/>
              </a:rPr>
              <a:t> Login event. Each week by week , I got number of users who engaged on the Login event.</a:t>
            </a:r>
          </a:p>
          <a:p>
            <a:endParaRPr lang="en-IN" dirty="0"/>
          </a:p>
        </p:txBody>
      </p:sp>
      <p:sp>
        <p:nvSpPr>
          <p:cNvPr id="13" name="TextBox 12">
            <a:extLst>
              <a:ext uri="{FF2B5EF4-FFF2-40B4-BE49-F238E27FC236}">
                <a16:creationId xmlns:a16="http://schemas.microsoft.com/office/drawing/2014/main" id="{7B1D3DCD-7D40-9A17-C48E-1BAC4153000F}"/>
              </a:ext>
            </a:extLst>
          </p:cNvPr>
          <p:cNvSpPr txBox="1"/>
          <p:nvPr/>
        </p:nvSpPr>
        <p:spPr>
          <a:xfrm>
            <a:off x="11122090" y="5840963"/>
            <a:ext cx="1308566" cy="338554"/>
          </a:xfrm>
          <a:prstGeom prst="rect">
            <a:avLst/>
          </a:prstGeom>
          <a:noFill/>
        </p:spPr>
        <p:txBody>
          <a:bodyPr wrap="square" rtlCol="0">
            <a:spAutoFit/>
          </a:bodyPr>
          <a:lstStyle/>
          <a:p>
            <a:r>
              <a:rPr lang="en-US" sz="1600" b="1" dirty="0"/>
              <a:t>Result 2</a:t>
            </a:r>
            <a:endParaRPr lang="en-IN" sz="1600" b="1" dirty="0"/>
          </a:p>
        </p:txBody>
      </p:sp>
      <p:sp>
        <p:nvSpPr>
          <p:cNvPr id="14" name="Arrow: Right 13">
            <a:extLst>
              <a:ext uri="{FF2B5EF4-FFF2-40B4-BE49-F238E27FC236}">
                <a16:creationId xmlns:a16="http://schemas.microsoft.com/office/drawing/2014/main" id="{A3AC1347-82DD-795E-4ECB-564B0B1C0C85}"/>
              </a:ext>
            </a:extLst>
          </p:cNvPr>
          <p:cNvSpPr/>
          <p:nvPr/>
        </p:nvSpPr>
        <p:spPr>
          <a:xfrm>
            <a:off x="11346761" y="6112136"/>
            <a:ext cx="429612" cy="2009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5439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{78713FB2-A4AA-4C67-9FDC-1C9DDF541F16}tf02900722</Template>
  <TotalTime>193</TotalTime>
  <Words>1440</Words>
  <Application>Microsoft Office PowerPoint</Application>
  <PresentationFormat>Widescreen</PresentationFormat>
  <Paragraphs>101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Manrope</vt:lpstr>
      <vt:lpstr>Wingdings 3</vt:lpstr>
      <vt:lpstr>Ion Boardroom</vt:lpstr>
      <vt:lpstr>Operation Analytics and Investigating Metric Spike Advanced SQL</vt:lpstr>
      <vt:lpstr>Project Description</vt:lpstr>
      <vt:lpstr>Approach</vt:lpstr>
      <vt:lpstr>Tech-Stack Used</vt:lpstr>
      <vt:lpstr>Case Study 1: Job Data Analysis </vt:lpstr>
      <vt:lpstr>Task B : Throughput Analysis: </vt:lpstr>
      <vt:lpstr>Task C: Language Share Analysis:</vt:lpstr>
      <vt:lpstr>Task D : Duplicate Rows Detection:  </vt:lpstr>
      <vt:lpstr>Case Study 2: Investigating Metric Spike Task A : Weekly User Engagement: </vt:lpstr>
      <vt:lpstr> Task A : Weekly User Engagement: </vt:lpstr>
      <vt:lpstr>Task B: User Growth Analysis</vt:lpstr>
      <vt:lpstr>Task B: User Growth Analysis</vt:lpstr>
      <vt:lpstr>Task C: Weekly Retention Analysis</vt:lpstr>
      <vt:lpstr>Task D: Weekly Engagement Per Device </vt:lpstr>
      <vt:lpstr>Task E: Email Engagement Analysis</vt:lpstr>
      <vt:lpstr>Insights Through this project, I gained valuable insights into: </vt:lpstr>
      <vt:lpstr>Result</vt:lpstr>
      <vt:lpstr>Drive Link</vt:lpstr>
      <vt:lpstr>Thank you for the opportunity to work on this project as a Lead Analyst . It has been a valuable experience in analyzing operational data and deriving meaningful insights. What I Learned: I gained hands-on experience in ADVANCED SQL, IMPORTING LARGE SIZE DATA and investigating METRIC SPIKES.  This project enhanced my analytical thinking and improved my ability to interpret data-driven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LANA</dc:creator>
  <cp:lastModifiedBy>LAVANYA LANA</cp:lastModifiedBy>
  <cp:revision>45</cp:revision>
  <dcterms:created xsi:type="dcterms:W3CDTF">2025-02-23T14:38:49Z</dcterms:created>
  <dcterms:modified xsi:type="dcterms:W3CDTF">2025-02-23T17:52:24Z</dcterms:modified>
</cp:coreProperties>
</file>