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9" r:id="rId2"/>
    <p:sldId id="287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0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3/11/2025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3/11/2025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3/11/2025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3/11/2025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8a681e2a8bc548c69a55249247459bb9" TargetMode="External"/><Relationship Id="rId2" Type="http://schemas.openxmlformats.org/officeDocument/2006/relationships/hyperlink" Target="https://docs.google.com/spreadsheets/d/1byPgxLYn_jeYqzqwS3qQRpB-y7_PAijD/edit?usp=drive_link&amp;ouid=109132849764121923613&amp;rtpof=true&amp;sd=tru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Bank Loan Case Study </a:t>
            </a:r>
            <a:br>
              <a:rPr lang="en-US" b="1" dirty="0"/>
            </a:br>
            <a:r>
              <a:rPr lang="en-US" sz="2400" b="1" dirty="0"/>
              <a:t>Exploratory Data Analysis (EDA)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8883" y="4365104"/>
            <a:ext cx="9751060" cy="1016000"/>
          </a:xfrm>
        </p:spPr>
        <p:txBody>
          <a:bodyPr>
            <a:normAutofit/>
          </a:bodyPr>
          <a:lstStyle/>
          <a:p>
            <a:r>
              <a:rPr lang="en-US" dirty="0"/>
              <a:t>BY LAVANYA B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F207D-AA5A-7053-2252-7BD5D507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"/>
          <a:stretch/>
        </p:blipFill>
        <p:spPr>
          <a:xfrm>
            <a:off x="728330" y="745051"/>
            <a:ext cx="5118875" cy="2887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EADC8-2B90-C653-1AFE-72C706DB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2677" b="747"/>
          <a:stretch/>
        </p:blipFill>
        <p:spPr>
          <a:xfrm>
            <a:off x="6022402" y="735120"/>
            <a:ext cx="5220099" cy="2845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01EB8-E0EF-B196-3C37-1E50B2F6E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" r="1466"/>
          <a:stretch/>
        </p:blipFill>
        <p:spPr>
          <a:xfrm>
            <a:off x="6022404" y="3742462"/>
            <a:ext cx="5220099" cy="2765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4C38A-3568-5390-6CE9-C5ED2F2F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"/>
          <a:stretch/>
        </p:blipFill>
        <p:spPr>
          <a:xfrm>
            <a:off x="699115" y="3749910"/>
            <a:ext cx="5148091" cy="27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7795-9321-A438-E0C4-87EC38DD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83" y="405657"/>
            <a:ext cx="10360501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+mj-lt"/>
              </a:rPr>
              <a:t>Segmented Univariate Analysis</a:t>
            </a:r>
            <a:r>
              <a:rPr lang="en-IN" sz="2400" dirty="0">
                <a:latin typeface="+mj-lt"/>
              </a:rPr>
              <a:t>: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1369BD-BAF5-39A5-87B0-C75A0250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88" y="1000363"/>
            <a:ext cx="52565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AMT_INCOME_TOTAL</a:t>
            </a:r>
            <a:r>
              <a:rPr lang="en-US" altLang="en-US" sz="1800" dirty="0"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distributions 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=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= 0</a:t>
            </a:r>
            <a:r>
              <a:rPr lang="en-US" altLang="en-US" sz="1800" dirty="0">
                <a:latin typeface="Arial Unicode MS"/>
              </a:rPr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Observed that </a:t>
            </a:r>
            <a:r>
              <a:rPr lang="en-US" sz="1800" b="1" dirty="0"/>
              <a:t>higher income amounts correlated with increased defaults</a:t>
            </a:r>
            <a:r>
              <a:rPr lang="en-US" sz="1800" dirty="0"/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985B9-66D7-0F9F-B213-88B13342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" b="1853"/>
          <a:stretch/>
        </p:blipFill>
        <p:spPr>
          <a:xfrm>
            <a:off x="613161" y="2566799"/>
            <a:ext cx="4977195" cy="3814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DA0C2-EBF3-8F16-1067-8F895F31C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-1"/>
          <a:stretch/>
        </p:blipFill>
        <p:spPr>
          <a:xfrm>
            <a:off x="6004241" y="2566799"/>
            <a:ext cx="4986671" cy="380690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72E99C9-4384-99BA-4EA8-E2DC78AC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241" y="812473"/>
            <a:ext cx="52565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AMT_CREDIT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distributions 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 CONTRACT TYPE (revolving loans and cash loans)</a:t>
            </a:r>
            <a:endParaRPr lang="en-US" altLang="en-US" sz="1800" dirty="0">
              <a:latin typeface="Arial Unicode MS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Observed that </a:t>
            </a:r>
            <a:r>
              <a:rPr lang="en-US" sz="1800" b="1" dirty="0"/>
              <a:t>higher credit amounts correlated with cash loans</a:t>
            </a:r>
            <a:r>
              <a:rPr lang="en-US" sz="1800" dirty="0"/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04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130E-F7DC-7EDE-952A-312BC33C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7" y="690113"/>
            <a:ext cx="10360501" cy="361032"/>
          </a:xfrm>
        </p:spPr>
        <p:txBody>
          <a:bodyPr>
            <a:noAutofit/>
          </a:bodyPr>
          <a:lstStyle/>
          <a:p>
            <a:r>
              <a:rPr lang="en-IN" sz="2400" b="1" dirty="0"/>
              <a:t>Bivariate Analysis</a:t>
            </a:r>
            <a:r>
              <a:rPr lang="en-IN" sz="2400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338DCC-07DE-BB09-5C08-D19F7BE50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128" y="870629"/>
            <a:ext cx="79928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relationships between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AMT_CREDIT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showed a moderate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Created Loan bin threshold with Bin label, then created column as Laon amount bin to identify the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 </a:t>
            </a:r>
            <a:r>
              <a:rPr lang="en-US" altLang="en-US" sz="1800" dirty="0">
                <a:latin typeface="Arial" panose="020B0604020202020204" pitchFamily="34" charset="0"/>
              </a:rPr>
              <a:t>to count </a:t>
            </a:r>
            <a:r>
              <a:rPr lang="en-US" altLang="en-US" sz="1800" dirty="0" err="1">
                <a:latin typeface="Arial" panose="020B0604020202020204" pitchFamily="34" charset="0"/>
              </a:rPr>
              <a:t>no.of</a:t>
            </a:r>
            <a:r>
              <a:rPr lang="en-US" altLang="en-US" sz="1800" dirty="0">
                <a:latin typeface="Arial" panose="020B0604020202020204" pitchFamily="34" charset="0"/>
              </a:rPr>
              <a:t> applicants falls on the target 0 or 1 in a specific range and done with heat map with </a:t>
            </a:r>
            <a:r>
              <a:rPr lang="en-US" sz="1800" b="1" dirty="0">
                <a:latin typeface="Arial Unicode MS"/>
              </a:rPr>
              <a:t>Red-Yellow-Green</a:t>
            </a:r>
            <a:r>
              <a:rPr lang="en-US" sz="1800" dirty="0">
                <a:latin typeface="Arial Unicode MS"/>
              </a:rPr>
              <a:t> color scale to visually represent default rates across loan bins.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Few rows attached </a:t>
            </a:r>
            <a:r>
              <a:rPr lang="en-US" altLang="en-US" sz="1800" dirty="0">
                <a:latin typeface="Arial Unicode MS"/>
              </a:rPr>
              <a:t>with loan amount bin column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B5C7-043C-5EFE-10A3-9A0A7AC2B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4272506"/>
            <a:ext cx="7605932" cy="1714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0110A-E526-CEE3-C5F6-5193F973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526673"/>
            <a:ext cx="3372784" cy="54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D204-F690-2603-E00E-6412108F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332656"/>
            <a:ext cx="10360501" cy="1219200"/>
          </a:xfrm>
        </p:spPr>
        <p:txBody>
          <a:bodyPr>
            <a:normAutofit/>
          </a:bodyPr>
          <a:lstStyle/>
          <a:p>
            <a:r>
              <a:rPr lang="en-US" sz="3200" b="1" dirty="0"/>
              <a:t>TASK E: Identifying Top Correlations for Loan Defaults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9C96-6390-905F-F3B4-B185A6E1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98" y="1633736"/>
            <a:ext cx="10360501" cy="244827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Used CORREL function to calculate correlation between variable and target variable individually without segmenting data. When I </a:t>
            </a:r>
            <a:r>
              <a:rPr lang="en-US" sz="1800" dirty="0" err="1"/>
              <a:t>segemented</a:t>
            </a:r>
            <a:r>
              <a:rPr lang="en-US" sz="1800" dirty="0"/>
              <a:t> and tried to calculate </a:t>
            </a:r>
            <a:r>
              <a:rPr lang="en-US" sz="1800" dirty="0" err="1"/>
              <a:t>correl</a:t>
            </a:r>
            <a:r>
              <a:rPr lang="en-US" sz="1800" dirty="0"/>
              <a:t>, the target column have same value in all rows that can’t calculate correl.</a:t>
            </a:r>
          </a:p>
          <a:p>
            <a:r>
              <a:rPr lang="en-US" sz="1800" dirty="0"/>
              <a:t>Segmented the data into </a:t>
            </a:r>
            <a:r>
              <a:rPr lang="en-US" sz="1800" b="1" dirty="0"/>
              <a:t>clients with payment difficulties (TARGET = 1) and all others (TARGET = 0). </a:t>
            </a:r>
            <a:r>
              <a:rPr lang="en-US" sz="1800" dirty="0"/>
              <a:t>Then calculated descriptive analysis to get meaningful analysis.</a:t>
            </a:r>
          </a:p>
          <a:p>
            <a:r>
              <a:rPr lang="en-US" sz="1800" dirty="0"/>
              <a:t>AMT_INCOME_TOTAL have positive relationship with TARGET.</a:t>
            </a:r>
          </a:p>
          <a:p>
            <a:r>
              <a:rPr lang="en-US" sz="1800" dirty="0"/>
              <a:t>Created a </a:t>
            </a:r>
            <a:r>
              <a:rPr lang="en-US" sz="1800" b="1" dirty="0"/>
              <a:t>correlation heatmap</a:t>
            </a:r>
            <a:r>
              <a:rPr lang="en-US" sz="1800" dirty="0"/>
              <a:t> to highlight the strongest relationships.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AB0C2-1EF4-776E-6F5D-3EAD5DD1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4000128"/>
            <a:ext cx="4530968" cy="2518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6CF7F-A271-FFCE-B240-1C89E344D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4293096"/>
            <a:ext cx="4968552" cy="16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2659-BCA1-9001-A400-5777DA2B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584199"/>
            <a:ext cx="10360501" cy="721072"/>
          </a:xfrm>
        </p:spPr>
        <p:txBody>
          <a:bodyPr>
            <a:normAutofit/>
          </a:bodyPr>
          <a:lstStyle/>
          <a:p>
            <a:r>
              <a:rPr lang="en-IN" sz="3200" b="1" dirty="0"/>
              <a:t>Results &amp; Key Takeaways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124B-4449-0879-05B6-8C196C45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803401"/>
            <a:ext cx="10360501" cy="3497807"/>
          </a:xfrm>
        </p:spPr>
        <p:txBody>
          <a:bodyPr>
            <a:normAutofit/>
          </a:bodyPr>
          <a:lstStyle/>
          <a:p>
            <a:r>
              <a:rPr lang="en-US" sz="2000" b="1" dirty="0"/>
              <a:t>Higher loan amounts (AMT_CREDIT)</a:t>
            </a:r>
            <a:r>
              <a:rPr lang="en-US" sz="2000" dirty="0"/>
              <a:t> are associated with increased default risk, especially when income is low.</a:t>
            </a:r>
          </a:p>
          <a:p>
            <a:r>
              <a:rPr lang="en-US" sz="2000" b="1" dirty="0"/>
              <a:t>Data imbalance in the target variable</a:t>
            </a:r>
            <a:r>
              <a:rPr lang="en-US" sz="2000" dirty="0"/>
              <a:t> suggests the need for careful handling in predictive modeling.</a:t>
            </a:r>
          </a:p>
          <a:p>
            <a:r>
              <a:rPr lang="en-US" sz="2000" dirty="0"/>
              <a:t>Income &amp; Credit Amount are strong indicators of default risk.</a:t>
            </a:r>
          </a:p>
          <a:p>
            <a:r>
              <a:rPr lang="en-US" sz="2000" b="1" dirty="0"/>
              <a:t>Lower income applicants</a:t>
            </a:r>
            <a:r>
              <a:rPr lang="en-US" sz="2000" dirty="0"/>
              <a:t> tend to have a higher loan default rate.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2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0B54-8E8B-B2DA-5C10-C45A3601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Drive Link &amp; Excel File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0AB7-BFA0-932D-E60C-20AE65A6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File of this Bank Loan Case study project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i="1" dirty="0"/>
              <a:t>click above to get excel file</a:t>
            </a:r>
            <a:r>
              <a:rPr lang="en-IN" dirty="0"/>
              <a:t>)</a:t>
            </a:r>
          </a:p>
          <a:p>
            <a:r>
              <a:rPr lang="en-IN" b="1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Presentation</a:t>
            </a:r>
            <a:endParaRPr lang="en-IN" b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i="1" dirty="0"/>
              <a:t>click above to get video presentation</a:t>
            </a:r>
            <a:r>
              <a:rPr lang="en-IN" dirty="0"/>
              <a:t>)</a:t>
            </a:r>
          </a:p>
          <a:p>
            <a:r>
              <a:rPr lang="en-US" dirty="0"/>
              <a:t>This report and video presentation will be available for reference and further refinements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6B4F-5B54-AB94-DB8C-E971C2E5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Final Thoughts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5783-C313-905B-1E97-222A94E2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2132856"/>
            <a:ext cx="10360501" cy="277772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dirty="0"/>
              <a:t>This project provided </a:t>
            </a:r>
            <a:r>
              <a:rPr lang="en-US" sz="2000" b="1" dirty="0"/>
              <a:t>hands-on experience</a:t>
            </a:r>
            <a:r>
              <a:rPr lang="en-US" sz="2000" dirty="0"/>
              <a:t> in EDA using Excel. I developed skills in </a:t>
            </a:r>
            <a:r>
              <a:rPr lang="en-US" sz="2000" b="1" dirty="0"/>
              <a:t>data cleaning, statistical analysis, and visualization</a:t>
            </a:r>
            <a:r>
              <a:rPr lang="en-US" sz="2000" dirty="0"/>
              <a:t> to extract insights from real-world financial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These insights can aid in </a:t>
            </a:r>
            <a:r>
              <a:rPr lang="en-US" sz="2000" b="1" dirty="0"/>
              <a:t>risk management and data-driven decision-making</a:t>
            </a:r>
            <a:r>
              <a:rPr lang="en-US" sz="2000" dirty="0"/>
              <a:t> for loan approvals.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D1D9-478B-C4EE-6481-D1206FB07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EB5768F-7554-FC02-6A39-98674144A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516" y="4293096"/>
            <a:ext cx="4227459" cy="1016000"/>
          </a:xfrm>
        </p:spPr>
        <p:txBody>
          <a:bodyPr>
            <a:normAutofit/>
          </a:bodyPr>
          <a:lstStyle/>
          <a:p>
            <a:r>
              <a:rPr lang="en-US" dirty="0"/>
              <a:t>BY LAVANYA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E8FB1-2FD8-AFAC-81FB-EC08AE631958}"/>
              </a:ext>
            </a:extLst>
          </p:cNvPr>
          <p:cNvSpPr txBox="1"/>
          <p:nvPr/>
        </p:nvSpPr>
        <p:spPr>
          <a:xfrm>
            <a:off x="3502124" y="2612811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 appreciate the opportunity to work on this project and gain valuable insights into loan default analysis. This exploration has deepened my understanding of financial risk factors and data-driven decision-making. Looking forward to applying these learnings in future projects!</a:t>
            </a:r>
            <a:endParaRPr lang="en-IN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5AE8A07-8BD4-1AEE-386D-806DD0FF073D}"/>
              </a:ext>
            </a:extLst>
          </p:cNvPr>
          <p:cNvSpPr txBox="1">
            <a:spLocks/>
          </p:cNvSpPr>
          <p:nvPr/>
        </p:nvSpPr>
        <p:spPr>
          <a:xfrm>
            <a:off x="-98276" y="1984896"/>
            <a:ext cx="4710500" cy="1016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ctr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Cambria" pitchFamily="18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90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476672"/>
            <a:ext cx="10360501" cy="577056"/>
          </a:xfrm>
        </p:spPr>
        <p:txBody>
          <a:bodyPr/>
          <a:lstStyle/>
          <a:p>
            <a:r>
              <a:rPr lang="en-IN" b="1" dirty="0"/>
              <a:t>Project Description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2" y="1268760"/>
            <a:ext cx="10360501" cy="50050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/>
              <a:t>In this project, I take on the role of a </a:t>
            </a:r>
            <a:r>
              <a:rPr lang="en-US" sz="2000" b="1" dirty="0"/>
              <a:t>data analyst</a:t>
            </a:r>
            <a:r>
              <a:rPr lang="en-US" sz="2000" dirty="0"/>
              <a:t> at a finance company specializing in loans for urban customers. The company faces two major risks: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Approving loans for applicants who </a:t>
            </a:r>
            <a:r>
              <a:rPr lang="en-US" sz="2000" b="1" dirty="0"/>
              <a:t>cannot repay</a:t>
            </a:r>
            <a:r>
              <a:rPr lang="en-US" sz="2000" dirty="0"/>
              <a:t>, leading to financial loss.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Rejecting applicants who </a:t>
            </a:r>
            <a:r>
              <a:rPr lang="en-US" sz="2000" b="1" dirty="0"/>
              <a:t>can repay</a:t>
            </a:r>
            <a:r>
              <a:rPr lang="en-US" sz="2000" dirty="0"/>
              <a:t>, causing a loss of business.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Using </a:t>
            </a:r>
            <a:r>
              <a:rPr lang="en-US" sz="2000" b="1" dirty="0"/>
              <a:t>Exploratory Data Analysis (EDA)</a:t>
            </a:r>
            <a:r>
              <a:rPr lang="en-US" sz="2000" dirty="0"/>
              <a:t>, my goal is to analyze </a:t>
            </a:r>
            <a:r>
              <a:rPr lang="en-US" sz="2000" b="1" dirty="0"/>
              <a:t>customer and loan attributes</a:t>
            </a:r>
            <a:r>
              <a:rPr lang="en-US" sz="2000" dirty="0"/>
              <a:t> to identify patterns that influence </a:t>
            </a:r>
            <a:r>
              <a:rPr lang="en-US" sz="2000" b="1" dirty="0"/>
              <a:t>loan defaults</a:t>
            </a:r>
            <a:r>
              <a:rPr lang="en-US" sz="2000" dirty="0"/>
              <a:t>. This analysis will help the company make better decisions regarding </a:t>
            </a:r>
            <a:r>
              <a:rPr lang="en-US" sz="2000" b="1" dirty="0"/>
              <a:t>loan approvals, interest rates, and risk management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273E-6B94-9B91-87AF-44F5C61D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404664"/>
            <a:ext cx="10360501" cy="649064"/>
          </a:xfrm>
        </p:spPr>
        <p:txBody>
          <a:bodyPr/>
          <a:lstStyle/>
          <a:p>
            <a:r>
              <a:rPr lang="en-IN" b="1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B95D-22F0-BE0B-DF0F-79A92AC9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1196752"/>
            <a:ext cx="10360501" cy="507704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To tackle this problem, I followed a </a:t>
            </a:r>
            <a:r>
              <a:rPr lang="en-US" sz="2400" b="1" dirty="0"/>
              <a:t>structured approach</a:t>
            </a:r>
            <a:r>
              <a:rPr lang="en-US" sz="2400" dirty="0"/>
              <a:t> using Microsoft Excel: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and Handling Missing Data</a:t>
            </a:r>
            <a:r>
              <a:rPr lang="en-US" sz="2400" dirty="0"/>
              <a:t> – Ensuring data completeness and accuracy.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Detecting and Addressing Outliers</a:t>
            </a:r>
            <a:r>
              <a:rPr lang="en-US" sz="2400" dirty="0"/>
              <a:t> – Avoiding misleading results by treating extreme values.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Analyzing Data Imbalance</a:t>
            </a:r>
            <a:r>
              <a:rPr lang="en-US" sz="2400" dirty="0"/>
              <a:t> – Understanding target variable distribution.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Conducting Univariate, Segmented Univariate, and Bivariate Analysis</a:t>
            </a:r>
            <a:r>
              <a:rPr lang="en-US" sz="2400" dirty="0"/>
              <a:t> – Extracting meaningful insights.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Finding Top Correlations in Different Segments</a:t>
            </a:r>
            <a:r>
              <a:rPr lang="en-US" sz="2400" dirty="0"/>
              <a:t> – Identifying key indicators of loan default.</a:t>
            </a:r>
          </a:p>
          <a:p>
            <a:pPr marL="0" indent="0">
              <a:buNone/>
            </a:pPr>
            <a:r>
              <a:rPr lang="en-US" sz="2400" dirty="0"/>
              <a:t>I used </a:t>
            </a:r>
            <a:r>
              <a:rPr lang="en-US" sz="2400" b="1" dirty="0"/>
              <a:t>Excel formulas, pivot tables, and visualization tools</a:t>
            </a:r>
            <a:r>
              <a:rPr lang="en-US" sz="2400" dirty="0"/>
              <a:t> to explore patterns in loan defaults.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5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8E0D-1FAA-57F6-A5C3-90C25548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584199"/>
            <a:ext cx="10360501" cy="937096"/>
          </a:xfrm>
        </p:spPr>
        <p:txBody>
          <a:bodyPr/>
          <a:lstStyle/>
          <a:p>
            <a:r>
              <a:rPr lang="en-IN" b="1" dirty="0"/>
              <a:t>Tech-Stack Used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25195E-4208-36CB-E8CF-39A9DC98A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0011" y="1462862"/>
            <a:ext cx="10148802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2019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Cleaning, Formulas, Pivot Tables, Charts, and Correlation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ISBLANK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QUARTILE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IQR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CORREL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Charts, Scatter Plots, Correlation Heatmaps.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7F8F-D50A-8C6E-FFBD-97447B1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404664"/>
            <a:ext cx="10360501" cy="936104"/>
          </a:xfrm>
        </p:spPr>
        <p:txBody>
          <a:bodyPr>
            <a:normAutofit/>
          </a:bodyPr>
          <a:lstStyle/>
          <a:p>
            <a:r>
              <a:rPr lang="en-IN" b="1" dirty="0"/>
              <a:t>Insights &amp; Analysis</a:t>
            </a:r>
            <a:br>
              <a:rPr lang="en-IN" b="1" dirty="0"/>
            </a:br>
            <a:r>
              <a:rPr lang="en-IN" sz="2400" b="1" dirty="0"/>
              <a:t>TASK A: Handling Missing Data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A2A9A2-0633-3662-B164-AF2E60937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6706" y="1196752"/>
            <a:ext cx="52565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and ISBLANK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 to detect missing values.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missing numerical data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imputation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skewing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visualize missing values in key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D05A0-1B9A-71CF-626F-6F8D82DD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t="247" r="1640" b="-1"/>
          <a:stretch/>
        </p:blipFill>
        <p:spPr>
          <a:xfrm>
            <a:off x="5948192" y="242947"/>
            <a:ext cx="5834852" cy="64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5044-8C27-F650-385E-B366F9A9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86" y="363981"/>
            <a:ext cx="10360501" cy="577056"/>
          </a:xfrm>
        </p:spPr>
        <p:txBody>
          <a:bodyPr>
            <a:normAutofit/>
          </a:bodyPr>
          <a:lstStyle/>
          <a:p>
            <a:r>
              <a:rPr lang="en-US" sz="3200" dirty="0"/>
              <a:t>TASK </a:t>
            </a:r>
            <a:r>
              <a:rPr lang="en-US" sz="3200" b="1" dirty="0"/>
              <a:t>B: Identifying and Handling Outliers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E797F5-194D-CB49-74D2-B4D6AA400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6927" y="369154"/>
            <a:ext cx="268387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Used QUARTILE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Interquartile Range (IQR)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to detect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Scatter plot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 visualize outliers in AMT_INCOME_TOTAL.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Outliers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AMT_INCOME_TOTAL (showing unrealistic income) were marked for investigation.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C878C-7605-FE56-B025-04EB1AF5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3" y="5517232"/>
            <a:ext cx="11441893" cy="100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33CB-3B41-BDE4-3C0B-208A9FF63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73" y="1049049"/>
            <a:ext cx="8139060" cy="42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E627-84BB-E992-441B-882CA19B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268760"/>
            <a:ext cx="5624410" cy="5256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162FF-3D1C-2712-A364-C49EA67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281830"/>
            <a:ext cx="1728192" cy="5308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F807E-82F2-99B7-356B-60885C0CC693}"/>
              </a:ext>
            </a:extLst>
          </p:cNvPr>
          <p:cNvSpPr txBox="1"/>
          <p:nvPr/>
        </p:nvSpPr>
        <p:spPr>
          <a:xfrm>
            <a:off x="909836" y="476672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 attached few rows of outliers that identified and marked as red and filtered the rows to extracted outliers and other rows as separate table and done with the visualization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56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3751-2F6E-C7C6-17E9-56BACC14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295997"/>
            <a:ext cx="10360501" cy="649064"/>
          </a:xfrm>
        </p:spPr>
        <p:txBody>
          <a:bodyPr>
            <a:normAutofit/>
          </a:bodyPr>
          <a:lstStyle/>
          <a:p>
            <a:r>
              <a:rPr lang="en-IN" sz="3200" b="1" dirty="0"/>
              <a:t>TASK C: Data Imbalance Analysis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98B7FA-0ECA-C8C0-8B5C-EC9D5311C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828" y="525279"/>
            <a:ext cx="9523761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compare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=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(payment difficulties) vs.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= 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(others).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fewer loan defaults but with significant financial impact.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 and bar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illustrate the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24D81-08B2-CAA4-1E89-980537A5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3" y="3068960"/>
            <a:ext cx="2720576" cy="337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0C054-83A5-E0C1-A46B-043774D8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204864"/>
            <a:ext cx="3227620" cy="702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CD64DC-330A-D279-A7D9-2A8390D63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"/>
          <a:stretch/>
        </p:blipFill>
        <p:spPr>
          <a:xfrm>
            <a:off x="7928149" y="3056746"/>
            <a:ext cx="4205366" cy="3375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0D3AEF-1F90-02FD-2F11-2D3D44F03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25" y="3056746"/>
            <a:ext cx="4066158" cy="2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2145-DCBD-12BB-5F3B-CCB22452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0" y="332656"/>
            <a:ext cx="10360501" cy="1219200"/>
          </a:xfrm>
        </p:spPr>
        <p:txBody>
          <a:bodyPr>
            <a:normAutofit/>
          </a:bodyPr>
          <a:lstStyle/>
          <a:p>
            <a:r>
              <a:rPr lang="en-US" sz="3200" b="1" dirty="0"/>
              <a:t>TASK</a:t>
            </a:r>
            <a:r>
              <a:rPr lang="en-US" sz="3200" dirty="0"/>
              <a:t> </a:t>
            </a:r>
            <a:r>
              <a:rPr lang="en-IN" sz="3200" b="1" dirty="0"/>
              <a:t>D: Univariate, Segmented Univariate &amp; Bivariate Analysis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721AD8-8FF0-A340-4E49-4CFDDB5FE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364" y="1551856"/>
            <a:ext cx="1108490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Univariate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COUNT, AVERAGE, MEAN,MIN,MAX,STDEV.P formulas to calculate descriptive analysis.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AMT_INCOME_TOTAL</a:t>
            </a:r>
            <a:r>
              <a:rPr lang="en-US" altLang="en-US" sz="1800" dirty="0">
                <a:latin typeface="Arial Unicode MS"/>
              </a:rPr>
              <a:t>, AMT_CREDIT, AMT_ANNUITY and AMT_GOODS_PRICE by using descriptive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D5838-3029-9A2B-81ED-08DB99D6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3" y="4091157"/>
            <a:ext cx="10709893" cy="16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128</TotalTime>
  <Words>946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Unicode MS</vt:lpstr>
      <vt:lpstr>Cambria</vt:lpstr>
      <vt:lpstr>Red Radial 16x9</vt:lpstr>
      <vt:lpstr>Bank Loan Case Study  Exploratory Data Analysis (EDA)</vt:lpstr>
      <vt:lpstr>Project Description</vt:lpstr>
      <vt:lpstr>Approach</vt:lpstr>
      <vt:lpstr>Tech-Stack Used</vt:lpstr>
      <vt:lpstr>Insights &amp; Analysis TASK A: Handling Missing Data</vt:lpstr>
      <vt:lpstr>TASK B: Identifying and Handling Outliers</vt:lpstr>
      <vt:lpstr>PowerPoint Presentation</vt:lpstr>
      <vt:lpstr>TASK C: Data Imbalance Analysis</vt:lpstr>
      <vt:lpstr>TASK D: Univariate, Segmented Univariate &amp; Bivariate Analysis</vt:lpstr>
      <vt:lpstr>PowerPoint Presentation</vt:lpstr>
      <vt:lpstr>PowerPoint Presentation</vt:lpstr>
      <vt:lpstr>Bivariate Analysis:</vt:lpstr>
      <vt:lpstr>TASK E: Identifying Top Correlations for Loan Defaults</vt:lpstr>
      <vt:lpstr>Results &amp; Key Takeaways</vt:lpstr>
      <vt:lpstr>Drive Link &amp; Excel File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LANA</dc:creator>
  <cp:lastModifiedBy>LAVANYA LANA</cp:lastModifiedBy>
  <cp:revision>20</cp:revision>
  <dcterms:created xsi:type="dcterms:W3CDTF">2025-03-11T09:40:09Z</dcterms:created>
  <dcterms:modified xsi:type="dcterms:W3CDTF">2025-03-11T13:06:16Z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