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VANYA LANA" initials="LL" lastIdx="1" clrIdx="0">
    <p:extLst>
      <p:ext uri="{19B8F6BF-5375-455C-9EA6-DF929625EA0E}">
        <p15:presenceInfo xmlns:p15="http://schemas.microsoft.com/office/powerpoint/2012/main" userId="d44ae698f5dea8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gDrCqV4h26z1eUD39c699cEmg9UCEJU/edit?usp=drive_link&amp;ouid=109132849764121923613&amp;rtpof=true&amp;sd=tru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9EA8-4654-FE52-EE3D-2E6B679F5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1964093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Hiring Process Analytics </a:t>
            </a:r>
            <a:r>
              <a:rPr lang="en-IN" sz="4400" b="1" dirty="0"/>
              <a:t>Statistics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99633-DEF4-6484-5856-FCED3143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3652545"/>
            <a:ext cx="5357600" cy="1160213"/>
          </a:xfrm>
        </p:spPr>
        <p:txBody>
          <a:bodyPr/>
          <a:lstStyle/>
          <a:p>
            <a:r>
              <a:rPr lang="en-US" dirty="0"/>
              <a:t>By LAVANYA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95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19797-8A6D-F55A-39E2-B11D031D7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915C-5613-0DDD-B632-2AF6DE79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349" y="574593"/>
            <a:ext cx="9315271" cy="556416"/>
          </a:xfrm>
        </p:spPr>
        <p:txBody>
          <a:bodyPr>
            <a:noAutofit/>
          </a:bodyPr>
          <a:lstStyle/>
          <a:p>
            <a:r>
              <a:rPr lang="en-US" sz="2800" b="1" dirty="0"/>
              <a:t>C. Salary Distribution (Class Intervals)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F7EB6-01CA-CD53-24F2-07706FC20C7A}"/>
              </a:ext>
            </a:extLst>
          </p:cNvPr>
          <p:cNvSpPr txBox="1"/>
          <p:nvPr/>
        </p:nvSpPr>
        <p:spPr>
          <a:xfrm>
            <a:off x="1517514" y="1163105"/>
            <a:ext cx="9315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Objective:</a:t>
            </a:r>
          </a:p>
          <a:p>
            <a:r>
              <a:rPr lang="en-US" sz="2000" dirty="0"/>
              <a:t>Create salary class intervals to understand distribution patterns.</a:t>
            </a:r>
          </a:p>
          <a:p>
            <a:endParaRPr lang="en-US" sz="2000" dirty="0"/>
          </a:p>
          <a:p>
            <a:r>
              <a:rPr lang="en-US" sz="2000" dirty="0"/>
              <a:t>Used </a:t>
            </a:r>
            <a:r>
              <a:rPr lang="en-US" sz="2000" b="1" dirty="0"/>
              <a:t>Bin Width in Histogram graph</a:t>
            </a:r>
            <a:r>
              <a:rPr lang="en-US" sz="2000" dirty="0"/>
              <a:t> to classify salaries into intervals.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E0BD5-6D08-BA89-5244-55327648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708" y="2615828"/>
            <a:ext cx="4908634" cy="2765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39247-9544-AA53-6683-453201A8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43" y="5510227"/>
            <a:ext cx="3718882" cy="1046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18144-45D6-3BCA-6502-98E3B2951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303" y="2615829"/>
            <a:ext cx="5356606" cy="2765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CA2A71-BB15-7B3A-01DF-E18856D4BB6E}"/>
              </a:ext>
            </a:extLst>
          </p:cNvPr>
          <p:cNvSpPr txBox="1"/>
          <p:nvPr/>
        </p:nvSpPr>
        <p:spPr>
          <a:xfrm>
            <a:off x="1770436" y="5848747"/>
            <a:ext cx="27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 width – 20,000.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13BA6A-302F-C55C-D031-7FF5D9DC33A3}"/>
              </a:ext>
            </a:extLst>
          </p:cNvPr>
          <p:cNvSpPr txBox="1"/>
          <p:nvPr/>
        </p:nvSpPr>
        <p:spPr>
          <a:xfrm>
            <a:off x="1038303" y="5380943"/>
            <a:ext cx="2597286" cy="38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Filtered- hired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D994CE-18DD-A8A4-2C22-F65EBFEFB9BF}"/>
              </a:ext>
            </a:extLst>
          </p:cNvPr>
          <p:cNvSpPr txBox="1"/>
          <p:nvPr/>
        </p:nvSpPr>
        <p:spPr>
          <a:xfrm>
            <a:off x="8931025" y="5440004"/>
            <a:ext cx="259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filtering status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25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0104-3B55-A4B5-A984-C4447F6C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328" y="361499"/>
            <a:ext cx="5327832" cy="611267"/>
          </a:xfrm>
        </p:spPr>
        <p:txBody>
          <a:bodyPr>
            <a:noAutofit/>
          </a:bodyPr>
          <a:lstStyle/>
          <a:p>
            <a:r>
              <a:rPr lang="en-US" sz="2800" b="1" dirty="0"/>
              <a:t>D. Departmental Analysis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D2E87-6EA1-75D9-8F16-C84632C849E3}"/>
              </a:ext>
            </a:extLst>
          </p:cNvPr>
          <p:cNvSpPr txBox="1"/>
          <p:nvPr/>
        </p:nvSpPr>
        <p:spPr>
          <a:xfrm>
            <a:off x="1352145" y="831104"/>
            <a:ext cx="108398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Visualize employee distribution across departments.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b="1" dirty="0"/>
              <a:t>Pivot Tables</a:t>
            </a:r>
            <a:r>
              <a:rPr lang="en-US" dirty="0"/>
              <a:t> and a </a:t>
            </a:r>
            <a:r>
              <a:rPr lang="en-US" b="1" dirty="0"/>
              <a:t>Column Chart </a:t>
            </a:r>
            <a:r>
              <a:rPr lang="en-US" dirty="0"/>
              <a:t>to represent department-wise hiring.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Insight: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Certain departments such as operations and service departments have </a:t>
            </a:r>
            <a:r>
              <a:rPr lang="en-US" b="1" dirty="0"/>
              <a:t>higher hiring rates</a:t>
            </a:r>
            <a:r>
              <a:rPr lang="en-US" dirty="0"/>
              <a:t>, indicating growth or high turnover.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Departments with </a:t>
            </a:r>
            <a:r>
              <a:rPr lang="en-US" b="1" dirty="0"/>
              <a:t>lower hiring</a:t>
            </a:r>
            <a:r>
              <a:rPr lang="en-US" dirty="0"/>
              <a:t> may need recruitment attention.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C8538-23FD-4DA9-D880-11E037A3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380" y="3326861"/>
            <a:ext cx="6329780" cy="3324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1A9206-36FB-F5FC-A247-59CDE791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45" y="3523112"/>
            <a:ext cx="3222226" cy="23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7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3C30-DDE7-B450-BED2-1E3BB74A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992" y="312150"/>
            <a:ext cx="7958331" cy="602455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E. Position Tier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360EA-C6DB-0192-ECB4-1E19FC5888C4}"/>
              </a:ext>
            </a:extLst>
          </p:cNvPr>
          <p:cNvSpPr txBox="1"/>
          <p:nvPr/>
        </p:nvSpPr>
        <p:spPr>
          <a:xfrm>
            <a:off x="3143430" y="787940"/>
            <a:ext cx="842152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/>
              <a:t>Objective: </a:t>
            </a:r>
            <a:r>
              <a:rPr lang="en-US" sz="2000" dirty="0"/>
              <a:t>Understand the distribution of different positions across tiers.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dirty="0"/>
              <a:t>Categorized positions into tiers based on their classification.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dirty="0"/>
              <a:t>Used </a:t>
            </a:r>
            <a:r>
              <a:rPr lang="en-US" sz="2000" b="1" dirty="0"/>
              <a:t>Pivot Table and Bar chart</a:t>
            </a:r>
            <a:r>
              <a:rPr lang="en-US" sz="2000" dirty="0"/>
              <a:t> to visualize distribution.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1" dirty="0"/>
              <a:t>Insight: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Majority of roles are </a:t>
            </a:r>
            <a:r>
              <a:rPr lang="en-US" sz="2000" b="1" dirty="0"/>
              <a:t>Tier 1- Entry level positions</a:t>
            </a:r>
            <a:r>
              <a:rPr lang="en-US" sz="2000" dirty="0"/>
              <a:t>, with fewer Mid-level hires.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Helps in </a:t>
            </a:r>
            <a:r>
              <a:rPr lang="en-US" sz="2000" b="1" dirty="0"/>
              <a:t>workforce planning and promotion strategies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C76E1-F7CC-25F6-CAB3-CDB8C50C5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31" t="12064" b="4089"/>
          <a:stretch/>
        </p:blipFill>
        <p:spPr>
          <a:xfrm>
            <a:off x="283002" y="3478281"/>
            <a:ext cx="5515794" cy="3116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2B1C-AB67-65F1-71E9-93A724C7D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80" y="613377"/>
            <a:ext cx="2461473" cy="2759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201E1A-0E0F-115B-02AB-FA2CC9769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921" y="3784282"/>
            <a:ext cx="5441904" cy="208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9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EFE6-BAD9-4C89-C689-EFA0AC59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51247"/>
            <a:ext cx="7958331" cy="1077229"/>
          </a:xfrm>
        </p:spPr>
        <p:txBody>
          <a:bodyPr/>
          <a:lstStyle/>
          <a:p>
            <a:r>
              <a:rPr lang="en-IN" b="1" dirty="0"/>
              <a:t>Result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F1E3-3AE4-4430-934C-DD859092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365704"/>
            <a:ext cx="7796540" cy="23638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Through this project, I gained a </a:t>
            </a:r>
            <a:r>
              <a:rPr lang="en-US" b="1" dirty="0"/>
              <a:t>comprehensive understanding</a:t>
            </a:r>
            <a:r>
              <a:rPr lang="en-US" dirty="0"/>
              <a:t> of the hiring process, identifying key trends that impact HR decision-making. The analysis offers </a:t>
            </a:r>
            <a:r>
              <a:rPr lang="en-US" b="1" dirty="0"/>
              <a:t>practical recommendations</a:t>
            </a:r>
            <a:r>
              <a:rPr lang="en-US" dirty="0"/>
              <a:t> for improving hiring efficiency, salary structuring, and workforce diversity.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50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922D-66A5-AA0F-3954-EA3C19A8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Drive Link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7950-9DAF-5B43-C3D8-36C621E27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23739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File &amp; Project Report </a:t>
            </a:r>
            <a:r>
              <a:rPr lang="en-US" b="1" dirty="0">
                <a:solidFill>
                  <a:srgbClr val="00B0F0"/>
                </a:solidFill>
              </a:rPr>
              <a:t>– ( </a:t>
            </a:r>
            <a:r>
              <a:rPr lang="en-US" i="1" dirty="0">
                <a:solidFill>
                  <a:srgbClr val="00B0F0"/>
                </a:solidFill>
              </a:rPr>
              <a:t>click here to get excel file )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This report will be available for reference and further refinements.</a:t>
            </a:r>
          </a:p>
        </p:txBody>
      </p:sp>
    </p:spTree>
    <p:extLst>
      <p:ext uri="{BB962C8B-B14F-4D97-AF65-F5344CB8AC3E}">
        <p14:creationId xmlns:p14="http://schemas.microsoft.com/office/powerpoint/2010/main" val="115306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1303-0049-AC7F-27C3-008574C0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160" y="1361872"/>
            <a:ext cx="7796540" cy="498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THANK YOU</a:t>
            </a:r>
          </a:p>
          <a:p>
            <a:pPr marL="0" indent="0">
              <a:buNone/>
            </a:pPr>
            <a:r>
              <a:rPr lang="en-US" dirty="0"/>
              <a:t>I hope this analysis provides meaningful insights that can enhance the hiring strategy and decision-making process.</a:t>
            </a:r>
          </a:p>
          <a:p>
            <a:pPr marL="0" indent="0">
              <a:buNone/>
            </a:pPr>
            <a:r>
              <a:rPr lang="en-US" dirty="0"/>
              <a:t>Thankyou for given the opportunity to work on this project.</a:t>
            </a:r>
          </a:p>
          <a:p>
            <a:pPr marL="0" indent="0">
              <a:buNone/>
            </a:pPr>
            <a:r>
              <a:rPr lang="en-US" dirty="0"/>
              <a:t>This analysis highlights the </a:t>
            </a:r>
            <a:r>
              <a:rPr lang="en-US" b="1" dirty="0"/>
              <a:t>power of data-driven decision-making</a:t>
            </a:r>
            <a:r>
              <a:rPr lang="en-US" dirty="0"/>
              <a:t> in hiring strategies. </a:t>
            </a:r>
          </a:p>
          <a:p>
            <a:r>
              <a:rPr lang="en-US" dirty="0"/>
              <a:t>BY LAVANYA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2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4844-6ED2-4994-AFA8-7C44119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Description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8E80-6082-3829-DCD6-B58E56A7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hiring process is a crucial function of any company, directly impacting its growth, productivity, and workforce dynamics. As a Data Analyst in a multinational company, I undertook this project to analyze key hiring trends such as rejection rates, interview distributions, job types, and salary structures. </a:t>
            </a:r>
          </a:p>
          <a:p>
            <a:r>
              <a:rPr lang="en-US" dirty="0"/>
              <a:t>This analysis aims to provide </a:t>
            </a:r>
            <a:r>
              <a:rPr lang="en-US" b="1" dirty="0"/>
              <a:t>actionable insights</a:t>
            </a:r>
            <a:r>
              <a:rPr lang="en-US" dirty="0"/>
              <a:t> to streamline and optimize the hiring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30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F4FE-F6A4-AD66-8D01-78154CB5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04203"/>
            <a:ext cx="7958331" cy="1077229"/>
          </a:xfrm>
        </p:spPr>
        <p:txBody>
          <a:bodyPr/>
          <a:lstStyle/>
          <a:p>
            <a:r>
              <a:rPr lang="en-IN" b="1" dirty="0"/>
              <a:t>Approach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E1FC-F3DF-22BE-DCF7-375808B75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62" y="877078"/>
            <a:ext cx="10546993" cy="3215353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</a:t>
            </a:r>
            <a:r>
              <a:rPr lang="en-US" sz="2600" dirty="0"/>
              <a:t>To ensure a </a:t>
            </a:r>
            <a:r>
              <a:rPr lang="en-US" sz="2600" b="1" dirty="0"/>
              <a:t>clean and structured</a:t>
            </a:r>
            <a:r>
              <a:rPr lang="en-US" sz="2600" dirty="0"/>
              <a:t> dataset for meaningful analysis, I followed these key steps: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Data Preparation &amp; Cleaning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Before conducting the analysis, I focused on </a:t>
            </a:r>
            <a:r>
              <a:rPr lang="en-US" sz="2600" b="1" dirty="0"/>
              <a:t>refining the dataset</a:t>
            </a:r>
            <a:r>
              <a:rPr lang="en-US" sz="2600" dirty="0"/>
              <a:t> to remove inconsistencies and inaccuracies. The steps included: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1. Handling Missing Data:</a:t>
            </a:r>
            <a:r>
              <a:rPr lang="en-US" sz="2600" dirty="0"/>
              <a:t> Filling or removing missing values to ensure completeness.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     The below attached snap of excel is the missing value in offered salary column in only one row of the whole table. I used Find and select – go to special – Blank, then I got the missing value.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How I handled : Though the status is hired, I can’t delete the row, so I given “not specified”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And also filled “ don’t want to say” in the missing place in the gender – </a:t>
            </a:r>
            <a:r>
              <a:rPr lang="en-US" sz="2600" dirty="0" err="1"/>
              <a:t>event_name</a:t>
            </a:r>
            <a:r>
              <a:rPr lang="en-US" sz="2600" dirty="0"/>
              <a:t>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6B2F0-1108-0CE3-6068-079B51E5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62" y="4234668"/>
            <a:ext cx="10447925" cy="701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9AD11-99A7-B604-2C5A-061779160B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-96" r="-268" b="37827"/>
          <a:stretch/>
        </p:blipFill>
        <p:spPr>
          <a:xfrm>
            <a:off x="962462" y="5078005"/>
            <a:ext cx="10447925" cy="14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3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46CD-D450-A3CF-E320-809D6C80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821" y="1207910"/>
            <a:ext cx="7447141" cy="5212345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b="1" dirty="0"/>
              <a:t>2. Clubbing Columns:</a:t>
            </a:r>
            <a:r>
              <a:rPr lang="en-US" sz="1800" dirty="0"/>
              <a:t> Merging similar categories for better clarity.</a:t>
            </a:r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/>
              <a:t>For this I would like to have the table data column as it is without </a:t>
            </a:r>
            <a:r>
              <a:rPr lang="en-US" sz="1800" dirty="0" err="1"/>
              <a:t>clubbing.As</a:t>
            </a:r>
            <a:r>
              <a:rPr lang="en-US" sz="1800" dirty="0"/>
              <a:t> all the columns are unique on its own and need this as separate columns .</a:t>
            </a:r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/>
              <a:t>3. </a:t>
            </a:r>
            <a:r>
              <a:rPr lang="en-US" sz="1800" b="1" dirty="0"/>
              <a:t>Outlier Detection:</a:t>
            </a:r>
            <a:r>
              <a:rPr lang="en-US" sz="1800" dirty="0"/>
              <a:t> Identifying extreme values that might distort results.</a:t>
            </a:r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/>
              <a:t>Outlier done with “</a:t>
            </a:r>
            <a:r>
              <a:rPr lang="en-IN" sz="1800" b="0" i="0" dirty="0">
                <a:effectLst/>
              </a:rPr>
              <a:t>Interquartile Range (IQR)" method.</a:t>
            </a:r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/>
              <a:t>1st I identified Q1 and Q3 by “=quartile()” function in salary column.</a:t>
            </a:r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/>
              <a:t>Q1 = </a:t>
            </a:r>
            <a:r>
              <a:rPr lang="en-IN" sz="1800" b="0" i="0" u="none" strike="noStrike" dirty="0">
                <a:effectLst/>
              </a:rPr>
              <a:t>25492</a:t>
            </a:r>
            <a:r>
              <a:rPr lang="en-IN" sz="1800" dirty="0"/>
              <a:t> , Q3 = 74420 </a:t>
            </a:r>
            <a:endParaRPr lang="en-US" sz="1800" dirty="0"/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/>
              <a:t>            2</a:t>
            </a:r>
            <a:r>
              <a:rPr lang="en-US" sz="1800" baseline="30000" dirty="0"/>
              <a:t>nd</a:t>
            </a:r>
            <a:r>
              <a:rPr lang="en-US" sz="1800" dirty="0"/>
              <a:t> I calculated IQR value. IQR = Q3 – Q1. IQR = 48928</a:t>
            </a:r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/>
              <a:t>            3</a:t>
            </a:r>
            <a:r>
              <a:rPr lang="en-US" sz="1800" baseline="30000" dirty="0"/>
              <a:t>RD</a:t>
            </a:r>
            <a:r>
              <a:rPr lang="en-US" sz="1800" dirty="0"/>
              <a:t> I calculated upper bound and lower bound. </a:t>
            </a:r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/>
              <a:t>                                Upper bound = Q3 + (1.5 * IQR) = 147812</a:t>
            </a:r>
          </a:p>
          <a:p>
            <a:pPr marL="0" indent="0">
              <a:spcBef>
                <a:spcPts val="200"/>
              </a:spcBef>
              <a:spcAft>
                <a:spcPts val="400"/>
              </a:spcAft>
              <a:buNone/>
            </a:pPr>
            <a:r>
              <a:rPr lang="en-US" sz="1800" dirty="0"/>
              <a:t>                                 Lower bound = Q1 + (1.5 * IQR) = - 47900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6A9B2D6-4E8E-5875-0882-5E522780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5" y="398953"/>
            <a:ext cx="2141406" cy="6858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D9BC1A-A7A0-2FA5-3BEF-B2C70A5E3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740" y="1232148"/>
            <a:ext cx="1730751" cy="6706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97EF09-B9E7-D043-E5E3-72725558C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72" y="3691026"/>
            <a:ext cx="4413133" cy="7087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0F12112-5766-5205-F540-011320FB5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57" y="2042945"/>
            <a:ext cx="3688400" cy="76206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B66782-4F9A-8D65-490F-5E38FFA1A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148" y="2945190"/>
            <a:ext cx="4084674" cy="5853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3123DC7-0811-8FF8-2BFE-ECF474631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194" y="4580564"/>
            <a:ext cx="4944806" cy="75327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738BB31-D3A7-4400-0222-DF6B70E38A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398" y="5530308"/>
            <a:ext cx="9739204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1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1180-A2B8-A75A-9ECA-11F5EB57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148" y="1839499"/>
            <a:ext cx="9649839" cy="2733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Outliers result: These are the outliers which shows “TRUE”.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/>
              <a:t>4. Removing Outliers:</a:t>
            </a:r>
            <a:r>
              <a:rPr lang="en-US" sz="2000" dirty="0"/>
              <a:t> Ensuring a balanced dataset by eliminating anomalies.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dirty="0"/>
              <a:t>Here I removed “Rejected” as status row data. As this doesn’t want in table for further analysis.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/>
              <a:t>And I kept 2 rows which having “Hired” as status. Above snap for reference.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383B3-9A87-12E0-1B72-630CE3B0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1" y="439175"/>
            <a:ext cx="10783681" cy="1192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2A139-6D80-9E5D-B263-EEBB9A806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8" y="4756825"/>
            <a:ext cx="10850865" cy="838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67C1A1-36B5-3D3F-D975-842BE64826F7}"/>
              </a:ext>
            </a:extLst>
          </p:cNvPr>
          <p:cNvSpPr txBox="1"/>
          <p:nvPr/>
        </p:nvSpPr>
        <p:spPr>
          <a:xfrm>
            <a:off x="1538591" y="5778753"/>
            <a:ext cx="9114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5. Data Summary:</a:t>
            </a:r>
            <a:r>
              <a:rPr lang="en-US" sz="2000" dirty="0"/>
              <a:t> Verifying dataset integrity before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0945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8FC9-976A-D744-5538-A8453317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Tech-Stack Used</a:t>
            </a:r>
            <a:br>
              <a:rPr lang="en-IN" b="1" dirty="0"/>
            </a:br>
            <a:endParaRPr lang="en-IN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80102BB-41BF-F532-893D-12E3A3260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5D235-7205-043D-BF02-12632FCC0F6C}"/>
              </a:ext>
            </a:extLst>
          </p:cNvPr>
          <p:cNvSpPr txBox="1"/>
          <p:nvPr/>
        </p:nvSpPr>
        <p:spPr>
          <a:xfrm>
            <a:off x="2918299" y="2286000"/>
            <a:ext cx="79583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 2019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data cleaning, analysis,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Functions &amp; Formulas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Applied functions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COUNTIF()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SUMIFS()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QUARTILE()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precise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 &amp; Charts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Created visual representations for better insight delivery.</a:t>
            </a:r>
          </a:p>
        </p:txBody>
      </p:sp>
    </p:spTree>
    <p:extLst>
      <p:ext uri="{BB962C8B-B14F-4D97-AF65-F5344CB8AC3E}">
        <p14:creationId xmlns:p14="http://schemas.microsoft.com/office/powerpoint/2010/main" val="287401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F64-906B-BC3C-AB62-517BA080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Insights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CB5D-6FB8-D5A4-0D4C-20900FF3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analysis led to valuable insights into the hiring process, helping HR teams make </a:t>
            </a:r>
            <a:r>
              <a:rPr lang="en-US" b="1" dirty="0"/>
              <a:t>data-driven decisions</a:t>
            </a:r>
            <a:r>
              <a:rPr lang="en-US" dirty="0"/>
              <a:t>. The key insights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</a:t>
            </a:r>
            <a:r>
              <a:rPr lang="en-US" b="1" dirty="0"/>
              <a:t>gender distribution</a:t>
            </a:r>
            <a:r>
              <a:rPr lang="en-US" dirty="0"/>
              <a:t> among hires.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Determining </a:t>
            </a:r>
            <a:r>
              <a:rPr lang="en-US" b="1" dirty="0"/>
              <a:t>average salary offerings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Visualizing </a:t>
            </a:r>
            <a:r>
              <a:rPr lang="en-US" b="1" dirty="0"/>
              <a:t>salary distribution patterns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</a:t>
            </a:r>
            <a:r>
              <a:rPr lang="en-US" b="1" dirty="0"/>
              <a:t>department-wise employee proportions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Categorizing </a:t>
            </a:r>
            <a:r>
              <a:rPr lang="en-US" b="1" dirty="0"/>
              <a:t>positions into tiers</a:t>
            </a:r>
            <a:r>
              <a:rPr lang="en-US" dirty="0"/>
              <a:t> for better workforce planning.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i="1" dirty="0"/>
              <a:t>Each task is detailed in the next sections with Excel snapshots.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54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F0A9-EA7C-6EB2-E39E-1AD2FC86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004" y="541815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Task-Based Analysis</a:t>
            </a:r>
            <a:br>
              <a:rPr lang="en-IN" b="1" dirty="0"/>
            </a:br>
            <a:r>
              <a:rPr lang="en-IN" sz="2700" b="1" dirty="0"/>
              <a:t>A. Hiring Analysis (Gender Distribution)</a:t>
            </a:r>
            <a:br>
              <a:rPr lang="en-IN" sz="2700" b="1" dirty="0"/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6047-09B4-0B89-F314-1B80C432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416" y="2120630"/>
            <a:ext cx="7796540" cy="246109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/>
              <a:t>Objective:</a:t>
            </a:r>
            <a:r>
              <a:rPr lang="en-US" sz="2400" dirty="0" err="1"/>
              <a:t>Determine</a:t>
            </a:r>
            <a:r>
              <a:rPr lang="en-US" sz="2400" dirty="0"/>
              <a:t> the number of males and females hired in the company.</a:t>
            </a:r>
          </a:p>
          <a:p>
            <a:pPr>
              <a:spcBef>
                <a:spcPts val="600"/>
              </a:spcBef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Excel’s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COUNTIFS()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to filter and count gender-based hiring numbers.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Insight: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company exhibits a </a:t>
            </a:r>
            <a:r>
              <a:rPr lang="en-US" sz="2400" b="1" dirty="0"/>
              <a:t>male-dominated</a:t>
            </a:r>
            <a:r>
              <a:rPr lang="en-US" sz="2400" dirty="0"/>
              <a:t> hiring trend.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A4AC45-B388-8140-5A2F-5D2F34A9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90" y="4227366"/>
            <a:ext cx="4717189" cy="480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44A262-EE73-8443-832F-B643825E9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05" y="4227366"/>
            <a:ext cx="4793395" cy="4801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07397E-FA61-DDCD-6A91-295DA039C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710" y="4881501"/>
            <a:ext cx="4602879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3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1318-466F-31C1-6D38-41A0DA1A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349" y="574592"/>
            <a:ext cx="9315271" cy="1077229"/>
          </a:xfrm>
        </p:spPr>
        <p:txBody>
          <a:bodyPr>
            <a:noAutofit/>
          </a:bodyPr>
          <a:lstStyle/>
          <a:p>
            <a:r>
              <a:rPr lang="en-IN" sz="2800" b="1" dirty="0"/>
              <a:t>B. </a:t>
            </a:r>
            <a:r>
              <a:rPr lang="en-US" sz="2800" b="1" dirty="0"/>
              <a:t>Salary Analysis (Average Salary Calculation)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F7B87-A39A-F0B9-BC76-6C7C8C2C4612}"/>
              </a:ext>
            </a:extLst>
          </p:cNvPr>
          <p:cNvSpPr txBox="1"/>
          <p:nvPr/>
        </p:nvSpPr>
        <p:spPr>
          <a:xfrm>
            <a:off x="1517515" y="1498060"/>
            <a:ext cx="9315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Objective: </a:t>
            </a:r>
            <a:r>
              <a:rPr lang="en-US" sz="2000" dirty="0"/>
              <a:t>Calculate the average salary offered.</a:t>
            </a:r>
          </a:p>
          <a:p>
            <a:endParaRPr lang="en-US" sz="2000" dirty="0"/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SUMIFS() and COUNTIFS()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 on the salary column.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  <a:p>
            <a:r>
              <a:rPr lang="en-US" sz="2000" b="1" dirty="0"/>
              <a:t>Insight: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average salary</a:t>
            </a:r>
            <a:r>
              <a:rPr lang="en-US" sz="2000" dirty="0"/>
              <a:t> offered provides a benchmark for future hires.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 variation suggests differences in job levels or departments.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05D4A9-C8D7-4858-77F5-B253DCB8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4" y="3842080"/>
            <a:ext cx="8336603" cy="685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4E9315-9357-7952-9E02-993CC819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515" y="4727434"/>
            <a:ext cx="8336604" cy="678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D2B19-DD5A-1B02-0308-F239750C2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494" y="5605169"/>
            <a:ext cx="5958471" cy="8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{9D8A608B-16F4-4CC0-9D2F-33CAEF68E86D}tf16401375</Template>
  <TotalTime>105</TotalTime>
  <Words>941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MS Shell Dlg 2</vt:lpstr>
      <vt:lpstr>Wingdings</vt:lpstr>
      <vt:lpstr>Wingdings 3</vt:lpstr>
      <vt:lpstr>Madison</vt:lpstr>
      <vt:lpstr>Hiring Process Analytics Statistics </vt:lpstr>
      <vt:lpstr>Project Description </vt:lpstr>
      <vt:lpstr>Approach </vt:lpstr>
      <vt:lpstr>PowerPoint Presentation</vt:lpstr>
      <vt:lpstr>PowerPoint Presentation</vt:lpstr>
      <vt:lpstr>Tech-Stack Used </vt:lpstr>
      <vt:lpstr>Insights </vt:lpstr>
      <vt:lpstr>Task-Based Analysis A. Hiring Analysis (Gender Distribution) </vt:lpstr>
      <vt:lpstr>B. Salary Analysis (Average Salary Calculation) </vt:lpstr>
      <vt:lpstr>C. Salary Distribution (Class Intervals)</vt:lpstr>
      <vt:lpstr>D. Departmental Analysis</vt:lpstr>
      <vt:lpstr>E. Position Tier Analysis </vt:lpstr>
      <vt:lpstr>Result </vt:lpstr>
      <vt:lpstr>Drive Link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LANA</dc:creator>
  <cp:lastModifiedBy>LAVANYA LANA</cp:lastModifiedBy>
  <cp:revision>33</cp:revision>
  <dcterms:created xsi:type="dcterms:W3CDTF">2025-02-25T14:37:12Z</dcterms:created>
  <dcterms:modified xsi:type="dcterms:W3CDTF">2025-02-25T16:22:25Z</dcterms:modified>
</cp:coreProperties>
</file>