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72" r:id="rId2"/>
    <p:sldId id="257" r:id="rId3"/>
    <p:sldId id="258" r:id="rId4"/>
    <p:sldId id="260" r:id="rId5"/>
    <p:sldId id="267" r:id="rId6"/>
    <p:sldId id="261" r:id="rId7"/>
    <p:sldId id="268" r:id="rId8"/>
    <p:sldId id="269" r:id="rId9"/>
    <p:sldId id="262" r:id="rId10"/>
    <p:sldId id="265" r:id="rId11"/>
    <p:sldId id="270"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196D2-B57F-4171-8C8D-2A336F696072}" v="361" dt="2024-05-15T08:37:13.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00717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02112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759444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E5666-FC21-4279-80F4-2017FF982634}"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185454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421136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87852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671639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4281330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71438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37546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57550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428648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285313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409482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413139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45048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00515-23D5-4C1F-985C-E9BDA29A5061}"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09009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900515-23D5-4C1F-985C-E9BDA29A5061}" type="datetimeFigureOut">
              <a:rPr lang="en-IN" smtClean="0"/>
              <a:pPr/>
              <a:t>15-05-2024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0BE5666-FC21-4279-80F4-2017FF982634}" type="slidenum">
              <a:rPr lang="en-IN" smtClean="0"/>
              <a:pPr/>
              <a:t>‹#›</a:t>
            </a:fld>
            <a:endParaRPr lang="en-IN"/>
          </a:p>
        </p:txBody>
      </p:sp>
    </p:spTree>
    <p:extLst>
      <p:ext uri="{BB962C8B-B14F-4D97-AF65-F5344CB8AC3E}">
        <p14:creationId xmlns:p14="http://schemas.microsoft.com/office/powerpoint/2010/main" xmlns="" val="114573428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63754-EB44-1D0B-9F6F-B0BA819977C9}"/>
              </a:ext>
            </a:extLst>
          </p:cNvPr>
          <p:cNvSpPr>
            <a:spLocks noGrp="1"/>
          </p:cNvSpPr>
          <p:nvPr>
            <p:ph type="ctrTitle"/>
          </p:nvPr>
        </p:nvSpPr>
        <p:spPr>
          <a:xfrm>
            <a:off x="1751012" y="1300785"/>
            <a:ext cx="8689976" cy="773821"/>
          </a:xfrm>
        </p:spPr>
        <p:txBody>
          <a:bodyPr/>
          <a:lstStyle/>
          <a:p>
            <a:r>
              <a:rPr lang="en-US" dirty="0"/>
              <a:t>AUTONOMOUS VEHICLE</a:t>
            </a:r>
            <a:endParaRPr lang="en-IN" dirty="0"/>
          </a:p>
        </p:txBody>
      </p:sp>
      <p:sp>
        <p:nvSpPr>
          <p:cNvPr id="3" name="Subtitle 2">
            <a:extLst>
              <a:ext uri="{FF2B5EF4-FFF2-40B4-BE49-F238E27FC236}">
                <a16:creationId xmlns:a16="http://schemas.microsoft.com/office/drawing/2014/main" xmlns="" id="{848358AC-C397-53AF-27C0-980775B7A5F2}"/>
              </a:ext>
            </a:extLst>
          </p:cNvPr>
          <p:cNvSpPr>
            <a:spLocks noGrp="1"/>
          </p:cNvSpPr>
          <p:nvPr>
            <p:ph type="subTitle" idx="1"/>
          </p:nvPr>
        </p:nvSpPr>
        <p:spPr>
          <a:xfrm>
            <a:off x="1751012" y="3886200"/>
            <a:ext cx="8689976" cy="2613074"/>
          </a:xfrm>
        </p:spPr>
        <p:txBody>
          <a:bodyPr>
            <a:noAutofit/>
          </a:bodyPr>
          <a:lstStyle/>
          <a:p>
            <a:pPr marL="0" indent="0">
              <a:buNone/>
            </a:pPr>
            <a:r>
              <a:rPr lang="en-US" sz="1600" b="1" dirty="0">
                <a:solidFill>
                  <a:schemeClr val="tx1"/>
                </a:solidFill>
              </a:rPr>
              <a:t>Presented by:</a:t>
            </a:r>
          </a:p>
          <a:p>
            <a:pPr marL="0" indent="0">
              <a:buNone/>
            </a:pPr>
            <a:r>
              <a:rPr lang="en-US" sz="1600" b="1" dirty="0">
                <a:solidFill>
                  <a:schemeClr val="tx1"/>
                </a:solidFill>
              </a:rPr>
              <a:t>                                                                                 </a:t>
            </a:r>
            <a:r>
              <a:rPr lang="en-US" sz="1600" b="1" dirty="0" smtClean="0">
                <a:solidFill>
                  <a:schemeClr val="tx1"/>
                </a:solidFill>
              </a:rPr>
              <a:t> </a:t>
            </a:r>
            <a:r>
              <a:rPr lang="en-US" sz="1600" b="1" dirty="0" err="1" smtClean="0">
                <a:solidFill>
                  <a:schemeClr val="tx1"/>
                </a:solidFill>
              </a:rPr>
              <a:t>Karpaga</a:t>
            </a:r>
            <a:r>
              <a:rPr lang="en-US" sz="1600" b="1" dirty="0" smtClean="0">
                <a:solidFill>
                  <a:schemeClr val="tx1"/>
                </a:solidFill>
              </a:rPr>
              <a:t> </a:t>
            </a:r>
            <a:r>
              <a:rPr lang="en-US" sz="1600" b="1" dirty="0" err="1" smtClean="0">
                <a:solidFill>
                  <a:schemeClr val="tx1"/>
                </a:solidFill>
              </a:rPr>
              <a:t>sivaraman</a:t>
            </a:r>
            <a:r>
              <a:rPr lang="en-US" sz="1600" b="1" dirty="0" smtClean="0">
                <a:solidFill>
                  <a:schemeClr val="tx1"/>
                </a:solidFill>
              </a:rPr>
              <a:t>  D S   </a:t>
            </a:r>
            <a:r>
              <a:rPr lang="en-US" sz="1600" b="1" dirty="0">
                <a:solidFill>
                  <a:schemeClr val="tx1"/>
                </a:solidFill>
              </a:rPr>
              <a:t>[927622BAL021]</a:t>
            </a:r>
          </a:p>
          <a:p>
            <a:pPr marL="0" indent="0">
              <a:buNone/>
            </a:pPr>
            <a:r>
              <a:rPr lang="en-US" sz="1600" b="1" dirty="0">
                <a:solidFill>
                  <a:schemeClr val="tx1"/>
                </a:solidFill>
              </a:rPr>
              <a:t>                                                                              </a:t>
            </a:r>
            <a:r>
              <a:rPr lang="en-US" sz="1600" b="1" dirty="0" err="1" smtClean="0">
                <a:solidFill>
                  <a:schemeClr val="tx1"/>
                </a:solidFill>
              </a:rPr>
              <a:t>Kishore</a:t>
            </a:r>
            <a:r>
              <a:rPr lang="en-US" sz="1600" b="1" dirty="0" smtClean="0">
                <a:solidFill>
                  <a:schemeClr val="tx1"/>
                </a:solidFill>
              </a:rPr>
              <a:t> R                          </a:t>
            </a:r>
            <a:r>
              <a:rPr lang="en-US" sz="1600" b="1" dirty="0">
                <a:solidFill>
                  <a:schemeClr val="tx1"/>
                </a:solidFill>
              </a:rPr>
              <a:t>[927622BAL022]</a:t>
            </a:r>
          </a:p>
          <a:p>
            <a:pPr marL="0" indent="0">
              <a:buNone/>
            </a:pPr>
            <a:r>
              <a:rPr lang="en-IN" sz="1600" b="1" dirty="0">
                <a:solidFill>
                  <a:schemeClr val="tx1"/>
                </a:solidFill>
              </a:rPr>
              <a:t>                                                                             </a:t>
            </a:r>
            <a:r>
              <a:rPr lang="en-IN" sz="1600" b="1" dirty="0" err="1" smtClean="0">
                <a:solidFill>
                  <a:schemeClr val="tx1"/>
                </a:solidFill>
              </a:rPr>
              <a:t>Lavanya</a:t>
            </a:r>
            <a:r>
              <a:rPr lang="en-IN" sz="1600" b="1" dirty="0" smtClean="0">
                <a:solidFill>
                  <a:schemeClr val="tx1"/>
                </a:solidFill>
              </a:rPr>
              <a:t> </a:t>
            </a:r>
            <a:r>
              <a:rPr lang="en-IN" sz="1600" b="1" dirty="0" smtClean="0">
                <a:solidFill>
                  <a:schemeClr val="tx1"/>
                </a:solidFill>
              </a:rPr>
              <a:t>M                      </a:t>
            </a:r>
            <a:r>
              <a:rPr lang="en-IN" sz="1600" b="1" dirty="0">
                <a:solidFill>
                  <a:schemeClr val="tx1"/>
                </a:solidFill>
              </a:rPr>
              <a:t>[927622BAL023]</a:t>
            </a:r>
          </a:p>
          <a:p>
            <a:pPr marL="0" indent="0">
              <a:buNone/>
            </a:pPr>
            <a:r>
              <a:rPr lang="en-IN" sz="1600" b="1" dirty="0">
                <a:solidFill>
                  <a:schemeClr val="tx1"/>
                </a:solidFill>
              </a:rPr>
              <a:t>                                                                               </a:t>
            </a:r>
            <a:r>
              <a:rPr lang="en-IN" sz="1600" b="1" dirty="0" err="1" smtClean="0">
                <a:solidFill>
                  <a:schemeClr val="tx1"/>
                </a:solidFill>
              </a:rPr>
              <a:t>Lokesh</a:t>
            </a:r>
            <a:r>
              <a:rPr lang="en-IN" sz="1600" b="1" dirty="0" smtClean="0">
                <a:solidFill>
                  <a:schemeClr val="tx1"/>
                </a:solidFill>
              </a:rPr>
              <a:t> K</a:t>
            </a:r>
            <a:r>
              <a:rPr lang="en-IN" sz="1600" b="1" dirty="0" smtClean="0">
                <a:solidFill>
                  <a:schemeClr val="tx1"/>
                </a:solidFill>
              </a:rPr>
              <a:t> V                        </a:t>
            </a:r>
            <a:r>
              <a:rPr lang="en-IN" sz="1600" b="1" dirty="0">
                <a:solidFill>
                  <a:schemeClr val="tx1"/>
                </a:solidFill>
              </a:rPr>
              <a:t>[927622BAL024]</a:t>
            </a:r>
          </a:p>
          <a:p>
            <a:pPr marL="0" indent="0">
              <a:buNone/>
            </a:pPr>
            <a:r>
              <a:rPr lang="en-IN" sz="1600" b="1" dirty="0">
                <a:solidFill>
                  <a:schemeClr val="tx1"/>
                </a:solidFill>
              </a:rPr>
              <a:t>                                                                              </a:t>
            </a:r>
            <a:r>
              <a:rPr lang="en-IN" sz="1600" b="1" dirty="0" err="1" smtClean="0">
                <a:solidFill>
                  <a:schemeClr val="tx1"/>
                </a:solidFill>
              </a:rPr>
              <a:t>Monesha</a:t>
            </a:r>
            <a:r>
              <a:rPr lang="en-IN" sz="1600" b="1" dirty="0" smtClean="0">
                <a:solidFill>
                  <a:schemeClr val="tx1"/>
                </a:solidFill>
              </a:rPr>
              <a:t> R M                 </a:t>
            </a:r>
            <a:r>
              <a:rPr lang="en-IN" sz="1600" b="1" dirty="0">
                <a:solidFill>
                  <a:schemeClr val="tx1"/>
                </a:solidFill>
              </a:rPr>
              <a:t>[927622BAL025]</a:t>
            </a:r>
          </a:p>
          <a:p>
            <a:endParaRPr lang="en-IN" sz="1600" b="1" dirty="0">
              <a:solidFill>
                <a:schemeClr val="tx1"/>
              </a:solidFill>
            </a:endParaRPr>
          </a:p>
          <a:p>
            <a:pPr marL="0" indent="0">
              <a:buNone/>
            </a:pPr>
            <a:r>
              <a:rPr lang="en-IN" sz="1600" b="1" dirty="0">
                <a:solidFill>
                  <a:schemeClr val="tx1"/>
                </a:solidFill>
              </a:rPr>
              <a:t>                                                                                     </a:t>
            </a:r>
          </a:p>
          <a:p>
            <a:endParaRPr lang="en-IN" sz="1600" b="1" dirty="0">
              <a:solidFill>
                <a:schemeClr val="tx1"/>
              </a:solidFill>
            </a:endParaRPr>
          </a:p>
        </p:txBody>
      </p:sp>
    </p:spTree>
    <p:extLst>
      <p:ext uri="{BB962C8B-B14F-4D97-AF65-F5344CB8AC3E}">
        <p14:creationId xmlns:p14="http://schemas.microsoft.com/office/powerpoint/2010/main" xmlns="" val="45368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D02485-7263-0C49-F7F7-B290639C3F56}"/>
              </a:ext>
            </a:extLst>
          </p:cNvPr>
          <p:cNvSpPr>
            <a:spLocks noGrp="1"/>
          </p:cNvSpPr>
          <p:nvPr>
            <p:ph type="title"/>
          </p:nvPr>
        </p:nvSpPr>
        <p:spPr/>
        <p:txBody>
          <a:bodyPr/>
          <a:lstStyle/>
          <a:p>
            <a:r>
              <a:rPr lang="en-US" b="1" dirty="0">
                <a:latin typeface="Times New Roman" pitchFamily="18" charset="0"/>
                <a:cs typeface="Times New Roman" pitchFamily="18" charset="0"/>
              </a:rPr>
              <a:t>Future considerations</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7064100-0F9E-C4EB-EA77-50E996972464}"/>
              </a:ext>
            </a:extLst>
          </p:cNvPr>
          <p:cNvSpPr>
            <a:spLocks noGrp="1"/>
          </p:cNvSpPr>
          <p:nvPr>
            <p:ph sz="quarter" idx="13"/>
          </p:nvPr>
        </p:nvSpPr>
        <p:spPr/>
        <p:txBody>
          <a:bodyPr>
            <a:noAutofit/>
          </a:bodyPr>
          <a:lstStyle/>
          <a:p>
            <a:r>
              <a:rPr lang="en-US" sz="1800" b="1" i="0" dirty="0">
                <a:solidFill>
                  <a:srgbClr val="0D0D0D"/>
                </a:solidFill>
                <a:effectLst/>
                <a:latin typeface="Times New Roman" panose="02020603050405020304" pitchFamily="18" charset="0"/>
                <a:cs typeface="Times New Roman" panose="02020603050405020304" pitchFamily="18" charset="0"/>
              </a:rPr>
              <a:t>Advanced Perception </a:t>
            </a:r>
            <a:r>
              <a:rPr lang="en-US" sz="1800" b="1" i="0" dirty="0" smtClean="0">
                <a:solidFill>
                  <a:srgbClr val="0D0D0D"/>
                </a:solidFill>
                <a:effectLst/>
                <a:latin typeface="Times New Roman" panose="02020603050405020304" pitchFamily="18" charset="0"/>
                <a:cs typeface="Times New Roman" panose="02020603050405020304" pitchFamily="18" charset="0"/>
              </a:rPr>
              <a:t>Systems</a:t>
            </a:r>
            <a:r>
              <a:rPr lang="en-US" b="0" i="0" cap="none" dirty="0" smtClean="0">
                <a:solidFill>
                  <a:srgbClr val="0D0D0D"/>
                </a:solidFill>
                <a:effectLst/>
                <a:latin typeface="Times New Roman" panose="02020603050405020304" pitchFamily="18" charset="0"/>
                <a:cs typeface="Times New Roman" panose="02020603050405020304" pitchFamily="18" charset="0"/>
              </a:rPr>
              <a:t>: ML </a:t>
            </a:r>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lgorithms will continue to evolve to better interpret and understand the vehicle's surroundings. This includes improving object detection, classification, and tracking of pedestrians, cyclists, other vehicles, and various road obstacles.</a:t>
            </a: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sz="1800" b="1" i="0" dirty="0">
                <a:solidFill>
                  <a:srgbClr val="0D0D0D"/>
                </a:solidFill>
                <a:effectLst/>
                <a:latin typeface="Times New Roman" panose="02020603050405020304" pitchFamily="18" charset="0"/>
                <a:cs typeface="Times New Roman" panose="02020603050405020304" pitchFamily="18" charset="0"/>
              </a:rPr>
              <a:t>Enhanced Decision </a:t>
            </a:r>
            <a:r>
              <a:rPr lang="en-US" sz="1800" b="1" i="0" dirty="0" smtClean="0">
                <a:solidFill>
                  <a:srgbClr val="0D0D0D"/>
                </a:solidFill>
                <a:effectLst/>
                <a:latin typeface="Times New Roman" panose="02020603050405020304" pitchFamily="18" charset="0"/>
                <a:cs typeface="Times New Roman" panose="02020603050405020304" pitchFamily="18" charset="0"/>
              </a:rPr>
              <a:t>Making</a:t>
            </a:r>
            <a:r>
              <a:rPr lang="en-US" b="0" i="0" cap="none" dirty="0" smtClean="0">
                <a:solidFill>
                  <a:srgbClr val="0D0D0D"/>
                </a:solidFill>
                <a:effectLst/>
                <a:latin typeface="Times New Roman" panose="02020603050405020304" pitchFamily="18" charset="0"/>
                <a:cs typeface="Times New Roman" panose="02020603050405020304" pitchFamily="18" charset="0"/>
              </a:rPr>
              <a:t>: ML models will become more sophisticated in making real-time decisions based on complex scenarios. This includes navigating through challenging environments such as construction zones, handling adverse weather conditions, and understanding and predicting the behavior of other road users</a:t>
            </a:r>
            <a:r>
              <a:rPr lang="en-US" sz="1800" b="0" i="0" dirty="0" smtClean="0">
                <a:solidFill>
                  <a:srgbClr val="0D0D0D"/>
                </a:solidFill>
                <a:effectLst/>
                <a:latin typeface="Times New Roman" panose="02020603050405020304" pitchFamily="18" charset="0"/>
                <a:cs typeface="Times New Roman" panose="02020603050405020304" pitchFamily="18" charset="0"/>
              </a:rPr>
              <a:t>.</a:t>
            </a:r>
            <a:endParaRPr lang="en-US" sz="1800" b="0" i="0" dirty="0">
              <a:solidFill>
                <a:srgbClr val="0D0D0D"/>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5483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9D739-7071-CF0E-4CC7-A6E6B4C39056}"/>
              </a:ext>
            </a:extLst>
          </p:cNvPr>
          <p:cNvSpPr>
            <a:spLocks noGrp="1"/>
          </p:cNvSpPr>
          <p:nvPr>
            <p:ph type="title"/>
          </p:nvPr>
        </p:nvSpPr>
        <p:spPr/>
        <p:txBody>
          <a:bodyPr/>
          <a:lstStyle/>
          <a:p>
            <a:r>
              <a:rPr lang="en-US" b="1" dirty="0">
                <a:latin typeface="Times New Roman" pitchFamily="18" charset="0"/>
                <a:cs typeface="Times New Roman" pitchFamily="18" charset="0"/>
              </a:rPr>
              <a:t>Cont..</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528A01A-D067-1796-FA29-9C21D2511385}"/>
              </a:ext>
            </a:extLst>
          </p:cNvPr>
          <p:cNvSpPr>
            <a:spLocks noGrp="1"/>
          </p:cNvSpPr>
          <p:nvPr>
            <p:ph sz="quarter" idx="13"/>
          </p:nvPr>
        </p:nvSpPr>
        <p:spPr/>
        <p:txBody>
          <a:bodyPr>
            <a:noAutofit/>
          </a:bodyPr>
          <a:lstStyle/>
          <a:p>
            <a:r>
              <a:rPr lang="en-US" sz="1800" b="1" i="0" dirty="0">
                <a:solidFill>
                  <a:srgbClr val="0D0D0D"/>
                </a:solidFill>
                <a:effectLst/>
                <a:latin typeface="Times New Roman" panose="02020603050405020304" pitchFamily="18" charset="0"/>
                <a:cs typeface="Times New Roman" panose="02020603050405020304" pitchFamily="18" charset="0"/>
              </a:rPr>
              <a:t>Continuous </a:t>
            </a:r>
            <a:r>
              <a:rPr lang="en-US" sz="1800" b="1" i="0" dirty="0" smtClean="0">
                <a:solidFill>
                  <a:srgbClr val="0D0D0D"/>
                </a:solidFill>
                <a:effectLst/>
                <a:latin typeface="Times New Roman" panose="02020603050405020304" pitchFamily="18" charset="0"/>
                <a:cs typeface="Times New Roman" panose="02020603050405020304" pitchFamily="18" charset="0"/>
              </a:rPr>
              <a:t>Learning</a:t>
            </a:r>
            <a:r>
              <a:rPr lang="en-US" b="0" i="0" cap="none" dirty="0" smtClean="0">
                <a:solidFill>
                  <a:srgbClr val="0D0D0D"/>
                </a:solidFill>
                <a:effectLst/>
                <a:latin typeface="Times New Roman" panose="02020603050405020304" pitchFamily="18" charset="0"/>
                <a:cs typeface="Times New Roman" panose="02020603050405020304" pitchFamily="18" charset="0"/>
              </a:rPr>
              <a:t>: Self-driving systems will increasingly employ techniques for continuous learning and adaptation. This involves leveraging data collected from real-world driving scenarios to improve performance, anticipate new challenges, and refine decision-making processes.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sz="1800" b="1" i="0" dirty="0">
                <a:solidFill>
                  <a:srgbClr val="0D0D0D"/>
                </a:solidFill>
                <a:effectLst/>
                <a:latin typeface="Times New Roman" panose="02020603050405020304" pitchFamily="18" charset="0"/>
                <a:cs typeface="Times New Roman" panose="02020603050405020304" pitchFamily="18" charset="0"/>
              </a:rPr>
              <a:t>Human Interaction</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s self-driving cars become more prevalent, ml will play a crucial role in enabling seamless interaction between autonomous vehicles and human drivers, pedestrians, and cyclists. This includes communication through signals, gestures, and displays to convey intentions and ensure safe coordination on the road.</a:t>
            </a:r>
            <a:endParaRPr lang="en-US"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522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5F49B-13AB-87B5-CA71-536C0C133149}"/>
              </a:ext>
            </a:extLst>
          </p:cNvPr>
          <p:cNvSpPr>
            <a:spLocks noGrp="1"/>
          </p:cNvSpPr>
          <p:nvPr>
            <p:ph type="title"/>
          </p:nvPr>
        </p:nvSpPr>
        <p:spPr/>
        <p:txBody>
          <a:bodyPr/>
          <a:lstStyle/>
          <a:p>
            <a:r>
              <a:rPr lang="en-US" b="1" dirty="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0747F65-78C5-9318-56F8-CF6EA1C8CDCE}"/>
              </a:ext>
            </a:extLst>
          </p:cNvPr>
          <p:cNvSpPr>
            <a:spLocks noGrp="1"/>
          </p:cNvSpPr>
          <p:nvPr>
            <p:ph sz="quarter" idx="13"/>
          </p:nvPr>
        </p:nvSpPr>
        <p:spPr/>
        <p:txBody>
          <a:bodyPr>
            <a:normAutofit/>
          </a:bodyPr>
          <a:lstStyle/>
          <a:p>
            <a:r>
              <a:rPr lang="en-US" cap="none" dirty="0" smtClean="0">
                <a:latin typeface="Times New Roman" panose="02020603050405020304" pitchFamily="18" charset="0"/>
                <a:cs typeface="Times New Roman" panose="02020603050405020304" pitchFamily="18" charset="0"/>
              </a:rPr>
              <a:t>M</a:t>
            </a:r>
            <a:r>
              <a:rPr lang="en-US" cap="none" dirty="0" smtClean="0">
                <a:latin typeface="Times New Roman" panose="02020603050405020304" pitchFamily="18" charset="0"/>
                <a:cs typeface="Times New Roman" panose="02020603050405020304" pitchFamily="18" charset="0"/>
              </a:rPr>
              <a:t>achine learning algorithms play a crucial role in interpreting the data collected by these sensors. they enable the vehicle to recognize and classify objects, predict their trajectories, and understand the dynamic nature of the environment.</a:t>
            </a:r>
          </a:p>
          <a:p>
            <a:r>
              <a:rPr lang="en-US" cap="none" dirty="0" smtClean="0">
                <a:latin typeface="Times New Roman" panose="02020603050405020304" pitchFamily="18" charset="0"/>
                <a:cs typeface="Times New Roman" panose="02020603050405020304" pitchFamily="18" charset="0"/>
              </a:rPr>
              <a:t>S</a:t>
            </a:r>
            <a:r>
              <a:rPr lang="en-US" cap="none" dirty="0" smtClean="0">
                <a:latin typeface="Times New Roman" panose="02020603050405020304" pitchFamily="18" charset="0"/>
                <a:cs typeface="Times New Roman" panose="02020603050405020304" pitchFamily="18" charset="0"/>
              </a:rPr>
              <a:t>elf-driving cars have the potential to transform our transportation system, making it safer, more efficient, and more sustainable. While there are challenges to overcome, the progress made so far is promising.</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4877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DE252-4C2C-6198-9CBB-78329BBBDE5E}"/>
              </a:ext>
            </a:extLst>
          </p:cNvPr>
          <p:cNvSpPr>
            <a:spLocks noGrp="1"/>
          </p:cNvSpPr>
          <p:nvPr>
            <p:ph type="title"/>
          </p:nvPr>
        </p:nvSpPr>
        <p:spPr>
          <a:xfrm>
            <a:off x="913775" y="618517"/>
            <a:ext cx="10364451" cy="5398825"/>
          </a:xfrm>
        </p:spPr>
        <p:txBody>
          <a:bodyPr/>
          <a:lstStyle/>
          <a:p>
            <a:r>
              <a:rPr lang="en-US" b="1" dirty="0">
                <a:latin typeface="Times New Roman" pitchFamily="18" charset="0"/>
                <a:cs typeface="Times New Roman" pitchFamily="18" charset="0"/>
              </a:rPr>
              <a:t>ANY </a:t>
            </a:r>
            <a:r>
              <a:rPr lang="en-US" b="1" dirty="0" smtClean="0">
                <a:latin typeface="Times New Roman" pitchFamily="18" charset="0"/>
                <a:cs typeface="Times New Roman" pitchFamily="18" charset="0"/>
              </a:rPr>
              <a:t>QUERIES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7914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88FFF-B406-EEF8-77ED-266E1D742AAD}"/>
              </a:ext>
            </a:extLst>
          </p:cNvPr>
          <p:cNvSpPr>
            <a:spLocks noGrp="1"/>
          </p:cNvSpPr>
          <p:nvPr>
            <p:ph type="title"/>
          </p:nvPr>
        </p:nvSpPr>
        <p:spPr/>
        <p:txBody>
          <a:bodyPr/>
          <a:lstStyle/>
          <a:p>
            <a:r>
              <a:rPr lang="en-US" b="1" dirty="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CAAFECB-E45F-6B4E-4378-442E937F90DD}"/>
              </a:ext>
            </a:extLst>
          </p:cNvPr>
          <p:cNvSpPr>
            <a:spLocks noGrp="1"/>
          </p:cNvSpPr>
          <p:nvPr>
            <p:ph sz="quarter" idx="13"/>
          </p:nvPr>
        </p:nvSpPr>
        <p:spPr/>
        <p:txBody>
          <a:bodyPr>
            <a:normAutofit/>
          </a:bodyPr>
          <a:lstStyle/>
          <a:p>
            <a:r>
              <a:rPr lang="en-US" cap="none" dirty="0" smtClean="0">
                <a:latin typeface="Times New Roman" panose="02020603050405020304" pitchFamily="18" charset="0"/>
                <a:cs typeface="Times New Roman" panose="02020603050405020304" pitchFamily="18" charset="0"/>
              </a:rPr>
              <a:t>A</a:t>
            </a:r>
            <a:r>
              <a:rPr lang="en-US" cap="none" dirty="0" smtClean="0">
                <a:latin typeface="Times New Roman" panose="02020603050405020304" pitchFamily="18" charset="0"/>
                <a:cs typeface="Times New Roman" panose="02020603050405020304" pitchFamily="18" charset="0"/>
              </a:rPr>
              <a:t>utonomous cars create and maintain a map of their surroundings based on a variety of sensors situated in different parts of the vehicle. </a:t>
            </a:r>
          </a:p>
          <a:p>
            <a:r>
              <a:rPr lang="en-US" cap="none" dirty="0" smtClean="0">
                <a:latin typeface="Times New Roman" panose="02020603050405020304" pitchFamily="18" charset="0"/>
                <a:cs typeface="Times New Roman" panose="02020603050405020304" pitchFamily="18" charset="0"/>
              </a:rPr>
              <a:t>R</a:t>
            </a:r>
            <a:r>
              <a:rPr lang="en-US" cap="none" dirty="0" smtClean="0">
                <a:latin typeface="Times New Roman" panose="02020603050405020304" pitchFamily="18" charset="0"/>
                <a:cs typeface="Times New Roman" panose="02020603050405020304" pitchFamily="18" charset="0"/>
              </a:rPr>
              <a:t>adar sensors monitor the position of nearby vehicles. video cameras detect traffic lights, read road signs, track other vehicles, and look for pedestrians</a:t>
            </a:r>
          </a:p>
          <a:p>
            <a:r>
              <a:rPr lang="en-IN" cap="none" dirty="0" smtClean="0">
                <a:latin typeface="Times New Roman" panose="02020603050405020304" pitchFamily="18" charset="0"/>
                <a:cs typeface="Times New Roman" panose="02020603050405020304" pitchFamily="18" charset="0"/>
              </a:rPr>
              <a:t>M</a:t>
            </a:r>
            <a:r>
              <a:rPr lang="en-IN" cap="none" dirty="0" smtClean="0">
                <a:latin typeface="Times New Roman" panose="02020603050405020304" pitchFamily="18" charset="0"/>
                <a:cs typeface="Times New Roman" panose="02020603050405020304" pitchFamily="18" charset="0"/>
              </a:rPr>
              <a:t>achine </a:t>
            </a:r>
            <a:r>
              <a:rPr lang="en-IN" cap="none" dirty="0" smtClean="0">
                <a:latin typeface="Times New Roman" panose="02020603050405020304" pitchFamily="18" charset="0"/>
                <a:cs typeface="Times New Roman" panose="02020603050405020304" pitchFamily="18" charset="0"/>
              </a:rPr>
              <a:t>L</a:t>
            </a:r>
            <a:r>
              <a:rPr lang="en-IN" cap="none" dirty="0" smtClean="0">
                <a:latin typeface="Times New Roman" panose="02020603050405020304" pitchFamily="18" charset="0"/>
                <a:cs typeface="Times New Roman" panose="02020603050405020304" pitchFamily="18" charset="0"/>
              </a:rPr>
              <a:t>earning </a:t>
            </a:r>
            <a:r>
              <a:rPr lang="en-IN" cap="none" dirty="0" smtClean="0">
                <a:latin typeface="Times New Roman" panose="02020603050405020304" pitchFamily="18" charset="0"/>
                <a:cs typeface="Times New Roman" panose="02020603050405020304" pitchFamily="18" charset="0"/>
              </a:rPr>
              <a:t>A</a:t>
            </a:r>
            <a:r>
              <a:rPr lang="en-IN" cap="none" dirty="0" smtClean="0">
                <a:latin typeface="Times New Roman" panose="02020603050405020304" pitchFamily="18" charset="0"/>
                <a:cs typeface="Times New Roman" panose="02020603050405020304" pitchFamily="18" charset="0"/>
              </a:rPr>
              <a:t>lgorithms analyze sensor inputs, traffic patterns, and navigation instructions to generate driving commands.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8914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CA3CA-DF94-E9BD-A31C-B682D04AC5B3}"/>
              </a:ext>
            </a:extLst>
          </p:cNvPr>
          <p:cNvSpPr>
            <a:spLocks noGrp="1"/>
          </p:cNvSpPr>
          <p:nvPr>
            <p:ph type="title"/>
          </p:nvPr>
        </p:nvSpPr>
        <p:spPr/>
        <p:txBody>
          <a:bodyPr/>
          <a:lstStyle/>
          <a:p>
            <a:r>
              <a:rPr lang="en-US" b="1" dirty="0">
                <a:latin typeface="Times New Roman" pitchFamily="18" charset="0"/>
                <a:cs typeface="Times New Roman" pitchFamily="18" charset="0"/>
              </a:rPr>
              <a:t>WHAT IS AUTONOMOUS </a:t>
            </a:r>
            <a:r>
              <a:rPr lang="en-US" b="1" dirty="0" smtClean="0">
                <a:latin typeface="Times New Roman" pitchFamily="18" charset="0"/>
                <a:cs typeface="Times New Roman" pitchFamily="18" charset="0"/>
              </a:rPr>
              <a:t>VEHICLE?</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E3139A2-5611-9B2A-1248-972FA16C70D5}"/>
              </a:ext>
            </a:extLst>
          </p:cNvPr>
          <p:cNvSpPr>
            <a:spLocks noGrp="1"/>
          </p:cNvSpPr>
          <p:nvPr>
            <p:ph sz="quarter" idx="13"/>
          </p:nvPr>
        </p:nvSpPr>
        <p:spPr/>
        <p:txBody>
          <a:bodyPr>
            <a:normAutofit/>
          </a:bodyPr>
          <a:lstStyle/>
          <a:p>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n </a:t>
            </a:r>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utonomous vehicle, also known as a driverless or self-driving vehicle, is a vehicle capable of navigating and operating without human input. </a:t>
            </a:r>
          </a:p>
          <a:p>
            <a:r>
              <a:rPr lang="en-US" cap="none" dirty="0" smtClean="0">
                <a:solidFill>
                  <a:srgbClr val="0D0D0D"/>
                </a:solidFill>
                <a:latin typeface="Times New Roman" panose="02020603050405020304" pitchFamily="18" charset="0"/>
                <a:cs typeface="Times New Roman" panose="02020603050405020304" pitchFamily="18" charset="0"/>
              </a:rPr>
              <a:t>T</a:t>
            </a:r>
            <a:r>
              <a:rPr lang="en-US" b="0" i="0" cap="none" dirty="0" smtClean="0">
                <a:solidFill>
                  <a:srgbClr val="0D0D0D"/>
                </a:solidFill>
                <a:effectLst/>
                <a:latin typeface="Times New Roman" panose="02020603050405020304" pitchFamily="18" charset="0"/>
                <a:cs typeface="Times New Roman" panose="02020603050405020304" pitchFamily="18" charset="0"/>
              </a:rPr>
              <a:t>hese vehicles use a combination of sensors, such as radar, </a:t>
            </a:r>
            <a:r>
              <a:rPr lang="en-US" b="0" i="0" cap="none" dirty="0" err="1" smtClean="0">
                <a:solidFill>
                  <a:srgbClr val="0D0D0D"/>
                </a:solidFill>
                <a:effectLst/>
                <a:latin typeface="Times New Roman" panose="02020603050405020304" pitchFamily="18" charset="0"/>
                <a:cs typeface="Times New Roman" panose="02020603050405020304" pitchFamily="18" charset="0"/>
              </a:rPr>
              <a:t>lidar</a:t>
            </a:r>
            <a:r>
              <a:rPr lang="en-US" b="0" i="0" cap="none" dirty="0" smtClean="0">
                <a:solidFill>
                  <a:srgbClr val="0D0D0D"/>
                </a:solidFill>
                <a:effectLst/>
                <a:latin typeface="Times New Roman" panose="02020603050405020304" pitchFamily="18" charset="0"/>
                <a:cs typeface="Times New Roman" panose="02020603050405020304" pitchFamily="18" charset="0"/>
              </a:rPr>
              <a:t>, cameras, and </a:t>
            </a:r>
            <a:r>
              <a:rPr lang="en-US" b="0" i="0" cap="none" dirty="0" err="1" smtClean="0">
                <a:solidFill>
                  <a:srgbClr val="0D0D0D"/>
                </a:solidFill>
                <a:effectLst/>
                <a:latin typeface="Times New Roman" panose="02020603050405020304" pitchFamily="18" charset="0"/>
                <a:cs typeface="Times New Roman" panose="02020603050405020304" pitchFamily="18" charset="0"/>
              </a:rPr>
              <a:t>gps</a:t>
            </a:r>
            <a:r>
              <a:rPr lang="en-US" b="0" i="0" cap="none" dirty="0" smtClean="0">
                <a:solidFill>
                  <a:srgbClr val="0D0D0D"/>
                </a:solidFill>
                <a:effectLst/>
                <a:latin typeface="Times New Roman" panose="02020603050405020304" pitchFamily="18" charset="0"/>
                <a:cs typeface="Times New Roman" panose="02020603050405020304" pitchFamily="18" charset="0"/>
              </a:rPr>
              <a:t>, along with advanced control systems and artificial intelligence algorithms to perceive their environment, plan a route, and execute maneuvers safely.</a:t>
            </a:r>
          </a:p>
          <a:p>
            <a:r>
              <a:rPr lang="en-US" cap="none" dirty="0" smtClean="0">
                <a:solidFill>
                  <a:srgbClr val="0D0D0D"/>
                </a:solidFill>
                <a:latin typeface="Times New Roman" panose="02020603050405020304" pitchFamily="18" charset="0"/>
                <a:cs typeface="Times New Roman" panose="02020603050405020304" pitchFamily="18" charset="0"/>
              </a:rPr>
              <a:t>T</a:t>
            </a:r>
            <a:r>
              <a:rPr lang="en-US" b="0" i="0" cap="none" dirty="0" smtClean="0">
                <a:solidFill>
                  <a:srgbClr val="0D0D0D"/>
                </a:solidFill>
                <a:effectLst/>
                <a:latin typeface="Times New Roman" panose="02020603050405020304" pitchFamily="18" charset="0"/>
                <a:cs typeface="Times New Roman" panose="02020603050405020304" pitchFamily="18" charset="0"/>
              </a:rPr>
              <a:t>hey are being developed by companies around the world, including traditional automotive manufacturers, technology companies, and startups.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5361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16041-9473-351D-97F6-CD6BA9F76E3B}"/>
              </a:ext>
            </a:extLst>
          </p:cNvPr>
          <p:cNvSpPr>
            <a:spLocks noGrp="1"/>
          </p:cNvSpPr>
          <p:nvPr>
            <p:ph type="title"/>
          </p:nvPr>
        </p:nvSpPr>
        <p:spPr/>
        <p:txBody>
          <a:bodyPr/>
          <a:lstStyle/>
          <a:p>
            <a:r>
              <a:rPr lang="en-US" b="1" dirty="0">
                <a:latin typeface="Times New Roman" pitchFamily="18" charset="0"/>
                <a:cs typeface="Times New Roman" pitchFamily="18" charset="0"/>
              </a:rPr>
              <a:t>MAKING  DECISIONS</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CC7F9BE-128F-2546-D775-D5845EB90A67}"/>
              </a:ext>
            </a:extLst>
          </p:cNvPr>
          <p:cNvSpPr>
            <a:spLocks noGrp="1"/>
          </p:cNvSpPr>
          <p:nvPr>
            <p:ph sz="quarter" idx="13"/>
          </p:nvPr>
        </p:nvSpPr>
        <p:spPr/>
        <p:txBody>
          <a:bodyPr>
            <a:normAutofit/>
          </a:bodyPr>
          <a:lstStyle/>
          <a:p>
            <a:pPr algn="l"/>
            <a:r>
              <a:rPr lang="en-US" sz="1800" b="1" i="0" dirty="0" smtClean="0">
                <a:solidFill>
                  <a:srgbClr val="0D0D0D"/>
                </a:solidFill>
                <a:effectLst/>
                <a:latin typeface="Times New Roman" panose="02020603050405020304" pitchFamily="18" charset="0"/>
                <a:cs typeface="Times New Roman" panose="02020603050405020304" pitchFamily="18" charset="0"/>
              </a:rPr>
              <a:t>Perception</a:t>
            </a:r>
            <a:r>
              <a:rPr lang="en-US" b="0" i="0" cap="none" dirty="0" smtClean="0">
                <a:solidFill>
                  <a:srgbClr val="0D0D0D"/>
                </a:solidFill>
                <a:effectLst/>
                <a:latin typeface="Times New Roman" panose="02020603050405020304" pitchFamily="18" charset="0"/>
                <a:cs typeface="Times New Roman" panose="02020603050405020304" pitchFamily="18" charset="0"/>
              </a:rPr>
              <a:t>: The vehicle's sensors gather data about its surroundings, including information about other vehicles, pedestrians, road signs, traffic lights, and obstacles. Machine learning algorithms process this sensory data to create a detailed understanding of the environment.</a:t>
            </a: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sz="1800" b="1" i="0" dirty="0">
                <a:solidFill>
                  <a:srgbClr val="0D0D0D"/>
                </a:solidFill>
                <a:effectLst/>
                <a:latin typeface="Times New Roman" panose="02020603050405020304" pitchFamily="18" charset="0"/>
                <a:cs typeface="Times New Roman" panose="02020603050405020304" pitchFamily="18" charset="0"/>
              </a:rPr>
              <a:t>Feature Extraction</a:t>
            </a:r>
            <a:r>
              <a:rPr lang="en-US" b="0" i="0" dirty="0">
                <a:solidFill>
                  <a:srgbClr val="0D0D0D"/>
                </a:solidFill>
                <a:effectLst/>
                <a:latin typeface="Times New Roman" panose="02020603050405020304" pitchFamily="18" charset="0"/>
                <a:cs typeface="Times New Roman" panose="02020603050405020304" pitchFamily="18" charset="0"/>
              </a:rPr>
              <a:t>: </a:t>
            </a:r>
            <a:r>
              <a:rPr lang="en-US" cap="none" dirty="0" smtClean="0">
                <a:solidFill>
                  <a:srgbClr val="0D0D0D"/>
                </a:solidFill>
                <a:latin typeface="Times New Roman" panose="02020603050405020304" pitchFamily="18" charset="0"/>
                <a:cs typeface="Times New Roman" panose="02020603050405020304" pitchFamily="18" charset="0"/>
              </a:rPr>
              <a:t>M</a:t>
            </a:r>
            <a:r>
              <a:rPr lang="en-US" cap="none" dirty="0" smtClean="0">
                <a:solidFill>
                  <a:srgbClr val="0D0D0D"/>
                </a:solidFill>
                <a:latin typeface="Times New Roman" panose="02020603050405020304" pitchFamily="18" charset="0"/>
                <a:cs typeface="Times New Roman" panose="02020603050405020304" pitchFamily="18" charset="0"/>
              </a:rPr>
              <a:t>L</a:t>
            </a:r>
            <a:r>
              <a:rPr lang="en-US" b="0" i="0" cap="none" dirty="0" smtClean="0">
                <a:solidFill>
                  <a:srgbClr val="0D0D0D"/>
                </a:solidFill>
                <a:effectLst/>
                <a:latin typeface="Times New Roman" panose="02020603050405020304" pitchFamily="18" charset="0"/>
                <a:cs typeface="Times New Roman" panose="02020603050405020304" pitchFamily="18" charset="0"/>
              </a:rPr>
              <a:t> </a:t>
            </a:r>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lgorithms extract relevant features from the raw sensor data to represent important aspects of the environment, such as the position and velocity of nearby objects, the shape and color of traffic signs, or the state of traffic lights.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365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507AC-3510-E71F-E2FF-00D1B2E72244}"/>
              </a:ext>
            </a:extLst>
          </p:cNvPr>
          <p:cNvSpPr>
            <a:spLocks noGrp="1"/>
          </p:cNvSpPr>
          <p:nvPr>
            <p:ph type="title"/>
          </p:nvPr>
        </p:nvSpPr>
        <p:spPr/>
        <p:txBody>
          <a:bodyPr/>
          <a:lstStyle/>
          <a:p>
            <a:r>
              <a:rPr lang="en-US" b="1" dirty="0">
                <a:latin typeface="Times New Roman" pitchFamily="18" charset="0"/>
                <a:cs typeface="Times New Roman" pitchFamily="18" charset="0"/>
              </a:rPr>
              <a:t>Cont..</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46DF638-8E05-6F9F-5F4B-9ECEB751F6B5}"/>
              </a:ext>
            </a:extLst>
          </p:cNvPr>
          <p:cNvSpPr>
            <a:spLocks noGrp="1"/>
          </p:cNvSpPr>
          <p:nvPr>
            <p:ph sz="quarter" idx="13"/>
          </p:nvPr>
        </p:nvSpPr>
        <p:spPr/>
        <p:txBody>
          <a:bodyPr>
            <a:normAutofit/>
          </a:bodyPr>
          <a:lstStyle/>
          <a:p>
            <a:r>
              <a:rPr lang="en-US" sz="1800" b="1" i="0" dirty="0">
                <a:solidFill>
                  <a:srgbClr val="0D0D0D"/>
                </a:solidFill>
                <a:effectLst/>
                <a:latin typeface="Times New Roman" panose="02020603050405020304" pitchFamily="18" charset="0"/>
                <a:cs typeface="Times New Roman" panose="02020603050405020304" pitchFamily="18" charset="0"/>
              </a:rPr>
              <a:t>Action Planning</a:t>
            </a:r>
            <a:r>
              <a:rPr lang="en-US" b="0" i="0" dirty="0" smtClean="0">
                <a:solidFill>
                  <a:srgbClr val="0D0D0D"/>
                </a:solidFill>
                <a:effectLst/>
                <a:latin typeface="Times New Roman" panose="02020603050405020304" pitchFamily="18" charset="0"/>
                <a:cs typeface="Times New Roman" panose="02020603050405020304" pitchFamily="18" charset="0"/>
              </a:rPr>
              <a:t>:</a:t>
            </a:r>
            <a:r>
              <a:rPr lang="en-US" b="0" i="0" cap="none" dirty="0" smtClean="0">
                <a:solidFill>
                  <a:srgbClr val="0D0D0D"/>
                </a:solidFill>
                <a:effectLst/>
                <a:latin typeface="Times New Roman" panose="02020603050405020304" pitchFamily="18" charset="0"/>
                <a:cs typeface="Times New Roman" panose="02020603050405020304" pitchFamily="18" charset="0"/>
              </a:rPr>
              <a:t> ML </a:t>
            </a:r>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lgorithms generate a sequence of actions or maneuvers that the vehicle should execute to achieve its desired goals, such as changing lanes, turning at an intersection, or slowing down to avoid a collision.</a:t>
            </a: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sz="1800" b="1" i="0" dirty="0">
                <a:solidFill>
                  <a:srgbClr val="0D0D0D"/>
                </a:solidFill>
                <a:effectLst/>
                <a:latin typeface="Times New Roman" panose="02020603050405020304" pitchFamily="18" charset="0"/>
                <a:cs typeface="Times New Roman" panose="02020603050405020304" pitchFamily="18" charset="0"/>
              </a:rPr>
              <a:t>Risk Assessment</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b="0" i="0" cap="none" dirty="0" smtClean="0">
                <a:solidFill>
                  <a:srgbClr val="0D0D0D"/>
                </a:solidFill>
                <a:effectLst/>
                <a:latin typeface="Times New Roman" panose="02020603050405020304" pitchFamily="18" charset="0"/>
                <a:cs typeface="Times New Roman" panose="02020603050405020304" pitchFamily="18" charset="0"/>
              </a:rPr>
              <a:t>Before executing a planned action, ml algorithms assess the potential risks and uncertainties associated with each decision. This involves evaluating factors such as the likelihood of collisions, the presence of unpredictable obstacles, and the stability of the planned trajectory.</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4056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3165F-C49C-75C7-56F4-0029C5C1A32B}"/>
              </a:ext>
            </a:extLst>
          </p:cNvPr>
          <p:cNvSpPr>
            <a:spLocks noGrp="1"/>
          </p:cNvSpPr>
          <p:nvPr>
            <p:ph type="title"/>
          </p:nvPr>
        </p:nvSpPr>
        <p:spPr/>
        <p:txBody>
          <a:bodyPr/>
          <a:lstStyle/>
          <a:p>
            <a:r>
              <a:rPr lang="en-US" b="1" dirty="0">
                <a:latin typeface="Times New Roman" pitchFamily="18" charset="0"/>
                <a:cs typeface="Times New Roman" pitchFamily="18" charset="0"/>
              </a:rPr>
              <a:t>NAVIGATING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SAFEtY</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2A6213F-39A3-4158-DF21-BE2AAA31440D}"/>
              </a:ext>
            </a:extLst>
          </p:cNvPr>
          <p:cNvSpPr>
            <a:spLocks noGrp="1"/>
          </p:cNvSpPr>
          <p:nvPr>
            <p:ph sz="quarter" idx="13"/>
          </p:nvPr>
        </p:nvSpPr>
        <p:spPr/>
        <p:txBody>
          <a:bodyPr>
            <a:norm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Real-time </a:t>
            </a:r>
            <a:r>
              <a:rPr lang="en-US" sz="1800" b="1" i="0" dirty="0" smtClean="0">
                <a:solidFill>
                  <a:srgbClr val="0D0D0D"/>
                </a:solidFill>
                <a:effectLst/>
                <a:latin typeface="Times New Roman" panose="02020603050405020304" pitchFamily="18" charset="0"/>
                <a:cs typeface="Times New Roman" panose="02020603050405020304" pitchFamily="18" charset="0"/>
              </a:rPr>
              <a:t>Perception</a:t>
            </a:r>
            <a:r>
              <a:rPr lang="en-US" b="0" i="0" cap="none" dirty="0" smtClean="0">
                <a:solidFill>
                  <a:srgbClr val="0D0D0D"/>
                </a:solidFill>
                <a:effectLst/>
                <a:latin typeface="Times New Roman" panose="02020603050405020304" pitchFamily="18" charset="0"/>
                <a:cs typeface="Times New Roman" panose="02020603050405020304" pitchFamily="18" charset="0"/>
              </a:rPr>
              <a:t>: ML </a:t>
            </a:r>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lgorithms continuously analyze sensor data from cameras, </a:t>
            </a:r>
            <a:r>
              <a:rPr lang="en-US" b="0" i="0" cap="none" dirty="0" err="1" smtClean="0">
                <a:solidFill>
                  <a:srgbClr val="0D0D0D"/>
                </a:solidFill>
                <a:effectLst/>
                <a:latin typeface="Times New Roman" panose="02020603050405020304" pitchFamily="18" charset="0"/>
                <a:cs typeface="Times New Roman" panose="02020603050405020304" pitchFamily="18" charset="0"/>
              </a:rPr>
              <a:t>lidar</a:t>
            </a:r>
            <a:r>
              <a:rPr lang="en-US" b="0" i="0" cap="none" dirty="0" smtClean="0">
                <a:solidFill>
                  <a:srgbClr val="0D0D0D"/>
                </a:solidFill>
                <a:effectLst/>
                <a:latin typeface="Times New Roman" panose="02020603050405020304" pitchFamily="18" charset="0"/>
                <a:cs typeface="Times New Roman" panose="02020603050405020304" pitchFamily="18" charset="0"/>
              </a:rPr>
              <a:t>, radar, and other sensors to perceive the surrounding environment accurately. this includes detecting and tracking other vehicles, pedestrians, cyclists, road signs, traffic lights, and obstacles in real-time.</a:t>
            </a:r>
            <a:endParaRPr lang="en-US"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High-Definition Mapping</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utonomous vehicles rely on detailed high-definition maps to navigate accurately. These maps provide information about lane markings, road geometry, speed limits, traffic signs, and other relevant features. ML </a:t>
            </a:r>
            <a:r>
              <a:rPr lang="en-US" cap="none" dirty="0" smtClean="0">
                <a:solidFill>
                  <a:srgbClr val="0D0D0D"/>
                </a:solidFill>
                <a:latin typeface="Times New Roman" panose="02020603050405020304" pitchFamily="18" charset="0"/>
                <a:cs typeface="Times New Roman" panose="02020603050405020304" pitchFamily="18" charset="0"/>
              </a:rPr>
              <a:t> a</a:t>
            </a:r>
            <a:r>
              <a:rPr lang="en-US" b="0" i="0" cap="none" dirty="0" smtClean="0">
                <a:solidFill>
                  <a:srgbClr val="0D0D0D"/>
                </a:solidFill>
                <a:effectLst/>
                <a:latin typeface="Times New Roman" panose="02020603050405020304" pitchFamily="18" charset="0"/>
                <a:cs typeface="Times New Roman" panose="02020603050405020304" pitchFamily="18" charset="0"/>
              </a:rPr>
              <a:t>lgorithms use these maps to localize the vehicle within its environment and plan safe trajectories.</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801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F254D-0C81-0C7F-C6C9-7D8A8F7E3093}"/>
              </a:ext>
            </a:extLst>
          </p:cNvPr>
          <p:cNvSpPr>
            <a:spLocks noGrp="1"/>
          </p:cNvSpPr>
          <p:nvPr>
            <p:ph type="title"/>
          </p:nvPr>
        </p:nvSpPr>
        <p:spPr/>
        <p:txBody>
          <a:bodyPr/>
          <a:lstStyle/>
          <a:p>
            <a:r>
              <a:rPr lang="en-US" b="1" dirty="0">
                <a:latin typeface="Times New Roman" pitchFamily="18" charset="0"/>
                <a:cs typeface="Times New Roman" pitchFamily="18" charset="0"/>
              </a:rPr>
              <a:t>Cont..</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F340C9D-4196-4D9A-F0CB-F9C169FE2B7F}"/>
              </a:ext>
            </a:extLst>
          </p:cNvPr>
          <p:cNvSpPr>
            <a:spLocks noGrp="1"/>
          </p:cNvSpPr>
          <p:nvPr>
            <p:ph sz="quarter" idx="13"/>
          </p:nvPr>
        </p:nvSpPr>
        <p:spPr/>
        <p:txBody>
          <a:bodyPr>
            <a:noAutofit/>
          </a:bodyPr>
          <a:lstStyle/>
          <a:p>
            <a:r>
              <a:rPr lang="en-US" sz="1800" b="1" i="0" dirty="0">
                <a:solidFill>
                  <a:srgbClr val="0D0D0D"/>
                </a:solidFill>
                <a:effectLst/>
                <a:latin typeface="Times New Roman" panose="02020603050405020304" pitchFamily="18" charset="0"/>
                <a:cs typeface="Times New Roman" panose="02020603050405020304" pitchFamily="18" charset="0"/>
              </a:rPr>
              <a:t>Path Planning and Decision Making</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cap="none" dirty="0" smtClean="0">
                <a:solidFill>
                  <a:srgbClr val="0D0D0D"/>
                </a:solidFill>
                <a:latin typeface="Times New Roman" panose="02020603050405020304" pitchFamily="18" charset="0"/>
                <a:cs typeface="Times New Roman" panose="02020603050405020304" pitchFamily="18" charset="0"/>
              </a:rPr>
              <a:t>ML</a:t>
            </a:r>
            <a:r>
              <a:rPr lang="en-US" b="0" i="0" cap="none" dirty="0" smtClean="0">
                <a:solidFill>
                  <a:srgbClr val="0D0D0D"/>
                </a:solidFill>
                <a:effectLst/>
                <a:latin typeface="Times New Roman" panose="02020603050405020304" pitchFamily="18" charset="0"/>
                <a:cs typeface="Times New Roman" panose="02020603050405020304" pitchFamily="18" charset="0"/>
              </a:rPr>
              <a:t> </a:t>
            </a:r>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lgorithms generate safe and efficient trajectories for the vehicle to follow based on its current position, destination, and the surrounding environment. These trajectories are designed to adhere to traffic rules, avoid collisions</a:t>
            </a: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sz="1800" b="1" i="0" dirty="0">
                <a:solidFill>
                  <a:srgbClr val="0D0D0D"/>
                </a:solidFill>
                <a:effectLst/>
                <a:latin typeface="Times New Roman" panose="02020603050405020304" pitchFamily="18" charset="0"/>
                <a:cs typeface="Times New Roman" panose="02020603050405020304" pitchFamily="18" charset="0"/>
              </a:rPr>
              <a:t>Safety Constraints and </a:t>
            </a:r>
            <a:r>
              <a:rPr lang="en-US" sz="1800" b="1" i="0" dirty="0" smtClean="0">
                <a:solidFill>
                  <a:srgbClr val="0D0D0D"/>
                </a:solidFill>
                <a:effectLst/>
                <a:latin typeface="Times New Roman" panose="02020603050405020304" pitchFamily="18" charset="0"/>
                <a:cs typeface="Times New Roman" panose="02020603050405020304" pitchFamily="18" charset="0"/>
              </a:rPr>
              <a:t>Regulations</a:t>
            </a:r>
            <a:r>
              <a:rPr lang="en-US" b="0" i="0" cap="none" dirty="0" smtClean="0">
                <a:solidFill>
                  <a:srgbClr val="0D0D0D"/>
                </a:solidFill>
                <a:effectLst/>
                <a:latin typeface="Times New Roman" panose="02020603050405020304" pitchFamily="18" charset="0"/>
                <a:cs typeface="Times New Roman" panose="02020603050405020304" pitchFamily="18" charset="0"/>
              </a:rPr>
              <a:t>: Autonomous vehicles operate within predefined safety constraints and regulations to ensure safe navigation. </a:t>
            </a:r>
            <a:r>
              <a:rPr lang="en-US" cap="none" dirty="0" smtClean="0">
                <a:solidFill>
                  <a:srgbClr val="0D0D0D"/>
                </a:solidFill>
                <a:latin typeface="Times New Roman" panose="02020603050405020304" pitchFamily="18" charset="0"/>
                <a:cs typeface="Times New Roman" panose="02020603050405020304" pitchFamily="18" charset="0"/>
              </a:rPr>
              <a:t>ML</a:t>
            </a:r>
            <a:r>
              <a:rPr lang="en-US" b="0" i="0" cap="none" dirty="0" smtClean="0">
                <a:solidFill>
                  <a:srgbClr val="0D0D0D"/>
                </a:solidFill>
                <a:effectLst/>
                <a:latin typeface="Times New Roman" panose="02020603050405020304" pitchFamily="18" charset="0"/>
                <a:cs typeface="Times New Roman" panose="02020603050405020304" pitchFamily="18" charset="0"/>
              </a:rPr>
              <a:t> algorithms consider factors such as speed limits, right-of-way rules, lane-keeping requirements, and safe following distances when planning trajectories and making decisions.</a:t>
            </a:r>
            <a:endParaRPr lang="en-US"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b="0" i="0" dirty="0">
              <a:solidFill>
                <a:srgbClr val="0D0D0D"/>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1839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2CB93-7EDA-0974-3579-106FA88AAFC7}"/>
              </a:ext>
            </a:extLst>
          </p:cNvPr>
          <p:cNvSpPr>
            <a:spLocks noGrp="1"/>
          </p:cNvSpPr>
          <p:nvPr>
            <p:ph type="title"/>
          </p:nvPr>
        </p:nvSpPr>
        <p:spPr/>
        <p:txBody>
          <a:bodyPr/>
          <a:lstStyle/>
          <a:p>
            <a:r>
              <a:rPr lang="en-US" b="1" dirty="0" smtClean="0">
                <a:latin typeface="Times New Roman" pitchFamily="18" charset="0"/>
                <a:cs typeface="Times New Roman" pitchFamily="18" charset="0"/>
              </a:rPr>
              <a:t>Program  </a:t>
            </a:r>
            <a:r>
              <a:rPr lang="en-US" b="1" dirty="0">
                <a:latin typeface="Times New Roman" pitchFamily="18" charset="0"/>
                <a:cs typeface="Times New Roman" pitchFamily="18" charset="0"/>
              </a:rPr>
              <a:t>implementation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9215008-5976-B5A8-45BE-F4156AE6EE44}"/>
              </a:ext>
            </a:extLst>
          </p:cNvPr>
          <p:cNvSpPr>
            <a:spLocks noGrp="1"/>
          </p:cNvSpPr>
          <p:nvPr>
            <p:ph sz="quarter" idx="13"/>
          </p:nvPr>
        </p:nvSpPr>
        <p:spPr/>
        <p:txBody>
          <a:bodyPr/>
          <a:lstStyle/>
          <a:p>
            <a:endParaRPr lang="en-IN" dirty="0"/>
          </a:p>
        </p:txBody>
      </p:sp>
    </p:spTree>
    <p:extLst>
      <p:ext uri="{BB962C8B-B14F-4D97-AF65-F5344CB8AC3E}">
        <p14:creationId xmlns:p14="http://schemas.microsoft.com/office/powerpoint/2010/main" xmlns="" val="163490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F3EC2-9E89-1DB5-CCE6-975C68165912}"/>
              </a:ext>
            </a:extLst>
          </p:cNvPr>
          <p:cNvSpPr>
            <a:spLocks noGrp="1"/>
          </p:cNvSpPr>
          <p:nvPr>
            <p:ph type="title"/>
          </p:nvPr>
        </p:nvSpPr>
        <p:spPr/>
        <p:txBody>
          <a:bodyPr/>
          <a:lstStyle/>
          <a:p>
            <a:r>
              <a:rPr lang="en-US" b="1" dirty="0">
                <a:latin typeface="Times New Roman" pitchFamily="18" charset="0"/>
                <a:cs typeface="Times New Roman" pitchFamily="18" charset="0"/>
              </a:rPr>
              <a:t>CHALLENGES</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B493167-4A64-DA0C-E239-423B573C7C9C}"/>
              </a:ext>
            </a:extLst>
          </p:cNvPr>
          <p:cNvSpPr>
            <a:spLocks noGrp="1"/>
          </p:cNvSpPr>
          <p:nvPr>
            <p:ph sz="quarter" idx="13"/>
          </p:nvPr>
        </p:nvSpPr>
        <p:spPr/>
        <p:txBody>
          <a:bodyPr>
            <a:noAutofit/>
          </a:bodyPr>
          <a:lstStyle/>
          <a:p>
            <a:r>
              <a:rPr lang="en-US" sz="1800" b="1" i="0" dirty="0">
                <a:solidFill>
                  <a:srgbClr val="0D0D0D"/>
                </a:solidFill>
                <a:effectLst/>
                <a:latin typeface="Times New Roman" panose="02020603050405020304" pitchFamily="18" charset="0"/>
                <a:cs typeface="Times New Roman" panose="02020603050405020304" pitchFamily="18" charset="0"/>
              </a:rPr>
              <a:t>Data Quality and </a:t>
            </a:r>
            <a:r>
              <a:rPr lang="en-US" sz="1800" b="1" i="0" dirty="0" smtClean="0">
                <a:solidFill>
                  <a:srgbClr val="0D0D0D"/>
                </a:solidFill>
                <a:effectLst/>
                <a:latin typeface="Times New Roman" panose="02020603050405020304" pitchFamily="18" charset="0"/>
                <a:cs typeface="Times New Roman" panose="02020603050405020304" pitchFamily="18" charset="0"/>
              </a:rPr>
              <a:t>Quantity</a:t>
            </a:r>
            <a:r>
              <a:rPr lang="en-US" b="0" i="0" cap="none" dirty="0" smtClean="0">
                <a:solidFill>
                  <a:srgbClr val="0D0D0D"/>
                </a:solidFill>
                <a:effectLst/>
                <a:latin typeface="Times New Roman" panose="02020603050405020304" pitchFamily="18" charset="0"/>
                <a:cs typeface="Times New Roman" panose="02020603050405020304" pitchFamily="18" charset="0"/>
              </a:rPr>
              <a:t>: ML </a:t>
            </a:r>
            <a:r>
              <a:rPr lang="en-US" cap="none" dirty="0" smtClean="0">
                <a:solidFill>
                  <a:srgbClr val="0D0D0D"/>
                </a:solidFill>
                <a:latin typeface="Times New Roman" panose="02020603050405020304" pitchFamily="18" charset="0"/>
                <a:cs typeface="Times New Roman" panose="02020603050405020304" pitchFamily="18" charset="0"/>
              </a:rPr>
              <a:t>A</a:t>
            </a:r>
            <a:r>
              <a:rPr lang="en-US" b="0" i="0" cap="none" dirty="0" smtClean="0">
                <a:solidFill>
                  <a:srgbClr val="0D0D0D"/>
                </a:solidFill>
                <a:effectLst/>
                <a:latin typeface="Times New Roman" panose="02020603050405020304" pitchFamily="18" charset="0"/>
                <a:cs typeface="Times New Roman" panose="02020603050405020304" pitchFamily="18" charset="0"/>
              </a:rPr>
              <a:t>lgorithms rely heavily on high-quality data for training and validation. gathering sufficient and diverse data representative of various driving scenarios, conditions, and environments can be challenging. Additionally, ensuring that the data is labeled accurately and consistently is crucial for effective training</a:t>
            </a:r>
            <a:r>
              <a:rPr lang="en-US" b="0" i="0" dirty="0" smtClean="0">
                <a:solidFill>
                  <a:srgbClr val="0D0D0D"/>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sz="1800" b="1" i="0" dirty="0">
                <a:solidFill>
                  <a:srgbClr val="0D0D0D"/>
                </a:solidFill>
                <a:effectLst/>
                <a:latin typeface="Times New Roman" panose="02020603050405020304" pitchFamily="18" charset="0"/>
                <a:cs typeface="Times New Roman" panose="02020603050405020304" pitchFamily="18" charset="0"/>
              </a:rPr>
              <a:t>Safety and Reliability</a:t>
            </a:r>
            <a:r>
              <a:rPr lang="en-US" b="0" i="0" dirty="0">
                <a:solidFill>
                  <a:srgbClr val="0D0D0D"/>
                </a:solidFill>
                <a:effectLst/>
                <a:latin typeface="Times New Roman" panose="02020603050405020304" pitchFamily="18" charset="0"/>
                <a:cs typeface="Times New Roman" panose="02020603050405020304" pitchFamily="18" charset="0"/>
              </a:rPr>
              <a:t>: </a:t>
            </a:r>
            <a:r>
              <a:rPr lang="en-US" cap="none" dirty="0" smtClean="0">
                <a:solidFill>
                  <a:srgbClr val="0D0D0D"/>
                </a:solidFill>
                <a:latin typeface="Times New Roman" panose="02020603050405020304" pitchFamily="18" charset="0"/>
                <a:cs typeface="Times New Roman" panose="02020603050405020304" pitchFamily="18" charset="0"/>
              </a:rPr>
              <a:t>S</a:t>
            </a:r>
            <a:r>
              <a:rPr lang="en-US" b="0" i="0" cap="none" dirty="0" smtClean="0">
                <a:solidFill>
                  <a:srgbClr val="0D0D0D"/>
                </a:solidFill>
                <a:effectLst/>
                <a:latin typeface="Times New Roman" panose="02020603050405020304" pitchFamily="18" charset="0"/>
                <a:cs typeface="Times New Roman" panose="02020603050405020304" pitchFamily="18" charset="0"/>
              </a:rPr>
              <a:t>afety is paramount in autonomous driving. ml algorithms must be robust and reliable, capable of making accurate decisions in real-time and handling unexpected situations or failures. Ensuring that the system behaves predictably and responsibly under all circumstances is a significant challenge.</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90315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150</TotalTime>
  <Words>946</Words>
  <Application>Microsoft Office PowerPoint</Application>
  <PresentationFormat>Custom</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AUTONOMOUS VEHICLE</vt:lpstr>
      <vt:lpstr>INTRODUCTION</vt:lpstr>
      <vt:lpstr>WHAT IS AUTONOMOUS VEHICLE?</vt:lpstr>
      <vt:lpstr>MAKING  DECISIONS</vt:lpstr>
      <vt:lpstr>Cont..</vt:lpstr>
      <vt:lpstr>NAVIGATING  SAFEtY</vt:lpstr>
      <vt:lpstr>Cont..</vt:lpstr>
      <vt:lpstr>Program  implementation</vt:lpstr>
      <vt:lpstr>CHALLENGES</vt:lpstr>
      <vt:lpstr>Future considerations</vt:lpstr>
      <vt:lpstr>Cont..</vt:lpstr>
      <vt:lpstr>CONCLUSION</vt:lpstr>
      <vt:lpstr>ANY QUERIES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dc:title>
  <dc:creator>919345843389</dc:creator>
  <cp:lastModifiedBy>LAVANYA</cp:lastModifiedBy>
  <cp:revision>5</cp:revision>
  <dcterms:created xsi:type="dcterms:W3CDTF">2024-05-15T05:57:38Z</dcterms:created>
  <dcterms:modified xsi:type="dcterms:W3CDTF">2024-05-15T11:15:45Z</dcterms:modified>
</cp:coreProperties>
</file>