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60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harip\Documents\employee%20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237-48A5-8D7F-3535867DDD3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237-48A5-8D7F-3535867DDD3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237-48A5-8D7F-3535867DDD3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237-48A5-8D7F-3535867DDD39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237-48A5-8D7F-3535867DDD39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8237-48A5-8D7F-3535867DDD3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8237-48A5-8D7F-3535867DDD3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Progress'!$B$3:$I$3</c:f>
              <c:numCache>
                <c:formatCode>General</c:formatCode>
                <c:ptCount val="8"/>
                <c:pt idx="0">
                  <c:v>140</c:v>
                </c:pt>
                <c:pt idx="1">
                  <c:v>32</c:v>
                </c:pt>
                <c:pt idx="2">
                  <c:v>31</c:v>
                </c:pt>
                <c:pt idx="3">
                  <c:v>40</c:v>
                </c:pt>
                <c:pt idx="4">
                  <c:v>11.5</c:v>
                </c:pt>
                <c:pt idx="5">
                  <c:v>103.8</c:v>
                </c:pt>
                <c:pt idx="6">
                  <c:v>36.200000000000003</c:v>
                </c:pt>
                <c:pt idx="7">
                  <c:v>0.25900000000000001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8237-48A5-8D7F-3535867DDD39}"/>
            </c:ext>
          </c:extLst>
        </c:ser>
        <c:ser>
          <c:idx val="1"/>
          <c:order val="1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8237-48A5-8D7F-3535867DDD3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8237-48A5-8D7F-3535867DDD3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6-8237-48A5-8D7F-3535867DDD3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8-8237-48A5-8D7F-3535867DDD39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A-8237-48A5-8D7F-3535867DDD39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C-8237-48A5-8D7F-3535867DDD3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E-8237-48A5-8D7F-3535867DDD3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0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Progress'!$B$4:$I$4</c:f>
              <c:numCache>
                <c:formatCode>General</c:formatCode>
                <c:ptCount val="8"/>
                <c:pt idx="0">
                  <c:v>140</c:v>
                </c:pt>
                <c:pt idx="1">
                  <c:v>32</c:v>
                </c:pt>
                <c:pt idx="2">
                  <c:v>31</c:v>
                </c:pt>
                <c:pt idx="3">
                  <c:v>39.5</c:v>
                </c:pt>
                <c:pt idx="4">
                  <c:v>11.5</c:v>
                </c:pt>
                <c:pt idx="5">
                  <c:v>103.9</c:v>
                </c:pt>
                <c:pt idx="6">
                  <c:v>36.1</c:v>
                </c:pt>
                <c:pt idx="7">
                  <c:v>0.25800000000000001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1-8237-48A5-8D7F-3535867DDD39}"/>
            </c:ext>
          </c:extLst>
        </c:ser>
        <c:ser>
          <c:idx val="2"/>
          <c:order val="2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3-8237-48A5-8D7F-3535867DDD3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5-8237-48A5-8D7F-3535867DDD3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7-8237-48A5-8D7F-3535867DDD3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9-8237-48A5-8D7F-3535867DDD39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B-8237-48A5-8D7F-3535867DDD39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D-8237-48A5-8D7F-3535867DDD3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F-8237-48A5-8D7F-3535867DDD3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1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Progress'!$B$5:$I$5</c:f>
              <c:numCache>
                <c:formatCode>General</c:formatCode>
                <c:ptCount val="8"/>
                <c:pt idx="0">
                  <c:v>139</c:v>
                </c:pt>
                <c:pt idx="1">
                  <c:v>32</c:v>
                </c:pt>
                <c:pt idx="2">
                  <c:v>31</c:v>
                </c:pt>
                <c:pt idx="3">
                  <c:v>39.5</c:v>
                </c:pt>
                <c:pt idx="4">
                  <c:v>11.5</c:v>
                </c:pt>
                <c:pt idx="5">
                  <c:v>103.2</c:v>
                </c:pt>
                <c:pt idx="6">
                  <c:v>35.800000000000004</c:v>
                </c:pt>
                <c:pt idx="7">
                  <c:v>0.25800000000000001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32-8237-48A5-8D7F-3535867DDD39}"/>
            </c:ext>
          </c:extLst>
        </c:ser>
        <c:ser>
          <c:idx val="3"/>
          <c:order val="3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4-8237-48A5-8D7F-3535867DDD3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6-8237-48A5-8D7F-3535867DDD3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8-8237-48A5-8D7F-3535867DDD3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A-8237-48A5-8D7F-3535867DDD39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C-8237-48A5-8D7F-3535867DDD39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E-8237-48A5-8D7F-3535867DDD3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0-8237-48A5-8D7F-3535867DDD3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2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Progress'!$B$6:$I$6</c:f>
              <c:numCache>
                <c:formatCode>General</c:formatCode>
                <c:ptCount val="8"/>
                <c:pt idx="0">
                  <c:v>138</c:v>
                </c:pt>
                <c:pt idx="1">
                  <c:v>31</c:v>
                </c:pt>
                <c:pt idx="2">
                  <c:v>30</c:v>
                </c:pt>
                <c:pt idx="3">
                  <c:v>39</c:v>
                </c:pt>
                <c:pt idx="4">
                  <c:v>11</c:v>
                </c:pt>
                <c:pt idx="5">
                  <c:v>103.4</c:v>
                </c:pt>
                <c:pt idx="6">
                  <c:v>35.6</c:v>
                </c:pt>
                <c:pt idx="7">
                  <c:v>0.25600000000000001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43-8237-48A5-8D7F-3535867DDD39}"/>
            </c:ext>
          </c:extLst>
        </c:ser>
        <c:ser>
          <c:idx val="4"/>
          <c:order val="4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5-8237-48A5-8D7F-3535867DDD3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7-8237-48A5-8D7F-3535867DDD3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9-8237-48A5-8D7F-3535867DDD3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B-8237-48A5-8D7F-3535867DDD39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D-8237-48A5-8D7F-3535867DDD39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F-8237-48A5-8D7F-3535867DDD3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1-8237-48A5-8D7F-3535867DDD3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3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Progress'!$B$7:$I$7</c:f>
              <c:numCache>
                <c:formatCode>General</c:formatCode>
                <c:ptCount val="8"/>
                <c:pt idx="0">
                  <c:v>138</c:v>
                </c:pt>
                <c:pt idx="1">
                  <c:v>31</c:v>
                </c:pt>
                <c:pt idx="2">
                  <c:v>30</c:v>
                </c:pt>
                <c:pt idx="3">
                  <c:v>39</c:v>
                </c:pt>
                <c:pt idx="4">
                  <c:v>11</c:v>
                </c:pt>
                <c:pt idx="5">
                  <c:v>103.4</c:v>
                </c:pt>
                <c:pt idx="6">
                  <c:v>35.6</c:v>
                </c:pt>
                <c:pt idx="7">
                  <c:v>0.25600000000000001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54-8237-48A5-8D7F-3535867DDD39}"/>
            </c:ext>
          </c:extLst>
        </c:ser>
        <c:firstSliceAng val="0"/>
      </c:pieChart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850182" y="3074939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GB" sz="2400" b="1" dirty="0"/>
              <a:t>       </a:t>
            </a:r>
            <a:r>
              <a:rPr lang="en-US" sz="2400" dirty="0" smtClean="0"/>
              <a:t>:</a:t>
            </a:r>
            <a:r>
              <a:rPr lang="en-US" sz="2400" dirty="0" smtClean="0"/>
              <a:t>LAVANYA .P</a:t>
            </a:r>
            <a:endParaRPr lang="en-US" sz="2400" dirty="0"/>
          </a:p>
          <a:p>
            <a:r>
              <a:rPr lang="en-US" sz="2400" b="1" dirty="0"/>
              <a:t>REGISTER NO</a:t>
            </a:r>
            <a:r>
              <a:rPr lang="en-GB" sz="2400" b="1" dirty="0"/>
              <a:t>            </a:t>
            </a:r>
            <a:r>
              <a:rPr lang="en-US" sz="2400"/>
              <a:t>: </a:t>
            </a:r>
            <a:r>
              <a:rPr lang="en-US" sz="2400" smtClean="0"/>
              <a:t>312214816</a:t>
            </a:r>
            <a:endParaRPr lang="en-GB" sz="2400" dirty="0"/>
          </a:p>
          <a:p>
            <a:r>
              <a:rPr lang="en-US" sz="2400" b="1" dirty="0"/>
              <a:t>DEPARTMENT</a:t>
            </a:r>
            <a:r>
              <a:rPr lang="en-GB" sz="2400" b="1" dirty="0"/>
              <a:t>           </a:t>
            </a:r>
            <a:r>
              <a:rPr lang="en-US" sz="2400" dirty="0"/>
              <a:t>:</a:t>
            </a:r>
            <a:r>
              <a:rPr lang="en-GB" sz="2400" dirty="0"/>
              <a:t> </a:t>
            </a:r>
            <a:r>
              <a:rPr lang="en-IN" sz="2400" dirty="0" smtClean="0"/>
              <a:t>B.COM(ACCOUNTING AND FINANCE)</a:t>
            </a:r>
          </a:p>
          <a:p>
            <a:endParaRPr lang="en-US" sz="2400" dirty="0"/>
          </a:p>
          <a:p>
            <a:r>
              <a:rPr lang="en-US" sz="2400" b="1" dirty="0"/>
              <a:t>COLLEGE</a:t>
            </a:r>
            <a:r>
              <a:rPr lang="en-GB" sz="2400" b="1" dirty="0"/>
              <a:t>                    </a:t>
            </a:r>
            <a:r>
              <a:rPr lang="en-GB" sz="2400" dirty="0">
                <a:latin typeface="+mj-lt"/>
              </a:rPr>
              <a:t>: </a:t>
            </a:r>
            <a:r>
              <a:rPr lang="en-IN" sz="2400" dirty="0">
                <a:latin typeface="+mj-lt"/>
              </a:rPr>
              <a:t>ANNAI VEILANKANNI’S COLLEGE FOR WOMEN</a:t>
            </a:r>
            <a:endParaRPr lang="en-US" sz="2400" dirty="0">
              <a:latin typeface="+mj-lt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 rot="10800000" flipV="1">
            <a:off x="739774" y="1884998"/>
            <a:ext cx="11087413" cy="3151346"/>
          </a:xfrm>
        </p:spPr>
        <p:txBody>
          <a:bodyPr/>
          <a:lstStyle/>
          <a:p>
            <a:r>
              <a:rPr lang="en-GB" sz="2400" dirty="0"/>
              <a:t/>
            </a:r>
            <a:br>
              <a:rPr lang="en-GB" sz="2400" dirty="0"/>
            </a:b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116794-142B-967F-257D-99479A0F3C30}"/>
              </a:ext>
            </a:extLst>
          </p:cNvPr>
          <p:cNvSpPr txBox="1"/>
          <p:nvPr/>
        </p:nvSpPr>
        <p:spPr>
          <a:xfrm>
            <a:off x="1128712" y="1049337"/>
            <a:ext cx="83153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Regression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Clustering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Predictive </a:t>
            </a:r>
            <a:r>
              <a:rPr lang="en-GB" sz="2400" dirty="0" err="1"/>
              <a:t>Modeling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Propensity Scoring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Survival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Network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Machine Learning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Simulation </a:t>
            </a:r>
            <a:r>
              <a:rPr lang="en-GB" sz="2400" dirty="0" err="1"/>
              <a:t>Modeling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Bayesian Networks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16EEE088-BB25-E022-18E0-B4938097E8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83345892"/>
              </p:ext>
            </p:extLst>
          </p:nvPr>
        </p:nvGraphicFramePr>
        <p:xfrm>
          <a:off x="1991544" y="1556792"/>
          <a:ext cx="7819206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3491" y="1628800"/>
            <a:ext cx="10207227" cy="3693319"/>
          </a:xfrm>
        </p:spPr>
        <p:txBody>
          <a:bodyPr/>
          <a:lstStyle/>
          <a:p>
            <a:r>
              <a:rPr lang="en-US" sz="4000" dirty="0">
                <a:latin typeface="Bahnschrift Light Condensed" panose="02000000000000000000" pitchFamily="2" charset="0"/>
                <a:ea typeface="Bahnschrift Light Condensed" panose="02000000000000000000" pitchFamily="2" charset="0"/>
              </a:rPr>
              <a:t>Employee performance analysis is a critical component of talent management, enabling organizations to make data driven decisions ,drive business outputs and enhance employee experience. By  leveraging advanced analytics modelling techniques.</a:t>
            </a:r>
            <a:endParaRPr lang="en-IN" sz="4000" dirty="0">
              <a:latin typeface="Bahnschrift Light Condensed" panose="02000000000000000000" pitchFamily="2" charset="0"/>
              <a:ea typeface="Bahnschrift Light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1544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Accurately evaluate employee performance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Identify strengths, </a:t>
            </a:r>
            <a:r>
              <a:rPr lang="en-US" sz="2000" dirty="0" err="1"/>
              <a:t>weaknesse</a:t>
            </a:r>
            <a:r>
              <a:rPr lang="en-US" sz="2000" dirty="0"/>
              <a:t>, opportunities and threats(SWOT analysis)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 targeted interventions and training programs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Inform talent management decisions (</a:t>
            </a:r>
            <a:r>
              <a:rPr lang="en-US" sz="2000" dirty="0" err="1"/>
              <a:t>promotions,successions</a:t>
            </a:r>
            <a:r>
              <a:rPr lang="en-GB" sz="2000" dirty="0"/>
              <a:t>)</a:t>
            </a:r>
            <a:endParaRPr lang="en-US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1081088" y="2207211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employee performance data to identify key drivers of performance and areas for improvement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data- driven insights to inform talent management </a:t>
            </a: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decisions,training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programs and leadership development initiatives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identifying key predictors of performance , area of improvement and opportunities for growth and  development		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232297" y="1695449"/>
            <a:ext cx="10350102" cy="46166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Line managers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HR business partners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Senior leadership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 development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Compensation and benefits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Talent acquisition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Employees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Organizational development teams </a:t>
            </a:r>
            <a:endParaRPr lang="en-IN" sz="2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589734" y="1589728"/>
            <a:ext cx="10439400" cy="28623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Solution</a:t>
            </a:r>
            <a:r>
              <a:rPr lang="en-US" sz="2400" dirty="0"/>
              <a:t> : Empower AI – employee performance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Value proportion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top performers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Pinpoint skill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Enhance employee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Inform data – driven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Boost productivity</a:t>
            </a:r>
          </a:p>
          <a:p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176" y="492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332" y="2044005"/>
            <a:ext cx="9765982" cy="2769989"/>
          </a:xfrm>
        </p:spPr>
        <p:txBody>
          <a:bodyPr/>
          <a:lstStyle/>
          <a:p>
            <a:r>
              <a:rPr lang="en-US" b="1" dirty="0"/>
              <a:t>Description</a:t>
            </a:r>
            <a:r>
              <a:rPr lang="en-US" dirty="0"/>
              <a:t> : This data set contains information on employee performance ,demographics ,and  development activities</a:t>
            </a:r>
          </a:p>
          <a:p>
            <a:endParaRPr lang="en-US" b="1" dirty="0"/>
          </a:p>
          <a:p>
            <a:r>
              <a:rPr lang="en-US" b="1" dirty="0"/>
              <a:t>Fields: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26039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84990"/>
            <a:ext cx="10972800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 driven predictive analytics for accurate forecasting and insights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Automated performance scoring for unbiased evaluations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Personalized development plans for targeted growth and improvement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Real-time feedback and coaching for continuous development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Intuitive and interactive dashboards for easy visualization and tracking </a:t>
            </a:r>
            <a:endParaRPr lang="en-IN" sz="24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4618435" y="2707994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343</Words>
  <Application>Microsoft Office PowerPoint</Application>
  <PresentationFormat>Custom</PresentationFormat>
  <Paragraphs>108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 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Pappu Ma...❤</cp:lastModifiedBy>
  <cp:revision>36</cp:revision>
  <dcterms:created xsi:type="dcterms:W3CDTF">2024-03-29T15:07:22Z</dcterms:created>
  <dcterms:modified xsi:type="dcterms:W3CDTF">2024-09-18T11:51:44Z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