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embeddedFont>
    <p:embeddedFont>
      <p:font typeface="Montserrat Bold" panose="00000800000000000000" charset="0"/>
      <p:regular r:id="rId21"/>
    </p:embeddedFont>
    <p:embeddedFont>
      <p:font typeface="Montserrat Medium" panose="00000600000000000000"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31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mailto:lavanyanarayanare@gmail.com" TargetMode="External"/><Relationship Id="rId3" Type="http://schemas.openxmlformats.org/officeDocument/2006/relationships/image" Target="../media/image14.svg"/><Relationship Id="rId7" Type="http://schemas.openxmlformats.org/officeDocument/2006/relationships/hyperlink" Target="https://github.com/lavanyan1802/Restaurant-Review-Sentiment-Analysis"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328419" y="1621617"/>
            <a:ext cx="2659855" cy="3108922"/>
          </a:xfrm>
          <a:custGeom>
            <a:avLst/>
            <a:gdLst/>
            <a:ahLst/>
            <a:cxnLst/>
            <a:rect l="l" t="t" r="r" b="b"/>
            <a:pathLst>
              <a:path w="2659855" h="3108922">
                <a:moveTo>
                  <a:pt x="0" y="0"/>
                </a:moveTo>
                <a:lnTo>
                  <a:pt x="2659855" y="0"/>
                </a:lnTo>
                <a:lnTo>
                  <a:pt x="2659855" y="3108922"/>
                </a:lnTo>
                <a:lnTo>
                  <a:pt x="0" y="3108922"/>
                </a:lnTo>
                <a:lnTo>
                  <a:pt x="0" y="0"/>
                </a:lnTo>
                <a:close/>
              </a:path>
            </a:pathLst>
          </a:custGeom>
          <a:blipFill>
            <a:blip r:embed="rId3"/>
            <a:stretch>
              <a:fillRect/>
            </a:stretch>
          </a:blipFill>
        </p:spPr>
        <p:txBody>
          <a:bodyPr/>
          <a:lstStyle/>
          <a:p>
            <a:endParaRPr lang="en-IN"/>
          </a:p>
        </p:txBody>
      </p:sp>
      <p:sp>
        <p:nvSpPr>
          <p:cNvPr id="7" name="Freeform 7"/>
          <p:cNvSpPr/>
          <p:nvPr/>
        </p:nvSpPr>
        <p:spPr>
          <a:xfrm>
            <a:off x="1028700" y="1118678"/>
            <a:ext cx="3190094" cy="3915116"/>
          </a:xfrm>
          <a:custGeom>
            <a:avLst/>
            <a:gdLst/>
            <a:ahLst/>
            <a:cxnLst/>
            <a:rect l="l" t="t" r="r" b="b"/>
            <a:pathLst>
              <a:path w="3190094" h="3915116">
                <a:moveTo>
                  <a:pt x="0" y="0"/>
                </a:moveTo>
                <a:lnTo>
                  <a:pt x="3190094" y="0"/>
                </a:lnTo>
                <a:lnTo>
                  <a:pt x="3190094" y="3915116"/>
                </a:lnTo>
                <a:lnTo>
                  <a:pt x="0" y="39151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8"/>
          <p:cNvSpPr txBox="1"/>
          <p:nvPr/>
        </p:nvSpPr>
        <p:spPr>
          <a:xfrm>
            <a:off x="247967" y="-312499"/>
            <a:ext cx="11563988" cy="3092155"/>
          </a:xfrm>
          <a:prstGeom prst="rect">
            <a:avLst/>
          </a:prstGeom>
        </p:spPr>
        <p:txBody>
          <a:bodyPr lIns="0" tIns="0" rIns="0" bIns="0" rtlCol="0" anchor="t">
            <a:spAutoFit/>
          </a:bodyPr>
          <a:lstStyle/>
          <a:p>
            <a:pPr>
              <a:lnSpc>
                <a:spcPts val="12451"/>
              </a:lnSpc>
            </a:pPr>
            <a:r>
              <a:rPr lang="en-US" sz="8893">
                <a:solidFill>
                  <a:srgbClr val="000000"/>
                </a:solidFill>
                <a:latin typeface="Montserrat Bold"/>
              </a:rPr>
              <a:t>STUDENT DETAILS</a:t>
            </a:r>
          </a:p>
          <a:p>
            <a:pPr>
              <a:lnSpc>
                <a:spcPts val="12451"/>
              </a:lnSpc>
              <a:spcBef>
                <a:spcPct val="0"/>
              </a:spcBef>
            </a:pPr>
            <a:endParaRPr lang="en-US" sz="8893">
              <a:solidFill>
                <a:srgbClr val="000000"/>
              </a:solidFill>
              <a:latin typeface="Montserrat Bold"/>
            </a:endParaRPr>
          </a:p>
        </p:txBody>
      </p:sp>
      <p:sp>
        <p:nvSpPr>
          <p:cNvPr id="9" name="TextBox 9"/>
          <p:cNvSpPr txBox="1"/>
          <p:nvPr/>
        </p:nvSpPr>
        <p:spPr>
          <a:xfrm>
            <a:off x="401505" y="5067300"/>
            <a:ext cx="7173539" cy="1526315"/>
          </a:xfrm>
          <a:prstGeom prst="rect">
            <a:avLst/>
          </a:prstGeom>
        </p:spPr>
        <p:txBody>
          <a:bodyPr lIns="0" tIns="0" rIns="0" bIns="0" rtlCol="0" anchor="t">
            <a:spAutoFit/>
          </a:bodyPr>
          <a:lstStyle/>
          <a:p>
            <a:pPr>
              <a:lnSpc>
                <a:spcPts val="6172"/>
              </a:lnSpc>
            </a:pPr>
            <a:r>
              <a:rPr lang="en-US" sz="4408">
                <a:solidFill>
                  <a:srgbClr val="000000"/>
                </a:solidFill>
                <a:latin typeface="Montserrat"/>
              </a:rPr>
              <a:t>Name: Lavanya.N</a:t>
            </a:r>
          </a:p>
          <a:p>
            <a:pPr>
              <a:lnSpc>
                <a:spcPts val="6172"/>
              </a:lnSpc>
              <a:spcBef>
                <a:spcPct val="0"/>
              </a:spcBef>
            </a:pPr>
            <a:endParaRPr lang="en-US" sz="4408">
              <a:solidFill>
                <a:srgbClr val="000000"/>
              </a:solidFill>
              <a:latin typeface="Montserrat"/>
            </a:endParaRPr>
          </a:p>
        </p:txBody>
      </p:sp>
      <p:sp>
        <p:nvSpPr>
          <p:cNvPr id="10" name="TextBox 10"/>
          <p:cNvSpPr txBox="1"/>
          <p:nvPr/>
        </p:nvSpPr>
        <p:spPr>
          <a:xfrm>
            <a:off x="7988990" y="4205035"/>
            <a:ext cx="7173539" cy="3462288"/>
          </a:xfrm>
          <a:prstGeom prst="rect">
            <a:avLst/>
          </a:prstGeom>
        </p:spPr>
        <p:txBody>
          <a:bodyPr lIns="0" tIns="0" rIns="0" bIns="0" rtlCol="0" anchor="t">
            <a:spAutoFit/>
          </a:bodyPr>
          <a:lstStyle/>
          <a:p>
            <a:pPr>
              <a:lnSpc>
                <a:spcPts val="4632"/>
              </a:lnSpc>
            </a:pPr>
            <a:r>
              <a:rPr lang="en-US" sz="3308">
                <a:solidFill>
                  <a:srgbClr val="000000"/>
                </a:solidFill>
                <a:latin typeface="Montserrat"/>
              </a:rPr>
              <a:t>SKILLS BUILD EMAIL ID:</a:t>
            </a:r>
          </a:p>
          <a:p>
            <a:pPr>
              <a:lnSpc>
                <a:spcPts val="4632"/>
              </a:lnSpc>
            </a:pPr>
            <a:r>
              <a:rPr lang="en-US" sz="3308">
                <a:solidFill>
                  <a:srgbClr val="000000"/>
                </a:solidFill>
                <a:latin typeface="Montserrat"/>
              </a:rPr>
              <a:t>lavanyanarayanare@gmail.com</a:t>
            </a:r>
          </a:p>
          <a:p>
            <a:pPr>
              <a:lnSpc>
                <a:spcPts val="4632"/>
              </a:lnSpc>
            </a:pPr>
            <a:r>
              <a:rPr lang="en-US" sz="3308">
                <a:solidFill>
                  <a:srgbClr val="000000"/>
                </a:solidFill>
                <a:latin typeface="Montserrat"/>
              </a:rPr>
              <a:t>Karnataka, India</a:t>
            </a:r>
          </a:p>
          <a:p>
            <a:pPr>
              <a:lnSpc>
                <a:spcPts val="4632"/>
              </a:lnSpc>
            </a:pPr>
            <a:r>
              <a:rPr lang="en-US" sz="3308">
                <a:solidFill>
                  <a:srgbClr val="000000"/>
                </a:solidFill>
                <a:latin typeface="Montserrat"/>
              </a:rPr>
              <a:t>DGT</a:t>
            </a:r>
          </a:p>
          <a:p>
            <a:pPr>
              <a:lnSpc>
                <a:spcPts val="4632"/>
              </a:lnSpc>
            </a:pPr>
            <a:endParaRPr lang="en-US" sz="3308">
              <a:solidFill>
                <a:srgbClr val="000000"/>
              </a:solidFill>
              <a:latin typeface="Montserrat"/>
            </a:endParaRPr>
          </a:p>
          <a:p>
            <a:pPr>
              <a:lnSpc>
                <a:spcPts val="4632"/>
              </a:lnSpc>
              <a:spcBef>
                <a:spcPct val="0"/>
              </a:spcBef>
            </a:pPr>
            <a:endParaRPr lang="en-US" sz="3308">
              <a:solidFill>
                <a:srgbClr val="000000"/>
              </a:solidFill>
              <a:latin typeface="Montserrat"/>
            </a:endParaRPr>
          </a:p>
        </p:txBody>
      </p:sp>
      <p:sp>
        <p:nvSpPr>
          <p:cNvPr id="11" name="TextBox 11"/>
          <p:cNvSpPr txBox="1"/>
          <p:nvPr/>
        </p:nvSpPr>
        <p:spPr>
          <a:xfrm>
            <a:off x="401505" y="6517415"/>
            <a:ext cx="7173539" cy="4239034"/>
          </a:xfrm>
          <a:prstGeom prst="rect">
            <a:avLst/>
          </a:prstGeom>
        </p:spPr>
        <p:txBody>
          <a:bodyPr lIns="0" tIns="0" rIns="0" bIns="0" rtlCol="0" anchor="t">
            <a:spAutoFit/>
          </a:bodyPr>
          <a:lstStyle/>
          <a:p>
            <a:pPr>
              <a:lnSpc>
                <a:spcPts val="5332"/>
              </a:lnSpc>
            </a:pPr>
            <a:r>
              <a:rPr lang="en-US" sz="3808">
                <a:solidFill>
                  <a:srgbClr val="000000"/>
                </a:solidFill>
                <a:latin typeface="Montserrat"/>
              </a:rPr>
              <a:t>College: </a:t>
            </a:r>
          </a:p>
          <a:p>
            <a:pPr>
              <a:lnSpc>
                <a:spcPts val="5332"/>
              </a:lnSpc>
            </a:pPr>
            <a:r>
              <a:rPr lang="en-US" sz="3808">
                <a:solidFill>
                  <a:srgbClr val="000000"/>
                </a:solidFill>
                <a:latin typeface="Montserrat"/>
              </a:rPr>
              <a:t>Dr. Ambedkar Institute of Technology, Bangalore</a:t>
            </a:r>
          </a:p>
          <a:p>
            <a:pPr>
              <a:lnSpc>
                <a:spcPts val="5332"/>
              </a:lnSpc>
            </a:pPr>
            <a:r>
              <a:rPr lang="en-US" sz="3808">
                <a:solidFill>
                  <a:srgbClr val="000000"/>
                </a:solidFill>
                <a:latin typeface="Montserrat"/>
              </a:rPr>
              <a:t>Karnataka</a:t>
            </a:r>
          </a:p>
          <a:p>
            <a:pPr>
              <a:lnSpc>
                <a:spcPts val="6172"/>
              </a:lnSpc>
            </a:pPr>
            <a:endParaRPr lang="en-US" sz="3808">
              <a:solidFill>
                <a:srgbClr val="000000"/>
              </a:solidFill>
              <a:latin typeface="Montserrat"/>
            </a:endParaRPr>
          </a:p>
          <a:p>
            <a:pPr>
              <a:lnSpc>
                <a:spcPts val="6172"/>
              </a:lnSpc>
              <a:spcBef>
                <a:spcPct val="0"/>
              </a:spcBef>
            </a:pPr>
            <a:endParaRPr lang="en-US" sz="3808">
              <a:solidFill>
                <a:srgbClr val="000000"/>
              </a:solidFill>
              <a:latin typeface="Montserrat"/>
            </a:endParaRPr>
          </a:p>
        </p:txBody>
      </p:sp>
      <p:sp>
        <p:nvSpPr>
          <p:cNvPr id="12" name="TextBox 12"/>
          <p:cNvSpPr txBox="1"/>
          <p:nvPr/>
        </p:nvSpPr>
        <p:spPr>
          <a:xfrm>
            <a:off x="7988990" y="6987830"/>
            <a:ext cx="7173539" cy="2880758"/>
          </a:xfrm>
          <a:prstGeom prst="rect">
            <a:avLst/>
          </a:prstGeom>
        </p:spPr>
        <p:txBody>
          <a:bodyPr lIns="0" tIns="0" rIns="0" bIns="0" rtlCol="0" anchor="t">
            <a:spAutoFit/>
          </a:bodyPr>
          <a:lstStyle/>
          <a:p>
            <a:pPr>
              <a:lnSpc>
                <a:spcPts val="4632"/>
              </a:lnSpc>
            </a:pPr>
            <a:r>
              <a:rPr lang="en-US" sz="3308">
                <a:solidFill>
                  <a:srgbClr val="000000"/>
                </a:solidFill>
                <a:latin typeface="Montserrat"/>
              </a:rPr>
              <a:t>TOPIC: ARTIFICIAL INTELLIGENCE</a:t>
            </a:r>
          </a:p>
          <a:p>
            <a:pPr>
              <a:lnSpc>
                <a:spcPts val="4632"/>
              </a:lnSpc>
            </a:pPr>
            <a:endParaRPr lang="en-US" sz="3308">
              <a:solidFill>
                <a:srgbClr val="000000"/>
              </a:solidFill>
              <a:latin typeface="Montserrat"/>
            </a:endParaRPr>
          </a:p>
          <a:p>
            <a:pPr>
              <a:lnSpc>
                <a:spcPts val="4632"/>
              </a:lnSpc>
            </a:pPr>
            <a:r>
              <a:rPr lang="en-US" sz="3308">
                <a:solidFill>
                  <a:srgbClr val="000000"/>
                </a:solidFill>
                <a:latin typeface="Montserrat"/>
              </a:rPr>
              <a:t>Start Date: 18th Aug 2023</a:t>
            </a:r>
          </a:p>
          <a:p>
            <a:pPr>
              <a:lnSpc>
                <a:spcPts val="4632"/>
              </a:lnSpc>
            </a:pPr>
            <a:r>
              <a:rPr lang="en-US" sz="3308">
                <a:solidFill>
                  <a:srgbClr val="000000"/>
                </a:solidFill>
                <a:latin typeface="Montserrat"/>
              </a:rPr>
              <a:t>End Date: 30th Sept 2023</a:t>
            </a:r>
          </a:p>
          <a:p>
            <a:pPr>
              <a:lnSpc>
                <a:spcPts val="4632"/>
              </a:lnSpc>
              <a:spcBef>
                <a:spcPct val="0"/>
              </a:spcBef>
            </a:pPr>
            <a:endParaRPr lang="en-US" sz="3308">
              <a:solidFill>
                <a:srgbClr val="000000"/>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50447" y="4881510"/>
            <a:ext cx="11479467" cy="6508448"/>
          </a:xfrm>
          <a:custGeom>
            <a:avLst/>
            <a:gdLst/>
            <a:ahLst/>
            <a:cxnLst/>
            <a:rect l="l" t="t" r="r" b="b"/>
            <a:pathLst>
              <a:path w="11479467" h="6508448">
                <a:moveTo>
                  <a:pt x="0" y="0"/>
                </a:moveTo>
                <a:lnTo>
                  <a:pt x="11479467" y="0"/>
                </a:lnTo>
                <a:lnTo>
                  <a:pt x="11479467" y="6508448"/>
                </a:lnTo>
                <a:lnTo>
                  <a:pt x="0" y="6508448"/>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416573" y="87932"/>
            <a:ext cx="17871427" cy="1461653"/>
          </a:xfrm>
          <a:prstGeom prst="rect">
            <a:avLst/>
          </a:prstGeom>
        </p:spPr>
        <p:txBody>
          <a:bodyPr lIns="0" tIns="0" rIns="0" bIns="0" rtlCol="0" anchor="t">
            <a:spAutoFit/>
          </a:bodyPr>
          <a:lstStyle/>
          <a:p>
            <a:pPr algn="just">
              <a:lnSpc>
                <a:spcPts val="3961"/>
              </a:lnSpc>
              <a:spcBef>
                <a:spcPct val="0"/>
              </a:spcBef>
            </a:pPr>
            <a:r>
              <a:rPr lang="en-US" sz="2829">
                <a:solidFill>
                  <a:srgbClr val="000000"/>
                </a:solidFill>
                <a:latin typeface="Montserrat Bold"/>
              </a:rPr>
              <a:t>3. Hyperparameter Tuning: </a:t>
            </a:r>
            <a:r>
              <a:rPr lang="en-US" sz="2829">
                <a:solidFill>
                  <a:srgbClr val="000000"/>
                </a:solidFill>
                <a:latin typeface="Montserrat"/>
              </a:rPr>
              <a:t>After training, we have to tune the hyperparameter to find the best model.</a:t>
            </a:r>
          </a:p>
          <a:p>
            <a:pPr algn="just">
              <a:lnSpc>
                <a:spcPts val="3961"/>
              </a:lnSpc>
              <a:spcBef>
                <a:spcPct val="0"/>
              </a:spcBef>
            </a:pPr>
            <a:endParaRPr lang="en-US" sz="2829">
              <a:solidFill>
                <a:srgbClr val="000000"/>
              </a:solidFill>
              <a:latin typeface="Montserrat"/>
            </a:endParaRPr>
          </a:p>
        </p:txBody>
      </p:sp>
      <p:sp>
        <p:nvSpPr>
          <p:cNvPr id="4" name="Freeform 4"/>
          <p:cNvSpPr/>
          <p:nvPr/>
        </p:nvSpPr>
        <p:spPr>
          <a:xfrm>
            <a:off x="1791103" y="1028700"/>
            <a:ext cx="14105679" cy="4000655"/>
          </a:xfrm>
          <a:custGeom>
            <a:avLst/>
            <a:gdLst/>
            <a:ahLst/>
            <a:cxnLst/>
            <a:rect l="l" t="t" r="r" b="b"/>
            <a:pathLst>
              <a:path w="14105679" h="4000655">
                <a:moveTo>
                  <a:pt x="0" y="0"/>
                </a:moveTo>
                <a:lnTo>
                  <a:pt x="14105679" y="0"/>
                </a:lnTo>
                <a:lnTo>
                  <a:pt x="14105679" y="4000655"/>
                </a:lnTo>
                <a:lnTo>
                  <a:pt x="0" y="4000655"/>
                </a:lnTo>
                <a:lnTo>
                  <a:pt x="0" y="0"/>
                </a:lnTo>
                <a:close/>
              </a:path>
            </a:pathLst>
          </a:custGeom>
          <a:blipFill>
            <a:blip r:embed="rId3"/>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0638" y="1751148"/>
            <a:ext cx="15586845" cy="7110136"/>
          </a:xfrm>
          <a:custGeom>
            <a:avLst/>
            <a:gdLst/>
            <a:ahLst/>
            <a:cxnLst/>
            <a:rect l="l" t="t" r="r" b="b"/>
            <a:pathLst>
              <a:path w="15586845" h="7110136">
                <a:moveTo>
                  <a:pt x="0" y="0"/>
                </a:moveTo>
                <a:lnTo>
                  <a:pt x="15586845" y="0"/>
                </a:lnTo>
                <a:lnTo>
                  <a:pt x="15586845" y="7110137"/>
                </a:lnTo>
                <a:lnTo>
                  <a:pt x="0" y="7110137"/>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282945" y="346001"/>
            <a:ext cx="11097459" cy="966879"/>
          </a:xfrm>
          <a:prstGeom prst="rect">
            <a:avLst/>
          </a:prstGeom>
        </p:spPr>
        <p:txBody>
          <a:bodyPr lIns="0" tIns="0" rIns="0" bIns="0" rtlCol="0" anchor="t">
            <a:spAutoFit/>
          </a:bodyPr>
          <a:lstStyle/>
          <a:p>
            <a:pPr>
              <a:lnSpc>
                <a:spcPts val="3932"/>
              </a:lnSpc>
              <a:spcBef>
                <a:spcPct val="0"/>
              </a:spcBef>
            </a:pPr>
            <a:r>
              <a:rPr lang="en-US" sz="2808">
                <a:solidFill>
                  <a:srgbClr val="000000"/>
                </a:solidFill>
                <a:latin typeface="Montserrat Bold"/>
              </a:rPr>
              <a:t>4. Model Testing: </a:t>
            </a:r>
            <a:r>
              <a:rPr lang="en-US" sz="2808">
                <a:solidFill>
                  <a:srgbClr val="000000"/>
                </a:solidFill>
                <a:latin typeface="Montserrat"/>
              </a:rPr>
              <a:t>Testing the model with five different inputs.</a:t>
            </a:r>
          </a:p>
          <a:p>
            <a:pPr>
              <a:lnSpc>
                <a:spcPts val="3932"/>
              </a:lnSpc>
              <a:spcBef>
                <a:spcPct val="0"/>
              </a:spcBef>
            </a:pPr>
            <a:endParaRPr lang="en-US" sz="2808">
              <a:solidFill>
                <a:srgbClr val="000000"/>
              </a:solidFill>
              <a:latin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65820" y="536756"/>
            <a:ext cx="17177026" cy="8995198"/>
            <a:chOff x="0" y="0"/>
            <a:chExt cx="4523990" cy="2369106"/>
          </a:xfrm>
        </p:grpSpPr>
        <p:sp>
          <p:nvSpPr>
            <p:cNvPr id="3" name="Freeform 3"/>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txBody>
            <a:bodyPr/>
            <a:lstStyle/>
            <a:p>
              <a:endParaRPr lang="en-IN"/>
            </a:p>
          </p:txBody>
        </p:sp>
        <p:sp>
          <p:nvSpPr>
            <p:cNvPr id="4" name="TextBox 4"/>
            <p:cNvSpPr txBox="1"/>
            <p:nvPr/>
          </p:nvSpPr>
          <p:spPr>
            <a:xfrm>
              <a:off x="0" y="-47625"/>
              <a:ext cx="812800" cy="860425"/>
            </a:xfrm>
            <a:prstGeom prst="rect">
              <a:avLst/>
            </a:prstGeom>
          </p:spPr>
          <p:txBody>
            <a:bodyPr lIns="50800" tIns="50800" rIns="50800" bIns="50800" rtlCol="0" anchor="ctr"/>
            <a:lstStyle/>
            <a:p>
              <a:pPr marL="0" lvl="0" indent="0" algn="ctr">
                <a:lnSpc>
                  <a:spcPts val="3640"/>
                </a:lnSpc>
                <a:spcBef>
                  <a:spcPct val="0"/>
                </a:spcBef>
              </a:pPr>
              <a:endParaRPr/>
            </a:p>
          </p:txBody>
        </p:sp>
      </p:grpSp>
      <p:sp>
        <p:nvSpPr>
          <p:cNvPr id="5" name="Freeform 5"/>
          <p:cNvSpPr/>
          <p:nvPr/>
        </p:nvSpPr>
        <p:spPr>
          <a:xfrm>
            <a:off x="2175643" y="1612338"/>
            <a:ext cx="13356784" cy="6768448"/>
          </a:xfrm>
          <a:custGeom>
            <a:avLst/>
            <a:gdLst/>
            <a:ahLst/>
            <a:cxnLst/>
            <a:rect l="l" t="t" r="r" b="b"/>
            <a:pathLst>
              <a:path w="13356784" h="6768448">
                <a:moveTo>
                  <a:pt x="0" y="0"/>
                </a:moveTo>
                <a:lnTo>
                  <a:pt x="13356784" y="0"/>
                </a:lnTo>
                <a:lnTo>
                  <a:pt x="13356784" y="6768449"/>
                </a:lnTo>
                <a:lnTo>
                  <a:pt x="0" y="6768449"/>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719553" y="-4023370"/>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233285" y="155616"/>
            <a:ext cx="4028578" cy="402857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txBody>
            <a:bodyPr/>
            <a:lstStyle/>
            <a:p>
              <a:endParaRPr lang="en-IN"/>
            </a:p>
          </p:txBody>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6" name="TextBox 6"/>
          <p:cNvSpPr txBox="1"/>
          <p:nvPr/>
        </p:nvSpPr>
        <p:spPr>
          <a:xfrm>
            <a:off x="-422321" y="1732817"/>
            <a:ext cx="5310749" cy="866775"/>
          </a:xfrm>
          <a:prstGeom prst="rect">
            <a:avLst/>
          </a:prstGeom>
        </p:spPr>
        <p:txBody>
          <a:bodyPr lIns="0" tIns="0" rIns="0" bIns="0" rtlCol="0" anchor="t">
            <a:spAutoFit/>
          </a:bodyPr>
          <a:lstStyle/>
          <a:p>
            <a:pPr marL="0" lvl="0" indent="0" algn="ctr">
              <a:lnSpc>
                <a:spcPts val="6809"/>
              </a:lnSpc>
              <a:spcBef>
                <a:spcPct val="0"/>
              </a:spcBef>
            </a:pPr>
            <a:r>
              <a:rPr lang="en-US" sz="5674">
                <a:solidFill>
                  <a:srgbClr val="FFFFFF"/>
                </a:solidFill>
                <a:latin typeface="Montserrat"/>
              </a:rPr>
              <a:t>Result</a:t>
            </a:r>
          </a:p>
        </p:txBody>
      </p:sp>
      <p:sp>
        <p:nvSpPr>
          <p:cNvPr id="7" name="TextBox 7"/>
          <p:cNvSpPr txBox="1"/>
          <p:nvPr/>
        </p:nvSpPr>
        <p:spPr>
          <a:xfrm>
            <a:off x="5585521" y="1200478"/>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01</a:t>
            </a:r>
          </a:p>
        </p:txBody>
      </p:sp>
      <p:sp>
        <p:nvSpPr>
          <p:cNvPr id="8" name="TextBox 8"/>
          <p:cNvSpPr txBox="1"/>
          <p:nvPr/>
        </p:nvSpPr>
        <p:spPr>
          <a:xfrm>
            <a:off x="7108564" y="3320351"/>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02</a:t>
            </a:r>
          </a:p>
        </p:txBody>
      </p:sp>
      <p:sp>
        <p:nvSpPr>
          <p:cNvPr id="9" name="TextBox 9"/>
          <p:cNvSpPr txBox="1"/>
          <p:nvPr/>
        </p:nvSpPr>
        <p:spPr>
          <a:xfrm>
            <a:off x="7108564" y="5878556"/>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03</a:t>
            </a:r>
          </a:p>
        </p:txBody>
      </p:sp>
      <p:sp>
        <p:nvSpPr>
          <p:cNvPr id="10" name="TextBox 10"/>
          <p:cNvSpPr txBox="1"/>
          <p:nvPr/>
        </p:nvSpPr>
        <p:spPr>
          <a:xfrm>
            <a:off x="5585521" y="8057026"/>
            <a:ext cx="1320833" cy="969427"/>
          </a:xfrm>
          <a:prstGeom prst="rect">
            <a:avLst/>
          </a:prstGeom>
        </p:spPr>
        <p:txBody>
          <a:bodyPr lIns="0" tIns="0" rIns="0" bIns="0" rtlCol="0" anchor="t">
            <a:spAutoFit/>
          </a:bodyPr>
          <a:lstStyle/>
          <a:p>
            <a:pPr algn="ctr">
              <a:lnSpc>
                <a:spcPts val="7938"/>
              </a:lnSpc>
            </a:pPr>
            <a:r>
              <a:rPr lang="en-US" sz="5670">
                <a:solidFill>
                  <a:srgbClr val="FFFFFF"/>
                </a:solidFill>
                <a:latin typeface="Montserrat Bold"/>
              </a:rPr>
              <a:t>04</a:t>
            </a:r>
          </a:p>
        </p:txBody>
      </p:sp>
      <p:sp>
        <p:nvSpPr>
          <p:cNvPr id="11" name="Freeform 11"/>
          <p:cNvSpPr/>
          <p:nvPr/>
        </p:nvSpPr>
        <p:spPr>
          <a:xfrm rot="-1898322">
            <a:off x="-1987267" y="8095155"/>
            <a:ext cx="4891502" cy="4903762"/>
          </a:xfrm>
          <a:custGeom>
            <a:avLst/>
            <a:gdLst/>
            <a:ahLst/>
            <a:cxnLst/>
            <a:rect l="l" t="t" r="r" b="b"/>
            <a:pathLst>
              <a:path w="4891502" h="4903762">
                <a:moveTo>
                  <a:pt x="0" y="0"/>
                </a:moveTo>
                <a:lnTo>
                  <a:pt x="4891502" y="0"/>
                </a:lnTo>
                <a:lnTo>
                  <a:pt x="4891502" y="4903762"/>
                </a:lnTo>
                <a:lnTo>
                  <a:pt x="0" y="4903762"/>
                </a:lnTo>
                <a:lnTo>
                  <a:pt x="0" y="0"/>
                </a:lnTo>
                <a:close/>
              </a:path>
            </a:pathLst>
          </a:custGeom>
          <a:blipFill>
            <a:blip r:embed="rId2"/>
            <a:stretch>
              <a:fillRect/>
            </a:stretch>
          </a:blipFill>
        </p:spPr>
        <p:txBody>
          <a:bodyPr/>
          <a:lstStyle/>
          <a:p>
            <a:endParaRPr lang="en-IN"/>
          </a:p>
        </p:txBody>
      </p:sp>
      <p:sp>
        <p:nvSpPr>
          <p:cNvPr id="12" name="TextBox 12"/>
          <p:cNvSpPr txBox="1"/>
          <p:nvPr/>
        </p:nvSpPr>
        <p:spPr>
          <a:xfrm>
            <a:off x="1028700" y="4640747"/>
            <a:ext cx="16374554" cy="2647067"/>
          </a:xfrm>
          <a:prstGeom prst="rect">
            <a:avLst/>
          </a:prstGeom>
        </p:spPr>
        <p:txBody>
          <a:bodyPr lIns="0" tIns="0" rIns="0" bIns="0" rtlCol="0" anchor="t">
            <a:spAutoFit/>
          </a:bodyPr>
          <a:lstStyle/>
          <a:p>
            <a:pPr marL="655202" lvl="1" indent="-327601">
              <a:lnSpc>
                <a:spcPts val="4248"/>
              </a:lnSpc>
              <a:buFont typeface="Arial"/>
              <a:buChar char="•"/>
            </a:pPr>
            <a:r>
              <a:rPr lang="en-US" sz="3034">
                <a:solidFill>
                  <a:srgbClr val="000000"/>
                </a:solidFill>
                <a:latin typeface="Montserrat"/>
              </a:rPr>
              <a:t>The extra Trees Classifier Algorithm is the best algorithm amongst all the algorithms used for this dataset with the highest accuracy score of 81%.</a:t>
            </a:r>
          </a:p>
          <a:p>
            <a:pPr marL="655202" lvl="1" indent="-327601">
              <a:lnSpc>
                <a:spcPts val="4248"/>
              </a:lnSpc>
              <a:buFont typeface="Arial"/>
              <a:buChar char="•"/>
            </a:pPr>
            <a:r>
              <a:rPr lang="en-US" sz="3034">
                <a:solidFill>
                  <a:srgbClr val="000000"/>
                </a:solidFill>
                <a:latin typeface="Montserrat"/>
              </a:rPr>
              <a:t> The model was accurate in predicting the results for different inputs.</a:t>
            </a:r>
          </a:p>
          <a:p>
            <a:pPr marL="655202" lvl="1" indent="-327601">
              <a:lnSpc>
                <a:spcPts val="4248"/>
              </a:lnSpc>
              <a:buFont typeface="Arial"/>
              <a:buChar char="•"/>
            </a:pPr>
            <a:r>
              <a:rPr lang="en-US" sz="3034">
                <a:solidFill>
                  <a:srgbClr val="000000"/>
                </a:solidFill>
                <a:latin typeface="Montserrat"/>
              </a:rPr>
              <a:t> The KNeighbours Classifier Algorithm is the worst algorithm amongst all the algorithms used for this dataset with the lowest accuracy score of 67.5%.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75369" y="7464396"/>
            <a:ext cx="413968" cy="414154"/>
          </a:xfrm>
          <a:custGeom>
            <a:avLst/>
            <a:gdLst/>
            <a:ahLst/>
            <a:cxnLst/>
            <a:rect l="l" t="t" r="r" b="b"/>
            <a:pathLst>
              <a:path w="413968" h="414154">
                <a:moveTo>
                  <a:pt x="0" y="0"/>
                </a:moveTo>
                <a:lnTo>
                  <a:pt x="413968" y="0"/>
                </a:lnTo>
                <a:lnTo>
                  <a:pt x="413968" y="414154"/>
                </a:lnTo>
                <a:lnTo>
                  <a:pt x="0" y="4141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898322">
            <a:off x="13299669" y="5075791"/>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4"/>
            <a:stretch>
              <a:fillRect/>
            </a:stretch>
          </a:blipFill>
        </p:spPr>
        <p:txBody>
          <a:bodyPr/>
          <a:lstStyle/>
          <a:p>
            <a:endParaRPr lang="en-IN"/>
          </a:p>
        </p:txBody>
      </p:sp>
      <p:sp>
        <p:nvSpPr>
          <p:cNvPr id="4" name="Freeform 4"/>
          <p:cNvSpPr/>
          <p:nvPr/>
        </p:nvSpPr>
        <p:spPr>
          <a:xfrm rot="-1898322">
            <a:off x="-3784911" y="-3899454"/>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4"/>
            <a:stretch>
              <a:fillRect/>
            </a:stretch>
          </a:blipFill>
        </p:spPr>
        <p:txBody>
          <a:bodyPr/>
          <a:lstStyle/>
          <a:p>
            <a:endParaRPr lang="en-IN"/>
          </a:p>
        </p:txBody>
      </p:sp>
      <p:sp>
        <p:nvSpPr>
          <p:cNvPr id="5" name="Freeform 5"/>
          <p:cNvSpPr/>
          <p:nvPr/>
        </p:nvSpPr>
        <p:spPr>
          <a:xfrm>
            <a:off x="775369" y="6457209"/>
            <a:ext cx="506661" cy="506661"/>
          </a:xfrm>
          <a:custGeom>
            <a:avLst/>
            <a:gdLst/>
            <a:ahLst/>
            <a:cxnLst/>
            <a:rect l="l" t="t" r="r" b="b"/>
            <a:pathLst>
              <a:path w="506661" h="506661">
                <a:moveTo>
                  <a:pt x="0" y="0"/>
                </a:moveTo>
                <a:lnTo>
                  <a:pt x="506662" y="0"/>
                </a:lnTo>
                <a:lnTo>
                  <a:pt x="506662" y="506661"/>
                </a:lnTo>
                <a:lnTo>
                  <a:pt x="0" y="50666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TextBox 6"/>
          <p:cNvSpPr txBox="1"/>
          <p:nvPr/>
        </p:nvSpPr>
        <p:spPr>
          <a:xfrm>
            <a:off x="5361112" y="2575440"/>
            <a:ext cx="8460437" cy="1577994"/>
          </a:xfrm>
          <a:prstGeom prst="rect">
            <a:avLst/>
          </a:prstGeom>
        </p:spPr>
        <p:txBody>
          <a:bodyPr lIns="0" tIns="0" rIns="0" bIns="0" rtlCol="0" anchor="t">
            <a:spAutoFit/>
          </a:bodyPr>
          <a:lstStyle/>
          <a:p>
            <a:pPr>
              <a:lnSpc>
                <a:spcPts val="12508"/>
              </a:lnSpc>
            </a:pPr>
            <a:r>
              <a:rPr lang="en-US" sz="10424">
                <a:solidFill>
                  <a:srgbClr val="000000"/>
                </a:solidFill>
                <a:latin typeface="Montserrat Bold"/>
              </a:rPr>
              <a:t>Thank you</a:t>
            </a:r>
          </a:p>
        </p:txBody>
      </p:sp>
      <p:sp>
        <p:nvSpPr>
          <p:cNvPr id="8" name="TextBox 7">
            <a:extLst>
              <a:ext uri="{FF2B5EF4-FFF2-40B4-BE49-F238E27FC236}">
                <a16:creationId xmlns:a16="http://schemas.microsoft.com/office/drawing/2014/main" id="{6E08BC62-98F5-0E9D-A9B8-B48DFC6E5C95}"/>
              </a:ext>
            </a:extLst>
          </p:cNvPr>
          <p:cNvSpPr txBox="1"/>
          <p:nvPr/>
        </p:nvSpPr>
        <p:spPr>
          <a:xfrm>
            <a:off x="1600200" y="6490906"/>
            <a:ext cx="14542718" cy="369332"/>
          </a:xfrm>
          <a:prstGeom prst="rect">
            <a:avLst/>
          </a:prstGeom>
          <a:noFill/>
        </p:spPr>
        <p:txBody>
          <a:bodyPr wrap="square">
            <a:spAutoFit/>
          </a:bodyPr>
          <a:lstStyle/>
          <a:p>
            <a:r>
              <a:rPr lang="en-IN" dirty="0">
                <a:hlinkClick r:id="rId7"/>
              </a:rPr>
              <a:t>https://github.com/lavanyan1802/Restaurant-Review-Sentiment-Analysis</a:t>
            </a:r>
            <a:endParaRPr lang="en-IN" dirty="0"/>
          </a:p>
        </p:txBody>
      </p:sp>
      <p:sp>
        <p:nvSpPr>
          <p:cNvPr id="10" name="TextBox 9">
            <a:extLst>
              <a:ext uri="{FF2B5EF4-FFF2-40B4-BE49-F238E27FC236}">
                <a16:creationId xmlns:a16="http://schemas.microsoft.com/office/drawing/2014/main" id="{CF25FEC8-F898-92A7-76E8-F56418AD5F59}"/>
              </a:ext>
            </a:extLst>
          </p:cNvPr>
          <p:cNvSpPr txBox="1"/>
          <p:nvPr/>
        </p:nvSpPr>
        <p:spPr>
          <a:xfrm>
            <a:off x="1585586" y="7424432"/>
            <a:ext cx="14542718" cy="369332"/>
          </a:xfrm>
          <a:prstGeom prst="rect">
            <a:avLst/>
          </a:prstGeom>
          <a:noFill/>
        </p:spPr>
        <p:txBody>
          <a:bodyPr wrap="square">
            <a:spAutoFit/>
          </a:bodyPr>
          <a:lstStyle/>
          <a:p>
            <a:r>
              <a:rPr lang="en-IN" dirty="0">
                <a:hlinkClick r:id="rId8"/>
              </a:rPr>
              <a:t>lavanyanarayanare@gmail.com</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874361"/>
            <a:chOff x="0" y="0"/>
            <a:chExt cx="9414331" cy="964887"/>
          </a:xfrm>
        </p:grpSpPr>
        <p:sp>
          <p:nvSpPr>
            <p:cNvPr id="3" name="Freeform 3"/>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582921" y="3042955"/>
            <a:ext cx="8836261" cy="6488449"/>
          </a:xfrm>
          <a:custGeom>
            <a:avLst/>
            <a:gdLst/>
            <a:ahLst/>
            <a:cxnLst/>
            <a:rect l="l" t="t" r="r" b="b"/>
            <a:pathLst>
              <a:path w="8836261" h="6488449">
                <a:moveTo>
                  <a:pt x="0" y="0"/>
                </a:moveTo>
                <a:lnTo>
                  <a:pt x="8836261" y="0"/>
                </a:lnTo>
                <a:lnTo>
                  <a:pt x="8836261" y="6488449"/>
                </a:lnTo>
                <a:lnTo>
                  <a:pt x="0" y="6488449"/>
                </a:lnTo>
                <a:lnTo>
                  <a:pt x="0" y="0"/>
                </a:lnTo>
                <a:close/>
              </a:path>
            </a:pathLst>
          </a:custGeom>
          <a:blipFill>
            <a:blip r:embed="rId2"/>
            <a:stretch>
              <a:fillRect t="-994" b="-994"/>
            </a:stretch>
          </a:blipFill>
        </p:spPr>
        <p:txBody>
          <a:bodyPr/>
          <a:lstStyle/>
          <a:p>
            <a:endParaRPr lang="en-IN"/>
          </a:p>
        </p:txBody>
      </p:sp>
      <p:sp>
        <p:nvSpPr>
          <p:cNvPr id="6" name="TextBox 6"/>
          <p:cNvSpPr txBox="1"/>
          <p:nvPr/>
        </p:nvSpPr>
        <p:spPr>
          <a:xfrm>
            <a:off x="824751" y="2027524"/>
            <a:ext cx="11214533" cy="1455421"/>
          </a:xfrm>
          <a:prstGeom prst="rect">
            <a:avLst/>
          </a:prstGeom>
        </p:spPr>
        <p:txBody>
          <a:bodyPr lIns="0" tIns="0" rIns="0" bIns="0" rtlCol="0" anchor="t">
            <a:spAutoFit/>
          </a:bodyPr>
          <a:lstStyle/>
          <a:p>
            <a:pPr>
              <a:lnSpc>
                <a:spcPts val="5879"/>
              </a:lnSpc>
            </a:pPr>
            <a:r>
              <a:rPr lang="en-US" sz="4199">
                <a:solidFill>
                  <a:srgbClr val="000000"/>
                </a:solidFill>
                <a:latin typeface="Montserrat Bold"/>
              </a:rPr>
              <a:t>Restaurant Review Sentiment Analysis</a:t>
            </a:r>
          </a:p>
          <a:p>
            <a:pPr>
              <a:lnSpc>
                <a:spcPts val="5879"/>
              </a:lnSpc>
            </a:pPr>
            <a:endParaRPr lang="en-US" sz="4199">
              <a:solidFill>
                <a:srgbClr val="000000"/>
              </a:solidFill>
              <a:latin typeface="Montserrat Bold"/>
            </a:endParaRPr>
          </a:p>
        </p:txBody>
      </p:sp>
      <p:sp>
        <p:nvSpPr>
          <p:cNvPr id="7" name="TextBox 7"/>
          <p:cNvSpPr txBox="1"/>
          <p:nvPr/>
        </p:nvSpPr>
        <p:spPr>
          <a:xfrm>
            <a:off x="1028700" y="247262"/>
            <a:ext cx="8397219" cy="2546073"/>
          </a:xfrm>
          <a:prstGeom prst="rect">
            <a:avLst/>
          </a:prstGeom>
        </p:spPr>
        <p:txBody>
          <a:bodyPr lIns="0" tIns="0" rIns="0" bIns="0" rtlCol="0" anchor="t">
            <a:spAutoFit/>
          </a:bodyPr>
          <a:lstStyle/>
          <a:p>
            <a:pPr>
              <a:lnSpc>
                <a:spcPts val="10276"/>
              </a:lnSpc>
            </a:pPr>
            <a:r>
              <a:rPr lang="en-US" sz="7340">
                <a:solidFill>
                  <a:srgbClr val="000000"/>
                </a:solidFill>
                <a:latin typeface="Montserrat Bold"/>
              </a:rPr>
              <a:t>PROJECT TITLE</a:t>
            </a:r>
          </a:p>
          <a:p>
            <a:pPr marL="0" lvl="0" indent="0" algn="l">
              <a:lnSpc>
                <a:spcPts val="10276"/>
              </a:lnSpc>
              <a:spcBef>
                <a:spcPct val="0"/>
              </a:spcBef>
            </a:pPr>
            <a:endParaRPr lang="en-US" sz="7340">
              <a:solidFill>
                <a:srgbClr val="000000"/>
              </a:solidFill>
              <a:latin typeface="Montserrat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0"/>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91646" y="1984737"/>
            <a:ext cx="14930418" cy="6969158"/>
          </a:xfrm>
          <a:prstGeom prst="rect">
            <a:avLst/>
          </a:prstGeom>
        </p:spPr>
        <p:txBody>
          <a:bodyPr lIns="0" tIns="0" rIns="0" bIns="0" rtlCol="0" anchor="t">
            <a:spAutoFit/>
          </a:bodyPr>
          <a:lstStyle/>
          <a:p>
            <a:pPr marL="944149" lvl="1" indent="-472074">
              <a:lnSpc>
                <a:spcPts val="6122"/>
              </a:lnSpc>
              <a:buFont typeface="Arial"/>
              <a:buChar char="•"/>
            </a:pPr>
            <a:r>
              <a:rPr lang="en-US" sz="4373">
                <a:solidFill>
                  <a:srgbClr val="101010"/>
                </a:solidFill>
                <a:latin typeface="Montserrat"/>
              </a:rPr>
              <a:t>Project Overview</a:t>
            </a:r>
          </a:p>
          <a:p>
            <a:pPr marL="944149" lvl="1" indent="-472074">
              <a:lnSpc>
                <a:spcPts val="6122"/>
              </a:lnSpc>
              <a:buFont typeface="Arial"/>
              <a:buChar char="•"/>
            </a:pPr>
            <a:r>
              <a:rPr lang="en-US" sz="4373">
                <a:solidFill>
                  <a:srgbClr val="101010"/>
                </a:solidFill>
                <a:latin typeface="Montserrat"/>
              </a:rPr>
              <a:t> Who are the End Users?</a:t>
            </a:r>
          </a:p>
          <a:p>
            <a:pPr marL="944149" lvl="1" indent="-472074">
              <a:lnSpc>
                <a:spcPts val="6122"/>
              </a:lnSpc>
              <a:buFont typeface="Arial"/>
              <a:buChar char="•"/>
            </a:pPr>
            <a:r>
              <a:rPr lang="en-US" sz="4373">
                <a:solidFill>
                  <a:srgbClr val="101010"/>
                </a:solidFill>
                <a:latin typeface="Montserrat"/>
              </a:rPr>
              <a:t> Solution and its Value Proposition</a:t>
            </a:r>
          </a:p>
          <a:p>
            <a:pPr marL="944149" lvl="1" indent="-472074">
              <a:lnSpc>
                <a:spcPts val="6122"/>
              </a:lnSpc>
              <a:buFont typeface="Arial"/>
              <a:buChar char="•"/>
            </a:pPr>
            <a:r>
              <a:rPr lang="en-US" sz="4373">
                <a:solidFill>
                  <a:srgbClr val="101010"/>
                </a:solidFill>
                <a:latin typeface="Montserrat"/>
              </a:rPr>
              <a:t> How did I customize and make it my own?</a:t>
            </a:r>
          </a:p>
          <a:p>
            <a:pPr marL="944149" lvl="1" indent="-472074">
              <a:lnSpc>
                <a:spcPts val="6122"/>
              </a:lnSpc>
              <a:buFont typeface="Arial"/>
              <a:buChar char="•"/>
            </a:pPr>
            <a:r>
              <a:rPr lang="en-US" sz="4373">
                <a:solidFill>
                  <a:srgbClr val="101010"/>
                </a:solidFill>
                <a:latin typeface="Montserrat"/>
              </a:rPr>
              <a:t> Modelling</a:t>
            </a:r>
          </a:p>
          <a:p>
            <a:pPr marL="944149" lvl="1" indent="-472074">
              <a:lnSpc>
                <a:spcPts val="6122"/>
              </a:lnSpc>
              <a:buFont typeface="Arial"/>
              <a:buChar char="•"/>
            </a:pPr>
            <a:r>
              <a:rPr lang="en-US" sz="4373">
                <a:solidFill>
                  <a:srgbClr val="101010"/>
                </a:solidFill>
                <a:latin typeface="Montserrat"/>
              </a:rPr>
              <a:t> Results</a:t>
            </a:r>
          </a:p>
          <a:p>
            <a:pPr marL="944149" lvl="1" indent="-472074">
              <a:lnSpc>
                <a:spcPts val="6122"/>
              </a:lnSpc>
              <a:buFont typeface="Arial"/>
              <a:buChar char="•"/>
            </a:pPr>
            <a:r>
              <a:rPr lang="en-US" sz="4373">
                <a:solidFill>
                  <a:srgbClr val="101010"/>
                </a:solidFill>
                <a:latin typeface="Montserrat"/>
              </a:rPr>
              <a:t> Links</a:t>
            </a:r>
          </a:p>
          <a:p>
            <a:pPr>
              <a:lnSpc>
                <a:spcPts val="6122"/>
              </a:lnSpc>
            </a:pPr>
            <a:endParaRPr lang="en-US" sz="4373">
              <a:solidFill>
                <a:srgbClr val="101010"/>
              </a:solidFill>
              <a:latin typeface="Montserrat"/>
            </a:endParaRPr>
          </a:p>
          <a:p>
            <a:pPr>
              <a:lnSpc>
                <a:spcPts val="6122"/>
              </a:lnSpc>
            </a:pPr>
            <a:endParaRPr lang="en-US" sz="4373">
              <a:solidFill>
                <a:srgbClr val="101010"/>
              </a:solidFill>
              <a:latin typeface="Montserrat"/>
            </a:endParaRPr>
          </a:p>
        </p:txBody>
      </p:sp>
      <p:sp>
        <p:nvSpPr>
          <p:cNvPr id="6" name="TextBox 6"/>
          <p:cNvSpPr txBox="1"/>
          <p:nvPr/>
        </p:nvSpPr>
        <p:spPr>
          <a:xfrm>
            <a:off x="-521435" y="-51327"/>
            <a:ext cx="5890717" cy="2556753"/>
          </a:xfrm>
          <a:prstGeom prst="rect">
            <a:avLst/>
          </a:prstGeom>
        </p:spPr>
        <p:txBody>
          <a:bodyPr lIns="0" tIns="0" rIns="0" bIns="0" rtlCol="0" anchor="t">
            <a:spAutoFit/>
          </a:bodyPr>
          <a:lstStyle/>
          <a:p>
            <a:pPr algn="r">
              <a:lnSpc>
                <a:spcPts val="10276"/>
              </a:lnSpc>
            </a:pPr>
            <a:r>
              <a:rPr lang="en-US" sz="7340">
                <a:solidFill>
                  <a:srgbClr val="000000"/>
                </a:solidFill>
                <a:latin typeface="Montserrat Bold"/>
              </a:rPr>
              <a:t>AGENDA</a:t>
            </a:r>
          </a:p>
          <a:p>
            <a:pPr marL="0" lvl="0" indent="0" algn="r">
              <a:lnSpc>
                <a:spcPts val="10276"/>
              </a:lnSpc>
              <a:spcBef>
                <a:spcPct val="0"/>
              </a:spcBef>
            </a:pPr>
            <a:endParaRPr lang="en-US" sz="7340">
              <a:solidFill>
                <a:srgbClr val="000000"/>
              </a:solidFill>
              <a:latin typeface="Montserrat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0"/>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34533" y="1616058"/>
            <a:ext cx="14930418" cy="6969158"/>
          </a:xfrm>
          <a:prstGeom prst="rect">
            <a:avLst/>
          </a:prstGeom>
        </p:spPr>
        <p:txBody>
          <a:bodyPr lIns="0" tIns="0" rIns="0" bIns="0" rtlCol="0" anchor="t">
            <a:spAutoFit/>
          </a:bodyPr>
          <a:lstStyle/>
          <a:p>
            <a:pPr>
              <a:lnSpc>
                <a:spcPts val="6122"/>
              </a:lnSpc>
            </a:pPr>
            <a:r>
              <a:rPr lang="en-US" sz="4373">
                <a:solidFill>
                  <a:srgbClr val="101010"/>
                </a:solidFill>
                <a:latin typeface="Montserrat"/>
              </a:rPr>
              <a:t>Restaurant Review Sentiment Analysis is a natural language processing (NLP) project that focuses on analyzing customer reviews of restaurants to determine the sentiment expressed in these reviews. Sentiment analysis, also known as opinion mining, is a valuable application of NLP that can provide insights into customer opinions and help restaurant owners and managers make data-driven decisions to improve their services.</a:t>
            </a:r>
          </a:p>
        </p:txBody>
      </p:sp>
      <p:sp>
        <p:nvSpPr>
          <p:cNvPr id="6" name="TextBox 6"/>
          <p:cNvSpPr txBox="1"/>
          <p:nvPr/>
        </p:nvSpPr>
        <p:spPr>
          <a:xfrm>
            <a:off x="-521435" y="-51327"/>
            <a:ext cx="9665435" cy="2556753"/>
          </a:xfrm>
          <a:prstGeom prst="rect">
            <a:avLst/>
          </a:prstGeom>
        </p:spPr>
        <p:txBody>
          <a:bodyPr lIns="0" tIns="0" rIns="0" bIns="0" rtlCol="0" anchor="t">
            <a:spAutoFit/>
          </a:bodyPr>
          <a:lstStyle/>
          <a:p>
            <a:pPr algn="r">
              <a:lnSpc>
                <a:spcPts val="10276"/>
              </a:lnSpc>
            </a:pPr>
            <a:r>
              <a:rPr lang="en-US" sz="7340">
                <a:solidFill>
                  <a:srgbClr val="000000"/>
                </a:solidFill>
                <a:latin typeface="Montserrat Bold"/>
              </a:rPr>
              <a:t>Project Overview</a:t>
            </a:r>
          </a:p>
          <a:p>
            <a:pPr marL="0" lvl="0" indent="0" algn="r">
              <a:lnSpc>
                <a:spcPts val="10276"/>
              </a:lnSpc>
              <a:spcBef>
                <a:spcPct val="0"/>
              </a:spcBef>
            </a:pPr>
            <a:endParaRPr lang="en-US" sz="7340">
              <a:solidFill>
                <a:srgbClr val="000000"/>
              </a:solidFill>
              <a:latin typeface="Montserrat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0"/>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85967" y="1560327"/>
            <a:ext cx="17316066" cy="9353651"/>
          </a:xfrm>
          <a:prstGeom prst="rect">
            <a:avLst/>
          </a:prstGeom>
        </p:spPr>
        <p:txBody>
          <a:bodyPr lIns="0" tIns="0" rIns="0" bIns="0" rtlCol="0" anchor="t">
            <a:spAutoFit/>
          </a:bodyPr>
          <a:lstStyle/>
          <a:p>
            <a:pPr>
              <a:lnSpc>
                <a:spcPts val="3417"/>
              </a:lnSpc>
            </a:pPr>
            <a:r>
              <a:rPr lang="en-US" sz="2441">
                <a:solidFill>
                  <a:srgbClr val="101010"/>
                </a:solidFill>
                <a:latin typeface="Montserrat"/>
              </a:rPr>
              <a:t>The end users of the Restaurant Review Sentiment Analysis system are:</a:t>
            </a:r>
          </a:p>
          <a:p>
            <a:pPr>
              <a:lnSpc>
                <a:spcPts val="3417"/>
              </a:lnSpc>
            </a:pPr>
            <a:endParaRPr lang="en-US" sz="2441">
              <a:solidFill>
                <a:srgbClr val="101010"/>
              </a:solidFill>
              <a:latin typeface="Montserrat"/>
            </a:endParaRPr>
          </a:p>
          <a:p>
            <a:pPr>
              <a:lnSpc>
                <a:spcPts val="3417"/>
              </a:lnSpc>
            </a:pPr>
            <a:r>
              <a:rPr lang="en-US" sz="2441">
                <a:solidFill>
                  <a:srgbClr val="101010"/>
                </a:solidFill>
                <a:latin typeface="Montserrat Bold"/>
              </a:rPr>
              <a:t>1.</a:t>
            </a:r>
            <a:r>
              <a:rPr lang="en-US" sz="2441">
                <a:solidFill>
                  <a:srgbClr val="101010"/>
                </a:solidFill>
                <a:latin typeface="Montserrat"/>
              </a:rPr>
              <a:t> </a:t>
            </a:r>
            <a:r>
              <a:rPr lang="en-US" sz="2441">
                <a:solidFill>
                  <a:srgbClr val="101010"/>
                </a:solidFill>
                <a:latin typeface="Montserrat Bold"/>
              </a:rPr>
              <a:t>Restaurant Owners and Managers:</a:t>
            </a:r>
            <a:r>
              <a:rPr lang="en-US" sz="2441">
                <a:solidFill>
                  <a:srgbClr val="101010"/>
                </a:solidFill>
                <a:latin typeface="Montserrat"/>
              </a:rPr>
              <a:t> These individuals use the system to gain insights into customer sentiments and feedback. They can identify areas for improvement, track the performance of their restaurants, and make data-driven decisions to enhance the dining experience.</a:t>
            </a:r>
          </a:p>
          <a:p>
            <a:pPr>
              <a:lnSpc>
                <a:spcPts val="3417"/>
              </a:lnSpc>
            </a:pPr>
            <a:endParaRPr lang="en-US" sz="2441">
              <a:solidFill>
                <a:srgbClr val="101010"/>
              </a:solidFill>
              <a:latin typeface="Montserrat"/>
            </a:endParaRPr>
          </a:p>
          <a:p>
            <a:pPr>
              <a:lnSpc>
                <a:spcPts val="3417"/>
              </a:lnSpc>
            </a:pPr>
            <a:r>
              <a:rPr lang="en-US" sz="2441">
                <a:solidFill>
                  <a:srgbClr val="101010"/>
                </a:solidFill>
                <a:latin typeface="Montserrat Bold"/>
              </a:rPr>
              <a:t>2. Restaurant Staff: </a:t>
            </a:r>
            <a:r>
              <a:rPr lang="en-US" sz="2441">
                <a:solidFill>
                  <a:srgbClr val="101010"/>
                </a:solidFill>
                <a:latin typeface="Montserrat"/>
              </a:rPr>
              <a:t>Restaurant staff members, including servers and chefs, may also benefit from the system's insights. They can use the feedback to improve service quality and adjust menu offerings based on customer preferences.</a:t>
            </a:r>
          </a:p>
          <a:p>
            <a:pPr>
              <a:lnSpc>
                <a:spcPts val="3417"/>
              </a:lnSpc>
            </a:pPr>
            <a:endParaRPr lang="en-US" sz="2441">
              <a:solidFill>
                <a:srgbClr val="101010"/>
              </a:solidFill>
              <a:latin typeface="Montserrat"/>
            </a:endParaRPr>
          </a:p>
          <a:p>
            <a:pPr>
              <a:lnSpc>
                <a:spcPts val="3417"/>
              </a:lnSpc>
            </a:pPr>
            <a:r>
              <a:rPr lang="en-US" sz="2441">
                <a:solidFill>
                  <a:srgbClr val="101010"/>
                </a:solidFill>
                <a:latin typeface="Montserrat Bold"/>
              </a:rPr>
              <a:t>3. Customers</a:t>
            </a:r>
            <a:r>
              <a:rPr lang="en-US" sz="2441">
                <a:solidFill>
                  <a:srgbClr val="101010"/>
                </a:solidFill>
                <a:latin typeface="Montserrat"/>
              </a:rPr>
              <a:t>: While not direct users of the system, customers indirectly benefit from the improved services and experiences resulting from the analysis of their reviews. Their feedback helps restaurants make positive changes.</a:t>
            </a:r>
          </a:p>
          <a:p>
            <a:pPr>
              <a:lnSpc>
                <a:spcPts val="3417"/>
              </a:lnSpc>
            </a:pPr>
            <a:endParaRPr lang="en-US" sz="2441">
              <a:solidFill>
                <a:srgbClr val="101010"/>
              </a:solidFill>
              <a:latin typeface="Montserrat"/>
            </a:endParaRPr>
          </a:p>
          <a:p>
            <a:pPr>
              <a:lnSpc>
                <a:spcPts val="3417"/>
              </a:lnSpc>
            </a:pPr>
            <a:r>
              <a:rPr lang="en-US" sz="2441">
                <a:solidFill>
                  <a:srgbClr val="101010"/>
                </a:solidFill>
                <a:latin typeface="Montserrat Bold"/>
              </a:rPr>
              <a:t>4. Data Analysts and Researchers</a:t>
            </a:r>
            <a:r>
              <a:rPr lang="en-US" sz="2441">
                <a:solidFill>
                  <a:srgbClr val="101010"/>
                </a:solidFill>
                <a:latin typeface="Montserrat"/>
              </a:rPr>
              <a:t>: Professionals in the field of data analysis and research may use the system to gather insights into the restaurant industry. They can perform in-depth analyses and generate reports based on the sentiment data.</a:t>
            </a:r>
          </a:p>
          <a:p>
            <a:pPr>
              <a:lnSpc>
                <a:spcPts val="3417"/>
              </a:lnSpc>
            </a:pPr>
            <a:endParaRPr lang="en-US" sz="2441">
              <a:solidFill>
                <a:srgbClr val="101010"/>
              </a:solidFill>
              <a:latin typeface="Montserrat"/>
            </a:endParaRPr>
          </a:p>
          <a:p>
            <a:pPr>
              <a:lnSpc>
                <a:spcPts val="3417"/>
              </a:lnSpc>
            </a:pPr>
            <a:r>
              <a:rPr lang="en-US" sz="2441">
                <a:solidFill>
                  <a:srgbClr val="101010"/>
                </a:solidFill>
                <a:latin typeface="Montserrat Bold"/>
              </a:rPr>
              <a:t>5. Business Analysts:</a:t>
            </a:r>
            <a:r>
              <a:rPr lang="en-US" sz="2441">
                <a:solidFill>
                  <a:srgbClr val="101010"/>
                </a:solidFill>
                <a:latin typeface="Montserrat"/>
              </a:rPr>
              <a:t> Business analysts may use the system to identify market trends and competitive insights by analyzing sentiment data across multiple restaurants and locations.</a:t>
            </a:r>
          </a:p>
          <a:p>
            <a:pPr>
              <a:lnSpc>
                <a:spcPts val="3417"/>
              </a:lnSpc>
            </a:pPr>
            <a:endParaRPr lang="en-US" sz="2441">
              <a:solidFill>
                <a:srgbClr val="101010"/>
              </a:solidFill>
              <a:latin typeface="Montserrat"/>
            </a:endParaRPr>
          </a:p>
          <a:p>
            <a:pPr>
              <a:lnSpc>
                <a:spcPts val="2870"/>
              </a:lnSpc>
            </a:pPr>
            <a:endParaRPr lang="en-US" sz="2441">
              <a:solidFill>
                <a:srgbClr val="101010"/>
              </a:solidFill>
              <a:latin typeface="Montserrat"/>
            </a:endParaRPr>
          </a:p>
        </p:txBody>
      </p:sp>
      <p:sp>
        <p:nvSpPr>
          <p:cNvPr id="6" name="TextBox 6"/>
          <p:cNvSpPr txBox="1"/>
          <p:nvPr/>
        </p:nvSpPr>
        <p:spPr>
          <a:xfrm>
            <a:off x="-772816" y="-51327"/>
            <a:ext cx="12964816" cy="1251828"/>
          </a:xfrm>
          <a:prstGeom prst="rect">
            <a:avLst/>
          </a:prstGeom>
        </p:spPr>
        <p:txBody>
          <a:bodyPr lIns="0" tIns="0" rIns="0" bIns="0" rtlCol="0" anchor="t">
            <a:spAutoFit/>
          </a:bodyPr>
          <a:lstStyle/>
          <a:p>
            <a:pPr marL="0" lvl="0" indent="0" algn="r">
              <a:lnSpc>
                <a:spcPts val="10276"/>
              </a:lnSpc>
              <a:spcBef>
                <a:spcPct val="0"/>
              </a:spcBef>
            </a:pPr>
            <a:r>
              <a:rPr lang="en-US" sz="7340">
                <a:solidFill>
                  <a:srgbClr val="000000"/>
                </a:solidFill>
                <a:latin typeface="Montserrat Bold"/>
              </a:rPr>
              <a:t> Who are the End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0"/>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2519" y="1360906"/>
            <a:ext cx="17762318" cy="9524535"/>
          </a:xfrm>
          <a:prstGeom prst="rect">
            <a:avLst/>
          </a:prstGeom>
        </p:spPr>
        <p:txBody>
          <a:bodyPr lIns="0" tIns="0" rIns="0" bIns="0" rtlCol="0" anchor="t">
            <a:spAutoFit/>
          </a:bodyPr>
          <a:lstStyle/>
          <a:p>
            <a:pPr>
              <a:lnSpc>
                <a:spcPts val="3515"/>
              </a:lnSpc>
            </a:pPr>
            <a:r>
              <a:rPr lang="en-US" sz="2511">
                <a:solidFill>
                  <a:srgbClr val="101010"/>
                </a:solidFill>
                <a:latin typeface="Montserrat"/>
              </a:rPr>
              <a:t>Solution:</a:t>
            </a:r>
          </a:p>
          <a:p>
            <a:pPr>
              <a:lnSpc>
                <a:spcPts val="3515"/>
              </a:lnSpc>
            </a:pPr>
            <a:r>
              <a:rPr lang="en-US" sz="2511">
                <a:solidFill>
                  <a:srgbClr val="101010"/>
                </a:solidFill>
                <a:latin typeface="Montserrat"/>
              </a:rPr>
              <a:t>Restaurant review sentiment analysis is a machine-learning technique that can be used to classify restaurant reviews as positive, negative, or neutral. This can be done by using a variety of features, such as the words used in the review, the overall tone of the review, and the rating given by the reviewer.</a:t>
            </a:r>
          </a:p>
          <a:p>
            <a:pPr>
              <a:lnSpc>
                <a:spcPts val="3515"/>
              </a:lnSpc>
            </a:pPr>
            <a:r>
              <a:rPr lang="en-US" sz="2511">
                <a:solidFill>
                  <a:srgbClr val="101010"/>
                </a:solidFill>
                <a:latin typeface="Montserrat"/>
              </a:rPr>
              <a:t>There are a number of different ways to implement restaurant review sentiment analysis. One common approach is to use a supervised learning algorithm, such as support vector machines or logistic regression. These algorithms require a training dataset of labeled reviews, i.e., reviews that have already been classified as positive, negative, or neutral. Once the algorithm has been trained, it can be used to classify new reviews.</a:t>
            </a:r>
          </a:p>
          <a:p>
            <a:pPr>
              <a:lnSpc>
                <a:spcPts val="3515"/>
              </a:lnSpc>
            </a:pPr>
            <a:endParaRPr lang="en-US" sz="2511">
              <a:solidFill>
                <a:srgbClr val="101010"/>
              </a:solidFill>
              <a:latin typeface="Montserrat"/>
            </a:endParaRPr>
          </a:p>
          <a:p>
            <a:pPr>
              <a:lnSpc>
                <a:spcPts val="3515"/>
              </a:lnSpc>
            </a:pPr>
            <a:r>
              <a:rPr lang="en-US" sz="2511">
                <a:solidFill>
                  <a:srgbClr val="101010"/>
                </a:solidFill>
                <a:latin typeface="Montserrat Bold"/>
              </a:rPr>
              <a:t>Value proposition:</a:t>
            </a:r>
          </a:p>
          <a:p>
            <a:pPr>
              <a:lnSpc>
                <a:spcPts val="3515"/>
              </a:lnSpc>
            </a:pPr>
            <a:r>
              <a:rPr lang="en-US" sz="2511">
                <a:solidFill>
                  <a:srgbClr val="101010"/>
                </a:solidFill>
                <a:latin typeface="Montserrat"/>
              </a:rPr>
              <a:t>Restaurant review sentiment analysis can be used for a variety of purposes, such as:</a:t>
            </a:r>
          </a:p>
          <a:p>
            <a:pPr marL="542186" lvl="1" indent="-271093">
              <a:lnSpc>
                <a:spcPts val="3515"/>
              </a:lnSpc>
              <a:buFont typeface="Arial"/>
              <a:buChar char="•"/>
            </a:pPr>
            <a:r>
              <a:rPr lang="en-US" sz="2511">
                <a:solidFill>
                  <a:srgbClr val="101010"/>
                </a:solidFill>
                <a:latin typeface="Montserrat Medium"/>
              </a:rPr>
              <a:t>Improving customer satisfaction.</a:t>
            </a:r>
            <a:r>
              <a:rPr lang="en-US" sz="2511">
                <a:solidFill>
                  <a:srgbClr val="101010"/>
                </a:solidFill>
                <a:latin typeface="Montserrat"/>
              </a:rPr>
              <a:t> By understanding the sentiment of customer reviews, restaurants can identify areas where they can improve their service and food quality.</a:t>
            </a:r>
          </a:p>
          <a:p>
            <a:pPr marL="542186" lvl="1" indent="-271093">
              <a:lnSpc>
                <a:spcPts val="3515"/>
              </a:lnSpc>
              <a:buFont typeface="Arial"/>
              <a:buChar char="•"/>
            </a:pPr>
            <a:r>
              <a:rPr lang="en-US" sz="2511">
                <a:solidFill>
                  <a:srgbClr val="101010"/>
                </a:solidFill>
                <a:latin typeface="Montserrat Medium"/>
              </a:rPr>
              <a:t>Making better business decisions.</a:t>
            </a:r>
            <a:r>
              <a:rPr lang="en-US" sz="2511">
                <a:solidFill>
                  <a:srgbClr val="101010"/>
                </a:solidFill>
                <a:latin typeface="Montserrat"/>
              </a:rPr>
              <a:t> Restaurant owners can use sentiment analysis to track their performance over time and to identify trends in customer feedback.</a:t>
            </a:r>
          </a:p>
          <a:p>
            <a:pPr marL="542186" lvl="1" indent="-271093">
              <a:lnSpc>
                <a:spcPts val="3515"/>
              </a:lnSpc>
              <a:buFont typeface="Arial"/>
              <a:buChar char="•"/>
            </a:pPr>
            <a:r>
              <a:rPr lang="en-US" sz="2511">
                <a:solidFill>
                  <a:srgbClr val="101010"/>
                </a:solidFill>
                <a:latin typeface="Montserrat Medium"/>
              </a:rPr>
              <a:t>Developing new products and services.</a:t>
            </a:r>
            <a:r>
              <a:rPr lang="en-US" sz="2511">
                <a:solidFill>
                  <a:srgbClr val="101010"/>
                </a:solidFill>
                <a:latin typeface="Montserrat"/>
              </a:rPr>
              <a:t> Restaurants can use sentiment analysis to identify what their customers want and need.</a:t>
            </a:r>
          </a:p>
          <a:p>
            <a:pPr marL="542186" lvl="1" indent="-271093">
              <a:lnSpc>
                <a:spcPts val="3515"/>
              </a:lnSpc>
              <a:buFont typeface="Arial"/>
              <a:buChar char="•"/>
            </a:pPr>
            <a:r>
              <a:rPr lang="en-US" sz="2511">
                <a:solidFill>
                  <a:srgbClr val="101010"/>
                </a:solidFill>
                <a:latin typeface="Montserrat Medium"/>
              </a:rPr>
              <a:t>Improving marketing campaigns.</a:t>
            </a:r>
            <a:r>
              <a:rPr lang="en-US" sz="2511">
                <a:solidFill>
                  <a:srgbClr val="101010"/>
                </a:solidFill>
                <a:latin typeface="Montserrat"/>
              </a:rPr>
              <a:t> Restaurants can use sentiment analysis to target their marketing campaigns to customers who are more likely to be interested in their products and services.</a:t>
            </a:r>
          </a:p>
          <a:p>
            <a:pPr>
              <a:lnSpc>
                <a:spcPts val="3375"/>
              </a:lnSpc>
            </a:pPr>
            <a:endParaRPr lang="en-US" sz="2511">
              <a:solidFill>
                <a:srgbClr val="101010"/>
              </a:solidFill>
              <a:latin typeface="Montserrat"/>
            </a:endParaRPr>
          </a:p>
          <a:p>
            <a:pPr>
              <a:lnSpc>
                <a:spcPts val="3375"/>
              </a:lnSpc>
            </a:pPr>
            <a:endParaRPr lang="en-US" sz="2511">
              <a:solidFill>
                <a:srgbClr val="101010"/>
              </a:solidFill>
              <a:latin typeface="Montserrat"/>
            </a:endParaRPr>
          </a:p>
          <a:p>
            <a:pPr>
              <a:lnSpc>
                <a:spcPts val="2835"/>
              </a:lnSpc>
            </a:pPr>
            <a:endParaRPr lang="en-US" sz="2511">
              <a:solidFill>
                <a:srgbClr val="101010"/>
              </a:solidFill>
              <a:latin typeface="Montserrat"/>
            </a:endParaRPr>
          </a:p>
        </p:txBody>
      </p:sp>
      <p:sp>
        <p:nvSpPr>
          <p:cNvPr id="6" name="TextBox 6"/>
          <p:cNvSpPr txBox="1"/>
          <p:nvPr/>
        </p:nvSpPr>
        <p:spPr>
          <a:xfrm>
            <a:off x="-709971" y="51422"/>
            <a:ext cx="16940870" cy="2042402"/>
          </a:xfrm>
          <a:prstGeom prst="rect">
            <a:avLst/>
          </a:prstGeom>
        </p:spPr>
        <p:txBody>
          <a:bodyPr lIns="0" tIns="0" rIns="0" bIns="0" rtlCol="0" anchor="t">
            <a:spAutoFit/>
          </a:bodyPr>
          <a:lstStyle/>
          <a:p>
            <a:pPr algn="r">
              <a:lnSpc>
                <a:spcPts val="8736"/>
              </a:lnSpc>
            </a:pPr>
            <a:r>
              <a:rPr lang="en-US" sz="6240">
                <a:solidFill>
                  <a:srgbClr val="000000"/>
                </a:solidFill>
                <a:latin typeface="Montserrat Bold"/>
              </a:rPr>
              <a:t> SOLUTION AND VALUE PROPOSITION</a:t>
            </a:r>
          </a:p>
          <a:p>
            <a:pPr marL="0" lvl="0" indent="0" algn="r">
              <a:lnSpc>
                <a:spcPts val="7616"/>
              </a:lnSpc>
              <a:spcBef>
                <a:spcPct val="0"/>
              </a:spcBef>
            </a:pPr>
            <a:endParaRPr lang="en-US" sz="6240">
              <a:solidFill>
                <a:srgbClr val="000000"/>
              </a:solidFill>
              <a:latin typeface="Montserrat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0"/>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2519" y="1360906"/>
            <a:ext cx="17762318" cy="5143035"/>
          </a:xfrm>
          <a:prstGeom prst="rect">
            <a:avLst/>
          </a:prstGeom>
        </p:spPr>
        <p:txBody>
          <a:bodyPr lIns="0" tIns="0" rIns="0" bIns="0" rtlCol="0" anchor="t">
            <a:spAutoFit/>
          </a:bodyPr>
          <a:lstStyle/>
          <a:p>
            <a:pPr>
              <a:lnSpc>
                <a:spcPts val="3515"/>
              </a:lnSpc>
            </a:pPr>
            <a:r>
              <a:rPr lang="en-US" sz="2511">
                <a:solidFill>
                  <a:srgbClr val="101010"/>
                </a:solidFill>
                <a:latin typeface="Montserrat"/>
              </a:rPr>
              <a:t>To customize the sentiment analysis project, I had to match my own dataset and goals with each stage. I carefully selected a large dataset, carefully examined reviews using my domain expertise, and fine-tuned preprocessing to take into account the specifics of restaurant criticism. Additionally, after careful testing and analysis, I deliberately chose to employ the Support Vector Machine (SVM) model, ensuring that it perfectly matched my aim of achieving high accuracy. My project's originality resulted from precise decisions made at each step, making it 100 percent mine.</a:t>
            </a:r>
          </a:p>
          <a:p>
            <a:pPr marL="542186" lvl="1" indent="-271093">
              <a:lnSpc>
                <a:spcPts val="3515"/>
              </a:lnSpc>
              <a:buFont typeface="Arial"/>
              <a:buChar char="•"/>
            </a:pPr>
            <a:r>
              <a:rPr lang="en-US" sz="2511">
                <a:solidFill>
                  <a:srgbClr val="101010"/>
                </a:solidFill>
                <a:latin typeface="Montserrat"/>
              </a:rPr>
              <a:t>I used my talents, adjusted to the facts, and made thoughtful judgments at each level that were specially tailored to the objectives of my project and the peculiarities of restaurant reviews. Due to this customization, the </a:t>
            </a:r>
          </a:p>
          <a:p>
            <a:pPr>
              <a:lnSpc>
                <a:spcPts val="3375"/>
              </a:lnSpc>
            </a:pPr>
            <a:endParaRPr lang="en-US" sz="2511">
              <a:solidFill>
                <a:srgbClr val="101010"/>
              </a:solidFill>
              <a:latin typeface="Montserrat"/>
            </a:endParaRPr>
          </a:p>
          <a:p>
            <a:pPr>
              <a:lnSpc>
                <a:spcPts val="3375"/>
              </a:lnSpc>
            </a:pPr>
            <a:endParaRPr lang="en-US" sz="2511">
              <a:solidFill>
                <a:srgbClr val="101010"/>
              </a:solidFill>
              <a:latin typeface="Montserrat"/>
            </a:endParaRPr>
          </a:p>
          <a:p>
            <a:pPr>
              <a:lnSpc>
                <a:spcPts val="2835"/>
              </a:lnSpc>
            </a:pPr>
            <a:endParaRPr lang="en-US" sz="2511">
              <a:solidFill>
                <a:srgbClr val="101010"/>
              </a:solidFill>
              <a:latin typeface="Montserrat"/>
            </a:endParaRPr>
          </a:p>
        </p:txBody>
      </p:sp>
      <p:sp>
        <p:nvSpPr>
          <p:cNvPr id="6" name="TextBox 6"/>
          <p:cNvSpPr txBox="1"/>
          <p:nvPr/>
        </p:nvSpPr>
        <p:spPr>
          <a:xfrm>
            <a:off x="-709971" y="89522"/>
            <a:ext cx="17049765" cy="1437881"/>
          </a:xfrm>
          <a:prstGeom prst="rect">
            <a:avLst/>
          </a:prstGeom>
        </p:spPr>
        <p:txBody>
          <a:bodyPr lIns="0" tIns="0" rIns="0" bIns="0" rtlCol="0" anchor="t">
            <a:spAutoFit/>
          </a:bodyPr>
          <a:lstStyle/>
          <a:p>
            <a:pPr algn="r">
              <a:lnSpc>
                <a:spcPts val="6356"/>
              </a:lnSpc>
            </a:pPr>
            <a:r>
              <a:rPr lang="en-US" sz="4540">
                <a:solidFill>
                  <a:srgbClr val="000000"/>
                </a:solidFill>
                <a:latin typeface="Montserrat Bold"/>
              </a:rPr>
              <a:t>HOW DID I CUSTOMIZE THIS AND MAKE IT MY OWN?</a:t>
            </a:r>
          </a:p>
          <a:p>
            <a:pPr marL="0" lvl="0" indent="0" algn="r">
              <a:lnSpc>
                <a:spcPts val="5236"/>
              </a:lnSpc>
              <a:spcBef>
                <a:spcPct val="0"/>
              </a:spcBef>
            </a:pPr>
            <a:endParaRPr lang="en-US" sz="4540">
              <a:solidFill>
                <a:srgbClr val="000000"/>
              </a:solidFill>
              <a:latin typeface="Montserrat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153538"/>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62841" y="1273171"/>
            <a:ext cx="18025159" cy="11277135"/>
          </a:xfrm>
          <a:prstGeom prst="rect">
            <a:avLst/>
          </a:prstGeom>
        </p:spPr>
        <p:txBody>
          <a:bodyPr lIns="0" tIns="0" rIns="0" bIns="0" rtlCol="0" anchor="t">
            <a:spAutoFit/>
          </a:bodyPr>
          <a:lstStyle/>
          <a:p>
            <a:pPr>
              <a:lnSpc>
                <a:spcPts val="3515"/>
              </a:lnSpc>
            </a:pPr>
            <a:r>
              <a:rPr lang="en-US" sz="2511">
                <a:solidFill>
                  <a:srgbClr val="101010"/>
                </a:solidFill>
                <a:latin typeface="Montserrat Bold"/>
              </a:rPr>
              <a:t>The algorithm was developed in four stages</a:t>
            </a:r>
          </a:p>
          <a:p>
            <a:pPr algn="just">
              <a:lnSpc>
                <a:spcPts val="3515"/>
              </a:lnSpc>
            </a:pPr>
            <a:r>
              <a:rPr lang="en-US" sz="2511">
                <a:solidFill>
                  <a:srgbClr val="101010"/>
                </a:solidFill>
                <a:latin typeface="Montserrat Bold"/>
              </a:rPr>
              <a:t>1</a:t>
            </a:r>
            <a:r>
              <a:rPr lang="en-US" sz="2511">
                <a:solidFill>
                  <a:srgbClr val="101010"/>
                </a:solidFill>
                <a:latin typeface="Montserrat"/>
              </a:rPr>
              <a:t>.</a:t>
            </a:r>
            <a:r>
              <a:rPr lang="en-US" sz="2511">
                <a:solidFill>
                  <a:srgbClr val="101010"/>
                </a:solidFill>
                <a:latin typeface="Montserrat Bold"/>
              </a:rPr>
              <a:t>Data cleaning:</a:t>
            </a:r>
            <a:r>
              <a:rPr lang="en-US" sz="2511">
                <a:solidFill>
                  <a:srgbClr val="101010"/>
                </a:solidFill>
                <a:latin typeface="Montserrat"/>
              </a:rPr>
              <a:t> It is crucial to clean the data before using it for model training. Making data into the proper format for training, removing blanks, and removing unwanted data are all parts of the cleaning process. Since there are stopwords (words that don't add to the meaning of a sentence) in this situation, we will first eliminate them before training the model.</a:t>
            </a: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gn="just">
              <a:lnSpc>
                <a:spcPts val="3515"/>
              </a:lnSpc>
            </a:pPr>
            <a:r>
              <a:rPr lang="en-US" sz="2511">
                <a:solidFill>
                  <a:srgbClr val="101010"/>
                </a:solidFill>
                <a:latin typeface="Montserrat Bold"/>
              </a:rPr>
              <a:t>2</a:t>
            </a:r>
            <a:r>
              <a:rPr lang="en-US" sz="2511">
                <a:solidFill>
                  <a:srgbClr val="101010"/>
                </a:solidFill>
                <a:latin typeface="Montserrat"/>
              </a:rPr>
              <a:t>. </a:t>
            </a:r>
            <a:r>
              <a:rPr lang="en-US" sz="2511">
                <a:solidFill>
                  <a:srgbClr val="101010"/>
                </a:solidFill>
                <a:latin typeface="Montserrat Bold"/>
              </a:rPr>
              <a:t>Model Training &amp; Evaluation: </a:t>
            </a:r>
            <a:r>
              <a:rPr lang="en-US" sz="2511">
                <a:solidFill>
                  <a:srgbClr val="101010"/>
                </a:solidFill>
                <a:latin typeface="Montserrat"/>
              </a:rPr>
              <a:t>After the cleaning is completed we train the model using the data. The training corpus is divided into two sections 70% and 30%. 70% data is used for model training and 30% data is used for model testing. After the training of the model is done the model is evaluated using three performance testing parameters accuracy, precision, and recall.</a:t>
            </a: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endParaRPr lang="en-US" sz="2511">
              <a:solidFill>
                <a:srgbClr val="101010"/>
              </a:solidFill>
              <a:latin typeface="Montserrat"/>
            </a:endParaRPr>
          </a:p>
          <a:p>
            <a:pPr>
              <a:lnSpc>
                <a:spcPts val="3515"/>
              </a:lnSpc>
            </a:pPr>
            <a:r>
              <a:rPr lang="en-US" sz="2511">
                <a:solidFill>
                  <a:srgbClr val="101010"/>
                </a:solidFill>
                <a:latin typeface="Montserrat"/>
              </a:rPr>
              <a:t>.</a:t>
            </a:r>
          </a:p>
          <a:p>
            <a:pPr>
              <a:lnSpc>
                <a:spcPts val="3375"/>
              </a:lnSpc>
            </a:pPr>
            <a:endParaRPr lang="en-US" sz="2511">
              <a:solidFill>
                <a:srgbClr val="101010"/>
              </a:solidFill>
              <a:latin typeface="Montserrat"/>
            </a:endParaRPr>
          </a:p>
          <a:p>
            <a:pPr>
              <a:lnSpc>
                <a:spcPts val="3375"/>
              </a:lnSpc>
            </a:pPr>
            <a:endParaRPr lang="en-US" sz="2511">
              <a:solidFill>
                <a:srgbClr val="101010"/>
              </a:solidFill>
              <a:latin typeface="Montserrat"/>
            </a:endParaRPr>
          </a:p>
          <a:p>
            <a:pPr>
              <a:lnSpc>
                <a:spcPts val="2835"/>
              </a:lnSpc>
            </a:pPr>
            <a:endParaRPr lang="en-US" sz="2511">
              <a:solidFill>
                <a:srgbClr val="101010"/>
              </a:solidFill>
              <a:latin typeface="Montserrat"/>
            </a:endParaRPr>
          </a:p>
        </p:txBody>
      </p:sp>
      <p:sp>
        <p:nvSpPr>
          <p:cNvPr id="6" name="Freeform 6"/>
          <p:cNvSpPr/>
          <p:nvPr/>
        </p:nvSpPr>
        <p:spPr>
          <a:xfrm>
            <a:off x="2517304" y="3639148"/>
            <a:ext cx="11323203" cy="3676182"/>
          </a:xfrm>
          <a:custGeom>
            <a:avLst/>
            <a:gdLst/>
            <a:ahLst/>
            <a:cxnLst/>
            <a:rect l="l" t="t" r="r" b="b"/>
            <a:pathLst>
              <a:path w="11323203" h="3676182">
                <a:moveTo>
                  <a:pt x="0" y="0"/>
                </a:moveTo>
                <a:lnTo>
                  <a:pt x="11323203" y="0"/>
                </a:lnTo>
                <a:lnTo>
                  <a:pt x="11323203" y="3676182"/>
                </a:lnTo>
                <a:lnTo>
                  <a:pt x="0" y="3676182"/>
                </a:lnTo>
                <a:lnTo>
                  <a:pt x="0" y="0"/>
                </a:lnTo>
                <a:close/>
              </a:path>
            </a:pathLst>
          </a:custGeom>
          <a:blipFill>
            <a:blip r:embed="rId2"/>
            <a:stretch>
              <a:fillRect/>
            </a:stretch>
          </a:blipFill>
        </p:spPr>
        <p:txBody>
          <a:bodyPr/>
          <a:lstStyle/>
          <a:p>
            <a:endParaRPr lang="en-IN"/>
          </a:p>
        </p:txBody>
      </p:sp>
      <p:sp>
        <p:nvSpPr>
          <p:cNvPr id="7" name="TextBox 7"/>
          <p:cNvSpPr txBox="1"/>
          <p:nvPr/>
        </p:nvSpPr>
        <p:spPr>
          <a:xfrm>
            <a:off x="-709971" y="-73541"/>
            <a:ext cx="4218390" cy="813042"/>
          </a:xfrm>
          <a:prstGeom prst="rect">
            <a:avLst/>
          </a:prstGeom>
        </p:spPr>
        <p:txBody>
          <a:bodyPr lIns="0" tIns="0" rIns="0" bIns="0" rtlCol="0" anchor="t">
            <a:spAutoFit/>
          </a:bodyPr>
          <a:lstStyle/>
          <a:p>
            <a:pPr marL="0" lvl="0" indent="0" algn="r">
              <a:lnSpc>
                <a:spcPts val="6636"/>
              </a:lnSpc>
              <a:spcBef>
                <a:spcPct val="0"/>
              </a:spcBef>
            </a:pPr>
            <a:r>
              <a:rPr lang="en-US" sz="4740">
                <a:solidFill>
                  <a:srgbClr val="000000"/>
                </a:solidFill>
                <a:latin typeface="Montserrat Bold"/>
              </a:rPr>
              <a:t>Modelling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9" y="-153538"/>
            <a:ext cx="18278791" cy="1293725"/>
            <a:chOff x="0" y="0"/>
            <a:chExt cx="4631179" cy="327783"/>
          </a:xfrm>
        </p:grpSpPr>
        <p:sp>
          <p:nvSpPr>
            <p:cNvPr id="3" name="Freeform 3"/>
            <p:cNvSpPr/>
            <p:nvPr/>
          </p:nvSpPr>
          <p:spPr>
            <a:xfrm>
              <a:off x="0" y="0"/>
              <a:ext cx="4631179" cy="327783"/>
            </a:xfrm>
            <a:custGeom>
              <a:avLst/>
              <a:gdLst/>
              <a:ahLst/>
              <a:cxnLst/>
              <a:rect l="l" t="t" r="r" b="b"/>
              <a:pathLst>
                <a:path w="4631179" h="327783">
                  <a:moveTo>
                    <a:pt x="0" y="0"/>
                  </a:moveTo>
                  <a:lnTo>
                    <a:pt x="4631179" y="0"/>
                  </a:lnTo>
                  <a:lnTo>
                    <a:pt x="4631179"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93459" y="1356319"/>
            <a:ext cx="9799663" cy="3494643"/>
          </a:xfrm>
          <a:custGeom>
            <a:avLst/>
            <a:gdLst/>
            <a:ahLst/>
            <a:cxnLst/>
            <a:rect l="l" t="t" r="r" b="b"/>
            <a:pathLst>
              <a:path w="9799663" h="3494643">
                <a:moveTo>
                  <a:pt x="0" y="0"/>
                </a:moveTo>
                <a:lnTo>
                  <a:pt x="9799663" y="0"/>
                </a:lnTo>
                <a:lnTo>
                  <a:pt x="9799663" y="3494643"/>
                </a:lnTo>
                <a:lnTo>
                  <a:pt x="0" y="3494643"/>
                </a:lnTo>
                <a:lnTo>
                  <a:pt x="0" y="0"/>
                </a:lnTo>
                <a:close/>
              </a:path>
            </a:pathLst>
          </a:custGeom>
          <a:blipFill>
            <a:blip r:embed="rId2"/>
            <a:stretch>
              <a:fillRect/>
            </a:stretch>
          </a:blipFill>
        </p:spPr>
        <p:txBody>
          <a:bodyPr/>
          <a:lstStyle/>
          <a:p>
            <a:endParaRPr lang="en-IN"/>
          </a:p>
        </p:txBody>
      </p:sp>
      <p:sp>
        <p:nvSpPr>
          <p:cNvPr id="6" name="Freeform 6"/>
          <p:cNvSpPr/>
          <p:nvPr/>
        </p:nvSpPr>
        <p:spPr>
          <a:xfrm>
            <a:off x="652031" y="5278679"/>
            <a:ext cx="15990543" cy="4296119"/>
          </a:xfrm>
          <a:custGeom>
            <a:avLst/>
            <a:gdLst/>
            <a:ahLst/>
            <a:cxnLst/>
            <a:rect l="l" t="t" r="r" b="b"/>
            <a:pathLst>
              <a:path w="15990543" h="4296119">
                <a:moveTo>
                  <a:pt x="0" y="0"/>
                </a:moveTo>
                <a:lnTo>
                  <a:pt x="15990543" y="0"/>
                </a:lnTo>
                <a:lnTo>
                  <a:pt x="15990543" y="4296119"/>
                </a:lnTo>
                <a:lnTo>
                  <a:pt x="0" y="4296119"/>
                </a:lnTo>
                <a:lnTo>
                  <a:pt x="0" y="0"/>
                </a:lnTo>
                <a:close/>
              </a:path>
            </a:pathLst>
          </a:custGeom>
          <a:blipFill>
            <a:blip r:embed="rId3"/>
            <a:stretch>
              <a:fillRect/>
            </a:stretch>
          </a:blipFill>
        </p:spPr>
        <p:txBody>
          <a:bodyPr/>
          <a:lstStyle/>
          <a:p>
            <a:endParaRPr lang="en-IN"/>
          </a:p>
        </p:txBody>
      </p:sp>
      <p:sp>
        <p:nvSpPr>
          <p:cNvPr id="7" name="TextBox 7"/>
          <p:cNvSpPr txBox="1"/>
          <p:nvPr/>
        </p:nvSpPr>
        <p:spPr>
          <a:xfrm>
            <a:off x="-709971" y="-73541"/>
            <a:ext cx="4218390" cy="813042"/>
          </a:xfrm>
          <a:prstGeom prst="rect">
            <a:avLst/>
          </a:prstGeom>
        </p:spPr>
        <p:txBody>
          <a:bodyPr lIns="0" tIns="0" rIns="0" bIns="0" rtlCol="0" anchor="t">
            <a:spAutoFit/>
          </a:bodyPr>
          <a:lstStyle/>
          <a:p>
            <a:pPr marL="0" lvl="0" indent="0" algn="r">
              <a:lnSpc>
                <a:spcPts val="6636"/>
              </a:lnSpc>
              <a:spcBef>
                <a:spcPct val="0"/>
              </a:spcBef>
            </a:pPr>
            <a:r>
              <a:rPr lang="en-US" sz="4740">
                <a:solidFill>
                  <a:srgbClr val="000000"/>
                </a:solidFill>
                <a:latin typeface="Montserrat 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1055</Words>
  <Application>Microsoft Office PowerPoint</Application>
  <PresentationFormat>Custom</PresentationFormat>
  <Paragraphs>86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 Bold</vt:lpstr>
      <vt:lpstr>Montserrat Medium</vt:lpstr>
      <vt:lpstr>Montserrat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Pitch Deck</dc:title>
  <cp:lastModifiedBy>lavanya n</cp:lastModifiedBy>
  <cp:revision>2</cp:revision>
  <dcterms:created xsi:type="dcterms:W3CDTF">2006-08-16T00:00:00Z</dcterms:created>
  <dcterms:modified xsi:type="dcterms:W3CDTF">2023-09-29T11:54:10Z</dcterms:modified>
  <dc:identifier>DAFvs0LD0Ec</dc:identifier>
</cp:coreProperties>
</file>