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sldIdLst>
    <p:sldId id="257" r:id="rId5"/>
    <p:sldId id="276" r:id="rId6"/>
    <p:sldId id="258" r:id="rId7"/>
    <p:sldId id="260" r:id="rId8"/>
    <p:sldId id="264" r:id="rId9"/>
    <p:sldId id="265" r:id="rId10"/>
    <p:sldId id="275" r:id="rId11"/>
    <p:sldId id="269"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75" d="100"/>
          <a:sy n="75" d="100"/>
        </p:scale>
        <p:origin x="1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4879D-42D7-4F4E-8C30-7D56FF3F03FF}"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452A9FC-694C-4858-9B95-A50E1901C548}">
      <dgm:prSet custT="1"/>
      <dgm:spPr/>
      <dgm:t>
        <a:bodyPr/>
        <a:lstStyle/>
        <a:p>
          <a:pPr>
            <a:lnSpc>
              <a:spcPct val="100000"/>
            </a:lnSpc>
          </a:pPr>
          <a:r>
            <a:rPr lang="en-IN" sz="1400" dirty="0"/>
            <a:t>Many patients arrive at the hospital without a clear understanding of which department to visit, resulting in suboptimal patient experiences and resource misallocation. </a:t>
          </a:r>
          <a:endParaRPr lang="en-US" sz="1400" dirty="0"/>
        </a:p>
      </dgm:t>
    </dgm:pt>
    <dgm:pt modelId="{45340ECB-072E-4E54-867B-FB0409EB8C3D}" type="parTrans" cxnId="{C4C1903D-C492-4363-BF74-E75C6AA0AB5B}">
      <dgm:prSet/>
      <dgm:spPr/>
      <dgm:t>
        <a:bodyPr/>
        <a:lstStyle/>
        <a:p>
          <a:endParaRPr lang="en-US"/>
        </a:p>
      </dgm:t>
    </dgm:pt>
    <dgm:pt modelId="{C70D9356-8388-4B85-9970-6E850A321B8A}" type="sibTrans" cxnId="{C4C1903D-C492-4363-BF74-E75C6AA0AB5B}">
      <dgm:prSet/>
      <dgm:spPr/>
      <dgm:t>
        <a:bodyPr/>
        <a:lstStyle/>
        <a:p>
          <a:endParaRPr lang="en-US"/>
        </a:p>
      </dgm:t>
    </dgm:pt>
    <dgm:pt modelId="{594B49FF-3C7B-4459-94E8-A012E3A3ADB0}">
      <dgm:prSet custT="1"/>
      <dgm:spPr/>
      <dgm:t>
        <a:bodyPr/>
        <a:lstStyle/>
        <a:p>
          <a:pPr>
            <a:lnSpc>
              <a:spcPct val="100000"/>
            </a:lnSpc>
          </a:pPr>
          <a:r>
            <a:rPr lang="en-IN" sz="1400" b="0" i="0" dirty="0"/>
            <a:t>Building a predictive model that can assess the risk of heart disease and other life threatening disease in individuals based on a set of clinical and demographic features. </a:t>
          </a:r>
          <a:r>
            <a:rPr lang="en-IN" sz="1400" dirty="0"/>
            <a:t>.</a:t>
          </a:r>
          <a:endParaRPr lang="en-US" sz="1400" dirty="0"/>
        </a:p>
      </dgm:t>
    </dgm:pt>
    <dgm:pt modelId="{AB03C2B3-BD36-4A74-8CB0-61182D1AFB85}" type="parTrans" cxnId="{5A4D4556-7ADF-460A-AAF4-009C176F0D3A}">
      <dgm:prSet/>
      <dgm:spPr/>
      <dgm:t>
        <a:bodyPr/>
        <a:lstStyle/>
        <a:p>
          <a:endParaRPr lang="en-US"/>
        </a:p>
      </dgm:t>
    </dgm:pt>
    <dgm:pt modelId="{AA07B9C3-DE1D-4878-85F0-E7C3C226D9E4}" type="sibTrans" cxnId="{5A4D4556-7ADF-460A-AAF4-009C176F0D3A}">
      <dgm:prSet/>
      <dgm:spPr/>
      <dgm:t>
        <a:bodyPr/>
        <a:lstStyle/>
        <a:p>
          <a:endParaRPr lang="en-US"/>
        </a:p>
      </dgm:t>
    </dgm:pt>
    <dgm:pt modelId="{70D06ACA-2DAE-466B-9141-5F394599DFA3}" type="pres">
      <dgm:prSet presAssocID="{D994879D-42D7-4F4E-8C30-7D56FF3F03FF}" presName="root" presStyleCnt="0">
        <dgm:presLayoutVars>
          <dgm:dir/>
          <dgm:resizeHandles val="exact"/>
        </dgm:presLayoutVars>
      </dgm:prSet>
      <dgm:spPr/>
    </dgm:pt>
    <dgm:pt modelId="{136075E1-7B4D-49D4-B609-766ACCD02399}" type="pres">
      <dgm:prSet presAssocID="{9452A9FC-694C-4858-9B95-A50E1901C548}" presName="compNode" presStyleCnt="0"/>
      <dgm:spPr/>
    </dgm:pt>
    <dgm:pt modelId="{17A01A79-7126-4C55-94F4-FEA87739A080}" type="pres">
      <dgm:prSet presAssocID="{9452A9FC-694C-4858-9B95-A50E1901C5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720BAA0D-9DD5-4A83-82DB-8D4B86F43770}" type="pres">
      <dgm:prSet presAssocID="{9452A9FC-694C-4858-9B95-A50E1901C548}" presName="spaceRect" presStyleCnt="0"/>
      <dgm:spPr/>
    </dgm:pt>
    <dgm:pt modelId="{E271EC5F-36AA-46B6-9544-A99C732047C1}" type="pres">
      <dgm:prSet presAssocID="{9452A9FC-694C-4858-9B95-A50E1901C548}" presName="textRect" presStyleLbl="revTx" presStyleIdx="0" presStyleCnt="2" custScaleX="145490">
        <dgm:presLayoutVars>
          <dgm:chMax val="1"/>
          <dgm:chPref val="1"/>
        </dgm:presLayoutVars>
      </dgm:prSet>
      <dgm:spPr/>
    </dgm:pt>
    <dgm:pt modelId="{419E0D26-0895-4986-B704-3E1CDE2BEA5F}" type="pres">
      <dgm:prSet presAssocID="{C70D9356-8388-4B85-9970-6E850A321B8A}" presName="sibTrans" presStyleCnt="0"/>
      <dgm:spPr/>
    </dgm:pt>
    <dgm:pt modelId="{4632A69F-06C6-4F66-A54E-09AEEE6E4F8D}" type="pres">
      <dgm:prSet presAssocID="{594B49FF-3C7B-4459-94E8-A012E3A3ADB0}" presName="compNode" presStyleCnt="0"/>
      <dgm:spPr/>
    </dgm:pt>
    <dgm:pt modelId="{A5CD67BB-F4B0-449C-966A-394D45A5C1D6}" type="pres">
      <dgm:prSet presAssocID="{594B49FF-3C7B-4459-94E8-A012E3A3ADB0}" presName="iconRect" presStyleLbl="node1" presStyleIdx="1" presStyleCnt="2" custLinFactNeighborX="28015" custLinFactNeighborY="-90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93B519D1-5BE4-471C-8280-E59458556420}" type="pres">
      <dgm:prSet presAssocID="{594B49FF-3C7B-4459-94E8-A012E3A3ADB0}" presName="spaceRect" presStyleCnt="0"/>
      <dgm:spPr/>
    </dgm:pt>
    <dgm:pt modelId="{E8342D03-4693-4389-B98C-594D5F9E9250}" type="pres">
      <dgm:prSet presAssocID="{594B49FF-3C7B-4459-94E8-A012E3A3ADB0}" presName="textRect" presStyleLbl="revTx" presStyleIdx="1" presStyleCnt="2" custScaleX="141562" custLinFactNeighborX="10355" custLinFactNeighborY="6965">
        <dgm:presLayoutVars>
          <dgm:chMax val="1"/>
          <dgm:chPref val="1"/>
        </dgm:presLayoutVars>
      </dgm:prSet>
      <dgm:spPr/>
    </dgm:pt>
  </dgm:ptLst>
  <dgm:cxnLst>
    <dgm:cxn modelId="{C4C1903D-C492-4363-BF74-E75C6AA0AB5B}" srcId="{D994879D-42D7-4F4E-8C30-7D56FF3F03FF}" destId="{9452A9FC-694C-4858-9B95-A50E1901C548}" srcOrd="0" destOrd="0" parTransId="{45340ECB-072E-4E54-867B-FB0409EB8C3D}" sibTransId="{C70D9356-8388-4B85-9970-6E850A321B8A}"/>
    <dgm:cxn modelId="{CB264E67-BFD2-4ED8-9C3C-9B2E09C98131}" type="presOf" srcId="{D994879D-42D7-4F4E-8C30-7D56FF3F03FF}" destId="{70D06ACA-2DAE-466B-9141-5F394599DFA3}" srcOrd="0" destOrd="0" presId="urn:microsoft.com/office/officeart/2018/2/layout/IconLabelList"/>
    <dgm:cxn modelId="{5A4D4556-7ADF-460A-AAF4-009C176F0D3A}" srcId="{D994879D-42D7-4F4E-8C30-7D56FF3F03FF}" destId="{594B49FF-3C7B-4459-94E8-A012E3A3ADB0}" srcOrd="1" destOrd="0" parTransId="{AB03C2B3-BD36-4A74-8CB0-61182D1AFB85}" sibTransId="{AA07B9C3-DE1D-4878-85F0-E7C3C226D9E4}"/>
    <dgm:cxn modelId="{420C80B3-F5BB-42F1-A020-44E16BFAB225}" type="presOf" srcId="{594B49FF-3C7B-4459-94E8-A012E3A3ADB0}" destId="{E8342D03-4693-4389-B98C-594D5F9E9250}" srcOrd="0" destOrd="0" presId="urn:microsoft.com/office/officeart/2018/2/layout/IconLabelList"/>
    <dgm:cxn modelId="{96A469E3-8475-4A62-ADDF-0E3DB3EAD560}" type="presOf" srcId="{9452A9FC-694C-4858-9B95-A50E1901C548}" destId="{E271EC5F-36AA-46B6-9544-A99C732047C1}" srcOrd="0" destOrd="0" presId="urn:microsoft.com/office/officeart/2018/2/layout/IconLabelList"/>
    <dgm:cxn modelId="{9DBE5F8C-256C-4B02-983D-4BE57E6B0B45}" type="presParOf" srcId="{70D06ACA-2DAE-466B-9141-5F394599DFA3}" destId="{136075E1-7B4D-49D4-B609-766ACCD02399}" srcOrd="0" destOrd="0" presId="urn:microsoft.com/office/officeart/2018/2/layout/IconLabelList"/>
    <dgm:cxn modelId="{08640C3C-ED97-40A1-BCD7-031D965ED56D}" type="presParOf" srcId="{136075E1-7B4D-49D4-B609-766ACCD02399}" destId="{17A01A79-7126-4C55-94F4-FEA87739A080}" srcOrd="0" destOrd="0" presId="urn:microsoft.com/office/officeart/2018/2/layout/IconLabelList"/>
    <dgm:cxn modelId="{7802C0C9-11EB-4147-B6C2-BE328E9BD8B1}" type="presParOf" srcId="{136075E1-7B4D-49D4-B609-766ACCD02399}" destId="{720BAA0D-9DD5-4A83-82DB-8D4B86F43770}" srcOrd="1" destOrd="0" presId="urn:microsoft.com/office/officeart/2018/2/layout/IconLabelList"/>
    <dgm:cxn modelId="{BF2A5182-CA07-42C1-8BA3-1EB9ECEA3FF7}" type="presParOf" srcId="{136075E1-7B4D-49D4-B609-766ACCD02399}" destId="{E271EC5F-36AA-46B6-9544-A99C732047C1}" srcOrd="2" destOrd="0" presId="urn:microsoft.com/office/officeart/2018/2/layout/IconLabelList"/>
    <dgm:cxn modelId="{F403120F-FA08-4C07-BA66-FC9C84218E47}" type="presParOf" srcId="{70D06ACA-2DAE-466B-9141-5F394599DFA3}" destId="{419E0D26-0895-4986-B704-3E1CDE2BEA5F}" srcOrd="1" destOrd="0" presId="urn:microsoft.com/office/officeart/2018/2/layout/IconLabelList"/>
    <dgm:cxn modelId="{0A80C354-93D2-4F64-8669-A3826837777E}" type="presParOf" srcId="{70D06ACA-2DAE-466B-9141-5F394599DFA3}" destId="{4632A69F-06C6-4F66-A54E-09AEEE6E4F8D}" srcOrd="2" destOrd="0" presId="urn:microsoft.com/office/officeart/2018/2/layout/IconLabelList"/>
    <dgm:cxn modelId="{261E95B4-D35D-4859-AF7A-EB501F16C612}" type="presParOf" srcId="{4632A69F-06C6-4F66-A54E-09AEEE6E4F8D}" destId="{A5CD67BB-F4B0-449C-966A-394D45A5C1D6}" srcOrd="0" destOrd="0" presId="urn:microsoft.com/office/officeart/2018/2/layout/IconLabelList"/>
    <dgm:cxn modelId="{5F403D1A-535D-4C85-A4E6-B093A4261ECC}" type="presParOf" srcId="{4632A69F-06C6-4F66-A54E-09AEEE6E4F8D}" destId="{93B519D1-5BE4-471C-8280-E59458556420}" srcOrd="1" destOrd="0" presId="urn:microsoft.com/office/officeart/2018/2/layout/IconLabelList"/>
    <dgm:cxn modelId="{61A442AC-4201-45A0-9226-D8262A5453F9}" type="presParOf" srcId="{4632A69F-06C6-4F66-A54E-09AEEE6E4F8D}" destId="{E8342D03-4693-4389-B98C-594D5F9E925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01A79-7126-4C55-94F4-FEA87739A080}">
      <dsp:nvSpPr>
        <dsp:cNvPr id="0" name=""/>
        <dsp:cNvSpPr/>
      </dsp:nvSpPr>
      <dsp:spPr>
        <a:xfrm>
          <a:off x="1752954" y="424373"/>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71EC5F-36AA-46B6-9544-A99C732047C1}">
      <dsp:nvSpPr>
        <dsp:cNvPr id="0" name=""/>
        <dsp:cNvSpPr/>
      </dsp:nvSpPr>
      <dsp:spPr>
        <a:xfrm>
          <a:off x="17617" y="2396882"/>
          <a:ext cx="5024860" cy="81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Many patients arrive at the hospital without a clear understanding of which department to visit, resulting in suboptimal patient experiences and resource misallocation. </a:t>
          </a:r>
          <a:endParaRPr lang="en-US" sz="1400" kern="1200" dirty="0"/>
        </a:p>
      </dsp:txBody>
      <dsp:txXfrm>
        <a:off x="17617" y="2396882"/>
        <a:ext cx="5024860" cy="815706"/>
      </dsp:txXfrm>
    </dsp:sp>
    <dsp:sp modelId="{A5CD67BB-F4B0-449C-966A-394D45A5C1D6}">
      <dsp:nvSpPr>
        <dsp:cNvPr id="0" name=""/>
        <dsp:cNvSpPr/>
      </dsp:nvSpPr>
      <dsp:spPr>
        <a:xfrm>
          <a:off x="7749795" y="283548"/>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342D03-4693-4389-B98C-594D5F9E9250}">
      <dsp:nvSpPr>
        <dsp:cNvPr id="0" name=""/>
        <dsp:cNvSpPr/>
      </dsp:nvSpPr>
      <dsp:spPr>
        <a:xfrm>
          <a:off x="5664502" y="2453696"/>
          <a:ext cx="4889197" cy="81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b="0" i="0" kern="1200" dirty="0"/>
            <a:t>Building a predictive model that can assess the risk of heart disease and other life threatening disease in individuals based on a set of clinical and demographic features. </a:t>
          </a:r>
          <a:r>
            <a:rPr lang="en-IN" sz="1400" kern="1200" dirty="0"/>
            <a:t>.</a:t>
          </a:r>
          <a:endParaRPr lang="en-US" sz="1400" kern="1200" dirty="0"/>
        </a:p>
      </dsp:txBody>
      <dsp:txXfrm>
        <a:off x="5664502" y="2453696"/>
        <a:ext cx="4889197" cy="8157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45B70-D5DC-472E-ADFB-D8D75B57814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327870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45B70-D5DC-472E-ADFB-D8D75B57814F}"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423250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FF45B70-D5DC-472E-ADFB-D8D75B57814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153948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FF45B70-D5DC-472E-ADFB-D8D75B57814F}"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3460969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45B70-D5DC-472E-ADFB-D8D75B57814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356883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45B70-D5DC-472E-ADFB-D8D75B57814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125363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406797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89150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45B70-D5DC-472E-ADFB-D8D75B57814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250261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45B70-D5DC-472E-ADFB-D8D75B57814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110745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F45B70-D5DC-472E-ADFB-D8D75B57814F}"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369864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45B70-D5DC-472E-ADFB-D8D75B57814F}"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305545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F45B70-D5DC-472E-ADFB-D8D75B57814F}"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42135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45B70-D5DC-472E-ADFB-D8D75B57814F}"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318952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45B70-D5DC-472E-ADFB-D8D75B57814F}"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365984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FF45B70-D5DC-472E-ADFB-D8D75B57814F}" type="datetimeFigureOut">
              <a:rPr lang="en-IN" smtClean="0"/>
              <a:t>02-11-2023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AC9DBC6-3448-48F0-9950-825E98DE1E7B}" type="slidenum">
              <a:rPr lang="en-IN" smtClean="0"/>
              <a:t>‹#›</a:t>
            </a:fld>
            <a:endParaRPr lang="en-IN"/>
          </a:p>
        </p:txBody>
      </p:sp>
    </p:spTree>
    <p:extLst>
      <p:ext uri="{BB962C8B-B14F-4D97-AF65-F5344CB8AC3E}">
        <p14:creationId xmlns:p14="http://schemas.microsoft.com/office/powerpoint/2010/main" val="113541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FF45B70-D5DC-472E-ADFB-D8D75B57814F}" type="datetimeFigureOut">
              <a:rPr lang="en-IN" smtClean="0"/>
              <a:t>02-11-2023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AC9DBC6-3448-48F0-9950-825E98DE1E7B}" type="slidenum">
              <a:rPr lang="en-IN" smtClean="0"/>
              <a:t>‹#›</a:t>
            </a:fld>
            <a:endParaRPr lang="en-IN"/>
          </a:p>
        </p:txBody>
      </p:sp>
    </p:spTree>
    <p:extLst>
      <p:ext uri="{BB962C8B-B14F-4D97-AF65-F5344CB8AC3E}">
        <p14:creationId xmlns:p14="http://schemas.microsoft.com/office/powerpoint/2010/main" val="1712889184"/>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       </a:t>
            </a:r>
            <a:r>
              <a:rPr lang="en-US" b="1" dirty="0">
                <a:latin typeface="Gill Sans MT (Headings)"/>
              </a:rPr>
              <a:t>MEDX</a:t>
            </a:r>
            <a:br>
              <a:rPr lang="en-US" b="1" dirty="0"/>
            </a:br>
            <a:endParaRPr lang="en-US" sz="3600" b="1" dirty="0"/>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608769" y="3917482"/>
            <a:ext cx="6401505" cy="77964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txBody>
          <a:bodyPr>
            <a:noAutofit/>
          </a:bodyPr>
          <a:lstStyle/>
          <a:p>
            <a:r>
              <a:rPr lang="en-US" sz="3200" dirty="0">
                <a:solidFill>
                  <a:schemeClr val="bg1"/>
                </a:solidFill>
              </a:rPr>
              <a:t>Healthcare especially for you</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678205"/>
            <a:ext cx="4104000" cy="9773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highlight>
                <a:srgbClr val="FFFF00"/>
              </a:highlight>
            </a:endParaRPr>
          </a:p>
        </p:txBody>
      </p:sp>
    </p:spTree>
    <p:extLst>
      <p:ext uri="{BB962C8B-B14F-4D97-AF65-F5344CB8AC3E}">
        <p14:creationId xmlns:p14="http://schemas.microsoft.com/office/powerpoint/2010/main" val="85059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A216DD-D86A-D29D-0BC4-8FFDE6138032}"/>
              </a:ext>
            </a:extLst>
          </p:cNvPr>
          <p:cNvSpPr/>
          <p:nvPr/>
        </p:nvSpPr>
        <p:spPr>
          <a:xfrm>
            <a:off x="786681" y="36560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cap="none" spc="0" dirty="0">
                <a:ln w="0"/>
                <a:effectLst>
                  <a:outerShdw blurRad="38100" dist="19050" dir="2700000" algn="tl" rotWithShape="0">
                    <a:schemeClr val="dk1">
                      <a:alpha val="40000"/>
                    </a:schemeClr>
                  </a:outerShdw>
                </a:effectLst>
                <a:latin typeface="+mj-lt"/>
                <a:ea typeface="+mj-ea"/>
                <a:cs typeface="+mj-cs"/>
              </a:rPr>
              <a:t>Team Details:-</a:t>
            </a:r>
          </a:p>
        </p:txBody>
      </p:sp>
      <p:sp>
        <p:nvSpPr>
          <p:cNvPr id="1146" name="TextBox 9">
            <a:extLst>
              <a:ext uri="{FF2B5EF4-FFF2-40B4-BE49-F238E27FC236}">
                <a16:creationId xmlns:a16="http://schemas.microsoft.com/office/drawing/2014/main" id="{B27B4C83-8A3C-1ADF-9F5B-B6BAAFF73BFA}"/>
              </a:ext>
            </a:extLst>
          </p:cNvPr>
          <p:cNvSpPr txBox="1"/>
          <p:nvPr/>
        </p:nvSpPr>
        <p:spPr>
          <a:xfrm>
            <a:off x="133557" y="3256835"/>
            <a:ext cx="7574835" cy="2705053"/>
          </a:xfrm>
          <a:prstGeom prst="rect">
            <a:avLst/>
          </a:prstGeom>
        </p:spPr>
        <p:txBody>
          <a:bodyPr vert="horz" lIns="91440" tIns="45720" rIns="91440" bIns="45720" rtlCol="0" anchor="t">
            <a:normAutofit/>
          </a:bodyPr>
          <a:lstStyle/>
          <a:p>
            <a:pPr>
              <a:spcAft>
                <a:spcPts val="800"/>
              </a:spcAft>
            </a:pPr>
            <a:r>
              <a:rPr lang="en-US" sz="1600" b="1" dirty="0">
                <a:effectLst/>
              </a:rPr>
              <a:t>     Team Name –</a:t>
            </a:r>
            <a:r>
              <a:rPr lang="en-US" sz="1600" dirty="0">
                <a:effectLst/>
              </a:rPr>
              <a:t> Med-X</a:t>
            </a:r>
            <a:r>
              <a:rPr lang="en-US" sz="1600" dirty="0"/>
              <a:t>                                                     </a:t>
            </a:r>
          </a:p>
          <a:p>
            <a:pPr>
              <a:spcAft>
                <a:spcPts val="800"/>
              </a:spcAft>
            </a:pPr>
            <a:r>
              <a:rPr lang="en-US" sz="1600" b="1" dirty="0">
                <a:effectLst/>
              </a:rPr>
              <a:t>     Team Member Details :—</a:t>
            </a:r>
          </a:p>
          <a:p>
            <a:pPr>
              <a:spcAft>
                <a:spcPts val="800"/>
              </a:spcAft>
            </a:pPr>
            <a:r>
              <a:rPr lang="en-US" sz="1600" dirty="0"/>
              <a:t>		1.     </a:t>
            </a:r>
            <a:r>
              <a:rPr lang="en-US" sz="1600" dirty="0">
                <a:effectLst/>
              </a:rPr>
              <a:t>Name  —  Lavanya Chaudhary</a:t>
            </a:r>
          </a:p>
          <a:p>
            <a:pPr>
              <a:spcAft>
                <a:spcPts val="800"/>
              </a:spcAft>
            </a:pPr>
            <a:r>
              <a:rPr lang="en-US" sz="1600" dirty="0"/>
              <a:t>		2.     </a:t>
            </a:r>
            <a:r>
              <a:rPr lang="en-US" sz="1600" dirty="0">
                <a:effectLst/>
              </a:rPr>
              <a:t>Name  — </a:t>
            </a:r>
            <a:r>
              <a:rPr lang="en-US" sz="1600" dirty="0"/>
              <a:t>Jiya Yadav    </a:t>
            </a:r>
          </a:p>
          <a:p>
            <a:pPr>
              <a:spcAft>
                <a:spcPts val="800"/>
              </a:spcAft>
            </a:pPr>
            <a:endParaRPr lang="en-US" sz="1600" u="sng" dirty="0">
              <a:effectLst/>
            </a:endParaRPr>
          </a:p>
          <a:p>
            <a:pPr>
              <a:spcAft>
                <a:spcPts val="800"/>
              </a:spcAft>
            </a:pPr>
            <a:r>
              <a:rPr lang="en-US" sz="1600" b="1" dirty="0">
                <a:effectLst/>
              </a:rPr>
              <a:t>      Institute Name and Address </a:t>
            </a:r>
            <a:r>
              <a:rPr lang="en-US" sz="1600" dirty="0">
                <a:effectLst/>
              </a:rPr>
              <a:t>— </a:t>
            </a:r>
          </a:p>
        </p:txBody>
      </p:sp>
      <p:pic>
        <p:nvPicPr>
          <p:cNvPr id="1058" name="Graphic 1041" descr="Employee Badge">
            <a:extLst>
              <a:ext uri="{FF2B5EF4-FFF2-40B4-BE49-F238E27FC236}">
                <a16:creationId xmlns:a16="http://schemas.microsoft.com/office/drawing/2014/main" id="{BFC9DBB0-F150-D514-F475-8E4BF44D2E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
        <p:nvSpPr>
          <p:cNvPr id="2" name="object 7" descr="Beige rectangle">
            <a:extLst>
              <a:ext uri="{FF2B5EF4-FFF2-40B4-BE49-F238E27FC236}">
                <a16:creationId xmlns:a16="http://schemas.microsoft.com/office/drawing/2014/main" id="{D96A3200-AAF7-A1D4-289E-F1B5444CE6A1}"/>
              </a:ext>
            </a:extLst>
          </p:cNvPr>
          <p:cNvSpPr/>
          <p:nvPr/>
        </p:nvSpPr>
        <p:spPr bwMode="white">
          <a:xfrm>
            <a:off x="857120" y="1547132"/>
            <a:ext cx="4104000" cy="544586"/>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 name="TextBox 2">
            <a:extLst>
              <a:ext uri="{FF2B5EF4-FFF2-40B4-BE49-F238E27FC236}">
                <a16:creationId xmlns:a16="http://schemas.microsoft.com/office/drawing/2014/main" id="{7CCE8DC4-BB56-EC0A-9B8A-E237A91B1A6E}"/>
              </a:ext>
            </a:extLst>
          </p:cNvPr>
          <p:cNvSpPr txBox="1"/>
          <p:nvPr/>
        </p:nvSpPr>
        <p:spPr>
          <a:xfrm>
            <a:off x="3720055" y="5013622"/>
            <a:ext cx="3988337" cy="830997"/>
          </a:xfrm>
          <a:prstGeom prst="rect">
            <a:avLst/>
          </a:prstGeom>
          <a:noFill/>
        </p:spPr>
        <p:txBody>
          <a:bodyPr wrap="square" rtlCol="0">
            <a:spAutoFit/>
          </a:bodyPr>
          <a:lstStyle/>
          <a:p>
            <a:r>
              <a:rPr lang="en-US" sz="1600" dirty="0">
                <a:effectLst/>
              </a:rPr>
              <a:t>KIET Group of Institutions, Delhi-NCR, Meeru</a:t>
            </a:r>
            <a:r>
              <a:rPr lang="en-US" sz="1600" dirty="0"/>
              <a:t>t</a:t>
            </a:r>
            <a:r>
              <a:rPr lang="en-US" sz="1600" dirty="0">
                <a:effectLst/>
              </a:rPr>
              <a:t> Road(NH-58), Ghaziabad -</a:t>
            </a:r>
            <a:r>
              <a:rPr lang="en-US" sz="1600" dirty="0"/>
              <a:t> </a:t>
            </a:r>
            <a:r>
              <a:rPr lang="en-US" sz="1600" dirty="0">
                <a:effectLst/>
              </a:rPr>
              <a:t>201206, Uttar Pradesh, India.</a:t>
            </a:r>
            <a:endParaRPr lang="en-IN" sz="1600" dirty="0"/>
          </a:p>
        </p:txBody>
      </p:sp>
    </p:spTree>
    <p:extLst>
      <p:ext uri="{BB962C8B-B14F-4D97-AF65-F5344CB8AC3E}">
        <p14:creationId xmlns:p14="http://schemas.microsoft.com/office/powerpoint/2010/main" val="183454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41CF9-AAD8-5654-B836-27718AB486B0}"/>
              </a:ext>
            </a:extLst>
          </p:cNvPr>
          <p:cNvSpPr>
            <a:spLocks noGrp="1"/>
          </p:cNvSpPr>
          <p:nvPr>
            <p:ph idx="1"/>
          </p:nvPr>
        </p:nvSpPr>
        <p:spPr>
          <a:xfrm>
            <a:off x="519100" y="3128798"/>
            <a:ext cx="11534193" cy="4351338"/>
          </a:xfrm>
        </p:spPr>
        <p:txBody>
          <a:bodyPr>
            <a:normAutofit/>
          </a:bodyPr>
          <a:lstStyle/>
          <a:p>
            <a:pPr>
              <a:tabLst>
                <a:tab pos="10496550" algn="l"/>
              </a:tabLst>
            </a:pPr>
            <a:endParaRPr lang="en-IN" sz="2000" dirty="0">
              <a:effectLst/>
              <a:latin typeface="Dubai Light" panose="020B0303030403030204" pitchFamily="34" charset="-78"/>
              <a:ea typeface="Times New Roman" panose="02020603050405020304" pitchFamily="18" charset="0"/>
              <a:cs typeface="Dubai Light" panose="020B0303030403030204" pitchFamily="34" charset="-78"/>
            </a:endParaRPr>
          </a:p>
          <a:p>
            <a:pPr>
              <a:tabLst>
                <a:tab pos="10496550" algn="l"/>
              </a:tabLst>
            </a:pPr>
            <a:r>
              <a:rPr lang="en-IN" sz="2000" dirty="0">
                <a:effectLst/>
                <a:latin typeface="Dubai Light" panose="020B0303030403030204" pitchFamily="34" charset="-78"/>
                <a:ea typeface="Times New Roman" panose="02020603050405020304" pitchFamily="18" charset="0"/>
                <a:cs typeface="Dubai Light" panose="020B0303030403030204" pitchFamily="34" charset="-78"/>
              </a:rPr>
              <a:t>Our aim is </a:t>
            </a:r>
            <a:r>
              <a:rPr lang="en-IN" sz="2000" dirty="0">
                <a:latin typeface="Dubai Light" panose="020B0303030403030204" pitchFamily="34" charset="-78"/>
                <a:ea typeface="Times New Roman" panose="02020603050405020304" pitchFamily="18" charset="0"/>
                <a:cs typeface="Dubai Light" panose="020B0303030403030204" pitchFamily="34" charset="-78"/>
              </a:rPr>
              <a:t>t</a:t>
            </a:r>
            <a:r>
              <a:rPr lang="en-IN" sz="2000" dirty="0">
                <a:effectLst/>
                <a:latin typeface="Dubai Light" panose="020B0303030403030204" pitchFamily="34" charset="-78"/>
                <a:ea typeface="Times New Roman" panose="02020603050405020304" pitchFamily="18" charset="0"/>
                <a:cs typeface="Dubai Light" panose="020B0303030403030204" pitchFamily="34" charset="-78"/>
              </a:rPr>
              <a:t>o create a website that uses machine learning algorithms to enhance user experience by providing them results with optimum accuracy. </a:t>
            </a:r>
          </a:p>
          <a:p>
            <a:pPr>
              <a:tabLst>
                <a:tab pos="10496550" algn="l"/>
              </a:tabLst>
            </a:pPr>
            <a:r>
              <a:rPr lang="en-IN" sz="2000" dirty="0">
                <a:effectLst/>
                <a:latin typeface="Dubai Light" panose="020B0303030403030204" pitchFamily="34" charset="-78"/>
                <a:ea typeface="Times New Roman" panose="02020603050405020304" pitchFamily="18" charset="0"/>
                <a:cs typeface="Dubai Light" panose="020B0303030403030204" pitchFamily="34" charset="-78"/>
              </a:rPr>
              <a:t>The website will consist of two sections, first will offer patient care service like predicting appropriate department to visit based on symptoms.</a:t>
            </a:r>
          </a:p>
          <a:p>
            <a:pPr>
              <a:tabLst>
                <a:tab pos="10496550" algn="l"/>
              </a:tabLst>
            </a:pPr>
            <a:r>
              <a:rPr lang="en-IN" sz="2000" dirty="0">
                <a:effectLst/>
                <a:latin typeface="Dubai Light" panose="020B0303030403030204" pitchFamily="34" charset="-78"/>
                <a:ea typeface="Times New Roman" panose="02020603050405020304" pitchFamily="18" charset="0"/>
                <a:cs typeface="Dubai Light" panose="020B0303030403030204" pitchFamily="34" charset="-78"/>
              </a:rPr>
              <a:t>Second section helps patients to predict heart disease, diabetes and other life threatening diseases.</a:t>
            </a:r>
          </a:p>
          <a:p>
            <a:pPr marL="0" indent="0">
              <a:buNone/>
              <a:tabLst>
                <a:tab pos="10496550" algn="l"/>
              </a:tabLst>
            </a:pPr>
            <a:endParaRPr lang="en-IN" sz="2000" dirty="0">
              <a:effectLst/>
              <a:latin typeface="Dubai Light" panose="020B0303030403030204" pitchFamily="34" charset="-78"/>
              <a:ea typeface="Times New Roman" panose="02020603050405020304" pitchFamily="18" charset="0"/>
              <a:cs typeface="Dubai Light" panose="020B0303030403030204" pitchFamily="34" charset="-78"/>
            </a:endParaRPr>
          </a:p>
          <a:p>
            <a:pPr marL="0" indent="0">
              <a:buNone/>
              <a:tabLst>
                <a:tab pos="10496550" algn="l"/>
              </a:tabLst>
            </a:pPr>
            <a:br>
              <a:rPr lang="en-IN" sz="2400" dirty="0">
                <a:effectLst/>
                <a:latin typeface="Times New Roman" panose="02020603050405020304" pitchFamily="18" charset="0"/>
                <a:ea typeface="Times New Roman" panose="02020603050405020304" pitchFamily="18" charset="0"/>
              </a:rPr>
            </a:br>
            <a:endParaRPr lang="en-IN" sz="2400" dirty="0"/>
          </a:p>
        </p:txBody>
      </p:sp>
      <p:sp>
        <p:nvSpPr>
          <p:cNvPr id="4" name="Rectangle 3">
            <a:extLst>
              <a:ext uri="{FF2B5EF4-FFF2-40B4-BE49-F238E27FC236}">
                <a16:creationId xmlns:a16="http://schemas.microsoft.com/office/drawing/2014/main" id="{D89F7950-5A8D-8F3C-411E-6F5A22AFCF45}"/>
              </a:ext>
            </a:extLst>
          </p:cNvPr>
          <p:cNvSpPr/>
          <p:nvPr/>
        </p:nvSpPr>
        <p:spPr>
          <a:xfrm>
            <a:off x="519100" y="559051"/>
            <a:ext cx="4780476" cy="923330"/>
          </a:xfrm>
          <a:prstGeom prst="rect">
            <a:avLst/>
          </a:prstGeom>
          <a:noFill/>
        </p:spPr>
        <p:txBody>
          <a:bodyPr wrap="none" lIns="91440" tIns="45720" rIns="91440" bIns="45720">
            <a:spAutoFit/>
          </a:bodyPr>
          <a:lstStyle/>
          <a:p>
            <a:pPr algn="ctr"/>
            <a:r>
              <a:rPr lang="en-US" sz="3600" b="1" cap="none" spc="0" dirty="0">
                <a:ln w="0"/>
                <a:effectLst>
                  <a:outerShdw blurRad="38100" dist="38100" dir="2700000" algn="tl">
                    <a:srgbClr val="000000">
                      <a:alpha val="43137"/>
                    </a:srgbClr>
                  </a:outerShdw>
                </a:effectLst>
                <a:latin typeface="+mj-lt"/>
                <a:cs typeface="Dubai Medium" panose="020B0603030403030204" pitchFamily="34" charset="-78"/>
              </a:rPr>
              <a:t>Ideation</a:t>
            </a:r>
            <a:r>
              <a:rPr lang="en-US" sz="5400" b="1" cap="none" spc="0" dirty="0">
                <a:ln w="0"/>
                <a:effectLst>
                  <a:outerShdw blurRad="38100" dist="38100" dir="2700000" algn="tl">
                    <a:srgbClr val="000000">
                      <a:alpha val="43137"/>
                    </a:srgbClr>
                  </a:outerShdw>
                </a:effectLst>
                <a:latin typeface="+mj-lt"/>
                <a:cs typeface="Dubai Medium" panose="020B0603030403030204" pitchFamily="34" charset="-78"/>
              </a:rPr>
              <a:t> </a:t>
            </a:r>
            <a:r>
              <a:rPr lang="en-US" sz="3600" b="1" cap="none" spc="0" dirty="0">
                <a:ln w="0"/>
                <a:effectLst>
                  <a:outerShdw blurRad="38100" dist="38100" dir="2700000" algn="tl">
                    <a:srgbClr val="000000">
                      <a:alpha val="43137"/>
                    </a:srgbClr>
                  </a:outerShdw>
                </a:effectLst>
                <a:latin typeface="+mj-lt"/>
                <a:cs typeface="Dubai Medium" panose="020B0603030403030204" pitchFamily="34" charset="-78"/>
              </a:rPr>
              <a:t>statement:</a:t>
            </a:r>
            <a:r>
              <a:rPr lang="en-IN" sz="3600" b="1" kern="100" cap="none" spc="0" dirty="0">
                <a:ln w="0"/>
                <a:effectLst>
                  <a:outerShdw blurRad="38100" dist="38100" dir="2700000" algn="tl">
                    <a:srgbClr val="000000">
                      <a:alpha val="43137"/>
                    </a:srgbClr>
                  </a:outerShdw>
                </a:effectLst>
                <a:latin typeface="+mj-lt"/>
                <a:ea typeface="Calibri" panose="020F0502020204030204" pitchFamily="34" charset="0"/>
                <a:cs typeface="Dubai Light" panose="020B0303030403030204" pitchFamily="34" charset="-78"/>
              </a:rPr>
              <a:t>-</a:t>
            </a:r>
            <a:endParaRPr lang="en-IN" sz="3600" b="1" kern="100" dirty="0">
              <a:effectLst>
                <a:outerShdw blurRad="38100" dist="38100" dir="2700000" algn="tl">
                  <a:srgbClr val="000000">
                    <a:alpha val="43137"/>
                  </a:srgbClr>
                </a:outerShdw>
              </a:effectLst>
              <a:latin typeface="+mj-lt"/>
              <a:ea typeface="Calibri" panose="020F0502020204030204" pitchFamily="34" charset="0"/>
              <a:cs typeface="Dubai Light" panose="020B0303030403030204" pitchFamily="34" charset="-78"/>
            </a:endParaRPr>
          </a:p>
        </p:txBody>
      </p:sp>
      <p:sp>
        <p:nvSpPr>
          <p:cNvPr id="8" name="Rectangle 7">
            <a:extLst>
              <a:ext uri="{FF2B5EF4-FFF2-40B4-BE49-F238E27FC236}">
                <a16:creationId xmlns:a16="http://schemas.microsoft.com/office/drawing/2014/main" id="{118305FB-DFC8-C406-359C-59CC49712FCD}"/>
              </a:ext>
            </a:extLst>
          </p:cNvPr>
          <p:cNvSpPr/>
          <p:nvPr/>
        </p:nvSpPr>
        <p:spPr>
          <a:xfrm>
            <a:off x="658868" y="2044005"/>
            <a:ext cx="1274708" cy="1384995"/>
          </a:xfrm>
          <a:prstGeom prst="rect">
            <a:avLst/>
          </a:prstGeom>
          <a:noFill/>
        </p:spPr>
        <p:txBody>
          <a:bodyPr wrap="square" lIns="91440" tIns="45720" rIns="91440" bIns="45720">
            <a:spAutoFit/>
          </a:bodyPr>
          <a:lstStyle/>
          <a:p>
            <a:pPr algn="ctr"/>
            <a:endParaRPr lang="en-US" sz="2800" dirty="0">
              <a:ln w="0"/>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algn="ctr"/>
            <a:endParaRPr lang="en-US" sz="2800" dirty="0">
              <a:ln w="0"/>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endParaRPr>
          </a:p>
          <a:p>
            <a:pPr algn="ctr"/>
            <a:r>
              <a:rPr lang="en-US" sz="2800" dirty="0">
                <a:ln w="0"/>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Theme</a:t>
            </a:r>
            <a:r>
              <a:rPr lang="en-US" sz="2800" b="0" cap="none" spc="0" dirty="0">
                <a:ln w="0"/>
                <a:effectLst>
                  <a:outerShdw blurRad="38100" dist="19050" dir="2700000" algn="tl" rotWithShape="0">
                    <a:schemeClr val="dk1">
                      <a:alpha val="40000"/>
                    </a:schemeClr>
                  </a:outerShdw>
                </a:effectLst>
                <a:latin typeface="Dubai Medium" panose="020B0603030403030204" pitchFamily="34" charset="-78"/>
                <a:cs typeface="Dubai Medium" panose="020B0603030403030204" pitchFamily="34" charset="-78"/>
              </a:rPr>
              <a:t>:</a:t>
            </a:r>
            <a:endParaRPr lang="en-IN" sz="2800" kern="100" dirty="0">
              <a:effectLst/>
              <a:latin typeface="Dubai Light" panose="020B0303030403030204" pitchFamily="34" charset="-78"/>
              <a:ea typeface="Calibri" panose="020F0502020204030204" pitchFamily="34" charset="0"/>
              <a:cs typeface="Dubai Light" panose="020B0303030403030204" pitchFamily="34" charset="-78"/>
            </a:endParaRPr>
          </a:p>
        </p:txBody>
      </p:sp>
      <p:sp>
        <p:nvSpPr>
          <p:cNvPr id="9" name="Content Placeholder 2">
            <a:extLst>
              <a:ext uri="{FF2B5EF4-FFF2-40B4-BE49-F238E27FC236}">
                <a16:creationId xmlns:a16="http://schemas.microsoft.com/office/drawing/2014/main" id="{8EE46448-D2F0-24C6-CE2E-7AD67A63587B}"/>
              </a:ext>
            </a:extLst>
          </p:cNvPr>
          <p:cNvSpPr txBox="1">
            <a:spLocks/>
          </p:cNvSpPr>
          <p:nvPr/>
        </p:nvSpPr>
        <p:spPr>
          <a:xfrm>
            <a:off x="2166009" y="2995443"/>
            <a:ext cx="9794226" cy="3303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10496550" algn="l"/>
              </a:tabLst>
            </a:pPr>
            <a:r>
              <a:rPr lang="en-IN" sz="2400" dirty="0">
                <a:effectLst/>
                <a:latin typeface="Dubai Light" panose="020B0303030403030204" pitchFamily="34" charset="-78"/>
                <a:ea typeface="Calibri" panose="020F0502020204030204" pitchFamily="34" charset="0"/>
                <a:cs typeface="Dubai Light" panose="020B0303030403030204" pitchFamily="34" charset="-78"/>
              </a:rPr>
              <a:t>Machine learning in Healthcare</a:t>
            </a:r>
            <a:br>
              <a:rPr lang="en-IN" sz="3200" dirty="0">
                <a:latin typeface="Dubai Light" panose="020B0303030403030204" pitchFamily="34" charset="-78"/>
                <a:ea typeface="Times New Roman" panose="02020603050405020304" pitchFamily="18" charset="0"/>
                <a:cs typeface="Dubai Light" panose="020B0303030403030204" pitchFamily="34" charset="-78"/>
              </a:rPr>
            </a:br>
            <a:endParaRPr lang="en-IN" sz="3200" dirty="0">
              <a:latin typeface="Dubai Light" panose="020B0303030403030204" pitchFamily="34" charset="-78"/>
              <a:cs typeface="Dubai Light" panose="020B0303030403030204" pitchFamily="34" charset="-78"/>
            </a:endParaRPr>
          </a:p>
        </p:txBody>
      </p:sp>
    </p:spTree>
    <p:extLst>
      <p:ext uri="{BB962C8B-B14F-4D97-AF65-F5344CB8AC3E}">
        <p14:creationId xmlns:p14="http://schemas.microsoft.com/office/powerpoint/2010/main" val="325704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descr="Close-up of a solar panel&#10;&#10;Description automatically generated">
            <a:extLst>
              <a:ext uri="{FF2B5EF4-FFF2-40B4-BE49-F238E27FC236}">
                <a16:creationId xmlns:a16="http://schemas.microsoft.com/office/drawing/2014/main" id="{0D5FFFD2-583E-A2D0-29A1-EB9D3010A595}"/>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D89F7950-5A8D-8F3C-411E-6F5A22AFCF45}"/>
              </a:ext>
            </a:extLst>
          </p:cNvPr>
          <p:cNvSpPr/>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ln w="0"/>
                <a:solidFill>
                  <a:srgbClr val="FFFFFF"/>
                </a:solidFill>
                <a:effectLst>
                  <a:outerShdw blurRad="38100" dist="19050" dir="2700000" algn="tl" rotWithShape="0">
                    <a:schemeClr val="dk1">
                      <a:alpha val="40000"/>
                    </a:schemeClr>
                  </a:outerShdw>
                </a:effectLst>
                <a:latin typeface="+mj-lt"/>
                <a:ea typeface="+mj-ea"/>
                <a:cs typeface="+mj-cs"/>
              </a:rPr>
              <a:t>Problem</a:t>
            </a:r>
            <a:r>
              <a:rPr lang="en-US" sz="4400" b="1" cap="none" spc="0" dirty="0">
                <a:ln w="0"/>
                <a:solidFill>
                  <a:srgbClr val="FFFFFF"/>
                </a:solidFill>
                <a:effectLst>
                  <a:outerShdw blurRad="38100" dist="19050" dir="2700000" algn="tl" rotWithShape="0">
                    <a:schemeClr val="dk1">
                      <a:alpha val="40000"/>
                    </a:schemeClr>
                  </a:outerShdw>
                </a:effectLst>
                <a:latin typeface="+mj-lt"/>
                <a:ea typeface="+mj-ea"/>
                <a:cs typeface="+mj-cs"/>
              </a:rPr>
              <a:t> statement:</a:t>
            </a:r>
            <a:r>
              <a:rPr lang="en-US" sz="4400" b="1" cap="none" spc="0" dirty="0">
                <a:ln w="0"/>
                <a:solidFill>
                  <a:srgbClr val="FFFFFF"/>
                </a:solidFill>
                <a:latin typeface="+mj-lt"/>
                <a:ea typeface="+mj-ea"/>
                <a:cs typeface="+mj-cs"/>
              </a:rPr>
              <a:t>-</a:t>
            </a:r>
            <a:endParaRPr lang="en-US" sz="4400" b="1" dirty="0">
              <a:solidFill>
                <a:srgbClr val="FFFFFF"/>
              </a:solidFill>
              <a:effectLst/>
              <a:latin typeface="+mj-lt"/>
              <a:ea typeface="+mj-ea"/>
              <a:cs typeface="+mj-cs"/>
            </a:endParaRPr>
          </a:p>
        </p:txBody>
      </p:sp>
      <p:graphicFrame>
        <p:nvGraphicFramePr>
          <p:cNvPr id="30" name="Content Placeholder 2">
            <a:extLst>
              <a:ext uri="{FF2B5EF4-FFF2-40B4-BE49-F238E27FC236}">
                <a16:creationId xmlns:a16="http://schemas.microsoft.com/office/drawing/2014/main" id="{44CF3235-2284-35DB-2A90-42457A568CC7}"/>
              </a:ext>
            </a:extLst>
          </p:cNvPr>
          <p:cNvGraphicFramePr>
            <a:graphicFrameLocks noGrp="1"/>
          </p:cNvGraphicFramePr>
          <p:nvPr>
            <p:ph idx="1"/>
            <p:extLst>
              <p:ext uri="{D42A27DB-BD31-4B8C-83A1-F6EECF244321}">
                <p14:modId xmlns:p14="http://schemas.microsoft.com/office/powerpoint/2010/main" val="1379956043"/>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65436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9F7950-5A8D-8F3C-411E-6F5A22AFCF45}"/>
              </a:ext>
            </a:extLst>
          </p:cNvPr>
          <p:cNvSpPr/>
          <p:nvPr/>
        </p:nvSpPr>
        <p:spPr>
          <a:xfrm>
            <a:off x="5051369" y="285876"/>
            <a:ext cx="4589493" cy="15783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cap="none" spc="0" dirty="0">
                <a:ln w="0"/>
                <a:effectLst>
                  <a:outerShdw blurRad="38100" dist="19050" dir="2700000" algn="tl" rotWithShape="0">
                    <a:schemeClr val="dk1">
                      <a:alpha val="40000"/>
                    </a:schemeClr>
                  </a:outerShdw>
                </a:effectLst>
                <a:latin typeface="+mj-lt"/>
                <a:ea typeface="+mj-ea"/>
                <a:cs typeface="+mj-cs"/>
              </a:rPr>
              <a:t>Description:</a:t>
            </a:r>
            <a:r>
              <a:rPr lang="en-US" sz="4000" b="0" cap="none" spc="0" dirty="0">
                <a:ln w="0"/>
                <a:latin typeface="+mj-lt"/>
                <a:ea typeface="+mj-ea"/>
                <a:cs typeface="+mj-cs"/>
              </a:rPr>
              <a:t>-</a:t>
            </a:r>
            <a:endParaRPr lang="en-US" sz="4000" dirty="0">
              <a:effectLst/>
              <a:latin typeface="+mj-lt"/>
              <a:ea typeface="+mj-ea"/>
              <a:cs typeface="+mj-cs"/>
            </a:endParaRPr>
          </a:p>
        </p:txBody>
      </p:sp>
      <p:pic>
        <p:nvPicPr>
          <p:cNvPr id="6" name="Picture 5" descr="Stethoscope">
            <a:extLst>
              <a:ext uri="{FF2B5EF4-FFF2-40B4-BE49-F238E27FC236}">
                <a16:creationId xmlns:a16="http://schemas.microsoft.com/office/drawing/2014/main" id="{9483C362-6036-729A-C0E2-4E28AF5498E6}"/>
              </a:ext>
            </a:extLst>
          </p:cNvPr>
          <p:cNvPicPr>
            <a:picLocks noChangeAspect="1"/>
          </p:cNvPicPr>
          <p:nvPr/>
        </p:nvPicPr>
        <p:blipFill rotWithShape="1">
          <a:blip r:embed="rId2"/>
          <a:srcRect l="30647" t="-1" r="13984" b="-1"/>
          <a:stretch/>
        </p:blipFill>
        <p:spPr>
          <a:xfrm>
            <a:off x="0" y="0"/>
            <a:ext cx="4505498" cy="6857999"/>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2" name="object 7" descr="Beige rectangle">
            <a:extLst>
              <a:ext uri="{FF2B5EF4-FFF2-40B4-BE49-F238E27FC236}">
                <a16:creationId xmlns:a16="http://schemas.microsoft.com/office/drawing/2014/main" id="{5A35E7FF-8C41-8DC3-91BD-88B91FB75978}"/>
              </a:ext>
            </a:extLst>
          </p:cNvPr>
          <p:cNvSpPr/>
          <p:nvPr/>
        </p:nvSpPr>
        <p:spPr bwMode="white">
          <a:xfrm>
            <a:off x="5949590" y="1327906"/>
            <a:ext cx="4729075" cy="544586"/>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8" name="Content Placeholder 2">
            <a:extLst>
              <a:ext uri="{FF2B5EF4-FFF2-40B4-BE49-F238E27FC236}">
                <a16:creationId xmlns:a16="http://schemas.microsoft.com/office/drawing/2014/main" id="{77C6FEE8-77B5-2296-0722-466B6654B129}"/>
              </a:ext>
            </a:extLst>
          </p:cNvPr>
          <p:cNvSpPr>
            <a:spLocks noGrp="1"/>
          </p:cNvSpPr>
          <p:nvPr>
            <p:ph idx="1"/>
          </p:nvPr>
        </p:nvSpPr>
        <p:spPr>
          <a:xfrm>
            <a:off x="4880538" y="1994443"/>
            <a:ext cx="6550429" cy="4755487"/>
          </a:xfrm>
        </p:spPr>
        <p:txBody>
          <a:bodyPr vert="horz" lIns="91440" tIns="45720" rIns="91440" bIns="45720" rtlCol="0">
            <a:normAutofit/>
          </a:bodyPr>
          <a:lstStyle/>
          <a:p>
            <a:pPr marL="457200" fontAlgn="base">
              <a:spcBef>
                <a:spcPts val="1200"/>
              </a:spcBef>
              <a:tabLst>
                <a:tab pos="457200" algn="l"/>
              </a:tabLst>
            </a:pPr>
            <a:r>
              <a:rPr lang="en-US" sz="1600" dirty="0">
                <a:effectLst/>
              </a:rPr>
              <a:t>We aim to assist patients who arrive at the hospital seeking appointments but lack of clarity regarding the appropriate department to visit. By analyzing their symptoms, the system will effectively direct patients to the relevant department for further assistance and guidance.</a:t>
            </a:r>
            <a:endParaRPr lang="en-US" sz="1600" dirty="0"/>
          </a:p>
          <a:p>
            <a:pPr marL="514350" lvl="1" indent="0" fontAlgn="base">
              <a:spcBef>
                <a:spcPts val="1200"/>
              </a:spcBef>
              <a:buNone/>
              <a:tabLst>
                <a:tab pos="457200" algn="l"/>
              </a:tabLst>
            </a:pPr>
            <a:r>
              <a:rPr lang="en-US" dirty="0">
                <a:effectLst/>
              </a:rPr>
              <a:t>If a patient arrives to a certain department after waiting in a long queue and doctor recommends him to visit another department for diagnosis and treatment, his time will be wasted. To avoid the wastage of time, our system will predict the department for patient with optimum accuracy.	</a:t>
            </a:r>
            <a:r>
              <a:rPr lang="en-US" sz="1400" dirty="0">
                <a:effectLst/>
              </a:rPr>
              <a:t>	 </a:t>
            </a:r>
          </a:p>
          <a:p>
            <a:pPr marL="457200" lvl="0" fontAlgn="base">
              <a:spcBef>
                <a:spcPts val="1200"/>
              </a:spcBef>
              <a:tabLst>
                <a:tab pos="457200" algn="l"/>
              </a:tabLst>
            </a:pPr>
            <a:r>
              <a:rPr lang="en-IN" sz="1600" b="0" i="0" dirty="0">
                <a:effectLst/>
                <a:latin typeface="Century Gothic (body)"/>
              </a:rPr>
              <a:t>Heart disease, diabetes, etc </a:t>
            </a:r>
            <a:r>
              <a:rPr lang="en-IN" sz="1600" dirty="0">
                <a:latin typeface="Century Gothic (body)"/>
              </a:rPr>
              <a:t>are</a:t>
            </a:r>
            <a:r>
              <a:rPr lang="en-IN" sz="1600" b="0" i="0" dirty="0">
                <a:effectLst/>
                <a:latin typeface="Century Gothic (body)"/>
              </a:rPr>
              <a:t> the leading causes of death worldwide. Early detection and accurate prediction of these diseases can significantly improve patient outcomes and reduce the overall healthcare burden.</a:t>
            </a:r>
            <a:endParaRPr lang="en-US" sz="1600" dirty="0">
              <a:effectLst/>
              <a:latin typeface="Century Gothic (body)"/>
            </a:endParaRPr>
          </a:p>
        </p:txBody>
      </p:sp>
    </p:spTree>
    <p:extLst>
      <p:ext uri="{BB962C8B-B14F-4D97-AF65-F5344CB8AC3E}">
        <p14:creationId xmlns:p14="http://schemas.microsoft.com/office/powerpoint/2010/main" val="22679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9F7950-5A8D-8F3C-411E-6F5A22AFCF45}"/>
              </a:ext>
            </a:extLst>
          </p:cNvPr>
          <p:cNvSpPr/>
          <p:nvPr/>
        </p:nvSpPr>
        <p:spPr>
          <a:xfrm>
            <a:off x="6096000" y="0"/>
            <a:ext cx="5291663" cy="162877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dirty="0">
                <a:ln w="0"/>
                <a:effectLst>
                  <a:outerShdw blurRad="38100" dist="19050" dir="2700000" algn="tl" rotWithShape="0">
                    <a:schemeClr val="dk1">
                      <a:alpha val="40000"/>
                    </a:schemeClr>
                  </a:outerShdw>
                </a:effectLst>
                <a:latin typeface="+mj-lt"/>
                <a:ea typeface="+mj-ea"/>
                <a:cs typeface="+mj-cs"/>
              </a:rPr>
              <a:t>Solution Approach</a:t>
            </a:r>
            <a:r>
              <a:rPr lang="en-US" sz="4000" b="0" cap="none" spc="0" dirty="0">
                <a:ln w="0"/>
                <a:effectLst>
                  <a:outerShdw blurRad="38100" dist="19050" dir="2700000" algn="tl" rotWithShape="0">
                    <a:schemeClr val="dk1">
                      <a:alpha val="40000"/>
                    </a:schemeClr>
                  </a:outerShdw>
                </a:effectLst>
                <a:latin typeface="+mj-lt"/>
                <a:ea typeface="+mj-ea"/>
                <a:cs typeface="+mj-cs"/>
              </a:rPr>
              <a:t>:</a:t>
            </a:r>
            <a:r>
              <a:rPr lang="en-US" sz="4000" b="0" cap="none" spc="0" dirty="0">
                <a:ln w="0"/>
                <a:latin typeface="+mj-lt"/>
                <a:ea typeface="+mj-ea"/>
                <a:cs typeface="+mj-cs"/>
              </a:rPr>
              <a:t>-</a:t>
            </a:r>
            <a:endParaRPr lang="en-US" sz="4000" dirty="0">
              <a:effectLst/>
              <a:latin typeface="+mj-lt"/>
              <a:ea typeface="+mj-ea"/>
              <a:cs typeface="+mj-cs"/>
            </a:endParaRPr>
          </a:p>
        </p:txBody>
      </p:sp>
      <p:pic>
        <p:nvPicPr>
          <p:cNvPr id="6" name="Picture 5" descr="Vaccine storage and manufacturing">
            <a:extLst>
              <a:ext uri="{FF2B5EF4-FFF2-40B4-BE49-F238E27FC236}">
                <a16:creationId xmlns:a16="http://schemas.microsoft.com/office/drawing/2014/main" id="{B3C490CE-E987-EF58-3050-5B55B92093B1}"/>
              </a:ext>
            </a:extLst>
          </p:cNvPr>
          <p:cNvPicPr>
            <a:picLocks noChangeAspect="1"/>
          </p:cNvPicPr>
          <p:nvPr/>
        </p:nvPicPr>
        <p:blipFill rotWithShape="1">
          <a:blip r:embed="rId2"/>
          <a:srcRect l="24736" r="15915" b="-2"/>
          <a:stretch/>
        </p:blipFill>
        <p:spPr>
          <a:xfrm>
            <a:off x="0" y="0"/>
            <a:ext cx="5478086"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8" name="Content Placeholder 2">
            <a:extLst>
              <a:ext uri="{FF2B5EF4-FFF2-40B4-BE49-F238E27FC236}">
                <a16:creationId xmlns:a16="http://schemas.microsoft.com/office/drawing/2014/main" id="{EA8959B0-D335-0D62-200D-A2FB5B8EF94A}"/>
              </a:ext>
            </a:extLst>
          </p:cNvPr>
          <p:cNvSpPr txBox="1">
            <a:spLocks/>
          </p:cNvSpPr>
          <p:nvPr/>
        </p:nvSpPr>
        <p:spPr>
          <a:xfrm>
            <a:off x="5650029" y="2111434"/>
            <a:ext cx="6401899" cy="444798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Font typeface="Arial" panose="020B0604020202020204" pitchFamily="34" charset="0"/>
              <a:buNone/>
            </a:pPr>
            <a:r>
              <a:rPr lang="en-US" sz="2100" b="1" dirty="0"/>
              <a:t>Department prediction-</a:t>
            </a:r>
          </a:p>
          <a:p>
            <a:pPr marL="0">
              <a:spcBef>
                <a:spcPts val="1500"/>
              </a:spcBef>
              <a:spcAft>
                <a:spcPts val="1500"/>
              </a:spcAft>
            </a:pPr>
            <a:r>
              <a:rPr lang="en-US" sz="1500" b="1" dirty="0"/>
              <a:t>1.    Data Collection:                  </a:t>
            </a:r>
            <a:r>
              <a:rPr lang="en-US" sz="1500" dirty="0"/>
              <a:t>Gathering a comprehensive dataset containing 		                patient information and department.</a:t>
            </a:r>
          </a:p>
          <a:p>
            <a:pPr marL="0">
              <a:spcBef>
                <a:spcPts val="1500"/>
              </a:spcBef>
              <a:spcAft>
                <a:spcPts val="1500"/>
              </a:spcAft>
            </a:pPr>
            <a:r>
              <a:rPr lang="en-US" sz="1500" b="1" dirty="0"/>
              <a:t>2.    Data Preprocessing:           </a:t>
            </a:r>
            <a:r>
              <a:rPr lang="en-US" sz="1500" dirty="0"/>
              <a:t>Cleaning and preprocessing the data, including  		                handling missing values and standardizing 		                data formats.</a:t>
            </a:r>
          </a:p>
          <a:p>
            <a:pPr>
              <a:spcBef>
                <a:spcPts val="1500"/>
              </a:spcBef>
              <a:spcAft>
                <a:spcPts val="1500"/>
              </a:spcAft>
            </a:pPr>
            <a:r>
              <a:rPr lang="en-US" sz="1500" b="1" dirty="0"/>
              <a:t>3.    Machine Learning Model: </a:t>
            </a:r>
            <a:r>
              <a:rPr lang="en-US" sz="1500" dirty="0"/>
              <a:t>Developing a machine learning model that can 		              effectively </a:t>
            </a:r>
            <a:r>
              <a:rPr lang="en-US" sz="1500" dirty="0" err="1"/>
              <a:t>analyse</a:t>
            </a:r>
            <a:r>
              <a:rPr lang="en-US" sz="1500" dirty="0"/>
              <a:t> patient symptoms to predict   		              department and heart disease. Algorithms such 		              as random forests, XG Boost,		              		              naive bayes, light </a:t>
            </a:r>
            <a:r>
              <a:rPr lang="en-US" sz="1500" dirty="0" err="1"/>
              <a:t>gbm</a:t>
            </a:r>
            <a:r>
              <a:rPr lang="en-US" sz="1500" dirty="0"/>
              <a:t>, </a:t>
            </a:r>
            <a:r>
              <a:rPr lang="en-US" sz="1500" dirty="0" err="1"/>
              <a:t>etc</a:t>
            </a:r>
            <a:r>
              <a:rPr lang="en-US" sz="1500" dirty="0"/>
              <a:t> are used for 		                                   classification tasks.</a:t>
            </a:r>
          </a:p>
          <a:p>
            <a:pPr marL="0">
              <a:spcBef>
                <a:spcPts val="1500"/>
              </a:spcBef>
              <a:spcAft>
                <a:spcPts val="1500"/>
              </a:spcAft>
            </a:pPr>
            <a:r>
              <a:rPr lang="en-US" sz="1500" b="1" dirty="0"/>
              <a:t>4.    Model Training:                   </a:t>
            </a:r>
            <a:r>
              <a:rPr lang="en-US" sz="1500" dirty="0"/>
              <a:t>Training the machine learning model on the 	 	               prepared dataset, fine-tuning it for optimal 		               performance.</a:t>
            </a:r>
          </a:p>
          <a:p>
            <a:pPr marL="0">
              <a:spcBef>
                <a:spcPts val="1500"/>
              </a:spcBef>
              <a:spcAft>
                <a:spcPts val="1500"/>
              </a:spcAft>
            </a:pPr>
            <a:r>
              <a:rPr lang="en-US" sz="1500" b="1" dirty="0"/>
              <a:t>5</a:t>
            </a:r>
            <a:r>
              <a:rPr lang="en-US" sz="1500" b="1" dirty="0">
                <a:effectLst/>
              </a:rPr>
              <a:t>.     Model Evaluation:             </a:t>
            </a:r>
            <a:r>
              <a:rPr lang="en-US" sz="1500" b="0" i="0" dirty="0">
                <a:effectLst/>
              </a:rPr>
              <a:t>Evaluating the model's performance on the testing 		               dataset with the help of classification report, 	</a:t>
            </a:r>
            <a:r>
              <a:rPr lang="en-US" sz="1500" dirty="0"/>
              <a:t>	               </a:t>
            </a:r>
            <a:r>
              <a:rPr lang="en-US" sz="1500" b="0" i="0" dirty="0">
                <a:effectLst/>
              </a:rPr>
              <a:t>confusion matrix, accuracy score</a:t>
            </a:r>
            <a:r>
              <a:rPr lang="en-US" sz="1500" b="0" i="0" dirty="0">
                <a:solidFill>
                  <a:srgbClr val="374151"/>
                </a:solidFill>
                <a:effectLst/>
              </a:rPr>
              <a:t>.</a:t>
            </a:r>
            <a:endParaRPr lang="en-US" sz="1500" dirty="0">
              <a:effectLst/>
            </a:endParaRPr>
          </a:p>
          <a:p>
            <a:pPr marL="0">
              <a:spcBef>
                <a:spcPts val="1500"/>
              </a:spcBef>
              <a:spcAft>
                <a:spcPts val="1500"/>
              </a:spcAft>
            </a:pPr>
            <a:endParaRPr lang="en-US" sz="1500" dirty="0"/>
          </a:p>
          <a:p>
            <a:pPr marL="0" fontAlgn="base">
              <a:spcBef>
                <a:spcPts val="1200"/>
              </a:spcBef>
              <a:tabLst>
                <a:tab pos="457200" algn="l"/>
              </a:tabLst>
            </a:pPr>
            <a:endParaRPr lang="en-US" sz="1100" dirty="0"/>
          </a:p>
        </p:txBody>
      </p:sp>
      <p:pic>
        <p:nvPicPr>
          <p:cNvPr id="2" name="Picture 1">
            <a:extLst>
              <a:ext uri="{FF2B5EF4-FFF2-40B4-BE49-F238E27FC236}">
                <a16:creationId xmlns:a16="http://schemas.microsoft.com/office/drawing/2014/main" id="{165E5F09-E7C7-C7F3-4552-2126B763404F}"/>
              </a:ext>
            </a:extLst>
          </p:cNvPr>
          <p:cNvPicPr>
            <a:picLocks noChangeAspect="1"/>
          </p:cNvPicPr>
          <p:nvPr/>
        </p:nvPicPr>
        <p:blipFill rotWithShape="1">
          <a:blip r:embed="rId3">
            <a:extLst>
              <a:ext uri="{28A0092B-C50C-407E-A947-70E740481C1C}">
                <a14:useLocalDpi xmlns:a14="http://schemas.microsoft.com/office/drawing/2010/main" val="0"/>
              </a:ext>
            </a:extLst>
          </a:blip>
          <a:srcRect l="39606" t="2952" r="5043" b="3524"/>
          <a:stretch/>
        </p:blipFill>
        <p:spPr bwMode="auto">
          <a:xfrm>
            <a:off x="0" y="0"/>
            <a:ext cx="5478086" cy="70950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001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ED95-8758-8BC1-98AF-03A55A4B2DF0}"/>
              </a:ext>
            </a:extLst>
          </p:cNvPr>
          <p:cNvSpPr>
            <a:spLocks noGrp="1"/>
          </p:cNvSpPr>
          <p:nvPr>
            <p:ph type="title"/>
          </p:nvPr>
        </p:nvSpPr>
        <p:spPr>
          <a:xfrm>
            <a:off x="838200" y="87755"/>
            <a:ext cx="10515600" cy="1325563"/>
          </a:xfrm>
        </p:spPr>
        <p:txBody>
          <a:bodyPr/>
          <a:lstStyle/>
          <a:p>
            <a:r>
              <a:rPr lang="en-US" sz="4400" kern="1200" dirty="0">
                <a:ln w="0"/>
                <a:solidFill>
                  <a:schemeClr val="tx1"/>
                </a:solidFill>
                <a:effectLst>
                  <a:outerShdw blurRad="38100" dist="19050" dir="2700000" algn="tl" rotWithShape="0">
                    <a:schemeClr val="dk1">
                      <a:alpha val="40000"/>
                    </a:schemeClr>
                  </a:outerShdw>
                </a:effectLst>
                <a:latin typeface="+mj-lt"/>
                <a:ea typeface="+mj-ea"/>
                <a:cs typeface="+mj-cs"/>
              </a:rPr>
              <a:t>Sample Data</a:t>
            </a:r>
            <a:r>
              <a:rPr lang="en-US" sz="4400" b="0" kern="1200" cap="none" spc="0" dirty="0">
                <a:ln w="0"/>
                <a:solidFill>
                  <a:schemeClr val="tx1"/>
                </a:solidFill>
                <a:effectLst>
                  <a:outerShdw blurRad="38100" dist="19050" dir="2700000" algn="tl" rotWithShape="0">
                    <a:schemeClr val="dk1">
                      <a:alpha val="40000"/>
                    </a:schemeClr>
                  </a:outerShdw>
                </a:effectLst>
                <a:latin typeface="+mj-lt"/>
                <a:ea typeface="+mj-ea"/>
                <a:cs typeface="+mj-cs"/>
              </a:rPr>
              <a:t>:</a:t>
            </a:r>
            <a:r>
              <a:rPr lang="en-US" sz="4400" b="0" kern="1200" cap="none" spc="0" dirty="0">
                <a:ln w="0"/>
                <a:solidFill>
                  <a:schemeClr val="tx1"/>
                </a:solidFill>
                <a:latin typeface="+mj-lt"/>
                <a:ea typeface="+mj-ea"/>
                <a:cs typeface="+mj-cs"/>
              </a:rPr>
              <a:t>-</a:t>
            </a:r>
            <a:endParaRPr lang="en-IN" dirty="0"/>
          </a:p>
        </p:txBody>
      </p:sp>
      <p:pic>
        <p:nvPicPr>
          <p:cNvPr id="12" name="Picture 11" descr="A screenshot of a computer">
            <a:extLst>
              <a:ext uri="{FF2B5EF4-FFF2-40B4-BE49-F238E27FC236}">
                <a16:creationId xmlns:a16="http://schemas.microsoft.com/office/drawing/2014/main" id="{4BA8FC5F-C6E0-E18D-BEE1-758C440C2630}"/>
              </a:ext>
            </a:extLst>
          </p:cNvPr>
          <p:cNvPicPr>
            <a:picLocks noChangeAspect="1"/>
          </p:cNvPicPr>
          <p:nvPr/>
        </p:nvPicPr>
        <p:blipFill rotWithShape="1">
          <a:blip r:embed="rId2">
            <a:extLst>
              <a:ext uri="{28A0092B-C50C-407E-A947-70E740481C1C}">
                <a14:useLocalDpi xmlns:a14="http://schemas.microsoft.com/office/drawing/2010/main" val="0"/>
              </a:ext>
            </a:extLst>
          </a:blip>
          <a:srcRect l="22423" t="20683" r="27905" b="32381"/>
          <a:stretch/>
        </p:blipFill>
        <p:spPr>
          <a:xfrm>
            <a:off x="3432795" y="4482895"/>
            <a:ext cx="4655488" cy="221612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Rounded Corners 15">
            <a:extLst>
              <a:ext uri="{FF2B5EF4-FFF2-40B4-BE49-F238E27FC236}">
                <a16:creationId xmlns:a16="http://schemas.microsoft.com/office/drawing/2014/main" id="{D3900BD3-482C-4B47-B76F-201A48C33F19}"/>
              </a:ext>
            </a:extLst>
          </p:cNvPr>
          <p:cNvSpPr/>
          <p:nvPr/>
        </p:nvSpPr>
        <p:spPr>
          <a:xfrm>
            <a:off x="587829" y="4655975"/>
            <a:ext cx="2425959" cy="783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effectLst/>
              </a:rPr>
              <a:t>Department prediction</a:t>
            </a:r>
            <a:endParaRPr lang="en-IN"/>
          </a:p>
        </p:txBody>
      </p:sp>
      <p:sp>
        <p:nvSpPr>
          <p:cNvPr id="17" name="Rectangle: Rounded Corners 16">
            <a:extLst>
              <a:ext uri="{FF2B5EF4-FFF2-40B4-BE49-F238E27FC236}">
                <a16:creationId xmlns:a16="http://schemas.microsoft.com/office/drawing/2014/main" id="{0A1B9250-C5E1-BF89-E680-3F73AF6FE9A9}"/>
              </a:ext>
            </a:extLst>
          </p:cNvPr>
          <p:cNvSpPr/>
          <p:nvPr/>
        </p:nvSpPr>
        <p:spPr>
          <a:xfrm>
            <a:off x="587829" y="2219070"/>
            <a:ext cx="2425959" cy="783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Heart disease prediction</a:t>
            </a:r>
          </a:p>
        </p:txBody>
      </p:sp>
      <p:pic>
        <p:nvPicPr>
          <p:cNvPr id="5" name="Content Placeholder 4">
            <a:extLst>
              <a:ext uri="{FF2B5EF4-FFF2-40B4-BE49-F238E27FC236}">
                <a16:creationId xmlns:a16="http://schemas.microsoft.com/office/drawing/2014/main" id="{C7CF2A01-4360-BCC9-1168-58C55AFF4D5D}"/>
              </a:ext>
            </a:extLst>
          </p:cNvPr>
          <p:cNvPicPr>
            <a:picLocks noGrp="1" noChangeAspect="1"/>
          </p:cNvPicPr>
          <p:nvPr>
            <p:ph idx="1"/>
          </p:nvPr>
        </p:nvPicPr>
        <p:blipFill>
          <a:blip r:embed="rId3"/>
          <a:stretch>
            <a:fillRect/>
          </a:stretch>
        </p:blipFill>
        <p:spPr>
          <a:xfrm>
            <a:off x="3301465" y="1992429"/>
            <a:ext cx="4928135" cy="2136810"/>
          </a:xfrm>
          <a:prstGeom prst="rect">
            <a:avLst/>
          </a:prstGeom>
        </p:spPr>
      </p:pic>
    </p:spTree>
    <p:extLst>
      <p:ext uri="{BB962C8B-B14F-4D97-AF65-F5344CB8AC3E}">
        <p14:creationId xmlns:p14="http://schemas.microsoft.com/office/powerpoint/2010/main" val="299985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53" name="Picture 1039" descr="Abstract background of data">
            <a:extLst>
              <a:ext uri="{FF2B5EF4-FFF2-40B4-BE49-F238E27FC236}">
                <a16:creationId xmlns:a16="http://schemas.microsoft.com/office/drawing/2014/main" id="{BE8BE805-4208-1D34-93FF-9890D687A54D}"/>
              </a:ext>
            </a:extLst>
          </p:cNvPr>
          <p:cNvPicPr>
            <a:picLocks noChangeAspect="1"/>
          </p:cNvPicPr>
          <p:nvPr/>
        </p:nvPicPr>
        <p:blipFill rotWithShape="1">
          <a:blip r:embed="rId2"/>
          <a:srcRect l="23604" r="32023"/>
          <a:stretch/>
        </p:blipFill>
        <p:spPr>
          <a:xfrm>
            <a:off x="-1" y="-19252"/>
            <a:ext cx="4763194" cy="6858002"/>
          </a:xfrm>
          <a:prstGeom prst="rect">
            <a:avLst/>
          </a:prstGeom>
        </p:spPr>
      </p:pic>
      <p:sp>
        <p:nvSpPr>
          <p:cNvPr id="8" name="Rectangle 7">
            <a:extLst>
              <a:ext uri="{FF2B5EF4-FFF2-40B4-BE49-F238E27FC236}">
                <a16:creationId xmlns:a16="http://schemas.microsoft.com/office/drawing/2014/main" id="{5BA216DD-D86A-D29D-0BC4-8FFDE6138032}"/>
              </a:ext>
            </a:extLst>
          </p:cNvPr>
          <p:cNvSpPr/>
          <p:nvPr/>
        </p:nvSpPr>
        <p:spPr>
          <a:xfrm>
            <a:off x="5373710" y="654141"/>
            <a:ext cx="4260741" cy="10333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dirty="0">
                <a:ln w="0"/>
                <a:effectLst>
                  <a:outerShdw blurRad="38100" dist="19050" dir="2700000" algn="tl" rotWithShape="0">
                    <a:schemeClr val="dk1">
                      <a:alpha val="40000"/>
                    </a:schemeClr>
                  </a:outerShdw>
                </a:effectLst>
                <a:latin typeface="+mj-lt"/>
                <a:ea typeface="+mj-ea"/>
                <a:cs typeface="+mj-cs"/>
              </a:rPr>
              <a:t>Technology Used</a:t>
            </a:r>
            <a:r>
              <a:rPr lang="en-US" sz="3200" b="1" cap="none" spc="0" dirty="0">
                <a:ln w="0"/>
                <a:effectLst>
                  <a:outerShdw blurRad="38100" dist="19050" dir="2700000" algn="tl" rotWithShape="0">
                    <a:schemeClr val="dk1">
                      <a:alpha val="40000"/>
                    </a:schemeClr>
                  </a:outerShdw>
                </a:effectLst>
                <a:latin typeface="+mj-lt"/>
                <a:ea typeface="+mj-ea"/>
                <a:cs typeface="+mj-cs"/>
              </a:rPr>
              <a:t>:-</a:t>
            </a:r>
          </a:p>
        </p:txBody>
      </p:sp>
      <p:sp>
        <p:nvSpPr>
          <p:cNvPr id="3" name="TextBox 2">
            <a:extLst>
              <a:ext uri="{FF2B5EF4-FFF2-40B4-BE49-F238E27FC236}">
                <a16:creationId xmlns:a16="http://schemas.microsoft.com/office/drawing/2014/main" id="{A57C9A64-2B4D-52A6-F847-24B061FABE6B}"/>
              </a:ext>
            </a:extLst>
          </p:cNvPr>
          <p:cNvSpPr txBox="1"/>
          <p:nvPr/>
        </p:nvSpPr>
        <p:spPr>
          <a:xfrm>
            <a:off x="5295208" y="2220364"/>
            <a:ext cx="6525490" cy="3830240"/>
          </a:xfrm>
          <a:prstGeom prst="rect">
            <a:avLst/>
          </a:prstGeom>
        </p:spPr>
        <p:txBody>
          <a:bodyPr vert="horz" lIns="91440" tIns="45720" rIns="91440" bIns="45720" rtlCol="0" anchor="t">
            <a:normAutofit/>
          </a:bodyPr>
          <a:lstStyle/>
          <a:p>
            <a:pPr marL="342900" lvl="0" indent="-342900">
              <a:lnSpc>
                <a:spcPct val="90000"/>
              </a:lnSpc>
              <a:spcAft>
                <a:spcPts val="600"/>
              </a:spcAft>
              <a:buFont typeface="+mj-lt"/>
              <a:buAutoNum type="arabicPeriod"/>
            </a:pPr>
            <a:r>
              <a:rPr lang="en-US" sz="1600" dirty="0">
                <a:effectLst/>
              </a:rPr>
              <a:t>Language: Python v3.11.4</a:t>
            </a:r>
          </a:p>
          <a:p>
            <a:pPr marL="342900" lvl="0" indent="-342900">
              <a:lnSpc>
                <a:spcPct val="90000"/>
              </a:lnSpc>
              <a:spcAft>
                <a:spcPts val="600"/>
              </a:spcAft>
              <a:buFont typeface="+mj-lt"/>
              <a:buAutoNum type="arabicPeriod"/>
            </a:pPr>
            <a:r>
              <a:rPr lang="en-US" sz="1600" dirty="0">
                <a:effectLst/>
              </a:rPr>
              <a:t>Platform: Google </a:t>
            </a:r>
            <a:r>
              <a:rPr lang="en-US" sz="1600" dirty="0" err="1">
                <a:effectLst/>
              </a:rPr>
              <a:t>Colab</a:t>
            </a:r>
            <a:endParaRPr lang="en-US" sz="1600" dirty="0">
              <a:effectLst/>
            </a:endParaRPr>
          </a:p>
          <a:p>
            <a:pPr marL="342900" lvl="0" indent="-342900">
              <a:lnSpc>
                <a:spcPct val="90000"/>
              </a:lnSpc>
              <a:spcAft>
                <a:spcPts val="600"/>
              </a:spcAft>
              <a:buFont typeface="+mj-lt"/>
              <a:buAutoNum type="arabicPeriod"/>
            </a:pPr>
            <a:r>
              <a:rPr lang="en-US" sz="1600" dirty="0">
                <a:effectLst/>
              </a:rPr>
              <a:t>Libraries used:   </a:t>
            </a:r>
          </a:p>
          <a:p>
            <a:pPr marL="400050" lvl="0" indent="-228600">
              <a:lnSpc>
                <a:spcPct val="90000"/>
              </a:lnSpc>
              <a:spcAft>
                <a:spcPts val="600"/>
              </a:spcAft>
              <a:buFont typeface="Arial" panose="020B0604020202020204" pitchFamily="34" charset="0"/>
              <a:buChar char="•"/>
            </a:pPr>
            <a:r>
              <a:rPr lang="en-US" sz="1600" dirty="0">
                <a:effectLst/>
              </a:rPr>
              <a:t>   Scikit-Learn (</a:t>
            </a:r>
            <a:r>
              <a:rPr lang="en-US" sz="1600" dirty="0" err="1">
                <a:effectLst/>
              </a:rPr>
              <a:t>sklearn</a:t>
            </a:r>
            <a:r>
              <a:rPr lang="en-US" sz="1600" dirty="0">
                <a:effectLst/>
              </a:rPr>
              <a:t>)</a:t>
            </a:r>
          </a:p>
          <a:p>
            <a:pPr marL="400050" lvl="0" indent="-228600">
              <a:lnSpc>
                <a:spcPct val="90000"/>
              </a:lnSpc>
              <a:spcAft>
                <a:spcPts val="600"/>
              </a:spcAft>
              <a:buFont typeface="Arial" panose="020B0604020202020204" pitchFamily="34" charset="0"/>
              <a:buChar char="•"/>
            </a:pPr>
            <a:r>
              <a:rPr lang="en-US" sz="1600" dirty="0">
                <a:effectLst/>
              </a:rPr>
              <a:t>   decision trees</a:t>
            </a:r>
          </a:p>
          <a:p>
            <a:pPr marL="400050" lvl="0" indent="-228600">
              <a:lnSpc>
                <a:spcPct val="90000"/>
              </a:lnSpc>
              <a:spcAft>
                <a:spcPts val="600"/>
              </a:spcAft>
              <a:buFont typeface="Arial" panose="020B0604020202020204" pitchFamily="34" charset="0"/>
              <a:buChar char="•"/>
            </a:pPr>
            <a:r>
              <a:rPr lang="en-US" sz="1600" dirty="0"/>
              <a:t>   </a:t>
            </a:r>
            <a:r>
              <a:rPr lang="en-US" sz="1600" dirty="0">
                <a:effectLst/>
              </a:rPr>
              <a:t>random forests</a:t>
            </a:r>
          </a:p>
          <a:p>
            <a:pPr marL="400050" lvl="0" indent="-228600">
              <a:lnSpc>
                <a:spcPct val="90000"/>
              </a:lnSpc>
              <a:spcAft>
                <a:spcPts val="600"/>
              </a:spcAft>
              <a:buFont typeface="Arial" panose="020B0604020202020204" pitchFamily="34" charset="0"/>
              <a:buChar char="•"/>
            </a:pPr>
            <a:r>
              <a:rPr lang="en-US" sz="1600" dirty="0"/>
              <a:t>   </a:t>
            </a:r>
            <a:r>
              <a:rPr lang="en-US" sz="1600" dirty="0">
                <a:effectLst/>
              </a:rPr>
              <a:t>Pandas</a:t>
            </a:r>
            <a:endParaRPr lang="en-US" sz="1600" dirty="0"/>
          </a:p>
          <a:p>
            <a:pPr marL="400050" lvl="0" indent="-228600">
              <a:lnSpc>
                <a:spcPct val="90000"/>
              </a:lnSpc>
              <a:spcAft>
                <a:spcPts val="600"/>
              </a:spcAft>
              <a:buFont typeface="Arial" panose="020B0604020202020204" pitchFamily="34" charset="0"/>
              <a:buChar char="•"/>
            </a:pPr>
            <a:r>
              <a:rPr lang="en-US" sz="1600" dirty="0"/>
              <a:t>   </a:t>
            </a:r>
            <a:r>
              <a:rPr lang="en-US" sz="1600" dirty="0">
                <a:effectLst/>
              </a:rPr>
              <a:t>NumPy</a:t>
            </a:r>
            <a:endParaRPr lang="en-US" sz="1600" dirty="0"/>
          </a:p>
          <a:p>
            <a:pPr marL="400050" lvl="0" indent="-228600">
              <a:lnSpc>
                <a:spcPct val="90000"/>
              </a:lnSpc>
              <a:spcAft>
                <a:spcPts val="600"/>
              </a:spcAft>
              <a:buFont typeface="Arial" panose="020B0604020202020204" pitchFamily="34" charset="0"/>
              <a:buChar char="•"/>
            </a:pPr>
            <a:r>
              <a:rPr lang="en-US" sz="1600" dirty="0">
                <a:effectLst/>
              </a:rPr>
              <a:t>   Matplotlib and Seaborn</a:t>
            </a:r>
          </a:p>
          <a:p>
            <a:pPr marL="400050" lvl="0" indent="-228600">
              <a:lnSpc>
                <a:spcPct val="90000"/>
              </a:lnSpc>
              <a:spcAft>
                <a:spcPts val="600"/>
              </a:spcAft>
              <a:buFont typeface="Arial" panose="020B0604020202020204" pitchFamily="34" charset="0"/>
              <a:buChar char="•"/>
            </a:pPr>
            <a:r>
              <a:rPr lang="en-US" sz="1600" dirty="0"/>
              <a:t>   </a:t>
            </a:r>
            <a:r>
              <a:rPr lang="en-US" sz="1600" dirty="0" err="1">
                <a:effectLst/>
              </a:rPr>
              <a:t>XGBoost</a:t>
            </a:r>
            <a:r>
              <a:rPr lang="en-US" sz="1600" dirty="0">
                <a:effectLst/>
              </a:rPr>
              <a:t> (Gradient Boost)</a:t>
            </a:r>
            <a:endParaRPr lang="en-US" sz="1600" dirty="0"/>
          </a:p>
          <a:p>
            <a:pPr marL="400050" lvl="0" indent="-228600">
              <a:lnSpc>
                <a:spcPct val="90000"/>
              </a:lnSpc>
              <a:spcAft>
                <a:spcPts val="600"/>
              </a:spcAft>
              <a:buFont typeface="Arial" panose="020B0604020202020204" pitchFamily="34" charset="0"/>
              <a:buChar char="•"/>
            </a:pPr>
            <a:r>
              <a:rPr lang="en-US" sz="1600" dirty="0">
                <a:effectLst/>
              </a:rPr>
              <a:t>   Light GBM</a:t>
            </a:r>
            <a:endParaRPr lang="en-US" sz="1600" dirty="0"/>
          </a:p>
        </p:txBody>
      </p:sp>
    </p:spTree>
    <p:extLst>
      <p:ext uri="{BB962C8B-B14F-4D97-AF65-F5344CB8AC3E}">
        <p14:creationId xmlns:p14="http://schemas.microsoft.com/office/powerpoint/2010/main" val="421367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t="25" b="25"/>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val="3476954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60917A0709F94196107FD7C05FDFC1" ma:contentTypeVersion="3" ma:contentTypeDescription="Create a new document." ma:contentTypeScope="" ma:versionID="f4f35df7d3b2b30be4d7d303f6f7986b">
  <xsd:schema xmlns:xsd="http://www.w3.org/2001/XMLSchema" xmlns:xs="http://www.w3.org/2001/XMLSchema" xmlns:p="http://schemas.microsoft.com/office/2006/metadata/properties" xmlns:ns3="d5b61758-bfbd-42b9-9fcc-392b23d1e4fc" targetNamespace="http://schemas.microsoft.com/office/2006/metadata/properties" ma:root="true" ma:fieldsID="14f2756c2b30d218277a2f6739b49dbe" ns3:_="">
    <xsd:import namespace="d5b61758-bfbd-42b9-9fcc-392b23d1e4fc"/>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b61758-bfbd-42b9-9fcc-392b23d1e4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48F719-194F-41D6-A6B1-EC6BF27B3E08}">
  <ds:schemaRef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d5b61758-bfbd-42b9-9fcc-392b23d1e4fc"/>
    <ds:schemaRef ds:uri="http://purl.org/dc/terms/"/>
    <ds:schemaRef ds:uri="http://purl.org/dc/elements/1.1/"/>
  </ds:schemaRefs>
</ds:datastoreItem>
</file>

<file path=customXml/itemProps2.xml><?xml version="1.0" encoding="utf-8"?>
<ds:datastoreItem xmlns:ds="http://schemas.openxmlformats.org/officeDocument/2006/customXml" ds:itemID="{8BAD009C-C3BA-4DCF-93B6-8F10A65B5B24}">
  <ds:schemaRefs>
    <ds:schemaRef ds:uri="http://schemas.microsoft.com/sharepoint/v3/contenttype/forms"/>
  </ds:schemaRefs>
</ds:datastoreItem>
</file>

<file path=customXml/itemProps3.xml><?xml version="1.0" encoding="utf-8"?>
<ds:datastoreItem xmlns:ds="http://schemas.openxmlformats.org/officeDocument/2006/customXml" ds:itemID="{5AF4C662-14A0-42BE-977E-8182EC25E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b61758-bfbd-42b9-9fcc-392b23d1e4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698</TotalTime>
  <Words>558</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Century Gothic</vt:lpstr>
      <vt:lpstr>Century Gothic (body)</vt:lpstr>
      <vt:lpstr>Dubai Light</vt:lpstr>
      <vt:lpstr>Dubai Medium</vt:lpstr>
      <vt:lpstr>Gill Sans MT (Headings)</vt:lpstr>
      <vt:lpstr>Times New Roman</vt:lpstr>
      <vt:lpstr>Wingdings 2</vt:lpstr>
      <vt:lpstr>Quotable</vt:lpstr>
      <vt:lpstr>       MEDX </vt:lpstr>
      <vt:lpstr>PowerPoint Presentation</vt:lpstr>
      <vt:lpstr>PowerPoint Presentation</vt:lpstr>
      <vt:lpstr>PowerPoint Presentation</vt:lpstr>
      <vt:lpstr>PowerPoint Presentation</vt:lpstr>
      <vt:lpstr>PowerPoint Presentation</vt:lpstr>
      <vt:lpstr>Sample Data:-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MED-X</dc:title>
  <dc:creator>SAYED OMAR AABID</dc:creator>
  <cp:lastModifiedBy>Jiya Yadav</cp:lastModifiedBy>
  <cp:revision>29</cp:revision>
  <dcterms:created xsi:type="dcterms:W3CDTF">2023-09-15T03:51:11Z</dcterms:created>
  <dcterms:modified xsi:type="dcterms:W3CDTF">2023-11-02T10:01:58Z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0x0101001A60917A0709F94196107FD7C05FDFC1</vt:lpwstr>
  </property>
</Properties>
</file>