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5" r:id="rId8"/>
    <p:sldId id="262" r:id="rId9"/>
    <p:sldId id="263" r:id="rId10"/>
    <p:sldId id="264" r:id="rId11"/>
    <p:sldId id="266" r:id="rId12"/>
    <p:sldId id="268"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4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1295400"/>
            <a:ext cx="7772400" cy="1470025"/>
          </a:xfrm>
        </p:spPr>
        <p:txBody>
          <a:bodyPr/>
          <a:lstStyle/>
          <a:p>
            <a:r>
              <a:rPr lang="en-US" dirty="0"/>
              <a:t>AIR QUALITY MONITORING SYSTEM</a:t>
            </a:r>
            <a:endParaRPr lang="en-US" dirty="0"/>
          </a:p>
        </p:txBody>
      </p:sp>
      <p:sp>
        <p:nvSpPr>
          <p:cNvPr id="5" name="Subtitle 4"/>
          <p:cNvSpPr>
            <a:spLocks noGrp="1"/>
          </p:cNvSpPr>
          <p:nvPr>
            <p:ph type="subTitle" idx="1"/>
          </p:nvPr>
        </p:nvSpPr>
        <p:spPr>
          <a:xfrm>
            <a:off x="533400" y="3200400"/>
            <a:ext cx="7924800" cy="1752600"/>
          </a:xfrm>
        </p:spPr>
        <p:txBody>
          <a:bodyPr>
            <a:normAutofit lnSpcReduction="10000"/>
          </a:bodyPr>
          <a:lstStyle/>
          <a:p>
            <a:pPr lvl="0" algn="l" latinLnBrk="1">
              <a:lnSpc>
                <a:spcPct val="80000"/>
              </a:lnSpc>
            </a:pPr>
            <a:r>
              <a:rPr lang="en-US" altLang="en-US" b="1" dirty="0">
                <a:solidFill>
                  <a:srgbClr val="FF0000"/>
                </a:solidFill>
              </a:rPr>
              <a:t>Problem Statement </a:t>
            </a:r>
            <a:r>
              <a:rPr lang="en-US" altLang="en-US" dirty="0">
                <a:solidFill>
                  <a:schemeClr val="tx1"/>
                </a:solidFill>
              </a:rPr>
              <a:t>:</a:t>
            </a:r>
            <a:endParaRPr lang="en-US" altLang="en-US" dirty="0">
              <a:solidFill>
                <a:schemeClr val="tx1"/>
              </a:solidFill>
            </a:endParaRPr>
          </a:p>
          <a:p>
            <a:pPr lvl="0" algn="l" latinLnBrk="1">
              <a:lnSpc>
                <a:spcPct val="80000"/>
              </a:lnSpc>
            </a:pPr>
            <a:r>
              <a:rPr lang="en-US" altLang="en-US" dirty="0">
                <a:solidFill>
                  <a:schemeClr val="tx1"/>
                </a:solidFill>
              </a:rPr>
              <a:t> Solutions to detect air quality and improve it.</a:t>
            </a:r>
            <a:endParaRPr lang="en-US" altLang="en-US" dirty="0">
              <a:solidFill>
                <a:schemeClr val="tx1"/>
              </a:solidFill>
            </a:endParaRPr>
          </a:p>
          <a:p>
            <a:pPr lvl="0" algn="l" latinLnBrk="1">
              <a:lnSpc>
                <a:spcPct val="80000"/>
              </a:lnSpc>
            </a:pPr>
            <a:endParaRPr lang="en-US" altLang="en-US" dirty="0">
              <a:solidFill>
                <a:schemeClr val="tx1"/>
              </a:solidFill>
            </a:endParaRPr>
          </a:p>
          <a:p>
            <a:pPr lvl="0" algn="l" latinLnBrk="1">
              <a:lnSpc>
                <a:spcPct val="80000"/>
              </a:lnSpc>
            </a:pPr>
            <a:r>
              <a:rPr lang="en-US" altLang="en-US" b="1" dirty="0">
                <a:solidFill>
                  <a:srgbClr val="FF0000"/>
                </a:solidFill>
              </a:rPr>
              <a:t>Category  </a:t>
            </a:r>
            <a:r>
              <a:rPr lang="en-US" altLang="en-US" dirty="0">
                <a:solidFill>
                  <a:schemeClr val="tx1"/>
                </a:solidFill>
              </a:rPr>
              <a:t>                  : Hardware</a:t>
            </a:r>
            <a:endParaRPr lang="en-US" altLang="en-US" dirty="0">
              <a:solidFill>
                <a:schemeClr val="tx1"/>
              </a:solidFill>
            </a:endParaRPr>
          </a:p>
          <a:p>
            <a:endParaRPr lang="en-US" dirty="0"/>
          </a:p>
        </p:txBody>
      </p:sp>
      <p:sp>
        <p:nvSpPr>
          <p:cNvPr id="6" name="TextBox 5"/>
          <p:cNvSpPr txBox="1"/>
          <p:nvPr/>
        </p:nvSpPr>
        <p:spPr>
          <a:xfrm>
            <a:off x="228600" y="228600"/>
            <a:ext cx="8610600" cy="3810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ea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ea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ea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ea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ea typeface="Arial" panose="020B0604020202020204" pitchFamily="34" charset="0"/>
                <a:sym typeface="Arial" panose="020B0604020202020204" pitchFamily="34" charset="0"/>
              </a:defRPr>
            </a:lvl5pPr>
          </a:lstStyle>
          <a:p>
            <a:pPr lvl="0" eaLnBrk="1" latinLnBrk="1" hangingPunct="1">
              <a:lnSpc>
                <a:spcPct val="90000"/>
              </a:lnSpc>
              <a:spcBef>
                <a:spcPts val="1000"/>
              </a:spcBef>
              <a:buNone/>
            </a:pPr>
            <a:r>
              <a:rPr lang="en-US" altLang="en-US" sz="2000" b="1" dirty="0">
                <a:latin typeface="Times New Roman" panose="02020603050405020304" pitchFamily="18" charset="0"/>
                <a:cs typeface="Times New Roman" panose="02020603050405020304" pitchFamily="18" charset="0"/>
              </a:rPr>
              <a:t>                                 VELAMMAL ENGINEERING COLLEGE , CHENNAI </a:t>
            </a:r>
            <a:endParaRPr lang="en-US" altLang="en-US" sz="2000" b="1" dirty="0">
              <a:latin typeface="Times New Roman" panose="02020603050405020304" pitchFamily="18" charset="0"/>
              <a:cs typeface="Times New Roman" panose="02020603050405020304" pitchFamily="18" charset="0"/>
            </a:endParaRPr>
          </a:p>
        </p:txBody>
      </p:sp>
      <p:pic>
        <p:nvPicPr>
          <p:cNvPr id="7" name="Picture 6" descr="http://10.0.0.7/images/logocollege.gif"/>
          <p:cNvPicPr/>
          <p:nvPr/>
        </p:nvPicPr>
        <p:blipFill>
          <a:blip r:embed="rId1"/>
          <a:srcRect/>
          <a:stretch>
            <a:fillRect/>
          </a:stretch>
        </p:blipFill>
        <p:spPr>
          <a:xfrm>
            <a:off x="228600" y="0"/>
            <a:ext cx="1295400" cy="990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Budget</a:t>
            </a:r>
            <a:endParaRPr lang="en-US" dirty="0"/>
          </a:p>
        </p:txBody>
      </p:sp>
      <p:sp>
        <p:nvSpPr>
          <p:cNvPr id="8" name="Content Placeholder 7"/>
          <p:cNvSpPr>
            <a:spLocks noGrp="1"/>
          </p:cNvSpPr>
          <p:nvPr>
            <p:ph idx="1"/>
          </p:nvPr>
        </p:nvSpPr>
        <p:spPr/>
        <p:txBody>
          <a:bodyPr>
            <a:normAutofit lnSpcReduction="10000"/>
          </a:bodyPr>
          <a:lstStyle/>
          <a:p>
            <a:r>
              <a:rPr lang="en-US" dirty="0"/>
              <a:t>THE APPROXIMATE BUDGET FOR MONITORING THE QUALITY OF AIR COMES AROUND </a:t>
            </a:r>
            <a:r>
              <a:rPr lang="en-US" dirty="0">
                <a:solidFill>
                  <a:srgbClr val="FF0000"/>
                </a:solidFill>
              </a:rPr>
              <a:t>5000 – 6000 INR.</a:t>
            </a:r>
            <a:endParaRPr lang="en-US" dirty="0">
              <a:solidFill>
                <a:srgbClr val="FF0000"/>
              </a:solidFill>
            </a:endParaRPr>
          </a:p>
          <a:p>
            <a:r>
              <a:rPr lang="en-US" dirty="0"/>
              <a:t>THE TOTAL COST INVOLVES THE COST OF ARDUINO UNO,MQ135,MQ02,COZIER CO2 SENSOR, ULTRASONIC SENSOR,GSM MODULE,BUZZERS,LCD, POTENTIOMETER,BREAD BOARD,JUMPER WIRES.</a:t>
            </a:r>
            <a:endParaRPr lang="en-US" dirty="0"/>
          </a:p>
        </p:txBody>
      </p:sp>
      <p:pic>
        <p:nvPicPr>
          <p:cNvPr id="9" name="Picture 8" descr="http://10.0.0.7/images/logocollege.gif"/>
          <p:cNvPicPr/>
          <p:nvPr/>
        </p:nvPicPr>
        <p:blipFill>
          <a:blip r:embed="rId1"/>
          <a:srcRect/>
          <a:stretch>
            <a:fillRect/>
          </a:stretch>
        </p:blipFill>
        <p:spPr>
          <a:xfrm>
            <a:off x="228600" y="0"/>
            <a:ext cx="1295400" cy="68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Project Outcome</a:t>
            </a:r>
            <a:endParaRPr lang="en-US" dirty="0"/>
          </a:p>
        </p:txBody>
      </p:sp>
      <p:sp>
        <p:nvSpPr>
          <p:cNvPr id="5" name="Content Placeholder 4"/>
          <p:cNvSpPr>
            <a:spLocks noGrp="1"/>
          </p:cNvSpPr>
          <p:nvPr>
            <p:ph sz="half" idx="1"/>
          </p:nvPr>
        </p:nvSpPr>
        <p:spPr>
          <a:xfrm>
            <a:off x="454494" y="1574800"/>
            <a:ext cx="4038600" cy="4525963"/>
          </a:xfrm>
        </p:spPr>
        <p:txBody>
          <a:bodyPr>
            <a:normAutofit fontScale="55000" lnSpcReduction="20000"/>
          </a:bodyPr>
          <a:lstStyle/>
          <a:p>
            <a:pPr marL="0" indent="0">
              <a:buNone/>
            </a:pPr>
            <a:r>
              <a:rPr lang="en-US" dirty="0">
                <a:solidFill>
                  <a:srgbClr val="FF0000"/>
                </a:solidFill>
              </a:rPr>
              <a:t>ADVANTAGES:</a:t>
            </a:r>
            <a:endParaRPr lang="en-US" dirty="0">
              <a:solidFill>
                <a:srgbClr val="FF0000"/>
              </a:solidFill>
            </a:endParaRPr>
          </a:p>
          <a:p>
            <a:r>
              <a:rPr lang="en-US" b="1" dirty="0">
                <a:solidFill>
                  <a:srgbClr val="FF0000"/>
                </a:solidFill>
              </a:rPr>
              <a:t>Technical feasibility- </a:t>
            </a:r>
            <a:r>
              <a:rPr lang="en-US" dirty="0"/>
              <a:t>The technical requirement for the system is economic and it does not use any other additional Hardware and software.
</a:t>
            </a:r>
            <a:r>
              <a:rPr lang="en-US" b="1" dirty="0">
                <a:solidFill>
                  <a:srgbClr val="FF0000"/>
                </a:solidFill>
              </a:rPr>
              <a:t>Behavioral feasibility- </a:t>
            </a:r>
            <a:r>
              <a:rPr lang="en-US" dirty="0"/>
              <a:t>The system working is quite easy to use and learn due to its simple but attractive interface. Users require no special training for operating the system.
</a:t>
            </a:r>
            <a:r>
              <a:rPr lang="en-US" b="1" dirty="0">
                <a:solidFill>
                  <a:srgbClr val="FF0000"/>
                </a:solidFill>
              </a:rPr>
              <a:t>Economic feasibility-</a:t>
            </a:r>
            <a:r>
              <a:rPr lang="en-US" dirty="0">
                <a:solidFill>
                  <a:srgbClr val="FF0000"/>
                </a:solidFill>
              </a:rPr>
              <a:t> </a:t>
            </a:r>
            <a:r>
              <a:rPr lang="en-US" dirty="0"/>
              <a:t>The air quality monitoring system being developed is economic because it keep the air quality in the Ports at normal level and would be easy to take measures to bring down the pollution in the cities.
Global System for Mobile Communication (GSM) keeps them updated about the quality of air  either through image or voice note.</a:t>
            </a:r>
            <a:endParaRPr lang="en-US" dirty="0"/>
          </a:p>
        </p:txBody>
      </p:sp>
      <p:sp>
        <p:nvSpPr>
          <p:cNvPr id="6" name="Content Placeholder 5"/>
          <p:cNvSpPr>
            <a:spLocks noGrp="1"/>
          </p:cNvSpPr>
          <p:nvPr>
            <p:ph sz="half" idx="2"/>
          </p:nvPr>
        </p:nvSpPr>
        <p:spPr/>
        <p:txBody>
          <a:bodyPr>
            <a:normAutofit fontScale="55000" lnSpcReduction="20000"/>
          </a:bodyPr>
          <a:lstStyle/>
          <a:p>
            <a:pPr marL="0" indent="0">
              <a:buNone/>
            </a:pPr>
            <a:r>
              <a:rPr lang="en-US" dirty="0">
                <a:solidFill>
                  <a:srgbClr val="FF0000"/>
                </a:solidFill>
              </a:rPr>
              <a:t>APPLICATIONS:</a:t>
            </a:r>
            <a:endParaRPr lang="en-US" dirty="0">
              <a:solidFill>
                <a:srgbClr val="FF0000"/>
              </a:solidFill>
            </a:endParaRPr>
          </a:p>
          <a:p>
            <a:r>
              <a:rPr lang="en-US" dirty="0"/>
              <a:t>This monitoring device can deliver real-time measurements of air quality and helps in bringing down pollution in the cities.</a:t>
            </a:r>
            <a:endParaRPr lang="en-US" dirty="0"/>
          </a:p>
          <a:p>
            <a:endParaRPr lang="en-US" dirty="0"/>
          </a:p>
          <a:p>
            <a:r>
              <a:rPr lang="en-US" dirty="0"/>
              <a:t>The main motto of the project is to make a smart air pollution monitoring system that constantly keeps track of air quality near ports and displays the air quality measured on an LCD screen.</a:t>
            </a:r>
            <a:endParaRPr lang="en-US" dirty="0"/>
          </a:p>
          <a:p>
            <a:pPr marL="0" indent="0">
              <a:buNone/>
            </a:pPr>
            <a:endParaRPr lang="en-US" dirty="0"/>
          </a:p>
          <a:p>
            <a:r>
              <a:rPr lang="en-US" dirty="0"/>
              <a:t>This device gives an optimal solution for everyone by keep tracking of the quality of air in the air conditioned bus.</a:t>
            </a:r>
            <a:endParaRPr lang="en-US" dirty="0"/>
          </a:p>
        </p:txBody>
      </p:sp>
      <p:pic>
        <p:nvPicPr>
          <p:cNvPr id="9" name="Picture 8" descr="http://10.0.0.7/images/logocollege.gif"/>
          <p:cNvPicPr/>
          <p:nvPr/>
        </p:nvPicPr>
        <p:blipFill>
          <a:blip r:embed="rId1"/>
          <a:srcRect/>
          <a:stretch>
            <a:fillRect/>
          </a:stretch>
        </p:blipFill>
        <p:spPr>
          <a:xfrm>
            <a:off x="228600" y="0"/>
            <a:ext cx="1295400" cy="685800"/>
          </a:xfrm>
          <a:prstGeom prst="rect">
            <a:avLst/>
          </a:prstGeom>
          <a:noFill/>
          <a:ln>
            <a:noFill/>
          </a:ln>
        </p:spPr>
      </p:pic>
      <p:sp>
        <p:nvSpPr>
          <p:cNvPr id="2" name="TextBox 1"/>
          <p:cNvSpPr txBox="1"/>
          <p:nvPr/>
        </p:nvSpPr>
        <p:spPr>
          <a:xfrm>
            <a:off x="3656247" y="2513586"/>
            <a:ext cx="1828800" cy="646331"/>
          </a:xfrm>
          <a:prstGeom prst="rect">
            <a:avLst/>
          </a:prstGeom>
          <a:noFill/>
        </p:spPr>
        <p:txBody>
          <a:bodyPr wrap="square" rtlCol="0">
            <a:spAutoFit/>
          </a:bodyPr>
          <a:lstStyle/>
          <a:p>
            <a:pPr algn="l"/>
            <a:endParaRPr lang="en-US" dirty="0"/>
          </a:p>
          <a:p>
            <a:pPr algn="l"/>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US" dirty="0"/>
          </a:p>
          <a:p>
            <a:pPr algn="ctr"/>
            <a:endParaRPr lang="en-US" dirty="0"/>
          </a:p>
          <a:p>
            <a:pPr algn="ctr"/>
            <a:endParaRPr lang="en-US" dirty="0"/>
          </a:p>
          <a:p>
            <a:pPr algn="ctr">
              <a:buNone/>
            </a:pPr>
            <a:r>
              <a:rPr lang="en-US" sz="5400" dirty="0">
                <a:solidFill>
                  <a:srgbClr val="C00000"/>
                </a:solidFill>
              </a:rPr>
              <a:t>THANK YOU</a:t>
            </a:r>
            <a:endParaRPr lang="en-US" sz="5400" dirty="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600"/>
            <a:ext cx="8229600" cy="458687"/>
          </a:xfrm>
        </p:spPr>
        <p:txBody>
          <a:bodyPr>
            <a:normAutofit fontScale="90000"/>
          </a:bodyPr>
          <a:lstStyle/>
          <a:p>
            <a:r>
              <a:rPr lang="en-US" dirty="0">
                <a:latin typeface="Times New Roman" panose="02020603050405020304" pitchFamily="18" charset="0"/>
                <a:cs typeface="Times New Roman" panose="02020603050405020304" pitchFamily="18" charset="0"/>
              </a:rPr>
              <a:t>Team Details</a:t>
            </a:r>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457200" y="1535113"/>
            <a:ext cx="8229600" cy="639762"/>
          </a:xfrm>
        </p:spPr>
        <p:txBody>
          <a:bodyPr>
            <a:noAutofit/>
          </a:bodyPr>
          <a:lstStyle/>
          <a:p>
            <a:endParaRPr lang="en-US" sz="3600" dirty="0">
              <a:solidFill>
                <a:srgbClr val="C00000"/>
              </a:solidFill>
              <a:latin typeface="Times New Roman" panose="02020603050405020304" pitchFamily="18" charset="0"/>
              <a:cs typeface="Times New Roman" panose="02020603050405020304" pitchFamily="18" charset="0"/>
            </a:endParaRPr>
          </a:p>
          <a:p>
            <a:endParaRPr lang="en-US" sz="3600" dirty="0">
              <a:solidFill>
                <a:srgbClr val="C00000"/>
              </a:solidFill>
              <a:latin typeface="Times New Roman" panose="02020603050405020304" pitchFamily="18" charset="0"/>
              <a:cs typeface="Times New Roman" panose="02020603050405020304" pitchFamily="18" charset="0"/>
            </a:endParaRPr>
          </a:p>
          <a:p>
            <a:r>
              <a:rPr lang="en-US" sz="3600" dirty="0">
                <a:solidFill>
                  <a:srgbClr val="C00000"/>
                </a:solidFill>
                <a:latin typeface="Times New Roman" panose="02020603050405020304" pitchFamily="18" charset="0"/>
                <a:cs typeface="Times New Roman" panose="02020603050405020304" pitchFamily="18" charset="0"/>
              </a:rPr>
              <a:t>DEPARTMENT -INFORMATION TECHNOLOGY </a:t>
            </a:r>
            <a:endParaRPr lang="en-US" sz="3600" dirty="0">
              <a:solidFill>
                <a:srgbClr val="C0000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p:txBody>
          <a:bodyPr/>
          <a:lstStyle/>
          <a:p>
            <a:pPr>
              <a:buNone/>
            </a:pPr>
            <a:r>
              <a:rPr lang="en-US" b="1" dirty="0">
                <a:latin typeface="Times New Roman" panose="02020603050405020304" pitchFamily="18" charset="0"/>
                <a:cs typeface="Times New Roman" panose="02020603050405020304" pitchFamily="18" charset="0"/>
              </a:rPr>
              <a:t>Team Members</a:t>
            </a:r>
            <a:endParaRPr lang="en-US" b="1" dirty="0">
              <a:latin typeface="Times New Roman" panose="02020603050405020304" pitchFamily="18" charset="0"/>
              <a:cs typeface="Times New Roman" panose="02020603050405020304" pitchFamily="18" charset="0"/>
            </a:endParaRPr>
          </a:p>
          <a:p>
            <a:r>
              <a:rPr lang="en-US" dirty="0"/>
              <a:t>KAVYA S/3 RD year</a:t>
            </a:r>
            <a:endParaRPr lang="en-US" dirty="0"/>
          </a:p>
          <a:p>
            <a:r>
              <a:rPr lang="en-US" dirty="0"/>
              <a:t>LAVANYA SREE S /3 RD year</a:t>
            </a:r>
            <a:endParaRPr lang="en-US" dirty="0"/>
          </a:p>
          <a:p>
            <a:r>
              <a:rPr lang="en-US" dirty="0"/>
              <a:t>LETHIKA R /3 Rd year   </a:t>
            </a:r>
            <a:endParaRPr lang="en-US" dirty="0"/>
          </a:p>
          <a:p>
            <a:endParaRPr lang="en-US" dirty="0"/>
          </a:p>
          <a:p>
            <a:endParaRPr lang="en-US" dirty="0"/>
          </a:p>
          <a:p>
            <a:endParaRPr lang="en-US" dirty="0"/>
          </a:p>
          <a:p>
            <a:endParaRPr lang="en-US" dirty="0"/>
          </a:p>
        </p:txBody>
      </p:sp>
      <p:sp>
        <p:nvSpPr>
          <p:cNvPr id="8" name="Content Placeholder 7"/>
          <p:cNvSpPr>
            <a:spLocks noGrp="1"/>
          </p:cNvSpPr>
          <p:nvPr>
            <p:ph sz="quarter" idx="4"/>
          </p:nvPr>
        </p:nvSpPr>
        <p:spPr/>
        <p:txBody>
          <a:bodyPr/>
          <a:lstStyle/>
          <a:p>
            <a:pPr>
              <a:buNone/>
            </a:pPr>
            <a:r>
              <a:rPr lang="en-US" b="1" dirty="0"/>
              <a:t>DR J.SATHYA PRIYA</a:t>
            </a:r>
            <a:endParaRPr lang="en-US" b="1" dirty="0"/>
          </a:p>
          <a:p>
            <a:pPr>
              <a:buNone/>
            </a:pPr>
            <a:r>
              <a:rPr lang="en-US" dirty="0"/>
              <a:t>ASSISTANT PROFESSOR</a:t>
            </a:r>
            <a:endParaRPr lang="en-US" dirty="0"/>
          </a:p>
          <a:p>
            <a:pPr>
              <a:buNone/>
            </a:pPr>
            <a:endParaRPr lang="en-US" dirty="0"/>
          </a:p>
          <a:p>
            <a:pPr>
              <a:buNone/>
            </a:pPr>
            <a:endParaRPr lang="en-US" dirty="0"/>
          </a:p>
        </p:txBody>
      </p:sp>
      <p:pic>
        <p:nvPicPr>
          <p:cNvPr id="9" name="Picture 8" descr="http://10.0.0.7/images/logocollege.gif"/>
          <p:cNvPicPr/>
          <p:nvPr/>
        </p:nvPicPr>
        <p:blipFill>
          <a:blip r:embed="rId1"/>
          <a:srcRect/>
          <a:stretch>
            <a:fillRect/>
          </a:stretch>
        </p:blipFill>
        <p:spPr>
          <a:xfrm>
            <a:off x="0" y="0"/>
            <a:ext cx="1295400" cy="68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Need of the Project</a:t>
            </a:r>
            <a:endParaRPr lang="en-US" dirty="0"/>
          </a:p>
        </p:txBody>
      </p:sp>
      <p:sp>
        <p:nvSpPr>
          <p:cNvPr id="8" name="Content Placeholder 7"/>
          <p:cNvSpPr>
            <a:spLocks noGrp="1"/>
          </p:cNvSpPr>
          <p:nvPr>
            <p:ph idx="1"/>
          </p:nvPr>
        </p:nvSpPr>
        <p:spPr/>
        <p:txBody>
          <a:bodyPr>
            <a:normAutofit fontScale="70000" lnSpcReduction="20000"/>
          </a:bodyPr>
          <a:lstStyle/>
          <a:p>
            <a:pPr algn="just"/>
            <a:r>
              <a:rPr lang="en-US" dirty="0"/>
              <a:t>The level of air pollution is increasing exponentially due to rapid increase in number of industries, factories and vehicles. </a:t>
            </a:r>
            <a:endParaRPr lang="en-US" dirty="0"/>
          </a:p>
          <a:p>
            <a:pPr algn="just"/>
            <a:r>
              <a:rPr lang="en-US" dirty="0"/>
              <a:t>The objective of this project is to design a system which can detect the quality of air in surroundings.</a:t>
            </a:r>
            <a:endParaRPr lang="en-US" dirty="0"/>
          </a:p>
          <a:p>
            <a:pPr algn="just"/>
            <a:r>
              <a:rPr lang="en-US" dirty="0"/>
              <a:t> This system can further warn the user when the air quality goes below certain level.</a:t>
            </a:r>
            <a:endParaRPr lang="en-US" dirty="0"/>
          </a:p>
          <a:p>
            <a:pPr algn="just"/>
            <a:r>
              <a:rPr lang="en-US" dirty="0"/>
              <a:t> The main motto of the project is to make a smart air pollution monitoring system that constantly keeps track of air quality near ports and displays the air quality measured on an LCD screen.</a:t>
            </a:r>
            <a:endParaRPr lang="en-US" dirty="0"/>
          </a:p>
          <a:p>
            <a:pPr algn="just"/>
            <a:r>
              <a:rPr lang="en-US" dirty="0"/>
              <a:t> This monitoring device can deliver real-time measurements of air quality and helps in bringing down pollution in the cities.</a:t>
            </a:r>
            <a:endParaRPr lang="en-US" dirty="0"/>
          </a:p>
        </p:txBody>
      </p:sp>
      <p:pic>
        <p:nvPicPr>
          <p:cNvPr id="9" name="Picture 8" descr="http://10.0.0.7/images/logocollege.gif"/>
          <p:cNvPicPr/>
          <p:nvPr/>
        </p:nvPicPr>
        <p:blipFill>
          <a:blip r:embed="rId1"/>
          <a:srcRect/>
          <a:stretch>
            <a:fillRect/>
          </a:stretch>
        </p:blipFill>
        <p:spPr>
          <a:xfrm>
            <a:off x="228600" y="0"/>
            <a:ext cx="1295400" cy="68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Literature Survey</a:t>
            </a:r>
            <a:endParaRPr lang="en-US" dirty="0"/>
          </a:p>
        </p:txBody>
      </p:sp>
      <p:sp>
        <p:nvSpPr>
          <p:cNvPr id="8" name="Content Placeholder 7"/>
          <p:cNvSpPr>
            <a:spLocks noGrp="1"/>
          </p:cNvSpPr>
          <p:nvPr>
            <p:ph idx="1"/>
          </p:nvPr>
        </p:nvSpPr>
        <p:spPr/>
        <p:txBody>
          <a:bodyPr>
            <a:normAutofit fontScale="70000" lnSpcReduction="20000"/>
          </a:bodyPr>
          <a:lstStyle/>
          <a:p>
            <a:r>
              <a:rPr lang="en-US" dirty="0"/>
              <a:t>In the existing air quality monitoring system, only temperature, humidity, and CO2 sensors are used to monitor.</a:t>
            </a:r>
            <a:endParaRPr lang="en-US" dirty="0"/>
          </a:p>
          <a:p>
            <a:r>
              <a:rPr lang="en-US" dirty="0"/>
              <a:t> The main idea behind this project is to monitor the air quality across ports.</a:t>
            </a:r>
            <a:endParaRPr lang="en-US" dirty="0"/>
          </a:p>
          <a:p>
            <a:r>
              <a:rPr lang="en-US" dirty="0"/>
              <a:t> As we all know, ports are the major places where import and export take place.</a:t>
            </a:r>
            <a:endParaRPr lang="en-US" dirty="0"/>
          </a:p>
          <a:p>
            <a:r>
              <a:rPr lang="en-US" dirty="0"/>
              <a:t> In order to monitor this place, we should calculate the area for which the air quality is to be maintained and collect the optimal range of air quality to be maintained.</a:t>
            </a:r>
            <a:endParaRPr lang="en-US" dirty="0"/>
          </a:p>
          <a:p>
            <a:r>
              <a:rPr lang="en-US" dirty="0"/>
              <a:t> To achieve this, the sensors used are the CH4 (methane) sensor, the gas leakage sensor, the propane sensor, the carbon monoxide sensor, and the CO2 sensor. </a:t>
            </a:r>
            <a:endParaRPr lang="en-US" dirty="0"/>
          </a:p>
          <a:p>
            <a:r>
              <a:rPr lang="en-US" dirty="0"/>
              <a:t>A GSM module is used to send the live data to the port manager to monitor the quality of the air across the port. </a:t>
            </a:r>
            <a:endParaRPr lang="en-US" dirty="0"/>
          </a:p>
          <a:p>
            <a:r>
              <a:rPr lang="en-US" dirty="0"/>
              <a:t>In case of any emergency, an alert message can be sent.</a:t>
            </a:r>
            <a:endParaRPr lang="en-US" dirty="0"/>
          </a:p>
        </p:txBody>
      </p:sp>
      <p:pic>
        <p:nvPicPr>
          <p:cNvPr id="9" name="Picture 8" descr="http://10.0.0.7/images/logocollege.gif"/>
          <p:cNvPicPr/>
          <p:nvPr/>
        </p:nvPicPr>
        <p:blipFill>
          <a:blip r:embed="rId1"/>
          <a:srcRect/>
          <a:stretch>
            <a:fillRect/>
          </a:stretch>
        </p:blipFill>
        <p:spPr>
          <a:xfrm>
            <a:off x="228600" y="0"/>
            <a:ext cx="1295400" cy="68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Proposed Idea /Solution</a:t>
            </a:r>
            <a:endParaRPr lang="en-US" dirty="0"/>
          </a:p>
        </p:txBody>
      </p:sp>
      <p:sp>
        <p:nvSpPr>
          <p:cNvPr id="8" name="Content Placeholder 7"/>
          <p:cNvSpPr>
            <a:spLocks noGrp="1"/>
          </p:cNvSpPr>
          <p:nvPr>
            <p:ph idx="1"/>
          </p:nvPr>
        </p:nvSpPr>
        <p:spPr/>
        <p:txBody>
          <a:bodyPr/>
          <a:lstStyle/>
          <a:p>
            <a:endParaRPr lang="en-US" dirty="0"/>
          </a:p>
          <a:p>
            <a:endParaRPr lang="en-US" dirty="0"/>
          </a:p>
          <a:p>
            <a:endParaRPr lang="en-US" dirty="0"/>
          </a:p>
        </p:txBody>
      </p:sp>
      <p:pic>
        <p:nvPicPr>
          <p:cNvPr id="9" name="Picture 8" descr="http://10.0.0.7/images/logocollege.gif"/>
          <p:cNvPicPr/>
          <p:nvPr/>
        </p:nvPicPr>
        <p:blipFill>
          <a:blip r:embed="rId1"/>
          <a:srcRect/>
          <a:stretch>
            <a:fillRect/>
          </a:stretch>
        </p:blipFill>
        <p:spPr>
          <a:xfrm>
            <a:off x="228600" y="0"/>
            <a:ext cx="1295400" cy="685800"/>
          </a:xfrm>
          <a:prstGeom prst="rect">
            <a:avLst/>
          </a:prstGeom>
          <a:noFill/>
          <a:ln>
            <a:noFill/>
          </a:ln>
        </p:spPr>
      </p:pic>
      <p:sp>
        <p:nvSpPr>
          <p:cNvPr id="2" name="TextBox 1"/>
          <p:cNvSpPr txBox="1"/>
          <p:nvPr/>
        </p:nvSpPr>
        <p:spPr>
          <a:xfrm>
            <a:off x="3656247" y="2513586"/>
            <a:ext cx="1828800" cy="646331"/>
          </a:xfrm>
          <a:prstGeom prst="rect">
            <a:avLst/>
          </a:prstGeom>
          <a:noFill/>
        </p:spPr>
        <p:txBody>
          <a:bodyPr wrap="square" rtlCol="0">
            <a:spAutoFit/>
          </a:bodyPr>
          <a:lstStyle/>
          <a:p>
            <a:pPr algn="l"/>
            <a:endParaRPr lang="en-US" dirty="0"/>
          </a:p>
          <a:p>
            <a:pPr algn="l"/>
            <a:endParaRPr lang="en-US" dirty="0"/>
          </a:p>
        </p:txBody>
      </p:sp>
      <p:sp>
        <p:nvSpPr>
          <p:cNvPr id="4" name="TextBox 3"/>
          <p:cNvSpPr txBox="1"/>
          <p:nvPr/>
        </p:nvSpPr>
        <p:spPr>
          <a:xfrm>
            <a:off x="642324" y="1327768"/>
            <a:ext cx="7856645" cy="4821063"/>
          </a:xfrm>
          <a:prstGeom prst="rect">
            <a:avLst/>
          </a:prstGeom>
          <a:noFill/>
        </p:spPr>
        <p:txBody>
          <a:bodyPr wrap="square">
            <a:spAutoFit/>
          </a:bodyPr>
          <a:lstStyle/>
          <a:p>
            <a:pPr marL="285750" marR="0" indent="-285750" algn="just">
              <a:spcBef>
                <a:spcPts val="0"/>
              </a:spcBef>
              <a:spcAft>
                <a:spcPts val="1500"/>
              </a:spcAft>
              <a:buFont typeface="Arial" panose="020B0604020202020204" pitchFamily="34" charset="0"/>
              <a:buChar char="•"/>
            </a:pPr>
            <a:r>
              <a:rPr lang="en-US" sz="1800" dirty="0">
                <a:solidFill>
                  <a:srgbClr val="121212"/>
                </a:solidFill>
                <a:effectLst/>
                <a:latin typeface="Calibri" panose="020F0502020204030204" pitchFamily="34" charset="0"/>
                <a:ea typeface="Times New Roman" panose="02020603050405020304" pitchFamily="18" charset="0"/>
                <a:cs typeface="Calibri" panose="020F0502020204030204" pitchFamily="34" charset="0"/>
              </a:rPr>
              <a:t>The MQ135 Sensor will be connected to Arduino then it will sense the gases, and we will get the Pollution level in PPM (parts per million). MQ135 gas sensor gives the output in form of voltage levels and we need to convert it into PPM. Sensor was giving us value of 90 when there was no gas near it and the safe level of air quality is 350 PPM and it should not exceed 1000 PPM. </a:t>
            </a:r>
            <a:endParaRPr lang="en-US" sz="2000" dirty="0">
              <a:effectLst/>
              <a:latin typeface="Times New Roman" panose="02020603050405020304" pitchFamily="18" charset="0"/>
              <a:ea typeface="Times New Roman" panose="02020603050405020304" pitchFamily="18" charset="0"/>
            </a:endParaRPr>
          </a:p>
          <a:p>
            <a:pPr marL="285750" marR="0" indent="-285750" algn="just">
              <a:spcBef>
                <a:spcPts val="0"/>
              </a:spcBef>
              <a:spcAft>
                <a:spcPts val="1500"/>
              </a:spcAft>
              <a:buFont typeface="Arial" panose="020B0604020202020204" pitchFamily="34" charset="0"/>
              <a:buChar char="•"/>
            </a:pPr>
            <a:r>
              <a:rPr lang="en-US" sz="1800" dirty="0">
                <a:solidFill>
                  <a:srgbClr val="121212"/>
                </a:solidFill>
                <a:effectLst/>
                <a:latin typeface="Calibri" panose="020F0502020204030204" pitchFamily="34" charset="0"/>
                <a:ea typeface="Times New Roman" panose="02020603050405020304" pitchFamily="18" charset="0"/>
                <a:cs typeface="Calibri" panose="020F0502020204030204" pitchFamily="34" charset="0"/>
              </a:rPr>
              <a:t>When the value will be less than 1000 PPM, then the LCD and webpage will display “Fresh Air”.  Whenever the value will increase 1000 PPM, then the buzzer will start beeping and the LCD and webpage will display “Poor Air, Open Windows”. If it will increase 2000 then the buzzer will keep beeping and the LCD and webpage will display “Danger! Move to fresh Air”.</a:t>
            </a:r>
            <a:endParaRPr lang="en-US" sz="2000" dirty="0">
              <a:effectLst/>
              <a:latin typeface="Times New Roman" panose="02020603050405020304" pitchFamily="18" charset="0"/>
              <a:ea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innovation behind this idea is that we are detecting toxic gases emitted from  coals, and medicinal waste, and by detecting this we can monitor the quality of air even </a:t>
            </a:r>
            <a:r>
              <a:rPr lang="en-US" dirty="0">
                <a:latin typeface="Calibri" panose="020F0502020204030204" pitchFamily="34" charset="0"/>
                <a:ea typeface="Calibri" panose="020F0502020204030204" pitchFamily="34" charset="0"/>
                <a:cs typeface="Times New Roman" panose="02020603050405020304" pitchFamily="18" charset="0"/>
              </a:rPr>
              <a:t>good .This</a:t>
            </a:r>
            <a:r>
              <a:rPr lang="en-US" sz="1800" dirty="0">
                <a:effectLst/>
                <a:latin typeface="Calibri" panose="020F0502020204030204" pitchFamily="34" charset="0"/>
                <a:ea typeface="Calibri" panose="020F0502020204030204" pitchFamily="34" charset="0"/>
                <a:cs typeface="Times New Roman" panose="02020603050405020304" pitchFamily="18" charset="0"/>
              </a:rPr>
              <a:t> can be applied in many import and export industries, shipping industries, and ports. By doing so, we can monitor the air and health conditions of the people across the area can be maintained.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Objectives of Project</a:t>
            </a:r>
            <a:endParaRPr lang="en-US" dirty="0"/>
          </a:p>
        </p:txBody>
      </p:sp>
      <p:sp>
        <p:nvSpPr>
          <p:cNvPr id="8" name="Content Placeholder 7"/>
          <p:cNvSpPr>
            <a:spLocks noGrp="1"/>
          </p:cNvSpPr>
          <p:nvPr>
            <p:ph idx="1"/>
          </p:nvPr>
        </p:nvSpPr>
        <p:spPr/>
        <p:txBody>
          <a:bodyPr>
            <a:normAutofit fontScale="77500" lnSpcReduction="20000"/>
          </a:bodyPr>
          <a:lstStyle/>
          <a:p>
            <a:r>
              <a:rPr lang="en-US" dirty="0"/>
              <a:t>The architecture proposed in the system will help in analyzing the air quality for the ports in the real time and it will help the authorities to get the accurate data for the action. </a:t>
            </a:r>
            <a:endParaRPr lang="en-US" dirty="0"/>
          </a:p>
          <a:p>
            <a:r>
              <a:rPr lang="en-US" dirty="0"/>
              <a:t>This monitoring system can not only be used in ports it can be implemented in other fields also. Many cities around the world have adopted the use of pollution sensors to address air pollution.</a:t>
            </a:r>
            <a:endParaRPr lang="en-US" dirty="0"/>
          </a:p>
          <a:p>
            <a:r>
              <a:rPr lang="en-US" dirty="0"/>
              <a:t> It is likely that over the coming years, sensors will become more common place, with cities implementing innovative strategies such as installing sensors onto public transport to help protect residents from the harmful effects of air pollution exposure.      </a:t>
            </a:r>
            <a:endParaRPr lang="en-US" dirty="0"/>
          </a:p>
        </p:txBody>
      </p:sp>
      <p:pic>
        <p:nvPicPr>
          <p:cNvPr id="9" name="Picture 8" descr="http://10.0.0.7/images/logocollege.gif"/>
          <p:cNvPicPr/>
          <p:nvPr/>
        </p:nvPicPr>
        <p:blipFill>
          <a:blip r:embed="rId1"/>
          <a:srcRect/>
          <a:stretch>
            <a:fillRect/>
          </a:stretch>
        </p:blipFill>
        <p:spPr>
          <a:xfrm>
            <a:off x="228600" y="0"/>
            <a:ext cx="1295400" cy="68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Methodology/Mechanism/ Technology</a:t>
            </a:r>
            <a:endParaRPr lang="en-US" dirty="0"/>
          </a:p>
        </p:txBody>
      </p:sp>
      <p:sp>
        <p:nvSpPr>
          <p:cNvPr id="8" name="Content Placeholder 7"/>
          <p:cNvSpPr>
            <a:spLocks noGrp="1"/>
          </p:cNvSpPr>
          <p:nvPr>
            <p:ph idx="1"/>
          </p:nvPr>
        </p:nvSpPr>
        <p:spPr/>
        <p:txBody>
          <a:bodyPr>
            <a:normAutofit fontScale="55000" lnSpcReduction="20000"/>
          </a:bodyPr>
          <a:lstStyle/>
          <a:p>
            <a:r>
              <a:rPr lang="en-US" dirty="0"/>
              <a:t>The Arduino Uno is a microcontroller board based on the ATmega328 (datasheet). It has 14 digital input/output pins (of which 6 can be used as PWM outputs), 6 analog inputs, a 16 MHz ceramic resonator, a USB connection, a power jack, an ICSP header, and a reset button.</a:t>
            </a:r>
            <a:endParaRPr lang="en-US" dirty="0"/>
          </a:p>
          <a:p>
            <a:r>
              <a:rPr lang="en-US" dirty="0"/>
              <a:t> The MQ 135 sensor can be implemented to detect smoke, benzene, vapors, and other hazardous gases. It can detect various harmful gases. </a:t>
            </a:r>
            <a:endParaRPr lang="en-US" dirty="0"/>
          </a:p>
          <a:p>
            <a:r>
              <a:rPr lang="en-US" dirty="0"/>
              <a:t>It can be used for air quality monitoring, noxious gas detection, home air pollution detection, industrial pollution detection, portable air pollution detection, etc. </a:t>
            </a:r>
            <a:endParaRPr lang="en-US" dirty="0"/>
          </a:p>
          <a:p>
            <a:r>
              <a:rPr lang="en-US" dirty="0"/>
              <a:t>Ultrasonic sensors are used primarily as proximity sensors.</a:t>
            </a:r>
            <a:endParaRPr lang="en-US" dirty="0"/>
          </a:p>
          <a:p>
            <a:r>
              <a:rPr lang="en-US" dirty="0"/>
              <a:t> They can be found in automobile self-parking technology and anti-collision safety systems. Ultrasonic sensors are also used in robotic obstacle detection systems, as well as manufacturing technology.</a:t>
            </a:r>
            <a:endParaRPr lang="en-US" dirty="0"/>
          </a:p>
          <a:p>
            <a:r>
              <a:rPr lang="en-US" dirty="0"/>
              <a:t> The </a:t>
            </a:r>
            <a:r>
              <a:rPr lang="en-US" dirty="0" err="1"/>
              <a:t>CozIR</a:t>
            </a:r>
            <a:r>
              <a:rPr lang="en-US" dirty="0"/>
              <a:t>®-A 2,000 ppm CO2 sensor is designed to monitor carbon dioxide levels indoors. It is ideal for monitoring CO2 in buildings, schools, offices, or anywhere indoor air quality is important for the personal comfort of the occupants. </a:t>
            </a:r>
            <a:endParaRPr lang="en-US" dirty="0"/>
          </a:p>
          <a:p>
            <a:r>
              <a:rPr lang="en-US" dirty="0"/>
              <a:t>The potentiometer is used to control the screen contrast of the LCD. </a:t>
            </a:r>
            <a:endParaRPr lang="en-US" dirty="0"/>
          </a:p>
          <a:p>
            <a:r>
              <a:rPr lang="en-US" dirty="0"/>
              <a:t>To calibrate Air quality, use the onboard potentiometer to adjust the load resistance on the sensor circuit. </a:t>
            </a:r>
            <a:endParaRPr lang="en-US" dirty="0"/>
          </a:p>
        </p:txBody>
      </p:sp>
      <p:pic>
        <p:nvPicPr>
          <p:cNvPr id="9" name="Picture 8" descr="http://10.0.0.7/images/logocollege.gif"/>
          <p:cNvPicPr/>
          <p:nvPr/>
        </p:nvPicPr>
        <p:blipFill>
          <a:blip r:embed="rId1"/>
          <a:srcRect/>
          <a:stretch>
            <a:fillRect/>
          </a:stretch>
        </p:blipFill>
        <p:spPr>
          <a:xfrm>
            <a:off x="228600" y="0"/>
            <a:ext cx="1295400" cy="68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Design Modeling /Prototype image</a:t>
            </a:r>
            <a:endParaRPr lang="en-US" dirty="0"/>
          </a:p>
        </p:txBody>
      </p:sp>
      <p:pic>
        <p:nvPicPr>
          <p:cNvPr id="9" name="Picture 8" descr="http://10.0.0.7/images/logocollege.gif"/>
          <p:cNvPicPr/>
          <p:nvPr/>
        </p:nvPicPr>
        <p:blipFill>
          <a:blip r:embed="rId1"/>
          <a:srcRect/>
          <a:stretch>
            <a:fillRect/>
          </a:stretch>
        </p:blipFill>
        <p:spPr>
          <a:xfrm>
            <a:off x="228600" y="0"/>
            <a:ext cx="1295400" cy="685800"/>
          </a:xfrm>
          <a:prstGeom prst="rect">
            <a:avLst/>
          </a:prstGeom>
          <a:noFill/>
          <a:ln>
            <a:noFill/>
          </a:ln>
        </p:spPr>
      </p:pic>
      <p:pic>
        <p:nvPicPr>
          <p:cNvPr id="4" name="Content Placeholder 3"/>
          <p:cNvPicPr>
            <a:picLocks noGrp="1" noChangeAspect="1" noChangeArrowheads="1"/>
          </p:cNvPicPr>
          <p:nvPr>
            <p:ph idx="1"/>
          </p:nvPr>
        </p:nvPicPr>
        <p:blipFill>
          <a:blip r:embed="rId2"/>
          <a:stretch>
            <a:fillRect/>
          </a:stretch>
        </p:blipFill>
        <p:spPr bwMode="auto">
          <a:xfrm>
            <a:off x="2071338" y="2286574"/>
            <a:ext cx="5001323" cy="315321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Parts /Elements involved</a:t>
            </a:r>
            <a:endParaRPr lang="en-US" dirty="0"/>
          </a:p>
        </p:txBody>
      </p:sp>
      <p:sp>
        <p:nvSpPr>
          <p:cNvPr id="8" name="Content Placeholder 7"/>
          <p:cNvSpPr>
            <a:spLocks noGrp="1"/>
          </p:cNvSpPr>
          <p:nvPr>
            <p:ph idx="1"/>
          </p:nvPr>
        </p:nvSpPr>
        <p:spPr/>
        <p:txBody>
          <a:bodyPr/>
          <a:lstStyle/>
          <a:p>
            <a:endParaRPr lang="en-US" dirty="0"/>
          </a:p>
          <a:p>
            <a:endParaRPr lang="en-US" dirty="0"/>
          </a:p>
          <a:p>
            <a:endParaRPr lang="en-US" dirty="0"/>
          </a:p>
          <a:p>
            <a:endParaRPr lang="en-US" dirty="0"/>
          </a:p>
          <a:p>
            <a:pPr marL="0" indent="0">
              <a:buNone/>
            </a:pPr>
            <a:endParaRPr lang="en-US" dirty="0"/>
          </a:p>
        </p:txBody>
      </p:sp>
      <p:pic>
        <p:nvPicPr>
          <p:cNvPr id="9" name="Picture 8" descr="http://10.0.0.7/images/logocollege.gif"/>
          <p:cNvPicPr/>
          <p:nvPr/>
        </p:nvPicPr>
        <p:blipFill>
          <a:blip r:embed="rId1"/>
          <a:srcRect/>
          <a:stretch>
            <a:fillRect/>
          </a:stretch>
        </p:blipFill>
        <p:spPr>
          <a:xfrm>
            <a:off x="228600" y="0"/>
            <a:ext cx="1295400" cy="685800"/>
          </a:xfrm>
          <a:prstGeom prst="rect">
            <a:avLst/>
          </a:prstGeom>
          <a:noFill/>
          <a:ln>
            <a:noFill/>
          </a:ln>
        </p:spPr>
      </p:pic>
      <p:sp>
        <p:nvSpPr>
          <p:cNvPr id="2" name="TextBox 1"/>
          <p:cNvSpPr txBox="1"/>
          <p:nvPr/>
        </p:nvSpPr>
        <p:spPr>
          <a:xfrm>
            <a:off x="3656247" y="2513586"/>
            <a:ext cx="1828800" cy="646331"/>
          </a:xfrm>
          <a:prstGeom prst="rect">
            <a:avLst/>
          </a:prstGeom>
          <a:noFill/>
        </p:spPr>
        <p:txBody>
          <a:bodyPr wrap="square" rtlCol="0">
            <a:spAutoFit/>
          </a:bodyPr>
          <a:lstStyle/>
          <a:p>
            <a:pPr algn="l"/>
            <a:endParaRPr lang="en-US" dirty="0"/>
          </a:p>
          <a:p>
            <a:pPr algn="l"/>
            <a:endParaRPr lang="en-US" dirty="0"/>
          </a:p>
        </p:txBody>
      </p:sp>
      <p:sp>
        <p:nvSpPr>
          <p:cNvPr id="4" name="TextBox 3"/>
          <p:cNvSpPr txBox="1"/>
          <p:nvPr/>
        </p:nvSpPr>
        <p:spPr>
          <a:xfrm>
            <a:off x="730222" y="1775563"/>
            <a:ext cx="7329263" cy="4860048"/>
          </a:xfrm>
          <a:prstGeom prst="rect">
            <a:avLst/>
          </a:prstGeom>
          <a:noFill/>
        </p:spPr>
        <p:txBody>
          <a:bodyPr wrap="square">
            <a:spAutoFit/>
          </a:bodyPr>
          <a:lstStyle/>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SOFTWARE REQUIREMENTS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HARDWARE REQUIREMENTS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Arduino,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Breadboard,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Laptop,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MQ135,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    MQ02,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Potentiometer,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Cozier,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Ultrasonic sensor,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    LCD</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6493</Words>
  <Application>WPS Presentation</Application>
  <PresentationFormat>On-screen Show (4:3)</PresentationFormat>
  <Paragraphs>121</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Times New Roman</vt:lpstr>
      <vt:lpstr>Calibri</vt:lpstr>
      <vt:lpstr>Microsoft YaHei</vt:lpstr>
      <vt:lpstr>Arial Unicode MS</vt:lpstr>
      <vt:lpstr>Office Theme</vt:lpstr>
      <vt:lpstr>AIR QUALITY MONITORING SYSTEM</vt:lpstr>
      <vt:lpstr>Team Details</vt:lpstr>
      <vt:lpstr>Need of the Project</vt:lpstr>
      <vt:lpstr>Literature Survey</vt:lpstr>
      <vt:lpstr>Proposed Idea /Solution</vt:lpstr>
      <vt:lpstr>Objectives of Project</vt:lpstr>
      <vt:lpstr>Methodology/Mechanism/ Technology</vt:lpstr>
      <vt:lpstr>Design Modeling /Prototype image</vt:lpstr>
      <vt:lpstr>Parts /Elements involved</vt:lpstr>
      <vt:lpstr>Budget</vt:lpstr>
      <vt:lpstr>Project Outcome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dell</cp:lastModifiedBy>
  <cp:revision>14</cp:revision>
  <dcterms:created xsi:type="dcterms:W3CDTF">2006-08-16T00:00:00Z</dcterms:created>
  <dcterms:modified xsi:type="dcterms:W3CDTF">2023-06-27T08:21:03Z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28DD68A1E8AC4D88BC58E295424CE9E6</vt:lpwstr>
  </property>
  <property fmtid="{D5CDD505-2E9C-101B-9397-08002B2CF9AE}" pid="3" name="KSOProductBuildVer">
    <vt:lpwstr>1033-11.2.0.11537</vt:lpwstr>
  </property>
</Properties>
</file>