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8" r:id="rId4"/>
    <p:sldId id="257" r:id="rId5"/>
    <p:sldId id="259" r:id="rId6"/>
    <p:sldId id="270" r:id="rId7"/>
    <p:sldId id="271" r:id="rId8"/>
    <p:sldId id="260" r:id="rId9"/>
    <p:sldId id="261" r:id="rId10"/>
    <p:sldId id="262" r:id="rId11"/>
    <p:sldId id="274" r:id="rId12"/>
    <p:sldId id="272" r:id="rId13"/>
    <p:sldId id="273" r:id="rId14"/>
    <p:sldId id="267"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1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20D3C8-0753-4AFE-8E8F-1967D837C2B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202064-8FDA-42E5-87C8-3AD090843C7B}"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220D3C8-0753-4AFE-8E8F-1967D837C2B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202064-8FDA-42E5-87C8-3AD090843C7B}"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220D3C8-0753-4AFE-8E8F-1967D837C2B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202064-8FDA-42E5-87C8-3AD090843C7B}"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220D3C8-0753-4AFE-8E8F-1967D837C2B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202064-8FDA-42E5-87C8-3AD090843C7B}" type="slidenum">
              <a:rPr lang="en-IN" smtClean="0"/>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220D3C8-0753-4AFE-8E8F-1967D837C2B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202064-8FDA-42E5-87C8-3AD090843C7B}"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8220D3C8-0753-4AFE-8E8F-1967D837C2BC}"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202064-8FDA-42E5-87C8-3AD090843C7B}"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8220D3C8-0753-4AFE-8E8F-1967D837C2BC}"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202064-8FDA-42E5-87C8-3AD090843C7B}"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220D3C8-0753-4AFE-8E8F-1967D837C2B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202064-8FDA-42E5-87C8-3AD090843C7B}"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220D3C8-0753-4AFE-8E8F-1967D837C2B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202064-8FDA-42E5-87C8-3AD090843C7B}"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220D3C8-0753-4AFE-8E8F-1967D837C2B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202064-8FDA-42E5-87C8-3AD090843C7B}"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220D3C8-0753-4AFE-8E8F-1967D837C2B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202064-8FDA-42E5-87C8-3AD090843C7B}"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8220D3C8-0753-4AFE-8E8F-1967D837C2B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202064-8FDA-42E5-87C8-3AD090843C7B}"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220D3C8-0753-4AFE-8E8F-1967D837C2BC}"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202064-8FDA-42E5-87C8-3AD090843C7B}"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20D3C8-0753-4AFE-8E8F-1967D837C2BC}"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202064-8FDA-42E5-87C8-3AD090843C7B}"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20D3C8-0753-4AFE-8E8F-1967D837C2BC}"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202064-8FDA-42E5-87C8-3AD090843C7B}"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220D3C8-0753-4AFE-8E8F-1967D837C2B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202064-8FDA-42E5-87C8-3AD090843C7B}"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220D3C8-0753-4AFE-8E8F-1967D837C2B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202064-8FDA-42E5-87C8-3AD090843C7B}"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220D3C8-0753-4AFE-8E8F-1967D837C2BC}" type="datetimeFigureOut">
              <a:rPr lang="en-IN" smtClean="0"/>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D202064-8FDA-42E5-87C8-3AD090843C7B}"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emf"/><Relationship Id="rId1" Type="http://schemas.openxmlformats.org/officeDocument/2006/relationships/image" Target="../media/image12.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2" descr="Precision Farming vs. Digital Farming vs. Smart Farming - DTN"/>
          <p:cNvSpPr>
            <a:spLocks noGrp="1" noChangeAspect="1" noChangeArrowheads="1"/>
          </p:cNvSpPr>
          <p:nvPr>
            <p:ph type="ctrTitle"/>
          </p:nvPr>
        </p:nvSpPr>
        <p:spPr bwMode="auto">
          <a:xfrm>
            <a:off x="2692398" y="1871131"/>
            <a:ext cx="6815669" cy="310726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rmAutofit/>
          </a:bodyPr>
          <a:lstStyle/>
          <a:p>
            <a:r>
              <a:rPr lang="en-US" sz="3600" i="1" dirty="0">
                <a:latin typeface="Arial" panose="020B0604020202020204" pitchFamily="34" charset="0"/>
                <a:ea typeface="Arial Unicode MS" panose="020B0604020202020204" pitchFamily="34" charset="-128"/>
                <a:cs typeface="Arial" panose="020B0604020202020204" pitchFamily="34" charset="0"/>
              </a:rPr>
              <a:t>SMART   AGRICULTURE </a:t>
            </a:r>
            <a:r>
              <a:rPr lang="en-US" sz="3600" dirty="0">
                <a:latin typeface="Arial" panose="020B0604020202020204" pitchFamily="34" charset="0"/>
                <a:cs typeface="Arial" panose="020B0604020202020204" pitchFamily="34" charset="0"/>
              </a:rPr>
              <a:t>(USING IOT)</a:t>
            </a:r>
            <a:endParaRPr lang="en-IN" sz="3600" dirty="0">
              <a:latin typeface="Arial" panose="020B0604020202020204" pitchFamily="34" charset="0"/>
              <a:cs typeface="Arial" panose="020B0604020202020204" pitchFamily="34" charset="0"/>
            </a:endParaRPr>
          </a:p>
        </p:txBody>
      </p:sp>
      <p:sp>
        <p:nvSpPr>
          <p:cNvPr id="6" name="Subtitle 5"/>
          <p:cNvSpPr>
            <a:spLocks noGrp="1"/>
          </p:cNvSpPr>
          <p:nvPr>
            <p:ph type="subTitle" idx="1"/>
          </p:nvPr>
        </p:nvSpPr>
        <p:spPr>
          <a:xfrm>
            <a:off x="2850470" y="4777378"/>
            <a:ext cx="8915399" cy="1126283"/>
          </a:xfrm>
        </p:spPr>
        <p:txBody>
          <a:bodyPr>
            <a:noAutofit/>
          </a:bodyPr>
          <a:lstStyle/>
          <a:p>
            <a:r>
              <a:rPr lang="en-US" sz="2000" b="1" dirty="0"/>
              <a:t>BY: </a:t>
            </a:r>
            <a:endParaRPr lang="en-US" sz="2000" b="1" dirty="0"/>
          </a:p>
          <a:p>
            <a:r>
              <a:rPr lang="en-US" sz="2000" b="1" dirty="0"/>
              <a:t>        LAVANYA SREE S</a:t>
            </a:r>
            <a:endParaRPr lang="en-US" sz="2000" b="1" dirty="0"/>
          </a:p>
          <a:p>
            <a:r>
              <a:rPr lang="en-US" sz="2000" b="1" dirty="0"/>
              <a:t>                                         INFORMATION TECHNOLOGY </a:t>
            </a:r>
            <a:endParaRPr lang="en-US" sz="2000" b="1" dirty="0"/>
          </a:p>
          <a:p>
            <a:r>
              <a:rPr lang="en-US" sz="2000" b="1" dirty="0"/>
              <a:t>                                          VELAMMAL ENGINEERING COLLEGE</a:t>
            </a:r>
            <a:endParaRPr lang="en-US" sz="2000" b="1" dirty="0"/>
          </a:p>
          <a:p>
            <a:r>
              <a:rPr lang="en-US" sz="2000" dirty="0"/>
              <a:t>          </a:t>
            </a:r>
            <a:endParaRPr lang="en-IN" sz="2000" dirty="0"/>
          </a:p>
        </p:txBody>
      </p:sp>
      <p:sp>
        <p:nvSpPr>
          <p:cNvPr id="10" name="AutoShape 4" descr="Precision Farming vs. Digital Farming vs. Smart Farming - DT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11" name="AutoShape 6" descr="Precision Farming vs. Digital Farming vs. Smart Farming - DT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12" name="Picture 11"/>
          <p:cNvPicPr>
            <a:picLocks noChangeAspect="1"/>
          </p:cNvPicPr>
          <p:nvPr/>
        </p:nvPicPr>
        <p:blipFill>
          <a:blip r:embed="rId1"/>
          <a:stretch>
            <a:fillRect/>
          </a:stretch>
        </p:blipFill>
        <p:spPr>
          <a:xfrm>
            <a:off x="12523" y="4777378"/>
            <a:ext cx="4440723" cy="20806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u="sng" dirty="0">
                <a:latin typeface="Arial" panose="020B0604020202020204" pitchFamily="34" charset="0"/>
                <a:cs typeface="Arial" panose="020B0604020202020204" pitchFamily="34" charset="0"/>
              </a:rPr>
              <a:t>TEMPERATURE AND HUMIDITY SENSOR</a:t>
            </a:r>
            <a:endParaRPr lang="en-US" sz="2800"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2800" i="1" dirty="0">
                <a:effectLst/>
                <a:latin typeface="Arial" panose="020B0604020202020204" pitchFamily="34" charset="0"/>
                <a:cs typeface="Arial" panose="020B0604020202020204" pitchFamily="34" charset="0"/>
              </a:rPr>
              <a:t>The DHT-11 Digital Temperature And Humidity Sensor is </a:t>
            </a:r>
            <a:r>
              <a:rPr lang="en-US" sz="2800" b="1" i="1" dirty="0">
                <a:effectLst/>
                <a:latin typeface="Arial" panose="020B0604020202020204" pitchFamily="34" charset="0"/>
                <a:cs typeface="Arial" panose="020B0604020202020204" pitchFamily="34" charset="0"/>
              </a:rPr>
              <a:t>a basic, ultra low-cost digital temperature and humidity sensor</a:t>
            </a:r>
            <a:r>
              <a:rPr lang="en-US" sz="2800" i="1" dirty="0">
                <a:effectLst/>
                <a:latin typeface="Arial" panose="020B0604020202020204" pitchFamily="34" charset="0"/>
                <a:cs typeface="Arial" panose="020B0604020202020204" pitchFamily="34" charset="0"/>
              </a:rPr>
              <a:t>.</a:t>
            </a:r>
            <a:endParaRPr lang="en-US" sz="2800" i="1" dirty="0">
              <a:effectLst/>
              <a:latin typeface="Arial" panose="020B0604020202020204" pitchFamily="34" charset="0"/>
              <a:cs typeface="Arial" panose="020B0604020202020204" pitchFamily="34" charset="0"/>
            </a:endParaRPr>
          </a:p>
          <a:p>
            <a:r>
              <a:rPr lang="en-US" sz="2800" i="1" dirty="0">
                <a:effectLst/>
                <a:latin typeface="Arial" panose="020B0604020202020204" pitchFamily="34" charset="0"/>
                <a:cs typeface="Arial" panose="020B0604020202020204" pitchFamily="34" charset="0"/>
              </a:rPr>
              <a:t> It uses a capacitive humidity sensor and a thermistor to measure the surrounding air and spits out a digital signal on the data pin (no analog input pins needed).</a:t>
            </a:r>
            <a:endParaRPr lang="en-US" sz="2800" i="1" dirty="0">
              <a:effectLst/>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1"/>
          <a:stretch>
            <a:fillRect/>
          </a:stretch>
        </p:blipFill>
        <p:spPr>
          <a:xfrm>
            <a:off x="9330047" y="5011139"/>
            <a:ext cx="2861953" cy="184686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356261" y="1567543"/>
            <a:ext cx="4465122" cy="2576945"/>
          </a:xfrm>
          <a:prstGeom prst="rect">
            <a:avLst/>
          </a:prstGeom>
        </p:spPr>
      </p:pic>
      <p:pic>
        <p:nvPicPr>
          <p:cNvPr id="3" name="Picture 2"/>
          <p:cNvPicPr>
            <a:picLocks noChangeAspect="1"/>
          </p:cNvPicPr>
          <p:nvPr/>
        </p:nvPicPr>
        <p:blipFill>
          <a:blip r:embed="rId2"/>
          <a:stretch>
            <a:fillRect/>
          </a:stretch>
        </p:blipFill>
        <p:spPr>
          <a:xfrm>
            <a:off x="6923313" y="3075709"/>
            <a:ext cx="4904510" cy="3693225"/>
          </a:xfrm>
          <a:prstGeom prst="rect">
            <a:avLst/>
          </a:prstGeom>
        </p:spPr>
      </p:pic>
      <p:sp>
        <p:nvSpPr>
          <p:cNvPr id="4" name="TextBox 3"/>
          <p:cNvSpPr txBox="1"/>
          <p:nvPr/>
        </p:nvSpPr>
        <p:spPr>
          <a:xfrm>
            <a:off x="2410691" y="748145"/>
            <a:ext cx="8847117" cy="646331"/>
          </a:xfrm>
          <a:prstGeom prst="rect">
            <a:avLst/>
          </a:prstGeom>
          <a:noFill/>
        </p:spPr>
        <p:txBody>
          <a:bodyPr wrap="square" rtlCol="0">
            <a:spAutoFit/>
          </a:bodyPr>
          <a:lstStyle/>
          <a:p>
            <a:r>
              <a:rPr lang="en-US" sz="3600" dirty="0">
                <a:latin typeface="Arial" panose="020B0604020202020204" pitchFamily="34" charset="0"/>
                <a:cs typeface="Arial" panose="020B0604020202020204" pitchFamily="34" charset="0"/>
              </a:rPr>
              <a:t>DESIGN OF OUR PROJECT</a:t>
            </a:r>
            <a:endParaRPr lang="en-US" sz="3600" dirty="0">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06878"/>
            <a:ext cx="10353761" cy="1163782"/>
          </a:xfrm>
        </p:spPr>
        <p:txBody>
          <a:bodyPr>
            <a:normAutofit/>
          </a:bodyPr>
          <a:lstStyle/>
          <a:p>
            <a:r>
              <a:rPr lang="en-US" sz="3600" u="sng" dirty="0">
                <a:latin typeface="Arial" panose="020B0604020202020204" pitchFamily="34" charset="0"/>
                <a:cs typeface="Arial" panose="020B0604020202020204" pitchFamily="34" charset="0"/>
              </a:rPr>
              <a:t>Future implementation</a:t>
            </a:r>
            <a:endParaRPr lang="en-US" sz="3600"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913795" y="1270660"/>
            <a:ext cx="10353762" cy="4520540"/>
          </a:xfrm>
        </p:spPr>
        <p:txBody>
          <a:bodyPr>
            <a:normAutofit fontScale="85000" lnSpcReduction="20000"/>
          </a:bodyPr>
          <a:lstStyle/>
          <a:p>
            <a:r>
              <a:rPr lang="en-US" sz="3000" dirty="0">
                <a:latin typeface="Arial" panose="020B0604020202020204" pitchFamily="34" charset="0"/>
                <a:cs typeface="Arial" panose="020B0604020202020204" pitchFamily="34" charset="0"/>
              </a:rPr>
              <a:t> </a:t>
            </a:r>
            <a:r>
              <a:rPr lang="en-US" sz="3000" b="1" i="1" dirty="0">
                <a:latin typeface="Arial" panose="020B0604020202020204" pitchFamily="34" charset="0"/>
                <a:cs typeface="Arial" panose="020B0604020202020204" pitchFamily="34" charset="0"/>
              </a:rPr>
              <a:t>For future developments it can be enhanced by developing this system for large acres of land. </a:t>
            </a:r>
            <a:endParaRPr lang="en-US" sz="3000" b="1" i="1" dirty="0">
              <a:latin typeface="Arial" panose="020B0604020202020204" pitchFamily="34" charset="0"/>
              <a:cs typeface="Arial" panose="020B0604020202020204" pitchFamily="34" charset="0"/>
            </a:endParaRPr>
          </a:p>
          <a:p>
            <a:r>
              <a:rPr lang="en-US" sz="3000" b="1" i="1" dirty="0">
                <a:latin typeface="Arial" panose="020B0604020202020204" pitchFamily="34" charset="0"/>
                <a:cs typeface="Arial" panose="020B0604020202020204" pitchFamily="34" charset="0"/>
              </a:rPr>
              <a:t>The sensors and microcontroller are successfully interfaced and wireless communication is achieved between various nodes. </a:t>
            </a:r>
            <a:endParaRPr lang="en-US" sz="3000" b="1" i="1" dirty="0">
              <a:latin typeface="Arial" panose="020B0604020202020204" pitchFamily="34" charset="0"/>
              <a:cs typeface="Arial" panose="020B0604020202020204" pitchFamily="34" charset="0"/>
            </a:endParaRPr>
          </a:p>
          <a:p>
            <a:r>
              <a:rPr lang="en-US" sz="3000" b="1" i="1" dirty="0">
                <a:latin typeface="Arial" panose="020B0604020202020204" pitchFamily="34" charset="0"/>
                <a:cs typeface="Arial" panose="020B0604020202020204" pitchFamily="34" charset="0"/>
              </a:rPr>
              <a:t>Instead of using GSM making use of GPRS and controlling those applications through the internet. </a:t>
            </a:r>
            <a:endParaRPr lang="en-US" sz="3000" b="1" i="1" dirty="0">
              <a:latin typeface="Arial" panose="020B0604020202020204" pitchFamily="34" charset="0"/>
              <a:cs typeface="Arial" panose="020B0604020202020204" pitchFamily="34" charset="0"/>
            </a:endParaRPr>
          </a:p>
          <a:p>
            <a:r>
              <a:rPr lang="en-US" sz="3000" b="1" i="1" dirty="0">
                <a:latin typeface="Arial" panose="020B0604020202020204" pitchFamily="34" charset="0"/>
                <a:cs typeface="Arial" panose="020B0604020202020204" pitchFamily="34" charset="0"/>
              </a:rPr>
              <a:t>Instead of switching of the water pump when single phase is present, convert the single phase power supply to three phase power supply</a:t>
            </a:r>
            <a:r>
              <a:rPr lang="en-US" sz="3000" dirty="0">
                <a:latin typeface="Arial" panose="020B0604020202020204" pitchFamily="34" charset="0"/>
                <a:cs typeface="Arial" panose="020B0604020202020204" pitchFamily="34" charset="0"/>
              </a:rPr>
              <a:t>. </a:t>
            </a:r>
            <a:endParaRPr lang="en-US" sz="3000" dirty="0">
              <a:latin typeface="Arial" panose="020B0604020202020204" pitchFamily="34" charset="0"/>
              <a:cs typeface="Arial" panose="020B0604020202020204" pitchFamily="34" charset="0"/>
            </a:endParaRP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01881"/>
            <a:ext cx="10353761" cy="831272"/>
          </a:xfrm>
        </p:spPr>
        <p:txBody>
          <a:bodyPr>
            <a:normAutofit/>
          </a:bodyPr>
          <a:lstStyle/>
          <a:p>
            <a:r>
              <a:rPr lang="en-US" sz="3600" i="1" u="sng" dirty="0">
                <a:latin typeface="Arial" panose="020B0604020202020204" pitchFamily="34" charset="0"/>
                <a:cs typeface="Arial" panose="020B0604020202020204" pitchFamily="34" charset="0"/>
              </a:rPr>
              <a:t>CONCLUSION</a:t>
            </a:r>
            <a:endParaRPr lang="en-IN" sz="3600" i="1"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913795" y="1033153"/>
            <a:ext cx="10353762" cy="4758047"/>
          </a:xfrm>
        </p:spPr>
        <p:txBody>
          <a:bodyPr>
            <a:noAutofit/>
          </a:bodyPr>
          <a:lstStyle/>
          <a:p>
            <a:r>
              <a:rPr lang="en-US" sz="2800" b="1" i="1" dirty="0">
                <a:latin typeface="Arial" panose="020B0604020202020204" pitchFamily="34" charset="0"/>
                <a:cs typeface="Arial" panose="020B0604020202020204" pitchFamily="34" charset="0"/>
              </a:rPr>
              <a:t>The goal of smart agriculture research is to ground a decision making support system for farm management. </a:t>
            </a:r>
            <a:endParaRPr lang="en-US" sz="2800" b="1" i="1" dirty="0">
              <a:latin typeface="Arial" panose="020B0604020202020204" pitchFamily="34" charset="0"/>
              <a:cs typeface="Arial" panose="020B0604020202020204" pitchFamily="34" charset="0"/>
            </a:endParaRPr>
          </a:p>
          <a:p>
            <a:r>
              <a:rPr lang="en-US" sz="2800" b="1" i="1" dirty="0">
                <a:latin typeface="Arial" panose="020B0604020202020204" pitchFamily="34" charset="0"/>
                <a:cs typeface="Arial" panose="020B0604020202020204" pitchFamily="34" charset="0"/>
              </a:rPr>
              <a:t>A system that optimize and examines how high-tech farming can aid the production output as well as focuses on the preservation of resources. </a:t>
            </a:r>
            <a:endParaRPr lang="en-US" sz="2800" b="1" i="1" dirty="0">
              <a:latin typeface="Arial" panose="020B0604020202020204" pitchFamily="34" charset="0"/>
              <a:cs typeface="Arial" panose="020B0604020202020204" pitchFamily="34" charset="0"/>
            </a:endParaRPr>
          </a:p>
          <a:p>
            <a:r>
              <a:rPr lang="en-US" sz="2800" b="1" i="1" dirty="0">
                <a:latin typeface="Arial" panose="020B0604020202020204" pitchFamily="34" charset="0"/>
                <a:cs typeface="Arial" panose="020B0604020202020204" pitchFamily="34" charset="0"/>
              </a:rPr>
              <a:t>Smart farming can make agriculture more profitable for the farmer. </a:t>
            </a:r>
            <a:endParaRPr lang="en-US" sz="2800" b="1" i="1" dirty="0">
              <a:latin typeface="Arial" panose="020B0604020202020204" pitchFamily="34" charset="0"/>
              <a:cs typeface="Arial" panose="020B0604020202020204" pitchFamily="34" charset="0"/>
            </a:endParaRPr>
          </a:p>
          <a:p>
            <a:r>
              <a:rPr lang="en-US" sz="2800" b="1" i="1" dirty="0">
                <a:latin typeface="Arial" panose="020B0604020202020204" pitchFamily="34" charset="0"/>
                <a:cs typeface="Arial" panose="020B0604020202020204" pitchFamily="34" charset="0"/>
              </a:rPr>
              <a:t>Decreasing resource inputs will save the farmer money and labor, and increased reliability of spatially explicit data will reduce risks</a:t>
            </a:r>
            <a:r>
              <a:rPr lang="en-US" sz="2800" dirty="0">
                <a:latin typeface="Arial" panose="020B0604020202020204" pitchFamily="34" charset="0"/>
                <a:cs typeface="Arial" panose="020B0604020202020204" pitchFamily="34" charset="0"/>
              </a:rPr>
              <a:t>.</a:t>
            </a:r>
            <a:endParaRPr lang="en-IN" sz="2800" dirty="0">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stretch>
            <a:fillRect/>
          </a:stretch>
        </p:blipFill>
        <p:spPr>
          <a:xfrm>
            <a:off x="593766" y="475013"/>
            <a:ext cx="10925299" cy="589016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5028" y="652388"/>
            <a:ext cx="9404723" cy="1400530"/>
          </a:xfrm>
        </p:spPr>
        <p:txBody>
          <a:bodyPr/>
          <a:lstStyle/>
          <a:p>
            <a:r>
              <a:rPr lang="en-US" i="1" u="sng" dirty="0"/>
              <a:t>300 SECOND CONTENTS:</a:t>
            </a:r>
            <a:endParaRPr lang="en-US" i="1" u="sng" dirty="0"/>
          </a:p>
        </p:txBody>
      </p:sp>
      <p:sp>
        <p:nvSpPr>
          <p:cNvPr id="3" name="Content Placeholder 2"/>
          <p:cNvSpPr>
            <a:spLocks noGrp="1"/>
          </p:cNvSpPr>
          <p:nvPr>
            <p:ph idx="1"/>
          </p:nvPr>
        </p:nvSpPr>
        <p:spPr/>
        <p:txBody>
          <a:bodyPr>
            <a:normAutofit lnSpcReduction="10000"/>
          </a:bodyPr>
          <a:lstStyle/>
          <a:p>
            <a:r>
              <a:rPr lang="en-US" dirty="0"/>
              <a:t>ABSTRACT</a:t>
            </a:r>
            <a:endParaRPr lang="en-US" dirty="0"/>
          </a:p>
          <a:p>
            <a:r>
              <a:rPr lang="en-US" dirty="0"/>
              <a:t>OUR IDEAS</a:t>
            </a:r>
            <a:endParaRPr lang="en-US" dirty="0"/>
          </a:p>
          <a:p>
            <a:r>
              <a:rPr lang="en-US" dirty="0"/>
              <a:t>PROPOSED SOLUTION</a:t>
            </a:r>
            <a:endParaRPr lang="en-US" dirty="0"/>
          </a:p>
          <a:p>
            <a:r>
              <a:rPr lang="en-US" dirty="0"/>
              <a:t>BLOCK DIAGRAM</a:t>
            </a:r>
            <a:endParaRPr lang="en-US" dirty="0"/>
          </a:p>
          <a:p>
            <a:r>
              <a:rPr lang="en-US" dirty="0"/>
              <a:t>ADVANTAGES OF THIS METHOD</a:t>
            </a:r>
            <a:endParaRPr lang="en-US" dirty="0"/>
          </a:p>
          <a:p>
            <a:r>
              <a:rPr lang="en-US" dirty="0"/>
              <a:t>DESIGN</a:t>
            </a:r>
            <a:endParaRPr lang="en-US" dirty="0"/>
          </a:p>
          <a:p>
            <a:r>
              <a:rPr lang="en-US" dirty="0"/>
              <a:t>FUTURE IMPLEMENTATION</a:t>
            </a:r>
            <a:endParaRPr lang="en-US" dirty="0"/>
          </a:p>
          <a:p>
            <a:r>
              <a:rPr lang="en-US" dirty="0"/>
              <a:t>CONCLUSION</a:t>
            </a:r>
            <a:endParaRPr lang="en-US" dirty="0"/>
          </a:p>
          <a:p>
            <a:endParaRPr lang="en-US" dirty="0"/>
          </a:p>
        </p:txBody>
      </p:sp>
      <p:pic>
        <p:nvPicPr>
          <p:cNvPr id="4" name="Picture 3"/>
          <p:cNvPicPr>
            <a:picLocks noChangeAspect="1"/>
          </p:cNvPicPr>
          <p:nvPr/>
        </p:nvPicPr>
        <p:blipFill>
          <a:blip r:embed="rId1"/>
          <a:stretch>
            <a:fillRect/>
          </a:stretch>
        </p:blipFill>
        <p:spPr>
          <a:xfrm>
            <a:off x="6234545" y="1853248"/>
            <a:ext cx="5225143" cy="395448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031" y="51607"/>
            <a:ext cx="10353761" cy="1326321"/>
          </a:xfrm>
        </p:spPr>
        <p:txBody>
          <a:bodyPr>
            <a:normAutofit/>
          </a:bodyPr>
          <a:lstStyle/>
          <a:p>
            <a:r>
              <a:rPr lang="en-US" sz="3600" i="1" u="sng" dirty="0">
                <a:latin typeface="Arial" panose="020B0604020202020204" pitchFamily="34" charset="0"/>
                <a:cs typeface="Arial" panose="020B0604020202020204" pitchFamily="34" charset="0"/>
              </a:rPr>
              <a:t>ABSTRACT</a:t>
            </a:r>
            <a:endParaRPr lang="en-IN" sz="3600" i="1"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5036" y="1073835"/>
            <a:ext cx="10353762" cy="3695136"/>
          </a:xfrm>
        </p:spPr>
        <p:txBody>
          <a:bodyPr>
            <a:noAutofit/>
          </a:bodyPr>
          <a:lstStyle/>
          <a:p>
            <a:pPr marL="0" indent="0">
              <a:buNone/>
            </a:pPr>
            <a:endParaRPr lang="en-US" sz="2800" i="1" dirty="0">
              <a:latin typeface="Arial" panose="020B0604020202020204" pitchFamily="34" charset="0"/>
              <a:cs typeface="Arial" panose="020B0604020202020204" pitchFamily="34" charset="0"/>
            </a:endParaRPr>
          </a:p>
          <a:p>
            <a:r>
              <a:rPr lang="en-US" sz="2800" i="1" dirty="0">
                <a:latin typeface="Arial" panose="020B0604020202020204" pitchFamily="34" charset="0"/>
                <a:cs typeface="Arial" panose="020B0604020202020204" pitchFamily="34" charset="0"/>
              </a:rPr>
              <a:t>Smart farming is an emerging concept , because IOT sensors     capable of providing information about their fields .</a:t>
            </a:r>
            <a:endParaRPr lang="en-US" sz="2800" i="1" dirty="0">
              <a:latin typeface="Arial" panose="020B0604020202020204" pitchFamily="34" charset="0"/>
              <a:cs typeface="Arial" panose="020B0604020202020204" pitchFamily="34" charset="0"/>
            </a:endParaRPr>
          </a:p>
          <a:p>
            <a:r>
              <a:rPr lang="en-US" sz="2800" i="1" dirty="0">
                <a:latin typeface="Arial" panose="020B0604020202020204" pitchFamily="34" charset="0"/>
                <a:cs typeface="Arial" panose="020B0604020202020204" pitchFamily="34" charset="0"/>
              </a:rPr>
              <a:t>IOT in agriculture uses robots, drones, remote sensors, and computer imaging combined with continuously progressing machine learning </a:t>
            </a:r>
            <a:endParaRPr lang="en-US" sz="2800" i="1" dirty="0">
              <a:latin typeface="Arial" panose="020B0604020202020204" pitchFamily="34" charset="0"/>
              <a:cs typeface="Arial" panose="020B0604020202020204" pitchFamily="34" charset="0"/>
            </a:endParaRPr>
          </a:p>
          <a:p>
            <a:r>
              <a:rPr lang="en-US" sz="2800" i="1" dirty="0">
                <a:solidFill>
                  <a:schemeClr val="tx1">
                    <a:lumMod val="95000"/>
                    <a:lumOff val="5000"/>
                  </a:schemeClr>
                </a:solidFill>
                <a:latin typeface="Arial" panose="020B0604020202020204" pitchFamily="34" charset="0"/>
                <a:cs typeface="Arial" panose="020B0604020202020204" pitchFamily="34" charset="0"/>
              </a:rPr>
              <a:t>The purpose of SMART AGRICULTURE is to detect various problems of farmers and provide a solution by using 3 Ways </a:t>
            </a:r>
            <a:r>
              <a:rPr lang="en-US" sz="2800" b="1" i="1" dirty="0">
                <a:latin typeface="Arial" panose="020B0604020202020204" pitchFamily="34" charset="0"/>
                <a:cs typeface="Arial" panose="020B0604020202020204" pitchFamily="34" charset="0"/>
              </a:rPr>
              <a:t>Soil Meter sensor, soil</a:t>
            </a:r>
            <a:r>
              <a:rPr lang="en-US" sz="2800" i="1" dirty="0">
                <a:latin typeface="Arial" panose="020B0604020202020204" pitchFamily="34" charset="0"/>
                <a:cs typeface="Arial" panose="020B0604020202020204" pitchFamily="34" charset="0"/>
              </a:rPr>
              <a:t> </a:t>
            </a:r>
            <a:r>
              <a:rPr lang="en-US" sz="2800" b="1" i="1" dirty="0">
                <a:latin typeface="Arial" panose="020B0604020202020204" pitchFamily="34" charset="0"/>
                <a:cs typeface="Arial" panose="020B0604020202020204" pitchFamily="34" charset="0"/>
              </a:rPr>
              <a:t>moisture sensor </a:t>
            </a:r>
            <a:r>
              <a:rPr lang="en-US" sz="2800" i="1" dirty="0">
                <a:latin typeface="Arial" panose="020B0604020202020204" pitchFamily="34" charset="0"/>
                <a:cs typeface="Arial" panose="020B0604020202020204" pitchFamily="34" charset="0"/>
              </a:rPr>
              <a:t>and </a:t>
            </a:r>
            <a:r>
              <a:rPr lang="en-US" sz="2800" b="1" i="1" dirty="0">
                <a:latin typeface="Arial" panose="020B0604020202020204" pitchFamily="34" charset="0"/>
                <a:cs typeface="Arial" panose="020B0604020202020204" pitchFamily="34" charset="0"/>
              </a:rPr>
              <a:t>passive infrared sensor</a:t>
            </a:r>
            <a:r>
              <a:rPr lang="en-US" sz="2800" i="1" dirty="0">
                <a:latin typeface="Arial" panose="020B0604020202020204" pitchFamily="34" charset="0"/>
                <a:cs typeface="Arial" panose="020B0604020202020204" pitchFamily="34" charset="0"/>
              </a:rPr>
              <a:t>.</a:t>
            </a:r>
            <a:endParaRPr lang="en-IN" sz="2800" i="1" dirty="0">
              <a:latin typeface="Arial" panose="020B0604020202020204" pitchFamily="34" charset="0"/>
              <a:cs typeface="Arial" panose="020B0604020202020204" pitchFamily="34" charset="0"/>
            </a:endParaRPr>
          </a:p>
          <a:p>
            <a:endParaRPr lang="en-US" sz="2800" i="1" dirty="0">
              <a:latin typeface="Arial" panose="020B0604020202020204" pitchFamily="34" charset="0"/>
              <a:cs typeface="Arial" panose="020B0604020202020204" pitchFamily="34" charset="0"/>
            </a:endParaRPr>
          </a:p>
          <a:p>
            <a:endParaRPr lang="en-IN" sz="2800" i="1"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1"/>
          <a:stretch>
            <a:fillRect/>
          </a:stretch>
        </p:blipFill>
        <p:spPr>
          <a:xfrm>
            <a:off x="9084623" y="94754"/>
            <a:ext cx="2933948" cy="160341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8524" y="471494"/>
            <a:ext cx="9601196" cy="765986"/>
          </a:xfrm>
        </p:spPr>
        <p:txBody>
          <a:bodyPr>
            <a:normAutofit/>
          </a:bodyPr>
          <a:lstStyle/>
          <a:p>
            <a:r>
              <a:rPr lang="en-US" sz="3600" i="1" u="sng" dirty="0">
                <a:latin typeface="Arial" panose="020B0604020202020204" pitchFamily="34" charset="0"/>
                <a:cs typeface="Arial" panose="020B0604020202020204" pitchFamily="34" charset="0"/>
              </a:rPr>
              <a:t>OUR IDEA</a:t>
            </a:r>
            <a:endParaRPr lang="en-IN" sz="3600" i="1"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105396" y="1366514"/>
            <a:ext cx="9601196" cy="3705101"/>
          </a:xfrm>
        </p:spPr>
        <p:txBody>
          <a:bodyPr>
            <a:noAutofit/>
          </a:bodyPr>
          <a:lstStyle/>
          <a:p>
            <a:r>
              <a:rPr lang="en-US" sz="2400" i="1" dirty="0">
                <a:latin typeface="Arial" panose="020B0604020202020204" pitchFamily="34" charset="0"/>
                <a:cs typeface="Arial" panose="020B0604020202020204" pitchFamily="34" charset="0"/>
              </a:rPr>
              <a:t>Three different soil test meters in one device: It measures moisture content in soil, pH/Acidity/Alkalinity, and light intensity(sun rays)</a:t>
            </a:r>
            <a:endParaRPr lang="en-US" sz="2400" i="1" dirty="0">
              <a:latin typeface="Arial" panose="020B0604020202020204" pitchFamily="34" charset="0"/>
              <a:cs typeface="Arial" panose="020B0604020202020204" pitchFamily="34" charset="0"/>
            </a:endParaRPr>
          </a:p>
          <a:p>
            <a:r>
              <a:rPr lang="en-US" sz="2400" i="1" dirty="0">
                <a:latin typeface="Arial" panose="020B0604020202020204" pitchFamily="34" charset="0"/>
                <a:cs typeface="Arial" panose="020B0604020202020204" pitchFamily="34" charset="0"/>
              </a:rPr>
              <a:t> Water wasted through irrigation can be conserved by soil moisture sensor</a:t>
            </a:r>
            <a:endParaRPr lang="en-US" sz="2400" i="1" dirty="0">
              <a:latin typeface="Arial" panose="020B0604020202020204" pitchFamily="34" charset="0"/>
              <a:cs typeface="Arial" panose="020B0604020202020204" pitchFamily="34" charset="0"/>
            </a:endParaRPr>
          </a:p>
          <a:p>
            <a:r>
              <a:rPr lang="en-US" sz="2400" i="1" dirty="0">
                <a:latin typeface="Arial" panose="020B0604020202020204" pitchFamily="34" charset="0"/>
                <a:cs typeface="Arial" panose="020B0604020202020204" pitchFamily="34" charset="0"/>
              </a:rPr>
              <a:t>PIR (Passive Infrared) Sensors can be used to prevent harm caused by predators by detecting the motion of animals and scars the animal away from the field by using buzzers and creating alarm.</a:t>
            </a:r>
            <a:endParaRPr lang="en-US" sz="2400" i="1" dirty="0">
              <a:latin typeface="Arial" panose="020B0604020202020204" pitchFamily="34" charset="0"/>
              <a:cs typeface="Arial" panose="020B0604020202020204" pitchFamily="34" charset="0"/>
            </a:endParaRPr>
          </a:p>
          <a:p>
            <a:r>
              <a:rPr lang="en-US" sz="2400" i="1" dirty="0">
                <a:latin typeface="Arial" panose="020B0604020202020204" pitchFamily="34" charset="0"/>
                <a:cs typeface="Arial" panose="020B0604020202020204" pitchFamily="34" charset="0"/>
              </a:rPr>
              <a:t>GSM : Keeps the farmer updated frequently about their field status, especially when an inconvenience occurs</a:t>
            </a:r>
            <a:r>
              <a:rPr lang="en-US" sz="2400" dirty="0">
                <a:latin typeface="Arial" panose="020B0604020202020204" pitchFamily="34" charset="0"/>
                <a:cs typeface="Arial" panose="020B0604020202020204" pitchFamily="34" charset="0"/>
              </a:rPr>
              <a:t>.</a:t>
            </a:r>
            <a:endParaRPr lang="en-IN" sz="24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1"/>
          <a:stretch>
            <a:fillRect/>
          </a:stretch>
        </p:blipFill>
        <p:spPr>
          <a:xfrm>
            <a:off x="9464634" y="5200649"/>
            <a:ext cx="2727366" cy="165735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66256"/>
            <a:ext cx="10353761" cy="1235032"/>
          </a:xfrm>
        </p:spPr>
        <p:txBody>
          <a:bodyPr>
            <a:normAutofit/>
          </a:bodyPr>
          <a:lstStyle/>
          <a:p>
            <a:r>
              <a:rPr lang="en-US" sz="3600" u="sng" dirty="0">
                <a:latin typeface="Arial" panose="020B0604020202020204" pitchFamily="34" charset="0"/>
                <a:cs typeface="Arial" panose="020B0604020202020204" pitchFamily="34" charset="0"/>
              </a:rPr>
              <a:t>OBJECTIVE</a:t>
            </a:r>
            <a:endParaRPr lang="en-US" sz="3600"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913795" y="1235034"/>
            <a:ext cx="10353762" cy="4556166"/>
          </a:xfrm>
        </p:spPr>
        <p:txBody>
          <a:bodyPr>
            <a:noAutofit/>
          </a:bodyPr>
          <a:lstStyle/>
          <a:p>
            <a:r>
              <a:rPr lang="en-US" sz="2800" i="1" dirty="0">
                <a:latin typeface="Arial" panose="020B0604020202020204" pitchFamily="34" charset="0"/>
                <a:cs typeface="Arial" panose="020B0604020202020204" pitchFamily="34" charset="0"/>
              </a:rPr>
              <a:t>It control pH level in soil, acidic or alkaline is suitable for your plants, tests whether plants are getting adequate sunlight or not.</a:t>
            </a:r>
            <a:endParaRPr lang="en-US" sz="2800" i="1" dirty="0">
              <a:latin typeface="Arial" panose="020B0604020202020204" pitchFamily="34" charset="0"/>
              <a:cs typeface="Arial" panose="020B0604020202020204" pitchFamily="34" charset="0"/>
            </a:endParaRPr>
          </a:p>
          <a:p>
            <a:r>
              <a:rPr lang="en-US" sz="2800" i="1" dirty="0">
                <a:latin typeface="Arial" panose="020B0604020202020204" pitchFamily="34" charset="0"/>
                <a:cs typeface="Arial" panose="020B0604020202020204" pitchFamily="34" charset="0"/>
              </a:rPr>
              <a:t> The moisture in the soil is measured by using soil moisture sensor, the sensor measures the moisture content and based on the moisture content , it turns on or off the motor.</a:t>
            </a:r>
            <a:endParaRPr lang="en-US" sz="2800" i="1" dirty="0">
              <a:latin typeface="Arial" panose="020B0604020202020204" pitchFamily="34" charset="0"/>
              <a:cs typeface="Arial" panose="020B0604020202020204" pitchFamily="34" charset="0"/>
            </a:endParaRPr>
          </a:p>
          <a:p>
            <a:r>
              <a:rPr lang="en-US" sz="2800" i="1" dirty="0">
                <a:latin typeface="Arial" panose="020B0604020202020204" pitchFamily="34" charset="0"/>
                <a:cs typeface="Arial" panose="020B0604020202020204" pitchFamily="34" charset="0"/>
              </a:rPr>
              <a:t>Passive Infrared(PIR)sensor detects infrared light radiated by a warm object. </a:t>
            </a:r>
            <a:endParaRPr lang="en-US" sz="2800" i="1" dirty="0">
              <a:latin typeface="Arial" panose="020B0604020202020204" pitchFamily="34" charset="0"/>
              <a:cs typeface="Arial" panose="020B0604020202020204" pitchFamily="34" charset="0"/>
            </a:endParaRPr>
          </a:p>
          <a:p>
            <a:r>
              <a:rPr lang="en-US" sz="2800" i="1" dirty="0">
                <a:latin typeface="Arial" panose="020B0604020202020204" pitchFamily="34" charset="0"/>
                <a:cs typeface="Arial" panose="020B0604020202020204" pitchFamily="34" charset="0"/>
              </a:rPr>
              <a:t>IOT connects all the sensors and sends their values and messages to the system for display </a:t>
            </a:r>
            <a:r>
              <a:rPr lang="en-US" sz="2800" i="1" dirty="0">
                <a:latin typeface="Arial Rounded MT Bold" panose="020F0704030504030204" pitchFamily="34" charset="0"/>
              </a:rPr>
              <a:t>.</a:t>
            </a:r>
            <a:endParaRPr lang="en-US" sz="2800" i="1" dirty="0">
              <a:latin typeface="Arial Rounded MT Bold" panose="020F0704030504030204" pitchFamily="34" charset="0"/>
            </a:endParaRPr>
          </a:p>
        </p:txBody>
      </p:sp>
      <p:pic>
        <p:nvPicPr>
          <p:cNvPr id="4" name="Picture 3"/>
          <p:cNvPicPr>
            <a:picLocks noChangeAspect="1"/>
          </p:cNvPicPr>
          <p:nvPr/>
        </p:nvPicPr>
        <p:blipFill>
          <a:blip r:embed="rId1"/>
          <a:stretch>
            <a:fillRect/>
          </a:stretch>
        </p:blipFill>
        <p:spPr>
          <a:xfrm>
            <a:off x="10236529" y="5403272"/>
            <a:ext cx="1955471" cy="145472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BLOCK DIAGRAM</a:t>
            </a:r>
            <a:endParaRPr lang="en-US" u="sng" dirty="0"/>
          </a:p>
        </p:txBody>
      </p:sp>
      <p:pic>
        <p:nvPicPr>
          <p:cNvPr id="4" name="Content Placeholder 3"/>
          <p:cNvPicPr>
            <a:picLocks noGrp="1" noChangeAspect="1"/>
          </p:cNvPicPr>
          <p:nvPr>
            <p:ph idx="1"/>
          </p:nvPr>
        </p:nvPicPr>
        <p:blipFill>
          <a:blip r:embed="rId1"/>
          <a:stretch>
            <a:fillRect/>
          </a:stretch>
        </p:blipFill>
        <p:spPr>
          <a:xfrm>
            <a:off x="3118609" y="2095500"/>
            <a:ext cx="5945256" cy="36957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i="1" u="sng" dirty="0">
                <a:latin typeface="Arial" panose="020B0604020202020204" pitchFamily="34" charset="0"/>
                <a:cs typeface="Arial" panose="020B0604020202020204" pitchFamily="34" charset="0"/>
              </a:rPr>
              <a:t>3- way SOIL METER</a:t>
            </a:r>
            <a:br>
              <a:rPr lang="en-US" dirty="0"/>
            </a:br>
            <a:endParaRPr lang="en-IN" i="1" u="sng" dirty="0"/>
          </a:p>
        </p:txBody>
      </p:sp>
      <p:pic>
        <p:nvPicPr>
          <p:cNvPr id="1026" name="Picture 2" descr="Naitik Creation Soil Tester 3-in-1 Soil Moisture, pH Meter Test Kit with  Light pH Acidity Detector Analyzer for Indoor Outdoor Garden Farm Lawn  Plants Flower Solar Soil Plant Care Sensor : Amazon.in:"/>
          <p:cNvPicPr>
            <a:picLocks noGrp="1" noChangeAspect="1" noChangeArrowheads="1"/>
          </p:cNvPicPr>
          <p:nvPr>
            <p:ph idx="1"/>
          </p:nvPr>
        </p:nvPicPr>
        <p:blipFill>
          <a:blip r:embed="rId1" cstate="print">
            <a:extLst>
              <a:ext uri="{28A0092B-C50C-407E-A947-70E740481C1C}">
                <a14:useLocalDpi xmlns:a14="http://schemas.microsoft.com/office/drawing/2010/main" val="0"/>
              </a:ext>
            </a:extLst>
          </a:blip>
          <a:stretch>
            <a:fillRect/>
          </a:stretch>
        </p:blipFill>
        <p:spPr bwMode="auto">
          <a:xfrm>
            <a:off x="7987141" y="2017872"/>
            <a:ext cx="3320935" cy="332093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56062" y="2017872"/>
            <a:ext cx="6392883" cy="3385542"/>
          </a:xfrm>
          <a:prstGeom prst="rect">
            <a:avLst/>
          </a:prstGeom>
        </p:spPr>
        <p:txBody>
          <a:bodyPr wrap="square">
            <a:spAutoFit/>
          </a:bodyPr>
          <a:lstStyle/>
          <a:p>
            <a:pPr marL="457200" indent="-457200">
              <a:buFont typeface="Arial" panose="020B0604020202020204" pitchFamily="34" charset="0"/>
              <a:buChar char="•"/>
            </a:pPr>
            <a:r>
              <a:rPr lang="en-US" sz="2800" b="1" i="1" dirty="0">
                <a:latin typeface="Arial" panose="020B0604020202020204" pitchFamily="34" charset="0"/>
                <a:cs typeface="Arial" panose="020B0604020202020204" pitchFamily="34" charset="0"/>
              </a:rPr>
              <a:t>Let’s you know that soil is dry or not.</a:t>
            </a:r>
            <a:endParaRPr lang="en-US" sz="2800" b="1" i="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b="1" i="1" dirty="0">
                <a:latin typeface="Arial" panose="020B0604020202020204" pitchFamily="34" charset="0"/>
                <a:cs typeface="Arial" panose="020B0604020202020204" pitchFamily="34" charset="0"/>
              </a:rPr>
              <a:t>It control pH level in soil, acidic or alkaline is suitable for your plants.</a:t>
            </a:r>
            <a:endParaRPr lang="en-US" sz="2800" b="1" i="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b="1" i="1" dirty="0">
                <a:latin typeface="Arial" panose="020B0604020202020204" pitchFamily="34" charset="0"/>
                <a:cs typeface="Arial" panose="020B0604020202020204" pitchFamily="34" charset="0"/>
              </a:rPr>
              <a:t>Tests whether plants are getting adequate sunlight or not.</a:t>
            </a:r>
            <a:endParaRPr lang="en-US" sz="2800" b="1" i="1" dirty="0">
              <a:latin typeface="Arial" panose="020B0604020202020204" pitchFamily="34" charset="0"/>
              <a:cs typeface="Arial" panose="020B0604020202020204" pitchFamily="34" charset="0"/>
            </a:endParaRPr>
          </a:p>
          <a:p>
            <a:pPr lvl="0" fontAlgn="base"/>
            <a:r>
              <a:rPr lang="en-US" b="1" i="1" dirty="0">
                <a:latin typeface="Arial Rounded MT Bold" panose="020F0704030504030204" pitchFamily="34" charset="0"/>
              </a:rPr>
              <a:t>        </a:t>
            </a:r>
            <a:endParaRPr lang="en-IN" b="1" dirty="0">
              <a:latin typeface="Arial Rounded MT Bold" panose="020F07040305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i="1" u="sng" dirty="0">
                <a:latin typeface="Arial" panose="020B0604020202020204" pitchFamily="34" charset="0"/>
                <a:cs typeface="Arial" panose="020B0604020202020204" pitchFamily="34" charset="0"/>
              </a:rPr>
              <a:t>SOIL MOISTURE SENSOR</a:t>
            </a:r>
            <a:endParaRPr lang="en-IN" sz="3600" i="1" u="sng" dirty="0">
              <a:latin typeface="Arial" panose="020B0604020202020204" pitchFamily="34" charset="0"/>
              <a:cs typeface="Arial" panose="020B0604020202020204" pitchFamily="34" charset="0"/>
            </a:endParaRPr>
          </a:p>
        </p:txBody>
      </p:sp>
      <p:pic>
        <p:nvPicPr>
          <p:cNvPr id="2050" name="Picture 2" descr="Capacitive Soil Moisture Sensor — Maker Portal"/>
          <p:cNvPicPr>
            <a:picLocks noGrp="1" noChangeAspect="1" noChangeArrowheads="1"/>
          </p:cNvPicPr>
          <p:nvPr>
            <p:ph idx="1"/>
          </p:nvPr>
        </p:nvPicPr>
        <p:blipFill>
          <a:blip r:embed="rId1" cstate="print">
            <a:extLst>
              <a:ext uri="{28A0092B-C50C-407E-A947-70E740481C1C}">
                <a14:useLocalDpi xmlns:a14="http://schemas.microsoft.com/office/drawing/2010/main" val="0"/>
              </a:ext>
            </a:extLst>
          </a:blip>
          <a:stretch>
            <a:fillRect/>
          </a:stretch>
        </p:blipFill>
        <p:spPr bwMode="auto">
          <a:xfrm>
            <a:off x="7028065" y="2583922"/>
            <a:ext cx="4239491" cy="331262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295402" y="2967335"/>
            <a:ext cx="5280210" cy="3108543"/>
          </a:xfrm>
          <a:prstGeom prst="rect">
            <a:avLst/>
          </a:prstGeom>
        </p:spPr>
        <p:txBody>
          <a:bodyPr wrap="square">
            <a:spAutoFit/>
          </a:bodyPr>
          <a:lstStyle/>
          <a:p>
            <a:pPr marL="285750" indent="-285750">
              <a:buFont typeface="Arial" panose="020B0604020202020204" pitchFamily="34" charset="0"/>
              <a:buChar char="•"/>
            </a:pPr>
            <a:r>
              <a:rPr lang="en-US" sz="2800" i="1" dirty="0">
                <a:latin typeface="Arial" panose="020B0604020202020204" pitchFamily="34" charset="0"/>
                <a:cs typeface="Arial" panose="020B0604020202020204" pitchFamily="34" charset="0"/>
              </a:rPr>
              <a:t>The moisture in the soil is measured by using soil moisture sensor .</a:t>
            </a:r>
            <a:endParaRPr lang="en-US" sz="2800"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800" i="1" dirty="0">
                <a:latin typeface="Arial" panose="020B0604020202020204" pitchFamily="34" charset="0"/>
                <a:cs typeface="Arial" panose="020B0604020202020204" pitchFamily="34" charset="0"/>
              </a:rPr>
              <a:t> The sensor measures the moisture content and based on the moisture content , it turns on or off the motor</a:t>
            </a:r>
            <a:r>
              <a:rPr lang="en-US" dirty="0"/>
              <a:t>.</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8475" y="552858"/>
            <a:ext cx="8911687" cy="1280890"/>
          </a:xfrm>
        </p:spPr>
        <p:txBody>
          <a:bodyPr>
            <a:normAutofit/>
          </a:bodyPr>
          <a:lstStyle/>
          <a:p>
            <a:r>
              <a:rPr lang="en-US" sz="3600" i="1" u="sng" dirty="0">
                <a:latin typeface="Arial" panose="020B0604020202020204" pitchFamily="34" charset="0"/>
                <a:cs typeface="Arial" panose="020B0604020202020204" pitchFamily="34" charset="0"/>
              </a:rPr>
              <a:t>PASSIVE INFRARED SENSOR</a:t>
            </a:r>
            <a:endParaRPr lang="en-IN" i="1" dirty="0"/>
          </a:p>
        </p:txBody>
      </p:sp>
      <p:sp>
        <p:nvSpPr>
          <p:cNvPr id="3" name="Content Placeholder 2"/>
          <p:cNvSpPr>
            <a:spLocks noGrp="1"/>
          </p:cNvSpPr>
          <p:nvPr>
            <p:ph idx="1"/>
          </p:nvPr>
        </p:nvSpPr>
        <p:spPr>
          <a:xfrm>
            <a:off x="1233940" y="1833748"/>
            <a:ext cx="8946541" cy="4195481"/>
          </a:xfrm>
        </p:spPr>
        <p:txBody>
          <a:bodyPr>
            <a:normAutofit/>
          </a:bodyPr>
          <a:lstStyle/>
          <a:p>
            <a:pPr marL="0" indent="0">
              <a:buNone/>
            </a:pPr>
            <a:r>
              <a:rPr lang="en-US" sz="2800" b="1" i="1" dirty="0">
                <a:latin typeface="Arial" panose="020B0604020202020204" pitchFamily="34" charset="0"/>
                <a:cs typeface="Arial" panose="020B0604020202020204" pitchFamily="34" charset="0"/>
              </a:rPr>
              <a:t>PIR sensor detects infrared light radiated by a warm object</a:t>
            </a:r>
            <a:r>
              <a:rPr lang="en-US" sz="3600" dirty="0"/>
              <a:t>.</a:t>
            </a:r>
            <a:endParaRPr lang="en-IN" sz="3600" dirty="0"/>
          </a:p>
        </p:txBody>
      </p:sp>
      <p:pic>
        <p:nvPicPr>
          <p:cNvPr id="3074" name="Picture 2" descr="The passive infrared (PIR) trigger consists of a pyroelectric sensor... |  Download Scientific Diagra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14773" y="3730774"/>
            <a:ext cx="8096250" cy="27581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0</TotalTime>
  <Words>3530</Words>
  <Application>WPS Presentation</Application>
  <PresentationFormat>Widescreen</PresentationFormat>
  <Paragraphs>83</Paragraphs>
  <Slides>14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SimSun</vt:lpstr>
      <vt:lpstr>Wingdings</vt:lpstr>
      <vt:lpstr>Arial Unicode MS</vt:lpstr>
      <vt:lpstr>Arial Rounded MT Bold</vt:lpstr>
      <vt:lpstr>Rockwell</vt:lpstr>
      <vt:lpstr>Microsoft YaHei</vt:lpstr>
      <vt:lpstr>Arial Unicode MS</vt:lpstr>
      <vt:lpstr>Bookman Old Style</vt:lpstr>
      <vt:lpstr>Calibri</vt:lpstr>
      <vt:lpstr>Damask</vt:lpstr>
      <vt:lpstr>SMART   AGRICULTURE (USING IOT)</vt:lpstr>
      <vt:lpstr>300 SECOND CONTENTS:</vt:lpstr>
      <vt:lpstr>ABSTRACT</vt:lpstr>
      <vt:lpstr>OUR IDEA</vt:lpstr>
      <vt:lpstr>OBJECTIVE</vt:lpstr>
      <vt:lpstr>BLOCK DIAGRAM</vt:lpstr>
      <vt:lpstr>3- way SOIL METER </vt:lpstr>
      <vt:lpstr>SOIL MOISTURE SENSOR</vt:lpstr>
      <vt:lpstr>PASSIVE INFRARED SENSOR</vt:lpstr>
      <vt:lpstr>TEMPERATURE AND HUMIDITY SENSOR</vt:lpstr>
      <vt:lpstr>PowerPoint 演示文稿</vt:lpstr>
      <vt:lpstr>Future implementation</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Lavanya sree s</cp:lastModifiedBy>
  <cp:revision>28</cp:revision>
  <dcterms:created xsi:type="dcterms:W3CDTF">2022-10-06T13:35:00Z</dcterms:created>
  <dcterms:modified xsi:type="dcterms:W3CDTF">2023-06-27T07:57:11Z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5AA526A406B346AB8F698A9A46295A54</vt:lpwstr>
  </property>
  <property fmtid="{D5CDD505-2E9C-101B-9397-08002B2CF9AE}" pid="3" name="KSOProductBuildVer">
    <vt:lpwstr>1033-11.2.0.11537</vt:lpwstr>
  </property>
</Properties>
</file>