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1" r:id="rId1"/>
  </p:sldMasterIdLst>
  <p:sldIdLst>
    <p:sldId id="256" r:id="rId2"/>
    <p:sldId id="258" r:id="rId3"/>
    <p:sldId id="263" r:id="rId4"/>
    <p:sldId id="264" r:id="rId5"/>
    <p:sldId id="267" r:id="rId6"/>
    <p:sldId id="265"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07"/>
  </p:normalViewPr>
  <p:slideViewPr>
    <p:cSldViewPr snapToGrid="0" snapToObjects="1">
      <p:cViewPr varScale="1">
        <p:scale>
          <a:sx n="111" d="100"/>
          <a:sy n="111" d="100"/>
        </p:scale>
        <p:origin x="6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7279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2953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8977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1/28/21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69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3309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4561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8416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3302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5445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842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1/28/21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5522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1/28/21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91345462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20" r:id="rId6"/>
    <p:sldLayoutId id="2147483915" r:id="rId7"/>
    <p:sldLayoutId id="2147483916" r:id="rId8"/>
    <p:sldLayoutId id="2147483917" r:id="rId9"/>
    <p:sldLayoutId id="2147483919" r:id="rId10"/>
    <p:sldLayoutId id="2147483918"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C38C12-87AA-1141-949D-D1FC1FCB1631}"/>
              </a:ext>
            </a:extLst>
          </p:cNvPr>
          <p:cNvSpPr>
            <a:spLocks noGrp="1"/>
          </p:cNvSpPr>
          <p:nvPr>
            <p:ph type="ctrTitle"/>
          </p:nvPr>
        </p:nvSpPr>
        <p:spPr>
          <a:xfrm>
            <a:off x="960350" y="541964"/>
            <a:ext cx="4768938" cy="3818667"/>
          </a:xfrm>
        </p:spPr>
        <p:txBody>
          <a:bodyPr>
            <a:normAutofit/>
          </a:bodyPr>
          <a:lstStyle/>
          <a:p>
            <a:pPr algn="l"/>
            <a:r>
              <a:rPr lang="en-US" sz="5000"/>
              <a:t>Data Science framework report </a:t>
            </a:r>
          </a:p>
        </p:txBody>
      </p:sp>
      <p:sp>
        <p:nvSpPr>
          <p:cNvPr id="3" name="Subtitle 2">
            <a:extLst>
              <a:ext uri="{FF2B5EF4-FFF2-40B4-BE49-F238E27FC236}">
                <a16:creationId xmlns:a16="http://schemas.microsoft.com/office/drawing/2014/main" id="{93EA9914-716B-574C-B3B6-395D673C6E27}"/>
              </a:ext>
            </a:extLst>
          </p:cNvPr>
          <p:cNvSpPr>
            <a:spLocks noGrp="1"/>
          </p:cNvSpPr>
          <p:nvPr>
            <p:ph type="subTitle" idx="1"/>
          </p:nvPr>
        </p:nvSpPr>
        <p:spPr>
          <a:xfrm>
            <a:off x="960350" y="4700659"/>
            <a:ext cx="3834392" cy="1604222"/>
          </a:xfrm>
        </p:spPr>
        <p:txBody>
          <a:bodyPr>
            <a:normAutofit/>
          </a:bodyPr>
          <a:lstStyle/>
          <a:p>
            <a:pPr algn="l"/>
            <a:r>
              <a:rPr lang="en-US"/>
              <a:t>Report to </a:t>
            </a:r>
            <a:r>
              <a:rPr lang="en-US" err="1"/>
              <a:t>guido</a:t>
            </a:r>
            <a:r>
              <a:rPr lang="en-US"/>
              <a:t> rossom</a:t>
            </a:r>
          </a:p>
        </p:txBody>
      </p:sp>
      <p:cxnSp>
        <p:nvCxnSpPr>
          <p:cNvPr id="26" name="Straight Connector 25">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5FAC007-7AB3-4F98-A999-D41C502C998A}"/>
              </a:ext>
            </a:extLst>
          </p:cNvPr>
          <p:cNvPicPr>
            <a:picLocks noChangeAspect="1"/>
          </p:cNvPicPr>
          <p:nvPr/>
        </p:nvPicPr>
        <p:blipFill rotWithShape="1">
          <a:blip r:embed="rId2"/>
          <a:srcRect t="47284" b="16126"/>
          <a:stretch/>
        </p:blipFill>
        <p:spPr>
          <a:xfrm>
            <a:off x="6096000" y="2415604"/>
            <a:ext cx="5562600" cy="2035355"/>
          </a:xfrm>
          <a:prstGeom prst="rect">
            <a:avLst/>
          </a:prstGeom>
        </p:spPr>
      </p:pic>
    </p:spTree>
    <p:extLst>
      <p:ext uri="{BB962C8B-B14F-4D97-AF65-F5344CB8AC3E}">
        <p14:creationId xmlns:p14="http://schemas.microsoft.com/office/powerpoint/2010/main" val="402770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680484" y="675167"/>
            <a:ext cx="3971261" cy="4064174"/>
          </a:xfrm>
        </p:spPr>
        <p:txBody>
          <a:bodyPr anchor="t">
            <a:normAutofit/>
          </a:bodyPr>
          <a:lstStyle/>
          <a:p>
            <a:r>
              <a:rPr lang="en-US" dirty="0"/>
              <a:t>				</a:t>
            </a:r>
            <a:br>
              <a:rPr lang="en-US" dirty="0"/>
            </a:br>
            <a:r>
              <a:rPr lang="en-US" dirty="0"/>
              <a:t>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Objectives</a:t>
            </a:r>
            <a:b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dirty="0"/>
          </a:p>
        </p:txBody>
      </p:sp>
      <p:sp>
        <p:nvSpPr>
          <p:cNvPr id="3" name="Content Placeholder 2">
            <a:extLst>
              <a:ext uri="{FF2B5EF4-FFF2-40B4-BE49-F238E27FC236}">
                <a16:creationId xmlns:a16="http://schemas.microsoft.com/office/drawing/2014/main" id="{FC0BA495-920C-624B-8931-0A54CE31A7A6}"/>
              </a:ext>
            </a:extLst>
          </p:cNvPr>
          <p:cNvSpPr>
            <a:spLocks noGrp="1"/>
          </p:cNvSpPr>
          <p:nvPr>
            <p:ph idx="1"/>
          </p:nvPr>
        </p:nvSpPr>
        <p:spPr>
          <a:xfrm>
            <a:off x="5493026" y="533400"/>
            <a:ext cx="5883964" cy="5771481"/>
          </a:xfrm>
        </p:spPr>
        <p:txBody>
          <a:bodyPr anchor="ctr">
            <a:normAutofit/>
          </a:bodyPr>
          <a:lstStyle/>
          <a:p>
            <a:pPr marL="0" indent="0">
              <a:lnSpc>
                <a:spcPct val="90000"/>
              </a:lnSpc>
              <a:buNone/>
            </a:pPr>
            <a:endParaRPr lang="en-US" sz="1700" dirty="0"/>
          </a:p>
          <a:p>
            <a:pPr>
              <a:lnSpc>
                <a:spcPct val="90000"/>
              </a:lnSpc>
            </a:pPr>
            <a:r>
              <a:rPr lang="en-US" sz="1700" dirty="0"/>
              <a:t>A written statement of the goal(s)</a:t>
            </a:r>
          </a:p>
          <a:p>
            <a:pPr>
              <a:lnSpc>
                <a:spcPct val="90000"/>
              </a:lnSpc>
            </a:pPr>
            <a:r>
              <a:rPr lang="en-US" sz="1700" dirty="0"/>
              <a:t>A well-defined data science process framework and the reasons for  proposing it</a:t>
            </a:r>
          </a:p>
          <a:p>
            <a:pPr>
              <a:lnSpc>
                <a:spcPct val="90000"/>
              </a:lnSpc>
            </a:pPr>
            <a:r>
              <a:rPr lang="en-US" sz="1700" dirty="0"/>
              <a:t>Descriptions and location of related data sources</a:t>
            </a:r>
          </a:p>
          <a:p>
            <a:pPr>
              <a:lnSpc>
                <a:spcPct val="90000"/>
              </a:lnSpc>
            </a:pPr>
            <a:r>
              <a:rPr lang="en-US" sz="1700" dirty="0"/>
              <a:t>An explanation of how you will manage the data for the project</a:t>
            </a:r>
          </a:p>
          <a:p>
            <a:pPr>
              <a:lnSpc>
                <a:spcPct val="90000"/>
              </a:lnSpc>
            </a:pPr>
            <a:r>
              <a:rPr lang="en-US" sz="1700" dirty="0"/>
              <a:t>Any known issues with the data and how you plan to address them</a:t>
            </a:r>
          </a:p>
          <a:p>
            <a:pPr>
              <a:lnSpc>
                <a:spcPct val="90000"/>
              </a:lnSpc>
            </a:pPr>
            <a:r>
              <a:rPr lang="en-US" sz="1700" dirty="0"/>
              <a:t>A flowchart visualizing the detailed process you will follow, annotated with any potential pitfalls you’ve identified and your proposed solutions to such pitfalls.</a:t>
            </a:r>
          </a:p>
          <a:p>
            <a:pPr>
              <a:lnSpc>
                <a:spcPct val="90000"/>
              </a:lnSpc>
            </a:pPr>
            <a:r>
              <a:rPr lang="en-US" sz="1700" dirty="0"/>
              <a:t>Any initial insights you can glean from your quick look at the data. (Recall that you were previously ask to recommend three management-level decisions on the basis of your initial analysis.)</a:t>
            </a:r>
          </a:p>
          <a:p>
            <a:pPr>
              <a:lnSpc>
                <a:spcPct val="90000"/>
              </a:lnSpc>
            </a:pPr>
            <a:endParaRPr lang="en-US" sz="1700"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95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680484" y="675167"/>
            <a:ext cx="3971261" cy="4064174"/>
          </a:xfrm>
        </p:spPr>
        <p:txBody>
          <a:bodyPr anchor="t">
            <a:normAutofit/>
          </a:bodyPr>
          <a:lstStyle/>
          <a:p>
            <a:r>
              <a:rPr lang="en-US" dirty="0"/>
              <a:t>				</a:t>
            </a:r>
            <a:br>
              <a:rPr lang="en-US" dirty="0"/>
            </a:br>
            <a:r>
              <a:rPr lang="en-US" dirty="0"/>
              <a:t>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GOALS</a:t>
            </a:r>
            <a:br>
              <a:rPr lang="en-US"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dirty="0"/>
          </a:p>
        </p:txBody>
      </p:sp>
      <p:sp>
        <p:nvSpPr>
          <p:cNvPr id="3" name="Content Placeholder 2">
            <a:extLst>
              <a:ext uri="{FF2B5EF4-FFF2-40B4-BE49-F238E27FC236}">
                <a16:creationId xmlns:a16="http://schemas.microsoft.com/office/drawing/2014/main" id="{FC0BA495-920C-624B-8931-0A54CE31A7A6}"/>
              </a:ext>
            </a:extLst>
          </p:cNvPr>
          <p:cNvSpPr>
            <a:spLocks noGrp="1"/>
          </p:cNvSpPr>
          <p:nvPr>
            <p:ph idx="1"/>
          </p:nvPr>
        </p:nvSpPr>
        <p:spPr>
          <a:xfrm>
            <a:off x="5493026" y="289367"/>
            <a:ext cx="5883964" cy="4722472"/>
          </a:xfrm>
        </p:spPr>
        <p:txBody>
          <a:bodyPr anchor="ctr">
            <a:normAutofit/>
          </a:bodyPr>
          <a:lstStyle/>
          <a:p>
            <a:r>
              <a:rPr lang="en-US" sz="1800" dirty="0"/>
              <a:t>How much credit to allow someone to use </a:t>
            </a:r>
          </a:p>
          <a:p>
            <a:pPr marL="0" indent="0">
              <a:buNone/>
            </a:pPr>
            <a:r>
              <a:rPr lang="en-US" sz="1800" dirty="0"/>
              <a:t>	or, at the very least, </a:t>
            </a:r>
          </a:p>
          <a:p>
            <a:r>
              <a:rPr lang="en-US" sz="1800" dirty="0"/>
              <a:t>If someone should be approved or not</a:t>
            </a:r>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0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680484" y="1180617"/>
            <a:ext cx="3971261" cy="3558723"/>
          </a:xfrm>
        </p:spPr>
        <p:txBody>
          <a:bodyPr anchor="t">
            <a:normAutofit fontScale="90000"/>
          </a:bodyPr>
          <a:lstStyle/>
          <a:p>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Science process        framework</a:t>
            </a: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2000" cap="none" dirty="0"/>
              <a:t>Framework one </a:t>
            </a:r>
            <a:br>
              <a:rPr lang="en-US" dirty="0"/>
            </a:b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dirty="0"/>
          </a:p>
        </p:txBody>
      </p:sp>
      <p:sp>
        <p:nvSpPr>
          <p:cNvPr id="3" name="Content Placeholder 2">
            <a:extLst>
              <a:ext uri="{FF2B5EF4-FFF2-40B4-BE49-F238E27FC236}">
                <a16:creationId xmlns:a16="http://schemas.microsoft.com/office/drawing/2014/main" id="{FC0BA495-920C-624B-8931-0A54CE31A7A6}"/>
              </a:ext>
            </a:extLst>
          </p:cNvPr>
          <p:cNvSpPr>
            <a:spLocks noGrp="1"/>
          </p:cNvSpPr>
          <p:nvPr>
            <p:ph idx="1"/>
          </p:nvPr>
        </p:nvSpPr>
        <p:spPr>
          <a:xfrm>
            <a:off x="4599448" y="228600"/>
            <a:ext cx="7507402" cy="6400800"/>
          </a:xfrm>
        </p:spPr>
        <p:txBody>
          <a:bodyPr anchor="ctr">
            <a:noAutofit/>
          </a:bodyPr>
          <a:lstStyle/>
          <a:p>
            <a:r>
              <a:rPr lang="en-US" sz="900" u="sng" dirty="0"/>
              <a:t>Define the goal </a:t>
            </a:r>
            <a:r>
              <a:rPr lang="en-US" sz="900" dirty="0"/>
              <a:t>The first step in a data science process is to define a measurable and quantifiable goal.</a:t>
            </a:r>
          </a:p>
          <a:p>
            <a:r>
              <a:rPr lang="en-US" sz="900" dirty="0"/>
              <a:t>Why do the stakeholders want to do the project?</a:t>
            </a:r>
          </a:p>
          <a:p>
            <a:r>
              <a:rPr lang="en-US" sz="900" dirty="0"/>
              <a:t>What do they need from it?</a:t>
            </a:r>
          </a:p>
          <a:p>
            <a:r>
              <a:rPr lang="en-US" sz="900" dirty="0"/>
              <a:t>Why is their current solution inadequate?</a:t>
            </a:r>
          </a:p>
          <a:p>
            <a:r>
              <a:rPr lang="en-US" sz="900" dirty="0"/>
              <a:t>What resources do you need?</a:t>
            </a:r>
          </a:p>
          <a:p>
            <a:r>
              <a:rPr lang="en-US" sz="900" dirty="0"/>
              <a:t>How will the result of your project be deployed?</a:t>
            </a:r>
          </a:p>
          <a:p>
            <a:r>
              <a:rPr lang="en-US" sz="900" u="sng" dirty="0"/>
              <a:t>Collect and manage data </a:t>
            </a:r>
            <a:r>
              <a:rPr lang="en-US" sz="900" dirty="0"/>
              <a:t>This step includes identifying the data you need, then exploring and conditioning it. This is often the most time consuming step.</a:t>
            </a:r>
            <a:br>
              <a:rPr lang="en-US" sz="900" u="sng" dirty="0"/>
            </a:br>
            <a:endParaRPr lang="en-US" sz="900" dirty="0"/>
          </a:p>
          <a:p>
            <a:r>
              <a:rPr lang="en-US" sz="900" dirty="0"/>
              <a:t>What data is available?</a:t>
            </a:r>
          </a:p>
          <a:p>
            <a:r>
              <a:rPr lang="en-US" sz="900" dirty="0"/>
              <a:t>Will it help to solve the problem? Is it enough?</a:t>
            </a:r>
          </a:p>
          <a:p>
            <a:r>
              <a:rPr lang="en-US" sz="900" dirty="0"/>
              <a:t>Is the data quality good enough?</a:t>
            </a:r>
          </a:p>
          <a:p>
            <a:r>
              <a:rPr lang="en-US" sz="900" u="sng" dirty="0"/>
              <a:t>Build the model </a:t>
            </a:r>
            <a:r>
              <a:rPr lang="en-US" sz="900" dirty="0"/>
              <a:t>Here is where you try to extract useful insights from the data in order to achieve your goals.</a:t>
            </a:r>
          </a:p>
          <a:p>
            <a:r>
              <a:rPr lang="en-US" sz="900" dirty="0"/>
              <a:t>Which techniques might I apply to build the model?</a:t>
            </a:r>
          </a:p>
          <a:p>
            <a:r>
              <a:rPr lang="en-US" sz="900" dirty="0"/>
              <a:t>How many techniques should I apply?</a:t>
            </a:r>
          </a:p>
          <a:p>
            <a:r>
              <a:rPr lang="en-US" sz="900" u="sng" dirty="0"/>
              <a:t>Evaluate and critique the model </a:t>
            </a:r>
            <a:r>
              <a:rPr lang="en-US" sz="900" dirty="0"/>
              <a:t>Once you have derived a model, you need to determine whether it meets your goals. If not, it’s time to loop back to the modeling step.</a:t>
            </a:r>
          </a:p>
          <a:p>
            <a:r>
              <a:rPr lang="en-US" sz="900" dirty="0"/>
              <a:t>Is the model accurate enough to meet the stakeholders’ needs?</a:t>
            </a:r>
          </a:p>
          <a:p>
            <a:r>
              <a:rPr lang="en-US" sz="900" dirty="0"/>
              <a:t>Does it perform better than "the obvious guess" and any techniques being used currently?</a:t>
            </a:r>
          </a:p>
          <a:p>
            <a:r>
              <a:rPr lang="en-US" sz="900" dirty="0"/>
              <a:t>Do the results of the model make sense in the context of the real-world problem domain?</a:t>
            </a:r>
          </a:p>
          <a:p>
            <a:r>
              <a:rPr lang="en-US" sz="900" u="sng" dirty="0"/>
              <a:t>Present results and document </a:t>
            </a:r>
            <a:r>
              <a:rPr lang="en-US" sz="900" dirty="0"/>
              <a:t>Once you have a model that meets your criteria, you will present your results to your project sponsor and   other stakeholders.</a:t>
            </a:r>
          </a:p>
          <a:p>
            <a:r>
              <a:rPr lang="en-US" sz="900" dirty="0"/>
              <a:t>How should stakeholders interpret the model?</a:t>
            </a:r>
          </a:p>
          <a:p>
            <a:r>
              <a:rPr lang="en-US" sz="900" dirty="0"/>
              <a:t>How confident should they be in its predictions?</a:t>
            </a:r>
          </a:p>
          <a:p>
            <a:r>
              <a:rPr lang="en-US" sz="900" dirty="0"/>
              <a:t>When should they potentially overrule the model’s predictions?</a:t>
            </a:r>
          </a:p>
          <a:p>
            <a:r>
              <a:rPr lang="en-US" sz="900" u="sng" dirty="0"/>
              <a:t>Deploy and maintain the model </a:t>
            </a:r>
            <a:r>
              <a:rPr lang="en-US" sz="900" dirty="0"/>
              <a:t>Finally the model is put into But you still need to ensure that the model will run smoothly. In many cases this requires enhancement of the requirements based on customer feedback or in some cases fixing bugs.</a:t>
            </a:r>
          </a:p>
          <a:p>
            <a:r>
              <a:rPr lang="en-US" sz="900" dirty="0"/>
              <a:t>How is the model to be handed off to "production"?</a:t>
            </a:r>
          </a:p>
          <a:p>
            <a:r>
              <a:rPr lang="en-US" sz="900" dirty="0"/>
              <a:t>How often, and under which circumstances, should the model be revised?</a:t>
            </a:r>
          </a:p>
          <a:p>
            <a:pPr>
              <a:lnSpc>
                <a:spcPct val="90000"/>
              </a:lnSpc>
            </a:pPr>
            <a:endParaRPr lang="en-US" sz="900"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0B7F6A6-CDDB-4A4D-BA0D-C3C9C2EB31E2}"/>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736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651875" y="331942"/>
            <a:ext cx="3971261" cy="1967879"/>
          </a:xfrm>
        </p:spPr>
        <p:txBody>
          <a:bodyPr anchor="t">
            <a:normAutofit fontScale="90000"/>
          </a:bodyPr>
          <a:lstStyle/>
          <a:p>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Reasons for proposing this process </a:t>
            </a:r>
            <a:br>
              <a:rPr lang="en-US" dirty="0"/>
            </a:b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dirty="0"/>
          </a:p>
        </p:txBody>
      </p:sp>
      <p:pic>
        <p:nvPicPr>
          <p:cNvPr id="6" name="Content Placeholder 5" descr="Diagram&#10;&#10;Description automatically generated">
            <a:extLst>
              <a:ext uri="{FF2B5EF4-FFF2-40B4-BE49-F238E27FC236}">
                <a16:creationId xmlns:a16="http://schemas.microsoft.com/office/drawing/2014/main" id="{86176829-0D27-744F-8D9D-A846F999FE2A}"/>
              </a:ext>
            </a:extLst>
          </p:cNvPr>
          <p:cNvPicPr>
            <a:picLocks noGrp="1" noChangeAspect="1"/>
          </p:cNvPicPr>
          <p:nvPr>
            <p:ph idx="1"/>
          </p:nvPr>
        </p:nvPicPr>
        <p:blipFill>
          <a:blip r:embed="rId2"/>
          <a:stretch>
            <a:fillRect/>
          </a:stretch>
        </p:blipFill>
        <p:spPr>
          <a:xfrm>
            <a:off x="6138510" y="533400"/>
            <a:ext cx="3751968" cy="6075363"/>
          </a:xfrm>
        </p:spPr>
      </p:pic>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0B7F6A6-CDDB-4A4D-BA0D-C3C9C2EB31E2}"/>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TextBox 8">
            <a:extLst>
              <a:ext uri="{FF2B5EF4-FFF2-40B4-BE49-F238E27FC236}">
                <a16:creationId xmlns:a16="http://schemas.microsoft.com/office/drawing/2014/main" id="{97336C69-2F3F-D04C-9915-6BB4D978BC74}"/>
              </a:ext>
            </a:extLst>
          </p:cNvPr>
          <p:cNvSpPr txBox="1"/>
          <p:nvPr/>
        </p:nvSpPr>
        <p:spPr>
          <a:xfrm>
            <a:off x="622636" y="2304037"/>
            <a:ext cx="4000500" cy="3139321"/>
          </a:xfrm>
          <a:prstGeom prst="rect">
            <a:avLst/>
          </a:prstGeom>
          <a:noFill/>
        </p:spPr>
        <p:txBody>
          <a:bodyPr wrap="square" rtlCol="0">
            <a:spAutoFit/>
          </a:bodyPr>
          <a:lstStyle/>
          <a:p>
            <a:pPr marL="342900" indent="-342900">
              <a:buAutoNum type="arabicPeriod"/>
            </a:pPr>
            <a:r>
              <a:rPr lang="en-US" dirty="0"/>
              <a:t>This data science environment encourages feedback and iteration in the lifecycle of a data science project</a:t>
            </a:r>
          </a:p>
          <a:p>
            <a:pPr marL="342900" indent="-342900">
              <a:buAutoNum type="arabicPeriod"/>
            </a:pPr>
            <a:endParaRPr lang="en-US" dirty="0"/>
          </a:p>
          <a:p>
            <a:pPr marL="342900" indent="-342900">
              <a:buAutoNum type="arabicPeriod"/>
            </a:pPr>
            <a:r>
              <a:rPr lang="en-US" dirty="0"/>
              <a:t>The boundaries between the stages are fluid, and the activities of one stage will often overlap those of other stages. Often, you’ll loop back and forth between two or more stages before moving forward in the overall process</a:t>
            </a:r>
          </a:p>
          <a:p>
            <a:endParaRPr lang="en-US" dirty="0"/>
          </a:p>
        </p:txBody>
      </p:sp>
    </p:spTree>
    <p:extLst>
      <p:ext uri="{BB962C8B-B14F-4D97-AF65-F5344CB8AC3E}">
        <p14:creationId xmlns:p14="http://schemas.microsoft.com/office/powerpoint/2010/main" val="172661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589134" y="718090"/>
            <a:ext cx="3960964" cy="1208590"/>
          </a:xfrm>
        </p:spPr>
        <p:txBody>
          <a:bodyPr anchor="t">
            <a:normAutofit fontScale="90000"/>
          </a:bodyPr>
          <a:lstStyle/>
          <a:p>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49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a:t>
            </a:r>
            <a:b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endParaRPr lang="en-US" dirty="0"/>
          </a:p>
        </p:txBody>
      </p:sp>
      <p:sp>
        <p:nvSpPr>
          <p:cNvPr id="3" name="Content Placeholder 2">
            <a:extLst>
              <a:ext uri="{FF2B5EF4-FFF2-40B4-BE49-F238E27FC236}">
                <a16:creationId xmlns:a16="http://schemas.microsoft.com/office/drawing/2014/main" id="{FC0BA495-920C-624B-8931-0A54CE31A7A6}"/>
              </a:ext>
            </a:extLst>
          </p:cNvPr>
          <p:cNvSpPr>
            <a:spLocks noGrp="1"/>
          </p:cNvSpPr>
          <p:nvPr>
            <p:ph idx="1"/>
          </p:nvPr>
        </p:nvSpPr>
        <p:spPr>
          <a:xfrm>
            <a:off x="5429067" y="0"/>
            <a:ext cx="5883964" cy="2419109"/>
          </a:xfrm>
        </p:spPr>
        <p:txBody>
          <a:bodyPr anchor="ctr">
            <a:normAutofit/>
          </a:bodyPr>
          <a:lstStyle/>
          <a:p>
            <a:pPr>
              <a:lnSpc>
                <a:spcPct val="90000"/>
              </a:lnSpc>
            </a:pPr>
            <a:r>
              <a:rPr lang="en-US" sz="2000" dirty="0" err="1"/>
              <a:t>CreditOne</a:t>
            </a:r>
            <a:r>
              <a:rPr lang="en-US" sz="2000" dirty="0"/>
              <a:t> provided us with data on their current customers</a:t>
            </a:r>
          </a:p>
          <a:p>
            <a:pPr>
              <a:lnSpc>
                <a:spcPct val="90000"/>
              </a:lnSpc>
            </a:pPr>
            <a:r>
              <a:rPr lang="en-US" sz="2000" dirty="0"/>
              <a:t>We access their </a:t>
            </a:r>
            <a:r>
              <a:rPr lang="en-US" sz="2000" dirty="0" err="1"/>
              <a:t>mysql</a:t>
            </a:r>
            <a:r>
              <a:rPr lang="en-US" sz="2000" dirty="0"/>
              <a:t> DB to extract data </a:t>
            </a:r>
          </a:p>
          <a:p>
            <a:pPr>
              <a:lnSpc>
                <a:spcPct val="90000"/>
              </a:lnSpc>
            </a:pPr>
            <a:r>
              <a:rPr lang="en-US" sz="2000" dirty="0"/>
              <a:t>Converted it into CSV for our pre-processing</a:t>
            </a:r>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D972550-9D83-5043-AF0E-F80F79AE890A}"/>
              </a:ext>
            </a:extLst>
          </p:cNvPr>
          <p:cNvSpPr txBox="1"/>
          <p:nvPr/>
        </p:nvSpPr>
        <p:spPr>
          <a:xfrm>
            <a:off x="5429068" y="3744915"/>
            <a:ext cx="6652830" cy="2031325"/>
          </a:xfrm>
          <a:prstGeom prst="rect">
            <a:avLst/>
          </a:prstGeom>
          <a:noFill/>
        </p:spPr>
        <p:txBody>
          <a:bodyPr wrap="square" rtlCol="0">
            <a:spAutoFit/>
          </a:bodyPr>
          <a:lstStyle/>
          <a:p>
            <a:pPr marL="342900" indent="-342900">
              <a:buFont typeface="Arial" panose="020B0604020202020204" pitchFamily="34" charset="0"/>
              <a:buChar char="•"/>
            </a:pPr>
            <a:r>
              <a:rPr lang="en-US" dirty="0"/>
              <a:t>Duplicate Header</a:t>
            </a:r>
          </a:p>
          <a:p>
            <a:pPr marL="342900" indent="-342900">
              <a:buFont typeface="Arial" panose="020B0604020202020204" pitchFamily="34" charset="0"/>
              <a:buChar char="•"/>
            </a:pPr>
            <a:r>
              <a:rPr lang="en-US" dirty="0"/>
              <a:t>Null values for ID column</a:t>
            </a:r>
          </a:p>
          <a:p>
            <a:pPr marL="342900" indent="-342900">
              <a:buFont typeface="Arial" panose="020B0604020202020204" pitchFamily="34" charset="0"/>
              <a:buChar char="•"/>
            </a:pPr>
            <a:r>
              <a:rPr lang="en-US" dirty="0"/>
              <a:t>Duplicated data</a:t>
            </a:r>
          </a:p>
          <a:p>
            <a:pPr marL="342900" indent="-342900">
              <a:buFont typeface="Arial" panose="020B0604020202020204" pitchFamily="34" charset="0"/>
              <a:buChar char="•"/>
            </a:pPr>
            <a:r>
              <a:rPr lang="en-US" dirty="0"/>
              <a:t>Object datatype variables</a:t>
            </a:r>
          </a:p>
          <a:p>
            <a:pPr marL="342900" indent="-342900">
              <a:buFont typeface="Arial" panose="020B0604020202020204" pitchFamily="34" charset="0"/>
              <a:buChar char="•"/>
            </a:pPr>
            <a:r>
              <a:rPr lang="en-US" dirty="0"/>
              <a:t>String values instead of labels in columns</a:t>
            </a:r>
          </a:p>
          <a:p>
            <a:pPr marL="342900" indent="-342900">
              <a:buAutoNum type="arabicPeriod"/>
            </a:pPr>
            <a:endParaRPr lang="en-US" dirty="0"/>
          </a:p>
          <a:p>
            <a:endParaRPr lang="en-US" dirty="0"/>
          </a:p>
        </p:txBody>
      </p:sp>
      <p:sp>
        <p:nvSpPr>
          <p:cNvPr id="7" name="Rectangle 6">
            <a:extLst>
              <a:ext uri="{FF2B5EF4-FFF2-40B4-BE49-F238E27FC236}">
                <a16:creationId xmlns:a16="http://schemas.microsoft.com/office/drawing/2014/main" id="{A3B145A9-DB12-D440-8A9C-AB56B82246FC}"/>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Rectangle 12">
            <a:extLst>
              <a:ext uri="{FF2B5EF4-FFF2-40B4-BE49-F238E27FC236}">
                <a16:creationId xmlns:a16="http://schemas.microsoft.com/office/drawing/2014/main" id="{D7D6E5C5-520D-6C4A-8C31-3262A267BA20}"/>
              </a:ext>
            </a:extLst>
          </p:cNvPr>
          <p:cNvSpPr/>
          <p:nvPr/>
        </p:nvSpPr>
        <p:spPr>
          <a:xfrm>
            <a:off x="-164668" y="3571290"/>
            <a:ext cx="5593735" cy="1323439"/>
          </a:xfrm>
          <a:prstGeom prst="rect">
            <a:avLst/>
          </a:prstGeom>
          <a:noFill/>
        </p:spPr>
        <p:txBody>
          <a:bodyPr wrap="square" lIns="91440" tIns="45720" rIns="91440" bIns="45720">
            <a:spAutoFit/>
          </a:bodyPr>
          <a:lstStyle/>
          <a:p>
            <a:pPr algn="ctr"/>
            <a:r>
              <a:rPr lang="en-US" sz="40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Issues encountered with data</a:t>
            </a:r>
            <a:endParaRPr lang="en-US" sz="4000" b="1" i="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cxnSp>
        <p:nvCxnSpPr>
          <p:cNvPr id="17" name="Straight Connector 16">
            <a:extLst>
              <a:ext uri="{FF2B5EF4-FFF2-40B4-BE49-F238E27FC236}">
                <a16:creationId xmlns:a16="http://schemas.microsoft.com/office/drawing/2014/main" id="{A99FB191-3093-7240-B363-F747E59CEBDB}"/>
              </a:ext>
            </a:extLst>
          </p:cNvPr>
          <p:cNvCxnSpPr/>
          <p:nvPr/>
        </p:nvCxnSpPr>
        <p:spPr>
          <a:xfrm>
            <a:off x="168385" y="2835797"/>
            <a:ext cx="11913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5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0BA495-920C-624B-8931-0A54CE31A7A6}"/>
              </a:ext>
            </a:extLst>
          </p:cNvPr>
          <p:cNvSpPr>
            <a:spLocks noGrp="1"/>
          </p:cNvSpPr>
          <p:nvPr>
            <p:ph idx="1"/>
          </p:nvPr>
        </p:nvSpPr>
        <p:spPr>
          <a:xfrm>
            <a:off x="5493026" y="533400"/>
            <a:ext cx="5883964" cy="5771481"/>
          </a:xfrm>
        </p:spPr>
        <p:txBody>
          <a:bodyPr anchor="ctr">
            <a:normAutofit/>
          </a:bodyPr>
          <a:lstStyle/>
          <a:p>
            <a:pPr>
              <a:lnSpc>
                <a:spcPct val="90000"/>
              </a:lnSpc>
            </a:pPr>
            <a:r>
              <a:rPr lang="en-US" sz="1800" b="1" dirty="0"/>
              <a:t>Data discretization </a:t>
            </a:r>
          </a:p>
          <a:p>
            <a:pPr marL="0" indent="0">
              <a:lnSpc>
                <a:spcPct val="90000"/>
              </a:lnSpc>
              <a:buNone/>
            </a:pPr>
            <a:r>
              <a:rPr lang="en-US" sz="1800" dirty="0"/>
              <a:t>	• Part of data reduction but with particular importance, especially for numerical data </a:t>
            </a:r>
          </a:p>
          <a:p>
            <a:pPr>
              <a:lnSpc>
                <a:spcPct val="90000"/>
              </a:lnSpc>
            </a:pPr>
            <a:r>
              <a:rPr lang="en-US" sz="1800" dirty="0"/>
              <a:t> </a:t>
            </a:r>
            <a:r>
              <a:rPr lang="en-US" sz="1800" b="1" dirty="0"/>
              <a:t>Data cleaning </a:t>
            </a:r>
          </a:p>
          <a:p>
            <a:pPr marL="0" indent="0">
              <a:lnSpc>
                <a:spcPct val="90000"/>
              </a:lnSpc>
              <a:buNone/>
            </a:pPr>
            <a:r>
              <a:rPr lang="en-US" sz="1800" dirty="0"/>
              <a:t>	• Fill in missing values, smooth noisy data, identify or remove outliers, and resolve inconsistencies </a:t>
            </a:r>
          </a:p>
          <a:p>
            <a:pPr>
              <a:lnSpc>
                <a:spcPct val="90000"/>
              </a:lnSpc>
            </a:pPr>
            <a:r>
              <a:rPr lang="en-US" sz="1800" b="1" dirty="0"/>
              <a:t>Data integration - </a:t>
            </a:r>
            <a:r>
              <a:rPr lang="en-US" sz="1800" dirty="0"/>
              <a:t> not applicable for the current task</a:t>
            </a:r>
            <a:endParaRPr lang="en-US" sz="1800" b="1" dirty="0"/>
          </a:p>
          <a:p>
            <a:pPr marL="0" indent="0">
              <a:lnSpc>
                <a:spcPct val="90000"/>
              </a:lnSpc>
              <a:buNone/>
            </a:pPr>
            <a:r>
              <a:rPr lang="en-US" sz="1800" dirty="0"/>
              <a:t>	• Integration of multiple databases, data cubes, or files </a:t>
            </a:r>
          </a:p>
          <a:p>
            <a:pPr>
              <a:lnSpc>
                <a:spcPct val="90000"/>
              </a:lnSpc>
            </a:pPr>
            <a:r>
              <a:rPr lang="en-US" sz="1800" b="1" dirty="0"/>
              <a:t>Data transformation - </a:t>
            </a:r>
            <a:r>
              <a:rPr lang="en-US" sz="1800" dirty="0"/>
              <a:t>not applicable for the current task</a:t>
            </a:r>
            <a:endParaRPr lang="en-US" sz="1800" b="1" dirty="0"/>
          </a:p>
          <a:p>
            <a:pPr marL="0" indent="0">
              <a:lnSpc>
                <a:spcPct val="90000"/>
              </a:lnSpc>
              <a:buNone/>
            </a:pPr>
            <a:r>
              <a:rPr lang="en-US" sz="1800" dirty="0"/>
              <a:t>	• Normalization and aggregation </a:t>
            </a:r>
          </a:p>
          <a:p>
            <a:pPr>
              <a:lnSpc>
                <a:spcPct val="90000"/>
              </a:lnSpc>
            </a:pPr>
            <a:r>
              <a:rPr lang="en-US" sz="1800" b="1" dirty="0"/>
              <a:t>Data reduction  - </a:t>
            </a:r>
            <a:r>
              <a:rPr lang="en-US" sz="1800" dirty="0"/>
              <a:t>not applicable for the current task</a:t>
            </a:r>
            <a:endParaRPr lang="en-US" sz="1800" b="1" dirty="0"/>
          </a:p>
          <a:p>
            <a:pPr marL="0" indent="0">
              <a:lnSpc>
                <a:spcPct val="90000"/>
              </a:lnSpc>
              <a:buNone/>
            </a:pPr>
            <a:r>
              <a:rPr lang="en-US" sz="1800" dirty="0"/>
              <a:t>	• Obtains reduced representation in volume but produces the same or similar analytical</a:t>
            </a:r>
            <a:endParaRPr lang="en-US" sz="1700"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AE49056-D1E5-C44F-B078-CCDA20662818}"/>
              </a:ext>
            </a:extLst>
          </p:cNvPr>
          <p:cNvSpPr/>
          <p:nvPr/>
        </p:nvSpPr>
        <p:spPr>
          <a:xfrm>
            <a:off x="-23360" y="918615"/>
            <a:ext cx="487825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Management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40557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108862" y="1814494"/>
            <a:ext cx="3113600" cy="4064174"/>
          </a:xfrm>
        </p:spPr>
        <p:txBody>
          <a:bodyPr anchor="t">
            <a:normAutofit/>
          </a:bodyPr>
          <a:lstStyle/>
          <a:p>
            <a:pPr lvl="0" algn="ctr" defTabSz="457200">
              <a:lnSpc>
                <a:spcPct val="100000"/>
              </a:lnSpc>
              <a:spcBef>
                <a:spcPts val="0"/>
              </a:spcBef>
            </a:pPr>
            <a:r>
              <a:rPr lang="en-US" sz="3600" b="1" cap="none" dirty="0">
                <a:ln w="9525">
                  <a:solidFill>
                    <a:prstClr val="white"/>
                  </a:solidFill>
                  <a:prstDash val="solid"/>
                </a:ln>
                <a:solidFill>
                  <a:srgbClr val="CC846E"/>
                </a:solidFill>
                <a:effectLst>
                  <a:outerShdw blurRad="12700" dist="38100" dir="2700000" algn="tl" rotWithShape="0">
                    <a:srgbClr val="CC846E">
                      <a:lumMod val="60000"/>
                      <a:lumOff val="40000"/>
                    </a:srgbClr>
                  </a:outerShdw>
                </a:effectLst>
                <a:latin typeface="Univers Condensed Light"/>
                <a:ea typeface="+mn-ea"/>
                <a:cs typeface="+mn-cs"/>
              </a:rPr>
              <a:t>FLOWCHART OF PROCESS IMPLEMENTED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title="Lucidchart">
                <a:extLst>
                  <a:ext uri="{FF2B5EF4-FFF2-40B4-BE49-F238E27FC236}">
                    <a16:creationId xmlns:a16="http://schemas.microsoft.com/office/drawing/2014/main" id="{FA93BE91-32DF-B347-925E-0633CF31F343}"/>
                  </a:ext>
                </a:extLst>
              </p:cNvPr>
              <p:cNvGraphicFramePr>
                <a:graphicFrameLocks noGrp="1"/>
              </p:cNvGraphicFramePr>
              <p:nvPr>
                <p:ph idx="1"/>
                <p:extLst>
                  <p:ext uri="{D42A27DB-BD31-4B8C-83A1-F6EECF244321}">
                    <p14:modId xmlns:p14="http://schemas.microsoft.com/office/powerpoint/2010/main" val="930551871"/>
                  </p:ext>
                </p:extLst>
              </p:nvPr>
            </p:nvGraphicFramePr>
            <p:xfrm>
              <a:off x="3331323" y="313509"/>
              <a:ext cx="7363685" cy="633135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title="Lucidchart">
                <a:extLst>
                  <a:ext uri="{FF2B5EF4-FFF2-40B4-BE49-F238E27FC236}">
                    <a16:creationId xmlns:a16="http://schemas.microsoft.com/office/drawing/2014/main" id="{FA93BE91-32DF-B347-925E-0633CF31F343}"/>
                  </a:ext>
                </a:extLst>
              </p:cNvPr>
              <p:cNvPicPr>
                <a:picLocks noGrp="1" noRot="1" noChangeAspect="1" noMove="1" noResize="1" noEditPoints="1" noAdjustHandles="1" noChangeArrowheads="1" noChangeShapeType="1"/>
              </p:cNvPicPr>
              <p:nvPr/>
            </p:nvPicPr>
            <p:blipFill>
              <a:blip r:embed="rId3"/>
              <a:stretch>
                <a:fillRect/>
              </a:stretch>
            </p:blipFill>
            <p:spPr>
              <a:xfrm>
                <a:off x="3331323" y="313509"/>
                <a:ext cx="7363685" cy="6331352"/>
              </a:xfrm>
              <a:prstGeom prst="rect">
                <a:avLst/>
              </a:prstGeom>
            </p:spPr>
          </p:pic>
        </mc:Fallback>
      </mc:AlternateContent>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08741B7-FFE4-6547-8085-61208D7C538F}"/>
              </a:ext>
            </a:extLst>
          </p:cNvPr>
          <p:cNvSpPr/>
          <p:nvPr/>
        </p:nvSpPr>
        <p:spPr>
          <a:xfrm>
            <a:off x="4233952" y="3017520"/>
            <a:ext cx="372409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Your text here</a:t>
            </a:r>
          </a:p>
        </p:txBody>
      </p:sp>
    </p:spTree>
    <p:extLst>
      <p:ext uri="{BB962C8B-B14F-4D97-AF65-F5344CB8AC3E}">
        <p14:creationId xmlns:p14="http://schemas.microsoft.com/office/powerpoint/2010/main" val="101037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530A5D-15D5-AB49-B44B-94E406053315}"/>
              </a:ext>
            </a:extLst>
          </p:cNvPr>
          <p:cNvSpPr>
            <a:spLocks noGrp="1"/>
          </p:cNvSpPr>
          <p:nvPr>
            <p:ph type="title"/>
          </p:nvPr>
        </p:nvSpPr>
        <p:spPr>
          <a:xfrm>
            <a:off x="554042" y="1577993"/>
            <a:ext cx="3971261" cy="4064174"/>
          </a:xfrm>
        </p:spPr>
        <p:txBody>
          <a:bodyPr anchor="t">
            <a:normAutofit/>
          </a:bodyPr>
          <a:lstStyle/>
          <a:p>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MODELING</a:t>
            </a:r>
          </a:p>
        </p:txBody>
      </p:sp>
      <p:sp>
        <p:nvSpPr>
          <p:cNvPr id="3" name="Content Placeholder 2">
            <a:extLst>
              <a:ext uri="{FF2B5EF4-FFF2-40B4-BE49-F238E27FC236}">
                <a16:creationId xmlns:a16="http://schemas.microsoft.com/office/drawing/2014/main" id="{FC0BA495-920C-624B-8931-0A54CE31A7A6}"/>
              </a:ext>
            </a:extLst>
          </p:cNvPr>
          <p:cNvSpPr>
            <a:spLocks noGrp="1"/>
          </p:cNvSpPr>
          <p:nvPr>
            <p:ph idx="1"/>
          </p:nvPr>
        </p:nvSpPr>
        <p:spPr>
          <a:xfrm>
            <a:off x="5493026" y="533400"/>
            <a:ext cx="5883964" cy="5771481"/>
          </a:xfrm>
        </p:spPr>
        <p:txBody>
          <a:bodyPr anchor="ctr">
            <a:normAutofit/>
          </a:bodyPr>
          <a:lstStyle/>
          <a:p>
            <a:pPr>
              <a:lnSpc>
                <a:spcPct val="90000"/>
              </a:lnSpc>
            </a:pPr>
            <a:r>
              <a:rPr lang="en-US" sz="1700" dirty="0"/>
              <a:t>After preprocessing of data it was determined to be a regression modeling task.</a:t>
            </a:r>
          </a:p>
          <a:p>
            <a:pPr>
              <a:lnSpc>
                <a:spcPct val="90000"/>
              </a:lnSpc>
            </a:pPr>
            <a:r>
              <a:rPr lang="en-US" sz="1700" dirty="0"/>
              <a:t>Used </a:t>
            </a:r>
            <a:r>
              <a:rPr lang="en-US" sz="1700" dirty="0" err="1"/>
              <a:t>LinearRegression</a:t>
            </a:r>
            <a:r>
              <a:rPr lang="en-US" sz="1700" dirty="0"/>
              <a:t>, </a:t>
            </a:r>
            <a:r>
              <a:rPr lang="en-US" sz="1700" dirty="0" err="1"/>
              <a:t>RandomForest</a:t>
            </a:r>
            <a:r>
              <a:rPr lang="en-US" sz="1700" dirty="0"/>
              <a:t>, SVR algorithms to build models.</a:t>
            </a:r>
          </a:p>
          <a:p>
            <a:pPr>
              <a:lnSpc>
                <a:spcPct val="90000"/>
              </a:lnSpc>
            </a:pPr>
            <a:r>
              <a:rPr lang="en-US" sz="1700" dirty="0"/>
              <a:t>After multiple efforts tuning and normalizing data the model performance did not meet the standards. </a:t>
            </a:r>
          </a:p>
          <a:p>
            <a:pPr>
              <a:lnSpc>
                <a:spcPct val="90000"/>
              </a:lnSpc>
            </a:pPr>
            <a:r>
              <a:rPr lang="en-US" sz="1700" dirty="0"/>
              <a:t>Hence it was deemed necessary to convert this to a classification problem to just classify if a customer was potentially Default or not default customer.</a:t>
            </a:r>
          </a:p>
          <a:p>
            <a:pPr>
              <a:lnSpc>
                <a:spcPct val="90000"/>
              </a:lnSpc>
            </a:pPr>
            <a:r>
              <a:rPr lang="en-US" sz="1700" dirty="0"/>
              <a:t>Model performed at 80% on test set, Which also satisfies the business criteria if we are unable to predict the loan amount our other option would be to flag customer as “at Risk”.</a:t>
            </a:r>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96815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FA13DBF5-72B2-BF4D-89C3-C4187B0C7F6C}">
  <we:reference id="wa104380117" version="1.3.0.0" store="en-US" storeType="OMEX"/>
  <we:alternateReferences>
    <we:reference id="wa104380117" version="1.3.0.0" store="wa104380117" storeType="OMEX"/>
  </we:alternateReferences>
  <we:properties>
    <we:property name="image_id" value="&quot;fcbd298b-0ef4-465e-9269-f77986c147b4&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4870</TotalTime>
  <Words>852</Words>
  <Application>Microsoft Macintosh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Univers Condensed Light</vt:lpstr>
      <vt:lpstr>Walbaum Display Light</vt:lpstr>
      <vt:lpstr>AngleLinesVTI</vt:lpstr>
      <vt:lpstr>Data Science framework report </vt:lpstr>
      <vt:lpstr>         Objectives </vt:lpstr>
      <vt:lpstr>         GOALS </vt:lpstr>
      <vt:lpstr>Data Science process        framework   Framework one    </vt:lpstr>
      <vt:lpstr>Reasons for proposing this process    </vt:lpstr>
      <vt:lpstr> Data  </vt:lpstr>
      <vt:lpstr>PowerPoint Presentation</vt:lpstr>
      <vt:lpstr>FLOWCHART OF PROCESS IMPLEMENTED </vt:lpstr>
      <vt:lpstr>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framework report </dc:title>
  <dc:subject/>
  <dc:creator>Lavanya t</dc:creator>
  <cp:keywords/>
  <dc:description/>
  <cp:lastModifiedBy>Lavanya t</cp:lastModifiedBy>
  <cp:revision>40</cp:revision>
  <dcterms:created xsi:type="dcterms:W3CDTF">2020-12-13T20:54:01Z</dcterms:created>
  <dcterms:modified xsi:type="dcterms:W3CDTF">2021-01-29T15:30:07Z</dcterms:modified>
  <cp:category/>
</cp:coreProperties>
</file>