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33"/>
  </p:notesMasterIdLst>
  <p:sldIdLst>
    <p:sldId id="257" r:id="rId2"/>
    <p:sldId id="258" r:id="rId3"/>
    <p:sldId id="259" r:id="rId4"/>
    <p:sldId id="295" r:id="rId5"/>
    <p:sldId id="296" r:id="rId6"/>
    <p:sldId id="284" r:id="rId7"/>
    <p:sldId id="285" r:id="rId8"/>
    <p:sldId id="287" r:id="rId9"/>
    <p:sldId id="288" r:id="rId10"/>
    <p:sldId id="289" r:id="rId11"/>
    <p:sldId id="291" r:id="rId12"/>
    <p:sldId id="290" r:id="rId13"/>
    <p:sldId id="292" r:id="rId14"/>
    <p:sldId id="293" r:id="rId15"/>
    <p:sldId id="260" r:id="rId16"/>
    <p:sldId id="278" r:id="rId17"/>
    <p:sldId id="306" r:id="rId18"/>
    <p:sldId id="307" r:id="rId19"/>
    <p:sldId id="308" r:id="rId20"/>
    <p:sldId id="309" r:id="rId21"/>
    <p:sldId id="310" r:id="rId22"/>
    <p:sldId id="311" r:id="rId23"/>
    <p:sldId id="312" r:id="rId24"/>
    <p:sldId id="301" r:id="rId25"/>
    <p:sldId id="300" r:id="rId26"/>
    <p:sldId id="299" r:id="rId27"/>
    <p:sldId id="302" r:id="rId28"/>
    <p:sldId id="303" r:id="rId29"/>
    <p:sldId id="294" r:id="rId30"/>
    <p:sldId id="281" r:id="rId31"/>
    <p:sldId id="282"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A4FD48-6D87-489F-99B0-404CD4A2DCEC}" v="10" dt="2022-05-10T21:00:56.554"/>
  </p1510:revLst>
</p1510:revInfo>
</file>

<file path=ppt/tableStyles.xml><?xml version="1.0" encoding="utf-8"?>
<a:tblStyleLst xmlns:a="http://schemas.openxmlformats.org/drawingml/2006/main" def="{53F43E2E-A712-4A7F-922B-ED85FB4F1197}">
  <a:tblStyle styleId="{53F43E2E-A712-4A7F-922B-ED85FB4F119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92"/>
  </p:normalViewPr>
  <p:slideViewPr>
    <p:cSldViewPr snapToGrid="0">
      <p:cViewPr varScale="1">
        <p:scale>
          <a:sx n="120" d="100"/>
          <a:sy n="120" d="100"/>
        </p:scale>
        <p:origin x="200" y="5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1bd8e83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1bd8e83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4c4cb219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4c4cb219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4c4cb2193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4c4cb2193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adfb85f31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adfb85f3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7ad945e6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7ad945e6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7adfb85f31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7adfb85f3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7adfb85f31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7adfb85f31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p:cSld name="AUTOLAYOUT_3">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rot="5400000">
            <a:off x="714198" y="47725"/>
            <a:ext cx="857400" cy="762000"/>
          </a:xfrm>
          <a:prstGeom prst="triangle">
            <a:avLst>
              <a:gd name="adj" fmla="val 50000"/>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p:nvPr/>
        </p:nvSpPr>
        <p:spPr>
          <a:xfrm rot="-5400000" flipH="1">
            <a:off x="928672" y="-166420"/>
            <a:ext cx="428700" cy="762000"/>
          </a:xfrm>
          <a:prstGeom prst="rtTriangle">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txBox="1">
            <a:spLocks noGrp="1"/>
          </p:cNvSpPr>
          <p:nvPr>
            <p:ph type="title"/>
          </p:nvPr>
        </p:nvSpPr>
        <p:spPr>
          <a:xfrm>
            <a:off x="762025" y="1189150"/>
            <a:ext cx="7620000" cy="8574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3600" b="1">
                <a:solidFill>
                  <a:srgbClr val="212121"/>
                </a:solidFill>
              </a:defRPr>
            </a:lvl1pPr>
            <a:lvl2pPr lvl="1" algn="l">
              <a:lnSpc>
                <a:spcPct val="100000"/>
              </a:lnSpc>
              <a:spcBef>
                <a:spcPts val="0"/>
              </a:spcBef>
              <a:spcAft>
                <a:spcPts val="0"/>
              </a:spcAft>
              <a:buNone/>
              <a:defRPr sz="3600" b="1">
                <a:solidFill>
                  <a:srgbClr val="212121"/>
                </a:solidFill>
              </a:defRPr>
            </a:lvl2pPr>
            <a:lvl3pPr lvl="2" algn="l">
              <a:lnSpc>
                <a:spcPct val="100000"/>
              </a:lnSpc>
              <a:spcBef>
                <a:spcPts val="0"/>
              </a:spcBef>
              <a:spcAft>
                <a:spcPts val="0"/>
              </a:spcAft>
              <a:buNone/>
              <a:defRPr sz="3600" b="1">
                <a:solidFill>
                  <a:srgbClr val="212121"/>
                </a:solidFill>
              </a:defRPr>
            </a:lvl3pPr>
            <a:lvl4pPr lvl="3" algn="l">
              <a:lnSpc>
                <a:spcPct val="100000"/>
              </a:lnSpc>
              <a:spcBef>
                <a:spcPts val="0"/>
              </a:spcBef>
              <a:spcAft>
                <a:spcPts val="0"/>
              </a:spcAft>
              <a:buNone/>
              <a:defRPr sz="3600" b="1">
                <a:solidFill>
                  <a:srgbClr val="212121"/>
                </a:solidFill>
              </a:defRPr>
            </a:lvl4pPr>
            <a:lvl5pPr lvl="4" algn="l">
              <a:lnSpc>
                <a:spcPct val="100000"/>
              </a:lnSpc>
              <a:spcBef>
                <a:spcPts val="0"/>
              </a:spcBef>
              <a:spcAft>
                <a:spcPts val="0"/>
              </a:spcAft>
              <a:buNone/>
              <a:defRPr sz="3600" b="1">
                <a:solidFill>
                  <a:srgbClr val="212121"/>
                </a:solidFill>
              </a:defRPr>
            </a:lvl5pPr>
            <a:lvl6pPr lvl="5" algn="l">
              <a:lnSpc>
                <a:spcPct val="100000"/>
              </a:lnSpc>
              <a:spcBef>
                <a:spcPts val="0"/>
              </a:spcBef>
              <a:spcAft>
                <a:spcPts val="0"/>
              </a:spcAft>
              <a:buNone/>
              <a:defRPr sz="3600" b="1">
                <a:solidFill>
                  <a:srgbClr val="212121"/>
                </a:solidFill>
              </a:defRPr>
            </a:lvl6pPr>
            <a:lvl7pPr lvl="6" algn="l">
              <a:lnSpc>
                <a:spcPct val="100000"/>
              </a:lnSpc>
              <a:spcBef>
                <a:spcPts val="0"/>
              </a:spcBef>
              <a:spcAft>
                <a:spcPts val="0"/>
              </a:spcAft>
              <a:buNone/>
              <a:defRPr sz="3600" b="1">
                <a:solidFill>
                  <a:srgbClr val="212121"/>
                </a:solidFill>
              </a:defRPr>
            </a:lvl7pPr>
            <a:lvl8pPr lvl="7" algn="l">
              <a:lnSpc>
                <a:spcPct val="100000"/>
              </a:lnSpc>
              <a:spcBef>
                <a:spcPts val="0"/>
              </a:spcBef>
              <a:spcAft>
                <a:spcPts val="0"/>
              </a:spcAft>
              <a:buNone/>
              <a:defRPr sz="3600" b="1">
                <a:solidFill>
                  <a:srgbClr val="212121"/>
                </a:solidFill>
              </a:defRPr>
            </a:lvl8pPr>
            <a:lvl9pPr lvl="8" algn="l">
              <a:lnSpc>
                <a:spcPct val="100000"/>
              </a:lnSpc>
              <a:spcBef>
                <a:spcPts val="0"/>
              </a:spcBef>
              <a:spcAft>
                <a:spcPts val="0"/>
              </a:spcAft>
              <a:buNone/>
              <a:defRPr sz="3600" b="1">
                <a:solidFill>
                  <a:srgbClr val="212121"/>
                </a:solidFill>
              </a:defRPr>
            </a:lvl9pPr>
          </a:lstStyle>
          <a:p>
            <a:endParaRPr/>
          </a:p>
        </p:txBody>
      </p:sp>
      <p:sp>
        <p:nvSpPr>
          <p:cNvPr id="55" name="Google Shape;55;p13"/>
          <p:cNvSpPr txBox="1">
            <a:spLocks noGrp="1"/>
          </p:cNvSpPr>
          <p:nvPr>
            <p:ph type="body" idx="1"/>
          </p:nvPr>
        </p:nvSpPr>
        <p:spPr>
          <a:xfrm>
            <a:off x="4714976" y="2253000"/>
            <a:ext cx="3666900" cy="2627100"/>
          </a:xfrm>
          <a:prstGeom prst="rect">
            <a:avLst/>
          </a:prstGeom>
          <a:noFill/>
        </p:spPr>
        <p:txBody>
          <a:bodyPr spcFirstLastPara="1" wrap="square" lIns="91425" tIns="91425" rIns="91425" bIns="91425" anchor="t" anchorCtr="0">
            <a:normAutofit/>
          </a:bodyPr>
          <a:lstStyle>
            <a:lvl1pPr marL="457200" lvl="0" indent="-330200" algn="l">
              <a:lnSpc>
                <a:spcPct val="115000"/>
              </a:lnSpc>
              <a:spcBef>
                <a:spcPts val="0"/>
              </a:spcBef>
              <a:spcAft>
                <a:spcPts val="0"/>
              </a:spcAft>
              <a:buClr>
                <a:srgbClr val="616161"/>
              </a:buClr>
              <a:buSzPts val="1600"/>
              <a:buChar char="●"/>
              <a:defRPr sz="1600">
                <a:solidFill>
                  <a:srgbClr val="616161"/>
                </a:solidFill>
              </a:defRPr>
            </a:lvl1pPr>
            <a:lvl2pPr marL="914400" lvl="1" indent="-317500" algn="l">
              <a:lnSpc>
                <a:spcPct val="115000"/>
              </a:lnSpc>
              <a:spcBef>
                <a:spcPts val="0"/>
              </a:spcBef>
              <a:spcAft>
                <a:spcPts val="0"/>
              </a:spcAft>
              <a:buClr>
                <a:srgbClr val="616161"/>
              </a:buClr>
              <a:buSzPts val="1400"/>
              <a:buChar char="○"/>
              <a:defRPr sz="1400">
                <a:solidFill>
                  <a:srgbClr val="616161"/>
                </a:solidFill>
              </a:defRPr>
            </a:lvl2pPr>
            <a:lvl3pPr marL="1371600" lvl="2" indent="-317500" algn="l">
              <a:lnSpc>
                <a:spcPct val="115000"/>
              </a:lnSpc>
              <a:spcBef>
                <a:spcPts val="0"/>
              </a:spcBef>
              <a:spcAft>
                <a:spcPts val="0"/>
              </a:spcAft>
              <a:buClr>
                <a:srgbClr val="616161"/>
              </a:buClr>
              <a:buSzPts val="1400"/>
              <a:buChar char="■"/>
              <a:defRPr sz="1400">
                <a:solidFill>
                  <a:srgbClr val="616161"/>
                </a:solidFill>
              </a:defRPr>
            </a:lvl3pPr>
            <a:lvl4pPr marL="1828800" lvl="3" indent="-317500" algn="l">
              <a:lnSpc>
                <a:spcPct val="115000"/>
              </a:lnSpc>
              <a:spcBef>
                <a:spcPts val="0"/>
              </a:spcBef>
              <a:spcAft>
                <a:spcPts val="0"/>
              </a:spcAft>
              <a:buClr>
                <a:srgbClr val="616161"/>
              </a:buClr>
              <a:buSzPts val="1400"/>
              <a:buChar char="●"/>
              <a:defRPr sz="1400">
                <a:solidFill>
                  <a:srgbClr val="616161"/>
                </a:solidFill>
              </a:defRPr>
            </a:lvl4pPr>
            <a:lvl5pPr marL="2286000" lvl="4" indent="-317500" algn="l">
              <a:lnSpc>
                <a:spcPct val="115000"/>
              </a:lnSpc>
              <a:spcBef>
                <a:spcPts val="0"/>
              </a:spcBef>
              <a:spcAft>
                <a:spcPts val="0"/>
              </a:spcAft>
              <a:buClr>
                <a:srgbClr val="616161"/>
              </a:buClr>
              <a:buSzPts val="1400"/>
              <a:buChar char="○"/>
              <a:defRPr sz="1400">
                <a:solidFill>
                  <a:srgbClr val="616161"/>
                </a:solidFill>
              </a:defRPr>
            </a:lvl5pPr>
            <a:lvl6pPr marL="2743200" lvl="5" indent="-317500" algn="l">
              <a:lnSpc>
                <a:spcPct val="115000"/>
              </a:lnSpc>
              <a:spcBef>
                <a:spcPts val="0"/>
              </a:spcBef>
              <a:spcAft>
                <a:spcPts val="0"/>
              </a:spcAft>
              <a:buClr>
                <a:srgbClr val="616161"/>
              </a:buClr>
              <a:buSzPts val="1400"/>
              <a:buChar char="■"/>
              <a:defRPr sz="1400">
                <a:solidFill>
                  <a:srgbClr val="616161"/>
                </a:solidFill>
              </a:defRPr>
            </a:lvl6pPr>
            <a:lvl7pPr marL="3200400" lvl="6" indent="-317500" algn="l">
              <a:lnSpc>
                <a:spcPct val="115000"/>
              </a:lnSpc>
              <a:spcBef>
                <a:spcPts val="0"/>
              </a:spcBef>
              <a:spcAft>
                <a:spcPts val="0"/>
              </a:spcAft>
              <a:buClr>
                <a:srgbClr val="616161"/>
              </a:buClr>
              <a:buSzPts val="1400"/>
              <a:buChar char="●"/>
              <a:defRPr sz="1400">
                <a:solidFill>
                  <a:srgbClr val="616161"/>
                </a:solidFill>
              </a:defRPr>
            </a:lvl7pPr>
            <a:lvl8pPr marL="3657600" lvl="7" indent="-317500" algn="l">
              <a:lnSpc>
                <a:spcPct val="115000"/>
              </a:lnSpc>
              <a:spcBef>
                <a:spcPts val="0"/>
              </a:spcBef>
              <a:spcAft>
                <a:spcPts val="0"/>
              </a:spcAft>
              <a:buClr>
                <a:srgbClr val="616161"/>
              </a:buClr>
              <a:buSzPts val="1400"/>
              <a:buChar char="○"/>
              <a:defRPr sz="1400">
                <a:solidFill>
                  <a:srgbClr val="616161"/>
                </a:solidFill>
              </a:defRPr>
            </a:lvl8pPr>
            <a:lvl9pPr marL="4114800" lvl="8" indent="-317500" algn="l">
              <a:lnSpc>
                <a:spcPct val="115000"/>
              </a:lnSpc>
              <a:spcBef>
                <a:spcPts val="0"/>
              </a:spcBef>
              <a:spcAft>
                <a:spcPts val="0"/>
              </a:spcAft>
              <a:buClr>
                <a:srgbClr val="616161"/>
              </a:buClr>
              <a:buSzPts val="1400"/>
              <a:buChar char="■"/>
              <a:defRPr sz="1400">
                <a:solidFill>
                  <a:srgbClr val="616161"/>
                </a:solidFill>
              </a:defRPr>
            </a:lvl9pPr>
          </a:lstStyle>
          <a:p>
            <a:endParaRPr/>
          </a:p>
        </p:txBody>
      </p:sp>
      <p:sp>
        <p:nvSpPr>
          <p:cNvPr id="56" name="Google Shape;56;p13"/>
          <p:cNvSpPr txBox="1">
            <a:spLocks noGrp="1"/>
          </p:cNvSpPr>
          <p:nvPr>
            <p:ph type="body" idx="2"/>
          </p:nvPr>
        </p:nvSpPr>
        <p:spPr>
          <a:xfrm>
            <a:off x="762025" y="2253000"/>
            <a:ext cx="3666900" cy="2627100"/>
          </a:xfrm>
          <a:prstGeom prst="rect">
            <a:avLst/>
          </a:prstGeom>
          <a:noFill/>
        </p:spPr>
        <p:txBody>
          <a:bodyPr spcFirstLastPara="1" wrap="square" lIns="91425" tIns="91425" rIns="91425" bIns="91425" anchor="t" anchorCtr="0">
            <a:normAutofit/>
          </a:bodyPr>
          <a:lstStyle>
            <a:lvl1pPr marL="457200" lvl="0" indent="-330200" algn="l">
              <a:lnSpc>
                <a:spcPct val="115000"/>
              </a:lnSpc>
              <a:spcBef>
                <a:spcPts val="0"/>
              </a:spcBef>
              <a:spcAft>
                <a:spcPts val="0"/>
              </a:spcAft>
              <a:buClr>
                <a:srgbClr val="616161"/>
              </a:buClr>
              <a:buSzPts val="1600"/>
              <a:buChar char="●"/>
              <a:defRPr sz="1600">
                <a:solidFill>
                  <a:srgbClr val="616161"/>
                </a:solidFill>
              </a:defRPr>
            </a:lvl1pPr>
            <a:lvl2pPr marL="914400" lvl="1" indent="-317500" algn="l">
              <a:lnSpc>
                <a:spcPct val="115000"/>
              </a:lnSpc>
              <a:spcBef>
                <a:spcPts val="0"/>
              </a:spcBef>
              <a:spcAft>
                <a:spcPts val="0"/>
              </a:spcAft>
              <a:buClr>
                <a:srgbClr val="616161"/>
              </a:buClr>
              <a:buSzPts val="1400"/>
              <a:buChar char="○"/>
              <a:defRPr sz="1400">
                <a:solidFill>
                  <a:srgbClr val="616161"/>
                </a:solidFill>
              </a:defRPr>
            </a:lvl2pPr>
            <a:lvl3pPr marL="1371600" lvl="2" indent="-317500" algn="l">
              <a:lnSpc>
                <a:spcPct val="115000"/>
              </a:lnSpc>
              <a:spcBef>
                <a:spcPts val="0"/>
              </a:spcBef>
              <a:spcAft>
                <a:spcPts val="0"/>
              </a:spcAft>
              <a:buClr>
                <a:srgbClr val="616161"/>
              </a:buClr>
              <a:buSzPts val="1400"/>
              <a:buChar char="■"/>
              <a:defRPr sz="1400">
                <a:solidFill>
                  <a:srgbClr val="616161"/>
                </a:solidFill>
              </a:defRPr>
            </a:lvl3pPr>
            <a:lvl4pPr marL="1828800" lvl="3" indent="-317500" algn="l">
              <a:lnSpc>
                <a:spcPct val="115000"/>
              </a:lnSpc>
              <a:spcBef>
                <a:spcPts val="0"/>
              </a:spcBef>
              <a:spcAft>
                <a:spcPts val="0"/>
              </a:spcAft>
              <a:buClr>
                <a:srgbClr val="616161"/>
              </a:buClr>
              <a:buSzPts val="1400"/>
              <a:buChar char="●"/>
              <a:defRPr sz="1400">
                <a:solidFill>
                  <a:srgbClr val="616161"/>
                </a:solidFill>
              </a:defRPr>
            </a:lvl4pPr>
            <a:lvl5pPr marL="2286000" lvl="4" indent="-317500" algn="l">
              <a:lnSpc>
                <a:spcPct val="115000"/>
              </a:lnSpc>
              <a:spcBef>
                <a:spcPts val="0"/>
              </a:spcBef>
              <a:spcAft>
                <a:spcPts val="0"/>
              </a:spcAft>
              <a:buClr>
                <a:srgbClr val="616161"/>
              </a:buClr>
              <a:buSzPts val="1400"/>
              <a:buChar char="○"/>
              <a:defRPr sz="1400">
                <a:solidFill>
                  <a:srgbClr val="616161"/>
                </a:solidFill>
              </a:defRPr>
            </a:lvl5pPr>
            <a:lvl6pPr marL="2743200" lvl="5" indent="-317500" algn="l">
              <a:lnSpc>
                <a:spcPct val="115000"/>
              </a:lnSpc>
              <a:spcBef>
                <a:spcPts val="0"/>
              </a:spcBef>
              <a:spcAft>
                <a:spcPts val="0"/>
              </a:spcAft>
              <a:buClr>
                <a:srgbClr val="616161"/>
              </a:buClr>
              <a:buSzPts val="1400"/>
              <a:buChar char="■"/>
              <a:defRPr sz="1400">
                <a:solidFill>
                  <a:srgbClr val="616161"/>
                </a:solidFill>
              </a:defRPr>
            </a:lvl6pPr>
            <a:lvl7pPr marL="3200400" lvl="6" indent="-317500" algn="l">
              <a:lnSpc>
                <a:spcPct val="115000"/>
              </a:lnSpc>
              <a:spcBef>
                <a:spcPts val="0"/>
              </a:spcBef>
              <a:spcAft>
                <a:spcPts val="0"/>
              </a:spcAft>
              <a:buClr>
                <a:srgbClr val="616161"/>
              </a:buClr>
              <a:buSzPts val="1400"/>
              <a:buChar char="●"/>
              <a:defRPr sz="1400">
                <a:solidFill>
                  <a:srgbClr val="616161"/>
                </a:solidFill>
              </a:defRPr>
            </a:lvl7pPr>
            <a:lvl8pPr marL="3657600" lvl="7" indent="-317500" algn="l">
              <a:lnSpc>
                <a:spcPct val="115000"/>
              </a:lnSpc>
              <a:spcBef>
                <a:spcPts val="0"/>
              </a:spcBef>
              <a:spcAft>
                <a:spcPts val="0"/>
              </a:spcAft>
              <a:buClr>
                <a:srgbClr val="616161"/>
              </a:buClr>
              <a:buSzPts val="1400"/>
              <a:buChar char="○"/>
              <a:defRPr sz="1400">
                <a:solidFill>
                  <a:srgbClr val="616161"/>
                </a:solidFill>
              </a:defRPr>
            </a:lvl8pPr>
            <a:lvl9pPr marL="4114800" lvl="8" indent="-317500" algn="l">
              <a:lnSpc>
                <a:spcPct val="115000"/>
              </a:lnSpc>
              <a:spcBef>
                <a:spcPts val="0"/>
              </a:spcBef>
              <a:spcAft>
                <a:spcPts val="0"/>
              </a:spcAft>
              <a:buClr>
                <a:srgbClr val="616161"/>
              </a:buClr>
              <a:buSzPts val="1400"/>
              <a:buChar char="■"/>
              <a:defRPr sz="1400">
                <a:solidFill>
                  <a:srgbClr val="616161"/>
                </a:solidFill>
              </a:defRPr>
            </a:lvl9pPr>
          </a:lstStyle>
          <a:p>
            <a:endParaRPr/>
          </a:p>
        </p:txBody>
      </p:sp>
      <p:sp>
        <p:nvSpPr>
          <p:cNvPr id="57" name="Google Shape;57;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1">
  <p:cSld name="AUTOLAYOUT_4">
    <p:bg>
      <p:bgPr>
        <a:solidFill>
          <a:srgbClr val="FFFFFF"/>
        </a:solidFill>
        <a:effectLst/>
      </p:bgPr>
    </p:bg>
    <p:spTree>
      <p:nvGrpSpPr>
        <p:cNvPr id="1" name="Shape 58"/>
        <p:cNvGrpSpPr/>
        <p:nvPr/>
      </p:nvGrpSpPr>
      <p:grpSpPr>
        <a:xfrm>
          <a:off x="0" y="0"/>
          <a:ext cx="0" cy="0"/>
          <a:chOff x="0" y="0"/>
          <a:chExt cx="0" cy="0"/>
        </a:xfrm>
      </p:grpSpPr>
      <p:sp>
        <p:nvSpPr>
          <p:cNvPr id="59" name="Google Shape;59;p14"/>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a:off x="0" y="0"/>
            <a:ext cx="4583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txBox="1">
            <a:spLocks noGrp="1"/>
          </p:cNvSpPr>
          <p:nvPr>
            <p:ph type="title"/>
          </p:nvPr>
        </p:nvSpPr>
        <p:spPr>
          <a:xfrm>
            <a:off x="363750" y="554850"/>
            <a:ext cx="3855900" cy="4033800"/>
          </a:xfrm>
          <a:prstGeom prst="rect">
            <a:avLst/>
          </a:prstGeom>
          <a:noFill/>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2" name="Google Shape;62;p14"/>
          <p:cNvSpPr txBox="1">
            <a:spLocks noGrp="1"/>
          </p:cNvSpPr>
          <p:nvPr>
            <p:ph type="body" idx="1"/>
          </p:nvPr>
        </p:nvSpPr>
        <p:spPr>
          <a:xfrm>
            <a:off x="4947374" y="554850"/>
            <a:ext cx="3855900" cy="4033800"/>
          </a:xfrm>
          <a:prstGeom prst="rect">
            <a:avLst/>
          </a:prstGeom>
          <a:noFill/>
        </p:spPr>
        <p:txBody>
          <a:bodyPr spcFirstLastPara="1" wrap="square" lIns="91425" tIns="91425" rIns="91425" bIns="91425" anchor="ctr" anchorCtr="0">
            <a:normAutofit/>
          </a:bodyPr>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317500" algn="l">
              <a:lnSpc>
                <a:spcPct val="115000"/>
              </a:lnSpc>
              <a:spcBef>
                <a:spcPts val="0"/>
              </a:spcBef>
              <a:spcAft>
                <a:spcPts val="0"/>
              </a:spcAft>
              <a:buClr>
                <a:schemeClr val="dk2"/>
              </a:buClr>
              <a:buSzPts val="1400"/>
              <a:buChar char="○"/>
              <a:defRPr sz="1400">
                <a:solidFill>
                  <a:schemeClr val="dk2"/>
                </a:solidFill>
              </a:defRPr>
            </a:lvl2pPr>
            <a:lvl3pPr marL="1371600" lvl="2" indent="-317500" algn="l">
              <a:lnSpc>
                <a:spcPct val="115000"/>
              </a:lnSpc>
              <a:spcBef>
                <a:spcPts val="0"/>
              </a:spcBef>
              <a:spcAft>
                <a:spcPts val="0"/>
              </a:spcAft>
              <a:buClr>
                <a:schemeClr val="dk2"/>
              </a:buClr>
              <a:buSzPts val="1400"/>
              <a:buChar char="■"/>
              <a:defRPr sz="1400">
                <a:solidFill>
                  <a:schemeClr val="dk2"/>
                </a:solidFill>
              </a:defRPr>
            </a:lvl3pPr>
            <a:lvl4pPr marL="1828800" lvl="3" indent="-317500" algn="l">
              <a:lnSpc>
                <a:spcPct val="115000"/>
              </a:lnSpc>
              <a:spcBef>
                <a:spcPts val="0"/>
              </a:spcBef>
              <a:spcAft>
                <a:spcPts val="0"/>
              </a:spcAft>
              <a:buClr>
                <a:schemeClr val="dk2"/>
              </a:buClr>
              <a:buSzPts val="1400"/>
              <a:buChar char="●"/>
              <a:defRPr sz="1400">
                <a:solidFill>
                  <a:schemeClr val="dk2"/>
                </a:solidFill>
              </a:defRPr>
            </a:lvl4pPr>
            <a:lvl5pPr marL="2286000" lvl="4" indent="-317500" algn="l">
              <a:lnSpc>
                <a:spcPct val="115000"/>
              </a:lnSpc>
              <a:spcBef>
                <a:spcPts val="0"/>
              </a:spcBef>
              <a:spcAft>
                <a:spcPts val="0"/>
              </a:spcAft>
              <a:buClr>
                <a:schemeClr val="dk2"/>
              </a:buClr>
              <a:buSzPts val="1400"/>
              <a:buChar char="○"/>
              <a:defRPr sz="1400">
                <a:solidFill>
                  <a:schemeClr val="dk2"/>
                </a:solidFill>
              </a:defRPr>
            </a:lvl5pPr>
            <a:lvl6pPr marL="2743200" lvl="5" indent="-317500" algn="l">
              <a:lnSpc>
                <a:spcPct val="115000"/>
              </a:lnSpc>
              <a:spcBef>
                <a:spcPts val="0"/>
              </a:spcBef>
              <a:spcAft>
                <a:spcPts val="0"/>
              </a:spcAft>
              <a:buClr>
                <a:schemeClr val="dk2"/>
              </a:buClr>
              <a:buSzPts val="1400"/>
              <a:buChar char="■"/>
              <a:defRPr sz="1400">
                <a:solidFill>
                  <a:schemeClr val="dk2"/>
                </a:solidFill>
              </a:defRPr>
            </a:lvl6pPr>
            <a:lvl7pPr marL="3200400" lvl="6" indent="-317500" algn="l">
              <a:lnSpc>
                <a:spcPct val="115000"/>
              </a:lnSpc>
              <a:spcBef>
                <a:spcPts val="0"/>
              </a:spcBef>
              <a:spcAft>
                <a:spcPts val="0"/>
              </a:spcAft>
              <a:buClr>
                <a:schemeClr val="dk2"/>
              </a:buClr>
              <a:buSzPts val="1400"/>
              <a:buChar char="●"/>
              <a:defRPr sz="1400">
                <a:solidFill>
                  <a:schemeClr val="dk2"/>
                </a:solidFill>
              </a:defRPr>
            </a:lvl7pPr>
            <a:lvl8pPr marL="3657600" lvl="7" indent="-317500" algn="l">
              <a:lnSpc>
                <a:spcPct val="115000"/>
              </a:lnSpc>
              <a:spcBef>
                <a:spcPts val="0"/>
              </a:spcBef>
              <a:spcAft>
                <a:spcPts val="0"/>
              </a:spcAft>
              <a:buClr>
                <a:schemeClr val="dk2"/>
              </a:buClr>
              <a:buSzPts val="1400"/>
              <a:buChar char="○"/>
              <a:defRPr sz="1400">
                <a:solidFill>
                  <a:schemeClr val="dk2"/>
                </a:solidFill>
              </a:defRPr>
            </a:lvl8pPr>
            <a:lvl9pPr marL="4114800" lvl="8" indent="-317500" algn="l">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63" name="Google Shape;63;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10">
  <p:cSld name="AUTOLAYOUT_14">
    <p:bg>
      <p:bgPr>
        <a:solidFill>
          <a:srgbClr val="2D3142"/>
        </a:solidFill>
        <a:effectLst/>
      </p:bgPr>
    </p:bg>
    <p:spTree>
      <p:nvGrpSpPr>
        <p:cNvPr id="1" name="Shape 125"/>
        <p:cNvGrpSpPr/>
        <p:nvPr/>
      </p:nvGrpSpPr>
      <p:grpSpPr>
        <a:xfrm>
          <a:off x="0" y="0"/>
          <a:ext cx="0" cy="0"/>
          <a:chOff x="0" y="0"/>
          <a:chExt cx="0" cy="0"/>
        </a:xfrm>
      </p:grpSpPr>
      <p:sp>
        <p:nvSpPr>
          <p:cNvPr id="126" name="Google Shape;126;p2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3"/>
          <p:cNvSpPr/>
          <p:nvPr/>
        </p:nvSpPr>
        <p:spPr>
          <a:xfrm>
            <a:off x="1570975" y="1383750"/>
            <a:ext cx="5976000" cy="23760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3"/>
          <p:cNvSpPr/>
          <p:nvPr/>
        </p:nvSpPr>
        <p:spPr>
          <a:xfrm>
            <a:off x="1446600" y="1714900"/>
            <a:ext cx="6250800" cy="171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3"/>
          <p:cNvSpPr txBox="1">
            <a:spLocks noGrp="1"/>
          </p:cNvSpPr>
          <p:nvPr>
            <p:ph type="title"/>
          </p:nvPr>
        </p:nvSpPr>
        <p:spPr>
          <a:xfrm>
            <a:off x="1885050" y="1960550"/>
            <a:ext cx="5373900" cy="1288500"/>
          </a:xfrm>
          <a:prstGeom prst="rect">
            <a:avLst/>
          </a:prstGeom>
          <a:noFill/>
        </p:spPr>
        <p:txBody>
          <a:bodyPr spcFirstLastPara="1" wrap="square" lIns="91425" tIns="91425" rIns="91425" bIns="91425" anchor="ctr" anchorCtr="0">
            <a:normAutofit/>
          </a:bodyPr>
          <a:lstStyle>
            <a:lvl1pPr lvl="0" algn="ctr">
              <a:lnSpc>
                <a:spcPct val="100000"/>
              </a:lnSpc>
              <a:spcBef>
                <a:spcPts val="0"/>
              </a:spcBef>
              <a:spcAft>
                <a:spcPts val="0"/>
              </a:spcAft>
              <a:buClr>
                <a:srgbClr val="F2D7EE"/>
              </a:buClr>
              <a:buSzPts val="3000"/>
              <a:buNone/>
              <a:defRPr sz="3000" b="1">
                <a:solidFill>
                  <a:srgbClr val="F2D7EE"/>
                </a:solidFill>
              </a:defRPr>
            </a:lvl1pPr>
            <a:lvl2pPr lvl="1" algn="ctr">
              <a:lnSpc>
                <a:spcPct val="100000"/>
              </a:lnSpc>
              <a:spcBef>
                <a:spcPts val="0"/>
              </a:spcBef>
              <a:spcAft>
                <a:spcPts val="0"/>
              </a:spcAft>
              <a:buClr>
                <a:srgbClr val="F2D7EE"/>
              </a:buClr>
              <a:buSzPts val="3000"/>
              <a:buNone/>
              <a:defRPr sz="3000" b="1">
                <a:solidFill>
                  <a:srgbClr val="F2D7EE"/>
                </a:solidFill>
              </a:defRPr>
            </a:lvl2pPr>
            <a:lvl3pPr lvl="2" algn="ctr">
              <a:lnSpc>
                <a:spcPct val="100000"/>
              </a:lnSpc>
              <a:spcBef>
                <a:spcPts val="0"/>
              </a:spcBef>
              <a:spcAft>
                <a:spcPts val="0"/>
              </a:spcAft>
              <a:buClr>
                <a:srgbClr val="F2D7EE"/>
              </a:buClr>
              <a:buSzPts val="3000"/>
              <a:buNone/>
              <a:defRPr sz="3000" b="1">
                <a:solidFill>
                  <a:srgbClr val="F2D7EE"/>
                </a:solidFill>
              </a:defRPr>
            </a:lvl3pPr>
            <a:lvl4pPr lvl="3" algn="ctr">
              <a:lnSpc>
                <a:spcPct val="100000"/>
              </a:lnSpc>
              <a:spcBef>
                <a:spcPts val="0"/>
              </a:spcBef>
              <a:spcAft>
                <a:spcPts val="0"/>
              </a:spcAft>
              <a:buClr>
                <a:srgbClr val="F2D7EE"/>
              </a:buClr>
              <a:buSzPts val="3000"/>
              <a:buNone/>
              <a:defRPr sz="3000" b="1">
                <a:solidFill>
                  <a:srgbClr val="F2D7EE"/>
                </a:solidFill>
              </a:defRPr>
            </a:lvl4pPr>
            <a:lvl5pPr lvl="4" algn="ctr">
              <a:lnSpc>
                <a:spcPct val="100000"/>
              </a:lnSpc>
              <a:spcBef>
                <a:spcPts val="0"/>
              </a:spcBef>
              <a:spcAft>
                <a:spcPts val="0"/>
              </a:spcAft>
              <a:buClr>
                <a:srgbClr val="F2D7EE"/>
              </a:buClr>
              <a:buSzPts val="3000"/>
              <a:buNone/>
              <a:defRPr sz="3000" b="1">
                <a:solidFill>
                  <a:srgbClr val="F2D7EE"/>
                </a:solidFill>
              </a:defRPr>
            </a:lvl5pPr>
            <a:lvl6pPr lvl="5" algn="ctr">
              <a:lnSpc>
                <a:spcPct val="100000"/>
              </a:lnSpc>
              <a:spcBef>
                <a:spcPts val="0"/>
              </a:spcBef>
              <a:spcAft>
                <a:spcPts val="0"/>
              </a:spcAft>
              <a:buClr>
                <a:srgbClr val="F2D7EE"/>
              </a:buClr>
              <a:buSzPts val="3000"/>
              <a:buNone/>
              <a:defRPr sz="3000" b="1">
                <a:solidFill>
                  <a:srgbClr val="F2D7EE"/>
                </a:solidFill>
              </a:defRPr>
            </a:lvl6pPr>
            <a:lvl7pPr lvl="6" algn="ctr">
              <a:lnSpc>
                <a:spcPct val="100000"/>
              </a:lnSpc>
              <a:spcBef>
                <a:spcPts val="0"/>
              </a:spcBef>
              <a:spcAft>
                <a:spcPts val="0"/>
              </a:spcAft>
              <a:buClr>
                <a:srgbClr val="F2D7EE"/>
              </a:buClr>
              <a:buSzPts val="3000"/>
              <a:buNone/>
              <a:defRPr sz="3000" b="1">
                <a:solidFill>
                  <a:srgbClr val="F2D7EE"/>
                </a:solidFill>
              </a:defRPr>
            </a:lvl7pPr>
            <a:lvl8pPr lvl="7" algn="ctr">
              <a:lnSpc>
                <a:spcPct val="100000"/>
              </a:lnSpc>
              <a:spcBef>
                <a:spcPts val="0"/>
              </a:spcBef>
              <a:spcAft>
                <a:spcPts val="0"/>
              </a:spcAft>
              <a:buClr>
                <a:srgbClr val="F2D7EE"/>
              </a:buClr>
              <a:buSzPts val="3000"/>
              <a:buNone/>
              <a:defRPr sz="3000" b="1">
                <a:solidFill>
                  <a:srgbClr val="F2D7EE"/>
                </a:solidFill>
              </a:defRPr>
            </a:lvl8pPr>
            <a:lvl9pPr lvl="8" algn="ctr">
              <a:lnSpc>
                <a:spcPct val="100000"/>
              </a:lnSpc>
              <a:spcBef>
                <a:spcPts val="0"/>
              </a:spcBef>
              <a:spcAft>
                <a:spcPts val="0"/>
              </a:spcAft>
              <a:buClr>
                <a:srgbClr val="F2D7EE"/>
              </a:buClr>
              <a:buSzPts val="3000"/>
              <a:buNone/>
              <a:defRPr sz="3000" b="1">
                <a:solidFill>
                  <a:srgbClr val="F2D7EE"/>
                </a:solidFill>
              </a:defRPr>
            </a:lvl9pPr>
          </a:lstStyle>
          <a:p>
            <a:endParaRPr/>
          </a:p>
        </p:txBody>
      </p:sp>
      <p:sp>
        <p:nvSpPr>
          <p:cNvPr id="130" name="Google Shape;130;p23"/>
          <p:cNvSpPr txBox="1">
            <a:spLocks noGrp="1"/>
          </p:cNvSpPr>
          <p:nvPr>
            <p:ph type="sldNum" idx="12"/>
          </p:nvPr>
        </p:nvSpPr>
        <p:spPr>
          <a:xfrm>
            <a:off x="8497999" y="4688759"/>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117345" y="2915206"/>
            <a:ext cx="6412042" cy="21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580" b="1" dirty="0"/>
              <a:t>604 Data Management</a:t>
            </a:r>
            <a:br>
              <a:rPr lang="en" sz="3580" b="1" dirty="0"/>
            </a:br>
            <a:r>
              <a:rPr lang="en" sz="3580" b="1" dirty="0"/>
              <a:t>HOUSING MARKET DATA ANALYSIS</a:t>
            </a:r>
            <a:endParaRPr sz="3580" b="1" dirty="0"/>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10;&#10;Description automatically generated">
            <a:extLst>
              <a:ext uri="{FF2B5EF4-FFF2-40B4-BE49-F238E27FC236}">
                <a16:creationId xmlns:a16="http://schemas.microsoft.com/office/drawing/2014/main" id="{AC6A94C8-1AA0-B589-9891-2821D449E238}"/>
              </a:ext>
            </a:extLst>
          </p:cNvPr>
          <p:cNvPicPr>
            <a:picLocks noChangeAspect="1"/>
          </p:cNvPicPr>
          <p:nvPr/>
        </p:nvPicPr>
        <p:blipFill rotWithShape="1">
          <a:blip r:embed="rId2"/>
          <a:srcRect l="23787" t="8457" r="12135" b="11111"/>
          <a:stretch/>
        </p:blipFill>
        <p:spPr>
          <a:xfrm>
            <a:off x="1753805" y="155157"/>
            <a:ext cx="6182832" cy="4106596"/>
          </a:xfrm>
          <a:prstGeom prst="rect">
            <a:avLst/>
          </a:prstGeom>
        </p:spPr>
      </p:pic>
      <p:sp>
        <p:nvSpPr>
          <p:cNvPr id="8" name="TextBox 7">
            <a:extLst>
              <a:ext uri="{FF2B5EF4-FFF2-40B4-BE49-F238E27FC236}">
                <a16:creationId xmlns:a16="http://schemas.microsoft.com/office/drawing/2014/main" id="{485C2786-31E2-202A-2E2E-51F9286B8103}"/>
              </a:ext>
            </a:extLst>
          </p:cNvPr>
          <p:cNvSpPr txBox="1"/>
          <p:nvPr/>
        </p:nvSpPr>
        <p:spPr>
          <a:xfrm>
            <a:off x="2405849" y="4249679"/>
            <a:ext cx="4718482" cy="738664"/>
          </a:xfrm>
          <a:prstGeom prst="rect">
            <a:avLst/>
          </a:prstGeom>
          <a:noFill/>
        </p:spPr>
        <p:txBody>
          <a:bodyPr wrap="square">
            <a:spAutoFit/>
          </a:bodyPr>
          <a:lstStyle/>
          <a:p>
            <a:pPr marL="285750" indent="-285750">
              <a:buFont typeface="Wingdings" panose="05000000000000000000" pitchFamily="2" charset="2"/>
              <a:buChar char="q"/>
            </a:pPr>
            <a:r>
              <a:rPr lang="en-US" sz="1400" b="0" i="0" dirty="0">
                <a:solidFill>
                  <a:schemeClr val="bg1"/>
                </a:solidFill>
                <a:effectLst/>
                <a:latin typeface="Times New Roman" panose="02020603050405020304" pitchFamily="18" charset="0"/>
                <a:cs typeface="Times New Roman" panose="02020603050405020304" pitchFamily="18" charset="0"/>
              </a:rPr>
              <a:t>Homes are 34% more expensive. Buyers are twice as likely to pay above list price as they grapple with fierce competition.</a:t>
            </a:r>
            <a:endParaRPr lang="en-US"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812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46C5C8-3596-756A-4E90-9BBD537CCBDD}"/>
              </a:ext>
            </a:extLst>
          </p:cNvPr>
          <p:cNvSpPr>
            <a:spLocks noGrp="1"/>
          </p:cNvSpPr>
          <p:nvPr>
            <p:ph type="body" idx="2"/>
          </p:nvPr>
        </p:nvSpPr>
        <p:spPr>
          <a:xfrm>
            <a:off x="1095665" y="903594"/>
            <a:ext cx="6952670" cy="2967070"/>
          </a:xfrm>
        </p:spPr>
        <p:txBody>
          <a:bodyPr>
            <a:normAutofit/>
          </a:bodyPr>
          <a:lstStyle/>
          <a:p>
            <a:r>
              <a:rPr lang="en-US" sz="1400" b="0" i="0" dirty="0">
                <a:solidFill>
                  <a:srgbClr val="000000"/>
                </a:solidFill>
                <a:effectLst/>
                <a:latin typeface="Times New Roman" panose="02020603050405020304" pitchFamily="18" charset="0"/>
                <a:cs typeface="Times New Roman" panose="02020603050405020304" pitchFamily="18" charset="0"/>
              </a:rPr>
              <a:t>Inventory:</a:t>
            </a:r>
          </a:p>
          <a:p>
            <a:pPr marL="127000" indent="0">
              <a:buNone/>
            </a:pPr>
            <a:r>
              <a:rPr lang="en-US" sz="1400" b="0" i="0" dirty="0">
                <a:solidFill>
                  <a:srgbClr val="000000"/>
                </a:solidFill>
                <a:effectLst/>
                <a:latin typeface="Times New Roman" panose="02020603050405020304" pitchFamily="18" charset="0"/>
                <a:cs typeface="Times New Roman" panose="02020603050405020304" pitchFamily="18" charset="0"/>
              </a:rPr>
              <a:t>       </a:t>
            </a:r>
            <a:r>
              <a:rPr lang="en-US" sz="1400" b="0" i="0" dirty="0">
                <a:solidFill>
                  <a:schemeClr val="bg1"/>
                </a:solidFill>
                <a:effectLst/>
                <a:latin typeface="Roboto" panose="02000000000000000000" pitchFamily="2" charset="0"/>
              </a:rPr>
              <a:t> </a:t>
            </a:r>
            <a:r>
              <a:rPr lang="en-US" sz="1400" b="1" i="0" dirty="0">
                <a:solidFill>
                  <a:schemeClr val="bg1"/>
                </a:solidFill>
                <a:effectLst/>
                <a:latin typeface="Roboto" panose="02000000000000000000" pitchFamily="2" charset="0"/>
              </a:rPr>
              <a:t>a raw count of the number of properties being actively marketed </a:t>
            </a:r>
            <a:endParaRPr lang="en-US" sz="1400" b="0" i="0" dirty="0">
              <a:solidFill>
                <a:schemeClr val="bg1"/>
              </a:solidFill>
              <a:effectLst/>
              <a:latin typeface="Times New Roman" panose="02020603050405020304" pitchFamily="18" charset="0"/>
              <a:cs typeface="Times New Roman" panose="02020603050405020304" pitchFamily="18" charset="0"/>
            </a:endParaRPr>
          </a:p>
          <a:p>
            <a:pPr marL="127000" indent="0">
              <a:buNone/>
            </a:pPr>
            <a:r>
              <a:rPr lang="en-US" sz="1400" dirty="0">
                <a:solidFill>
                  <a:schemeClr val="bg1"/>
                </a:solidFill>
                <a:latin typeface="Times New Roman" panose="02020603050405020304" pitchFamily="18" charset="0"/>
                <a:cs typeface="Times New Roman" panose="02020603050405020304" pitchFamily="18" charset="0"/>
              </a:rPr>
              <a:t>        </a:t>
            </a:r>
            <a:r>
              <a:rPr lang="en-US" sz="1400" b="0" i="0" dirty="0">
                <a:solidFill>
                  <a:schemeClr val="bg1"/>
                </a:solidFill>
                <a:effectLst/>
                <a:latin typeface="Roboto" panose="02000000000000000000" pitchFamily="2" charset="0"/>
              </a:rPr>
              <a:t>If inventory is decreasing, there is more pressure for home prices to increase. </a:t>
            </a:r>
            <a:endParaRPr lang="en-US" sz="1400" dirty="0">
              <a:solidFill>
                <a:schemeClr val="bg1"/>
              </a:solidFill>
              <a:latin typeface="Times New Roman" panose="02020603050405020304" pitchFamily="18" charset="0"/>
              <a:cs typeface="Times New Roman" panose="02020603050405020304" pitchFamily="18" charset="0"/>
            </a:endParaRPr>
          </a:p>
          <a:p>
            <a:endParaRPr lang="en-US" sz="1400" b="0" i="0" dirty="0">
              <a:solidFill>
                <a:schemeClr val="bg1"/>
              </a:solidFill>
              <a:effectLst/>
              <a:latin typeface="Times New Roman" panose="02020603050405020304" pitchFamily="18" charset="0"/>
              <a:cs typeface="Times New Roman" panose="02020603050405020304" pitchFamily="18" charset="0"/>
            </a:endParaRPr>
          </a:p>
          <a:p>
            <a:r>
              <a:rPr lang="en-US" sz="1400" b="0" i="0" dirty="0">
                <a:solidFill>
                  <a:srgbClr val="000000"/>
                </a:solidFill>
                <a:effectLst/>
                <a:latin typeface="Times New Roman" panose="02020603050405020304" pitchFamily="18" charset="0"/>
                <a:cs typeface="Times New Roman" panose="02020603050405020304" pitchFamily="18" charset="0"/>
              </a:rPr>
              <a:t>New listings, despite improving from their April lows, were only slightly higher than one year ago through August. As a result, inventory continued to decline: In August 2020, there were less than two-thirds the number of homes on the market as there were in August 2019. While health-related concerns may continue to keep sellers from the market, surveys indicate that the overall economic uncertainty and the inability to purchase another home are also keeping homeowners in place.</a:t>
            </a:r>
          </a:p>
          <a:p>
            <a:endParaRPr lang="en-US" dirty="0"/>
          </a:p>
        </p:txBody>
      </p:sp>
    </p:spTree>
    <p:extLst>
      <p:ext uri="{BB962C8B-B14F-4D97-AF65-F5344CB8AC3E}">
        <p14:creationId xmlns:p14="http://schemas.microsoft.com/office/powerpoint/2010/main" val="4230435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238E7F4A-F57D-FF16-C02B-B36E74EE8382}"/>
              </a:ext>
            </a:extLst>
          </p:cNvPr>
          <p:cNvPicPr>
            <a:picLocks noChangeAspect="1"/>
          </p:cNvPicPr>
          <p:nvPr/>
        </p:nvPicPr>
        <p:blipFill rotWithShape="1">
          <a:blip r:embed="rId2"/>
          <a:srcRect l="23010" t="8803" b="11629"/>
          <a:stretch/>
        </p:blipFill>
        <p:spPr>
          <a:xfrm>
            <a:off x="1500326" y="680436"/>
            <a:ext cx="7289734" cy="4237792"/>
          </a:xfrm>
          <a:prstGeom prst="rect">
            <a:avLst/>
          </a:prstGeom>
        </p:spPr>
      </p:pic>
      <p:sp>
        <p:nvSpPr>
          <p:cNvPr id="7" name="TextBox 6">
            <a:extLst>
              <a:ext uri="{FF2B5EF4-FFF2-40B4-BE49-F238E27FC236}">
                <a16:creationId xmlns:a16="http://schemas.microsoft.com/office/drawing/2014/main" id="{DD4DEC8B-1F55-6F58-0F23-3F74439C83DA}"/>
              </a:ext>
            </a:extLst>
          </p:cNvPr>
          <p:cNvSpPr txBox="1"/>
          <p:nvPr/>
        </p:nvSpPr>
        <p:spPr>
          <a:xfrm>
            <a:off x="1136342" y="680436"/>
            <a:ext cx="363984" cy="307777"/>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256647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F464BC86-6EA9-F21B-FF28-142DA9692FBA}"/>
              </a:ext>
            </a:extLst>
          </p:cNvPr>
          <p:cNvPicPr>
            <a:picLocks noChangeAspect="1"/>
          </p:cNvPicPr>
          <p:nvPr/>
        </p:nvPicPr>
        <p:blipFill rotWithShape="1">
          <a:blip r:embed="rId2"/>
          <a:srcRect l="22816" t="8803" r="1263" b="11456"/>
          <a:stretch/>
        </p:blipFill>
        <p:spPr>
          <a:xfrm>
            <a:off x="1544715" y="618506"/>
            <a:ext cx="6942338" cy="4101485"/>
          </a:xfrm>
          <a:prstGeom prst="rect">
            <a:avLst/>
          </a:prstGeom>
        </p:spPr>
      </p:pic>
    </p:spTree>
    <p:extLst>
      <p:ext uri="{BB962C8B-B14F-4D97-AF65-F5344CB8AC3E}">
        <p14:creationId xmlns:p14="http://schemas.microsoft.com/office/powerpoint/2010/main" val="3129526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FCCCB8-485D-B9AB-96C9-F284C82204B1}"/>
              </a:ext>
            </a:extLst>
          </p:cNvPr>
          <p:cNvSpPr>
            <a:spLocks noGrp="1"/>
          </p:cNvSpPr>
          <p:nvPr>
            <p:ph type="body" idx="1"/>
          </p:nvPr>
        </p:nvSpPr>
        <p:spPr>
          <a:xfrm>
            <a:off x="1200218" y="694080"/>
            <a:ext cx="727036" cy="318750"/>
          </a:xfrm>
        </p:spPr>
        <p:txBody>
          <a:bodyPr>
            <a:noAutofit/>
          </a:bodyPr>
          <a:lstStyle/>
          <a:p>
            <a:pPr marL="127000" indent="0">
              <a:buNone/>
            </a:pPr>
            <a:r>
              <a:rPr lang="en-US" dirty="0">
                <a:solidFill>
                  <a:schemeClr val="bg1"/>
                </a:solidFill>
              </a:rPr>
              <a:t>4</a:t>
            </a:r>
          </a:p>
        </p:txBody>
      </p:sp>
      <p:pic>
        <p:nvPicPr>
          <p:cNvPr id="6" name="Picture 5" descr="Graphical user interface, table&#10;&#10;Description automatically generated">
            <a:extLst>
              <a:ext uri="{FF2B5EF4-FFF2-40B4-BE49-F238E27FC236}">
                <a16:creationId xmlns:a16="http://schemas.microsoft.com/office/drawing/2014/main" id="{71A38E65-B7E7-A88A-32E6-86209A513005}"/>
              </a:ext>
            </a:extLst>
          </p:cNvPr>
          <p:cNvPicPr>
            <a:picLocks noChangeAspect="1"/>
          </p:cNvPicPr>
          <p:nvPr/>
        </p:nvPicPr>
        <p:blipFill rotWithShape="1">
          <a:blip r:embed="rId2"/>
          <a:srcRect l="23592" t="8802" b="10248"/>
          <a:stretch/>
        </p:blipFill>
        <p:spPr>
          <a:xfrm>
            <a:off x="1735584" y="791311"/>
            <a:ext cx="6986726" cy="4163627"/>
          </a:xfrm>
          <a:prstGeom prst="rect">
            <a:avLst/>
          </a:prstGeom>
        </p:spPr>
      </p:pic>
    </p:spTree>
    <p:extLst>
      <p:ext uri="{BB962C8B-B14F-4D97-AF65-F5344CB8AC3E}">
        <p14:creationId xmlns:p14="http://schemas.microsoft.com/office/powerpoint/2010/main" val="315872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63750" y="554850"/>
            <a:ext cx="3855900" cy="4033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t>Target Users</a:t>
            </a:r>
            <a:endParaRPr b="1"/>
          </a:p>
        </p:txBody>
      </p:sp>
      <p:sp>
        <p:nvSpPr>
          <p:cNvPr id="158" name="Google Shape;158;p28"/>
          <p:cNvSpPr txBox="1">
            <a:spLocks noGrp="1"/>
          </p:cNvSpPr>
          <p:nvPr>
            <p:ph type="body" idx="1"/>
          </p:nvPr>
        </p:nvSpPr>
        <p:spPr>
          <a:xfrm>
            <a:off x="4927274" y="554850"/>
            <a:ext cx="3855900" cy="4033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chemeClr val="dk1"/>
                </a:solidFill>
              </a:rPr>
              <a:t>This system will be used by multiple people with different roles and responsibilities:</a:t>
            </a:r>
            <a:endParaRPr>
              <a:solidFill>
                <a:schemeClr val="dk1"/>
              </a:solidFill>
            </a:endParaRPr>
          </a:p>
          <a:p>
            <a:pPr marL="457200" lvl="0" indent="-330200" algn="l" rtl="0">
              <a:spcBef>
                <a:spcPts val="1600"/>
              </a:spcBef>
              <a:spcAft>
                <a:spcPts val="0"/>
              </a:spcAft>
              <a:buClr>
                <a:schemeClr val="dk1"/>
              </a:buClr>
              <a:buSzPts val="1600"/>
              <a:buChar char="●"/>
            </a:pPr>
            <a:r>
              <a:rPr lang="en">
                <a:solidFill>
                  <a:schemeClr val="dk1"/>
                </a:solidFill>
              </a:rPr>
              <a:t>Property Manager</a:t>
            </a:r>
            <a:endParaRPr>
              <a:solidFill>
                <a:schemeClr val="dk1"/>
              </a:solidFill>
            </a:endParaRPr>
          </a:p>
          <a:p>
            <a:pPr marL="457200" lvl="0" indent="-330200" algn="l" rtl="0">
              <a:spcBef>
                <a:spcPts val="0"/>
              </a:spcBef>
              <a:spcAft>
                <a:spcPts val="0"/>
              </a:spcAft>
              <a:buClr>
                <a:schemeClr val="dk1"/>
              </a:buClr>
              <a:buSzPts val="1600"/>
              <a:buChar char="●"/>
            </a:pPr>
            <a:r>
              <a:rPr lang="en">
                <a:solidFill>
                  <a:schemeClr val="dk1"/>
                </a:solidFill>
              </a:rPr>
              <a:t>Listing Agent</a:t>
            </a:r>
            <a:endParaRPr>
              <a:solidFill>
                <a:schemeClr val="dk1"/>
              </a:solidFill>
            </a:endParaRPr>
          </a:p>
          <a:p>
            <a:pPr marL="457200" lvl="0" indent="-330200" algn="l" rtl="0">
              <a:spcBef>
                <a:spcPts val="0"/>
              </a:spcBef>
              <a:spcAft>
                <a:spcPts val="0"/>
              </a:spcAft>
              <a:buClr>
                <a:schemeClr val="dk1"/>
              </a:buClr>
              <a:buSzPts val="1600"/>
              <a:buChar char="●"/>
            </a:pPr>
            <a:r>
              <a:rPr lang="en">
                <a:solidFill>
                  <a:schemeClr val="dk1"/>
                </a:solidFill>
              </a:rPr>
              <a:t>Possible Tenant</a:t>
            </a:r>
            <a:endParaRPr>
              <a:solidFill>
                <a:schemeClr val="dk1"/>
              </a:solidFill>
            </a:endParaRPr>
          </a:p>
          <a:p>
            <a:pPr marL="457200" lvl="0" indent="-330200" algn="l" rtl="0">
              <a:spcBef>
                <a:spcPts val="0"/>
              </a:spcBef>
              <a:spcAft>
                <a:spcPts val="0"/>
              </a:spcAft>
              <a:buClr>
                <a:schemeClr val="dk1"/>
              </a:buClr>
              <a:buSzPts val="1600"/>
              <a:buChar char="●"/>
            </a:pPr>
            <a:r>
              <a:rPr lang="en">
                <a:solidFill>
                  <a:schemeClr val="dk1"/>
                </a:solidFill>
              </a:rPr>
              <a:t>Possible Buyer</a:t>
            </a:r>
            <a:endParaRPr>
              <a:solidFill>
                <a:schemeClr val="dk1"/>
              </a:solidFill>
            </a:endParaRPr>
          </a:p>
          <a:p>
            <a:pPr marL="457200" lvl="0" indent="-330200" algn="l" rtl="0">
              <a:spcBef>
                <a:spcPts val="0"/>
              </a:spcBef>
              <a:spcAft>
                <a:spcPts val="0"/>
              </a:spcAft>
              <a:buClr>
                <a:schemeClr val="dk1"/>
              </a:buClr>
              <a:buSzPts val="1600"/>
              <a:buChar char="●"/>
            </a:pPr>
            <a:r>
              <a:rPr lang="en">
                <a:solidFill>
                  <a:schemeClr val="dk1"/>
                </a:solidFill>
              </a:rPr>
              <a:t>Tenant</a:t>
            </a:r>
            <a:endParaRPr>
              <a:solidFill>
                <a:schemeClr val="dk1"/>
              </a:solidFill>
            </a:endParaRPr>
          </a:p>
          <a:p>
            <a:pPr marL="457200" lvl="0" indent="-330200" algn="l" rtl="0">
              <a:spcBef>
                <a:spcPts val="0"/>
              </a:spcBef>
              <a:spcAft>
                <a:spcPts val="0"/>
              </a:spcAft>
              <a:buClr>
                <a:schemeClr val="dk1"/>
              </a:buClr>
              <a:buSzPts val="1600"/>
              <a:buChar char="●"/>
            </a:pPr>
            <a:r>
              <a:rPr lang="en">
                <a:solidFill>
                  <a:schemeClr val="dk1"/>
                </a:solidFill>
              </a:rPr>
              <a:t>Researcher etc</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623400" y="0"/>
            <a:ext cx="8520600" cy="479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                            </a:t>
            </a:r>
            <a:r>
              <a:rPr lang="en" sz="2400" b="1" dirty="0"/>
              <a:t>ER Diagram</a:t>
            </a:r>
            <a:endParaRPr sz="2400" b="1" dirty="0"/>
          </a:p>
          <a:p>
            <a:pPr marL="0" lvl="0" indent="0" algn="l" rtl="0">
              <a:spcBef>
                <a:spcPts val="0"/>
              </a:spcBef>
              <a:spcAft>
                <a:spcPts val="0"/>
              </a:spcAft>
              <a:buNone/>
            </a:pPr>
            <a:endParaRPr b="1" dirty="0"/>
          </a:p>
          <a:p>
            <a:pPr marL="0" lvl="0" indent="0" algn="l" rtl="0">
              <a:spcBef>
                <a:spcPts val="0"/>
              </a:spcBef>
              <a:spcAft>
                <a:spcPts val="0"/>
              </a:spcAft>
              <a:buNone/>
            </a:pPr>
            <a:endParaRPr b="1" dirty="0"/>
          </a:p>
        </p:txBody>
      </p:sp>
      <p:pic>
        <p:nvPicPr>
          <p:cNvPr id="3" name="Picture 2" descr="Diagram&#10;&#10;Description automatically generated">
            <a:extLst>
              <a:ext uri="{FF2B5EF4-FFF2-40B4-BE49-F238E27FC236}">
                <a16:creationId xmlns:a16="http://schemas.microsoft.com/office/drawing/2014/main" id="{B478AE53-F7D6-1AFE-4D6F-500729445BD1}"/>
              </a:ext>
            </a:extLst>
          </p:cNvPr>
          <p:cNvPicPr>
            <a:picLocks noChangeAspect="1"/>
          </p:cNvPicPr>
          <p:nvPr/>
        </p:nvPicPr>
        <p:blipFill>
          <a:blip r:embed="rId3"/>
          <a:stretch>
            <a:fillRect/>
          </a:stretch>
        </p:blipFill>
        <p:spPr>
          <a:xfrm>
            <a:off x="816747" y="567171"/>
            <a:ext cx="7263392" cy="44129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BD24-47B4-2077-496C-9CBA398122ED}"/>
              </a:ext>
            </a:extLst>
          </p:cNvPr>
          <p:cNvSpPr>
            <a:spLocks noGrp="1"/>
          </p:cNvSpPr>
          <p:nvPr>
            <p:ph type="title"/>
          </p:nvPr>
        </p:nvSpPr>
        <p:spPr/>
        <p:txBody>
          <a:bodyPr>
            <a:normAutofit/>
          </a:bodyPr>
          <a:lstStyle/>
          <a:p>
            <a:r>
              <a:rPr lang="en-US" sz="1400" dirty="0"/>
              <a:t>Case study 1</a:t>
            </a:r>
          </a:p>
        </p:txBody>
      </p:sp>
      <p:pic>
        <p:nvPicPr>
          <p:cNvPr id="4" name="Picture 3">
            <a:extLst>
              <a:ext uri="{FF2B5EF4-FFF2-40B4-BE49-F238E27FC236}">
                <a16:creationId xmlns:a16="http://schemas.microsoft.com/office/drawing/2014/main" id="{562E03E6-4291-E07D-28B4-C40AA4DA7BC6}"/>
              </a:ext>
            </a:extLst>
          </p:cNvPr>
          <p:cNvPicPr>
            <a:picLocks noChangeAspect="1"/>
          </p:cNvPicPr>
          <p:nvPr/>
        </p:nvPicPr>
        <p:blipFill>
          <a:blip r:embed="rId2"/>
          <a:stretch>
            <a:fillRect/>
          </a:stretch>
        </p:blipFill>
        <p:spPr>
          <a:xfrm>
            <a:off x="1836623" y="445025"/>
            <a:ext cx="6737710" cy="4253450"/>
          </a:xfrm>
          <a:prstGeom prst="rect">
            <a:avLst/>
          </a:prstGeom>
        </p:spPr>
      </p:pic>
    </p:spTree>
    <p:extLst>
      <p:ext uri="{BB962C8B-B14F-4D97-AF65-F5344CB8AC3E}">
        <p14:creationId xmlns:p14="http://schemas.microsoft.com/office/powerpoint/2010/main" val="1250312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3166-6424-1013-9EF3-D43B410C37CB}"/>
              </a:ext>
            </a:extLst>
          </p:cNvPr>
          <p:cNvSpPr>
            <a:spLocks noGrp="1"/>
          </p:cNvSpPr>
          <p:nvPr>
            <p:ph type="title"/>
          </p:nvPr>
        </p:nvSpPr>
        <p:spPr>
          <a:xfrm>
            <a:off x="438448" y="327329"/>
            <a:ext cx="2286645" cy="541803"/>
          </a:xfrm>
        </p:spPr>
        <p:txBody>
          <a:bodyPr>
            <a:normAutofit/>
          </a:bodyPr>
          <a:lstStyle/>
          <a:p>
            <a:r>
              <a:rPr lang="en-US" sz="1400" dirty="0"/>
              <a:t>Case study 2</a:t>
            </a:r>
          </a:p>
        </p:txBody>
      </p:sp>
      <p:pic>
        <p:nvPicPr>
          <p:cNvPr id="4" name="Picture 3" descr="Graphical user interface, application&#10;&#10;Description automatically generated">
            <a:extLst>
              <a:ext uri="{FF2B5EF4-FFF2-40B4-BE49-F238E27FC236}">
                <a16:creationId xmlns:a16="http://schemas.microsoft.com/office/drawing/2014/main" id="{4E337F57-1448-B0DA-997E-4144E0A1CDBA}"/>
              </a:ext>
            </a:extLst>
          </p:cNvPr>
          <p:cNvPicPr>
            <a:picLocks noChangeAspect="1"/>
          </p:cNvPicPr>
          <p:nvPr/>
        </p:nvPicPr>
        <p:blipFill>
          <a:blip r:embed="rId2"/>
          <a:stretch>
            <a:fillRect/>
          </a:stretch>
        </p:blipFill>
        <p:spPr>
          <a:xfrm>
            <a:off x="2293476" y="244444"/>
            <a:ext cx="4813493" cy="4542110"/>
          </a:xfrm>
          <a:prstGeom prst="rect">
            <a:avLst/>
          </a:prstGeom>
        </p:spPr>
      </p:pic>
    </p:spTree>
    <p:extLst>
      <p:ext uri="{BB962C8B-B14F-4D97-AF65-F5344CB8AC3E}">
        <p14:creationId xmlns:p14="http://schemas.microsoft.com/office/powerpoint/2010/main" val="444904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1C953-17F7-8A02-D92E-CC5A12B6A1B4}"/>
              </a:ext>
            </a:extLst>
          </p:cNvPr>
          <p:cNvSpPr>
            <a:spLocks noGrp="1"/>
          </p:cNvSpPr>
          <p:nvPr>
            <p:ph type="title"/>
          </p:nvPr>
        </p:nvSpPr>
        <p:spPr/>
        <p:txBody>
          <a:bodyPr>
            <a:normAutofit/>
          </a:bodyPr>
          <a:lstStyle/>
          <a:p>
            <a:r>
              <a:rPr lang="en-US" sz="1400" dirty="0"/>
              <a:t>Case study 3</a:t>
            </a:r>
          </a:p>
        </p:txBody>
      </p:sp>
      <p:pic>
        <p:nvPicPr>
          <p:cNvPr id="4" name="Picture 3">
            <a:extLst>
              <a:ext uri="{FF2B5EF4-FFF2-40B4-BE49-F238E27FC236}">
                <a16:creationId xmlns:a16="http://schemas.microsoft.com/office/drawing/2014/main" id="{AB590F3C-DF90-86E1-064B-12023FBC4FAE}"/>
              </a:ext>
            </a:extLst>
          </p:cNvPr>
          <p:cNvPicPr>
            <a:picLocks noChangeAspect="1"/>
          </p:cNvPicPr>
          <p:nvPr/>
        </p:nvPicPr>
        <p:blipFill>
          <a:blip r:embed="rId2"/>
          <a:stretch>
            <a:fillRect/>
          </a:stretch>
        </p:blipFill>
        <p:spPr>
          <a:xfrm>
            <a:off x="1812034" y="226902"/>
            <a:ext cx="5682893" cy="4689695"/>
          </a:xfrm>
          <a:prstGeom prst="rect">
            <a:avLst/>
          </a:prstGeom>
        </p:spPr>
      </p:pic>
    </p:spTree>
    <p:extLst>
      <p:ext uri="{BB962C8B-B14F-4D97-AF65-F5344CB8AC3E}">
        <p14:creationId xmlns:p14="http://schemas.microsoft.com/office/powerpoint/2010/main" val="112014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3525" y="605075"/>
            <a:ext cx="3855900" cy="4033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200" b="1" dirty="0"/>
              <a:t>Members of  </a:t>
            </a:r>
            <a:br>
              <a:rPr lang="en" sz="3200" b="1" dirty="0"/>
            </a:br>
            <a:r>
              <a:rPr lang="en" sz="3200" b="1" dirty="0"/>
              <a:t>Team 3:</a:t>
            </a:r>
            <a:endParaRPr sz="3200" b="1" dirty="0"/>
          </a:p>
        </p:txBody>
      </p:sp>
      <p:sp>
        <p:nvSpPr>
          <p:cNvPr id="146" name="Google Shape;146;p26"/>
          <p:cNvSpPr txBox="1">
            <a:spLocks noGrp="1"/>
          </p:cNvSpPr>
          <p:nvPr>
            <p:ph type="body" idx="1"/>
          </p:nvPr>
        </p:nvSpPr>
        <p:spPr>
          <a:xfrm>
            <a:off x="4877049" y="605075"/>
            <a:ext cx="3855900" cy="4033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dirty="0">
              <a:solidFill>
                <a:schemeClr val="dk1"/>
              </a:solidFill>
            </a:endParaRPr>
          </a:p>
          <a:p>
            <a:pPr marL="457200" lvl="0" indent="0" algn="l" rtl="0">
              <a:lnSpc>
                <a:spcPct val="100000"/>
              </a:lnSpc>
              <a:spcBef>
                <a:spcPts val="1600"/>
              </a:spcBef>
              <a:spcAft>
                <a:spcPts val="0"/>
              </a:spcAft>
              <a:buNone/>
            </a:pPr>
            <a:endParaRPr sz="1800" dirty="0">
              <a:solidFill>
                <a:schemeClr val="dk1"/>
              </a:solidFill>
            </a:endParaRPr>
          </a:p>
          <a:p>
            <a:pPr marL="457200" lvl="0" indent="-342900" algn="l" rtl="0">
              <a:lnSpc>
                <a:spcPct val="100000"/>
              </a:lnSpc>
              <a:spcBef>
                <a:spcPts val="0"/>
              </a:spcBef>
              <a:spcAft>
                <a:spcPts val="0"/>
              </a:spcAft>
              <a:buClr>
                <a:schemeClr val="dk1"/>
              </a:buClr>
              <a:buSzPts val="1800"/>
              <a:buAutoNum type="arabicPeriod"/>
            </a:pPr>
            <a:r>
              <a:rPr lang="en" sz="1800" dirty="0">
                <a:solidFill>
                  <a:schemeClr val="dk1"/>
                </a:solidFill>
              </a:rPr>
              <a:t>Lavanya Telapudi</a:t>
            </a:r>
          </a:p>
          <a:p>
            <a:pPr indent="-342900">
              <a:lnSpc>
                <a:spcPct val="100000"/>
              </a:lnSpc>
              <a:buClr>
                <a:schemeClr val="dk1"/>
              </a:buClr>
              <a:buSzPts val="1800"/>
              <a:buFont typeface="Arial"/>
              <a:buAutoNum type="arabicPeriod"/>
            </a:pPr>
            <a:r>
              <a:rPr lang="en" sz="1800" dirty="0">
                <a:solidFill>
                  <a:schemeClr val="dk1"/>
                </a:solidFill>
              </a:rPr>
              <a:t>Pavan Kalyan Reddy Chinthakuntla</a:t>
            </a:r>
            <a:endParaRPr sz="1800" dirty="0">
              <a:solidFill>
                <a:schemeClr val="dk1"/>
              </a:solidFill>
            </a:endParaRPr>
          </a:p>
          <a:p>
            <a:pPr marL="457200" lvl="0" indent="0" algn="l" rtl="0">
              <a:spcBef>
                <a:spcPts val="0"/>
              </a:spcBef>
              <a:spcAft>
                <a:spcPts val="1600"/>
              </a:spcAft>
              <a:buNone/>
            </a:pPr>
            <a:endParaRPr dirty="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848C-8FE0-334F-B781-CF364957FB79}"/>
              </a:ext>
            </a:extLst>
          </p:cNvPr>
          <p:cNvSpPr>
            <a:spLocks noGrp="1"/>
          </p:cNvSpPr>
          <p:nvPr>
            <p:ph type="title"/>
          </p:nvPr>
        </p:nvSpPr>
        <p:spPr/>
        <p:txBody>
          <a:bodyPr>
            <a:normAutofit/>
          </a:bodyPr>
          <a:lstStyle/>
          <a:p>
            <a:r>
              <a:rPr lang="en-US" sz="1400" dirty="0"/>
              <a:t>Case study 5</a:t>
            </a:r>
          </a:p>
        </p:txBody>
      </p:sp>
      <p:pic>
        <p:nvPicPr>
          <p:cNvPr id="4" name="Picture 3">
            <a:extLst>
              <a:ext uri="{FF2B5EF4-FFF2-40B4-BE49-F238E27FC236}">
                <a16:creationId xmlns:a16="http://schemas.microsoft.com/office/drawing/2014/main" id="{67A6DCC5-F298-CF6D-406E-C355300E0972}"/>
              </a:ext>
            </a:extLst>
          </p:cNvPr>
          <p:cNvPicPr>
            <a:picLocks noChangeAspect="1"/>
          </p:cNvPicPr>
          <p:nvPr/>
        </p:nvPicPr>
        <p:blipFill>
          <a:blip r:embed="rId2"/>
          <a:stretch>
            <a:fillRect/>
          </a:stretch>
        </p:blipFill>
        <p:spPr>
          <a:xfrm>
            <a:off x="1883121" y="353787"/>
            <a:ext cx="5558827" cy="4435925"/>
          </a:xfrm>
          <a:prstGeom prst="rect">
            <a:avLst/>
          </a:prstGeom>
        </p:spPr>
      </p:pic>
    </p:spTree>
    <p:extLst>
      <p:ext uri="{BB962C8B-B14F-4D97-AF65-F5344CB8AC3E}">
        <p14:creationId xmlns:p14="http://schemas.microsoft.com/office/powerpoint/2010/main" val="523404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8632-9881-3DE5-EAFC-E9BE36BCFB33}"/>
              </a:ext>
            </a:extLst>
          </p:cNvPr>
          <p:cNvSpPr>
            <a:spLocks noGrp="1"/>
          </p:cNvSpPr>
          <p:nvPr>
            <p:ph type="title"/>
          </p:nvPr>
        </p:nvSpPr>
        <p:spPr>
          <a:xfrm>
            <a:off x="483716" y="363544"/>
            <a:ext cx="8520600" cy="572700"/>
          </a:xfrm>
        </p:spPr>
        <p:txBody>
          <a:bodyPr>
            <a:normAutofit/>
          </a:bodyPr>
          <a:lstStyle/>
          <a:p>
            <a:r>
              <a:rPr lang="en-US" sz="1400" dirty="0"/>
              <a:t>Case study 6</a:t>
            </a:r>
          </a:p>
        </p:txBody>
      </p:sp>
      <p:pic>
        <p:nvPicPr>
          <p:cNvPr id="4" name="Picture 3">
            <a:extLst>
              <a:ext uri="{FF2B5EF4-FFF2-40B4-BE49-F238E27FC236}">
                <a16:creationId xmlns:a16="http://schemas.microsoft.com/office/drawing/2014/main" id="{EF007563-F329-5D84-A126-95C83D0F785C}"/>
              </a:ext>
            </a:extLst>
          </p:cNvPr>
          <p:cNvPicPr>
            <a:picLocks noChangeAspect="1"/>
          </p:cNvPicPr>
          <p:nvPr/>
        </p:nvPicPr>
        <p:blipFill>
          <a:blip r:embed="rId2"/>
          <a:stretch>
            <a:fillRect/>
          </a:stretch>
        </p:blipFill>
        <p:spPr>
          <a:xfrm>
            <a:off x="2130275" y="135866"/>
            <a:ext cx="5809613" cy="4871767"/>
          </a:xfrm>
          <a:prstGeom prst="rect">
            <a:avLst/>
          </a:prstGeom>
        </p:spPr>
      </p:pic>
    </p:spTree>
    <p:extLst>
      <p:ext uri="{BB962C8B-B14F-4D97-AF65-F5344CB8AC3E}">
        <p14:creationId xmlns:p14="http://schemas.microsoft.com/office/powerpoint/2010/main" val="2750529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ABA-FE6A-B1BA-BF74-15EFD2C900B0}"/>
              </a:ext>
            </a:extLst>
          </p:cNvPr>
          <p:cNvSpPr>
            <a:spLocks noGrp="1"/>
          </p:cNvSpPr>
          <p:nvPr>
            <p:ph type="title"/>
          </p:nvPr>
        </p:nvSpPr>
        <p:spPr/>
        <p:txBody>
          <a:bodyPr>
            <a:normAutofit/>
          </a:bodyPr>
          <a:lstStyle/>
          <a:p>
            <a:r>
              <a:rPr lang="en-US" sz="1600" dirty="0"/>
              <a:t>Case study 7</a:t>
            </a:r>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BA85DF2F-7893-BC02-A89D-E2ED20D015E8}"/>
              </a:ext>
            </a:extLst>
          </p:cNvPr>
          <p:cNvPicPr>
            <a:picLocks noChangeAspect="1"/>
          </p:cNvPicPr>
          <p:nvPr/>
        </p:nvPicPr>
        <p:blipFill>
          <a:blip r:embed="rId2"/>
          <a:stretch>
            <a:fillRect/>
          </a:stretch>
        </p:blipFill>
        <p:spPr>
          <a:xfrm>
            <a:off x="1831536" y="256043"/>
            <a:ext cx="5519878" cy="4631413"/>
          </a:xfrm>
          <a:prstGeom prst="rect">
            <a:avLst/>
          </a:prstGeom>
        </p:spPr>
      </p:pic>
    </p:spTree>
    <p:extLst>
      <p:ext uri="{BB962C8B-B14F-4D97-AF65-F5344CB8AC3E}">
        <p14:creationId xmlns:p14="http://schemas.microsoft.com/office/powerpoint/2010/main" val="3297624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EE88-A8B3-5463-AFBB-4E30A9165549}"/>
              </a:ext>
            </a:extLst>
          </p:cNvPr>
          <p:cNvSpPr>
            <a:spLocks noGrp="1"/>
          </p:cNvSpPr>
          <p:nvPr>
            <p:ph type="title"/>
          </p:nvPr>
        </p:nvSpPr>
        <p:spPr/>
        <p:txBody>
          <a:bodyPr>
            <a:normAutofit/>
          </a:bodyPr>
          <a:lstStyle/>
          <a:p>
            <a:r>
              <a:rPr lang="en-US" sz="1400" dirty="0"/>
              <a:t>Case study 8</a:t>
            </a:r>
          </a:p>
        </p:txBody>
      </p:sp>
      <p:pic>
        <p:nvPicPr>
          <p:cNvPr id="4" name="Picture 3" descr="Graphical user interface, text, application&#10;&#10;Description automatically generated">
            <a:extLst>
              <a:ext uri="{FF2B5EF4-FFF2-40B4-BE49-F238E27FC236}">
                <a16:creationId xmlns:a16="http://schemas.microsoft.com/office/drawing/2014/main" id="{59D58201-BB34-8B8B-ADDF-9F4592926338}"/>
              </a:ext>
            </a:extLst>
          </p:cNvPr>
          <p:cNvPicPr>
            <a:picLocks noChangeAspect="1"/>
          </p:cNvPicPr>
          <p:nvPr/>
        </p:nvPicPr>
        <p:blipFill>
          <a:blip r:embed="rId2"/>
          <a:stretch>
            <a:fillRect/>
          </a:stretch>
        </p:blipFill>
        <p:spPr>
          <a:xfrm>
            <a:off x="1730101" y="289711"/>
            <a:ext cx="5920077" cy="4671588"/>
          </a:xfrm>
          <a:prstGeom prst="rect">
            <a:avLst/>
          </a:prstGeom>
        </p:spPr>
      </p:pic>
    </p:spTree>
    <p:extLst>
      <p:ext uri="{BB962C8B-B14F-4D97-AF65-F5344CB8AC3E}">
        <p14:creationId xmlns:p14="http://schemas.microsoft.com/office/powerpoint/2010/main" val="2838064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8AD3-8295-4E4F-84B6-EFFD2A863B9B}"/>
              </a:ext>
            </a:extLst>
          </p:cNvPr>
          <p:cNvSpPr>
            <a:spLocks noGrp="1"/>
          </p:cNvSpPr>
          <p:nvPr>
            <p:ph type="title"/>
          </p:nvPr>
        </p:nvSpPr>
        <p:spPr/>
        <p:txBody>
          <a:bodyPr/>
          <a:lstStyle/>
          <a:p>
            <a:r>
              <a:rPr lang="en-US" dirty="0"/>
              <a:t>``````````````````````````````````1</a:t>
            </a:r>
          </a:p>
        </p:txBody>
      </p:sp>
      <p:pic>
        <p:nvPicPr>
          <p:cNvPr id="6" name="Picture 5" descr="A screenshot of a computer&#10;&#10;Description automatically generated">
            <a:extLst>
              <a:ext uri="{FF2B5EF4-FFF2-40B4-BE49-F238E27FC236}">
                <a16:creationId xmlns:a16="http://schemas.microsoft.com/office/drawing/2014/main" id="{1467C3DB-7547-4599-A908-AEA0536A0C15}"/>
              </a:ext>
            </a:extLst>
          </p:cNvPr>
          <p:cNvPicPr>
            <a:picLocks noChangeAspect="1"/>
          </p:cNvPicPr>
          <p:nvPr/>
        </p:nvPicPr>
        <p:blipFill rotWithShape="1">
          <a:blip r:embed="rId2"/>
          <a:srcRect t="17639" b="11111"/>
          <a:stretch/>
        </p:blipFill>
        <p:spPr>
          <a:xfrm>
            <a:off x="707230" y="907256"/>
            <a:ext cx="8436769" cy="3664744"/>
          </a:xfrm>
          <a:prstGeom prst="rect">
            <a:avLst/>
          </a:prstGeom>
        </p:spPr>
      </p:pic>
    </p:spTree>
    <p:extLst>
      <p:ext uri="{BB962C8B-B14F-4D97-AF65-F5344CB8AC3E}">
        <p14:creationId xmlns:p14="http://schemas.microsoft.com/office/powerpoint/2010/main" val="699561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B5279-A923-4A66-B441-EFFFE767E82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891DC7D-0C97-4E01-95ED-82B4050169C7}"/>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18D4D1D-F583-446A-97B2-849983283415}"/>
              </a:ext>
            </a:extLst>
          </p:cNvPr>
          <p:cNvSpPr>
            <a:spLocks noGrp="1"/>
          </p:cNvSpPr>
          <p:nvPr>
            <p:ph type="body" idx="2"/>
          </p:nvPr>
        </p:nvSpPr>
        <p:spPr/>
        <p:txBody>
          <a:bodyPr/>
          <a:lstStyle/>
          <a:p>
            <a:endParaRPr lang="en-US" dirty="0"/>
          </a:p>
        </p:txBody>
      </p:sp>
      <p:pic>
        <p:nvPicPr>
          <p:cNvPr id="6" name="Picture 5" descr="A screenshot of a computer&#10;&#10;Description automatically generated">
            <a:extLst>
              <a:ext uri="{FF2B5EF4-FFF2-40B4-BE49-F238E27FC236}">
                <a16:creationId xmlns:a16="http://schemas.microsoft.com/office/drawing/2014/main" id="{003BE8AB-AB73-4D95-BB1D-26A0A5722590}"/>
              </a:ext>
            </a:extLst>
          </p:cNvPr>
          <p:cNvPicPr>
            <a:picLocks noChangeAspect="1"/>
          </p:cNvPicPr>
          <p:nvPr/>
        </p:nvPicPr>
        <p:blipFill rotWithShape="1">
          <a:blip r:embed="rId2"/>
          <a:srcRect t="16250" b="9445"/>
          <a:stretch/>
        </p:blipFill>
        <p:spPr>
          <a:xfrm>
            <a:off x="761975" y="985836"/>
            <a:ext cx="8382025" cy="3821907"/>
          </a:xfrm>
          <a:prstGeom prst="rect">
            <a:avLst/>
          </a:prstGeom>
        </p:spPr>
      </p:pic>
    </p:spTree>
    <p:extLst>
      <p:ext uri="{BB962C8B-B14F-4D97-AF65-F5344CB8AC3E}">
        <p14:creationId xmlns:p14="http://schemas.microsoft.com/office/powerpoint/2010/main" val="2096179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5756-D61B-4476-B2CC-643DFA1102DF}"/>
              </a:ext>
            </a:extLst>
          </p:cNvPr>
          <p:cNvSpPr>
            <a:spLocks noGrp="1"/>
          </p:cNvSpPr>
          <p:nvPr>
            <p:ph type="title"/>
          </p:nvPr>
        </p:nvSpPr>
        <p:spPr/>
        <p:txBody>
          <a:bodyPr/>
          <a:lstStyle/>
          <a:p>
            <a:endParaRPr lang="en-US"/>
          </a:p>
        </p:txBody>
      </p:sp>
      <p:pic>
        <p:nvPicPr>
          <p:cNvPr id="6" name="Picture 5" descr="A screenshot of a computer&#10;&#10;Description automatically generated">
            <a:extLst>
              <a:ext uri="{FF2B5EF4-FFF2-40B4-BE49-F238E27FC236}">
                <a16:creationId xmlns:a16="http://schemas.microsoft.com/office/drawing/2014/main" id="{0883DAF4-24EF-458E-884C-07B28CEB57DB}"/>
              </a:ext>
            </a:extLst>
          </p:cNvPr>
          <p:cNvPicPr>
            <a:picLocks noChangeAspect="1"/>
          </p:cNvPicPr>
          <p:nvPr/>
        </p:nvPicPr>
        <p:blipFill rotWithShape="1">
          <a:blip r:embed="rId2"/>
          <a:srcRect t="16805" b="9028"/>
          <a:stretch/>
        </p:blipFill>
        <p:spPr>
          <a:xfrm>
            <a:off x="650080" y="864394"/>
            <a:ext cx="8493919" cy="3814762"/>
          </a:xfrm>
          <a:prstGeom prst="rect">
            <a:avLst/>
          </a:prstGeom>
        </p:spPr>
      </p:pic>
    </p:spTree>
    <p:extLst>
      <p:ext uri="{BB962C8B-B14F-4D97-AF65-F5344CB8AC3E}">
        <p14:creationId xmlns:p14="http://schemas.microsoft.com/office/powerpoint/2010/main" val="3821927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090F-136B-4DA4-A3DF-1C004E9E2DE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66081BD-5F78-453C-9353-3B533679C079}"/>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70D3A9E-88E2-439A-932A-CE1D926693A1}"/>
              </a:ext>
            </a:extLst>
          </p:cNvPr>
          <p:cNvSpPr>
            <a:spLocks noGrp="1"/>
          </p:cNvSpPr>
          <p:nvPr>
            <p:ph type="body" idx="2"/>
          </p:nvPr>
        </p:nvSpPr>
        <p:spPr/>
        <p:txBody>
          <a:bodyPr/>
          <a:lstStyle/>
          <a:p>
            <a:endParaRPr lang="en-US" dirty="0"/>
          </a:p>
        </p:txBody>
      </p:sp>
      <p:pic>
        <p:nvPicPr>
          <p:cNvPr id="6" name="Picture 5" descr="A screenshot of a computer&#10;&#10;Description automatically generated">
            <a:extLst>
              <a:ext uri="{FF2B5EF4-FFF2-40B4-BE49-F238E27FC236}">
                <a16:creationId xmlns:a16="http://schemas.microsoft.com/office/drawing/2014/main" id="{361DF732-AEB2-4891-8E51-43BECC1580E3}"/>
              </a:ext>
            </a:extLst>
          </p:cNvPr>
          <p:cNvPicPr>
            <a:picLocks noChangeAspect="1"/>
          </p:cNvPicPr>
          <p:nvPr/>
        </p:nvPicPr>
        <p:blipFill rotWithShape="1">
          <a:blip r:embed="rId2"/>
          <a:srcRect t="17083" b="8889"/>
          <a:stretch/>
        </p:blipFill>
        <p:spPr>
          <a:xfrm>
            <a:off x="685801" y="1135856"/>
            <a:ext cx="8458200" cy="3807620"/>
          </a:xfrm>
          <a:prstGeom prst="rect">
            <a:avLst/>
          </a:prstGeom>
        </p:spPr>
      </p:pic>
    </p:spTree>
    <p:extLst>
      <p:ext uri="{BB962C8B-B14F-4D97-AF65-F5344CB8AC3E}">
        <p14:creationId xmlns:p14="http://schemas.microsoft.com/office/powerpoint/2010/main" val="1768473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066A5F72-5C7E-45D3-8F9A-232BFB4662EE}"/>
              </a:ext>
            </a:extLst>
          </p:cNvPr>
          <p:cNvPicPr>
            <a:picLocks noChangeAspect="1"/>
          </p:cNvPicPr>
          <p:nvPr/>
        </p:nvPicPr>
        <p:blipFill rotWithShape="1">
          <a:blip r:embed="rId2"/>
          <a:srcRect l="2422" t="16249" r="50283" b="9028"/>
          <a:stretch/>
        </p:blipFill>
        <p:spPr>
          <a:xfrm>
            <a:off x="1887279" y="405409"/>
            <a:ext cx="4843130" cy="4156297"/>
          </a:xfrm>
          <a:prstGeom prst="rect">
            <a:avLst/>
          </a:prstGeom>
        </p:spPr>
      </p:pic>
    </p:spTree>
    <p:extLst>
      <p:ext uri="{BB962C8B-B14F-4D97-AF65-F5344CB8AC3E}">
        <p14:creationId xmlns:p14="http://schemas.microsoft.com/office/powerpoint/2010/main" val="2013240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E0ED018D-26A7-7BE3-8DFB-BF05835D7881}"/>
              </a:ext>
            </a:extLst>
          </p:cNvPr>
          <p:cNvGraphicFramePr>
            <a:graphicFrameLocks noGrp="1"/>
          </p:cNvGraphicFramePr>
          <p:nvPr>
            <p:extLst>
              <p:ext uri="{D42A27DB-BD31-4B8C-83A1-F6EECF244321}">
                <p14:modId xmlns:p14="http://schemas.microsoft.com/office/powerpoint/2010/main" val="1296516212"/>
              </p:ext>
            </p:extLst>
          </p:nvPr>
        </p:nvGraphicFramePr>
        <p:xfrm>
          <a:off x="1411550" y="1118351"/>
          <a:ext cx="6471821" cy="3009764"/>
        </p:xfrm>
        <a:graphic>
          <a:graphicData uri="http://schemas.openxmlformats.org/drawingml/2006/table">
            <a:tbl>
              <a:tblPr firstRow="1" bandRow="1">
                <a:tableStyleId>{284E427A-3D55-4303-BF80-6455036E1DE7}</a:tableStyleId>
              </a:tblPr>
              <a:tblGrid>
                <a:gridCol w="3229991">
                  <a:extLst>
                    <a:ext uri="{9D8B030D-6E8A-4147-A177-3AD203B41FA5}">
                      <a16:colId xmlns:a16="http://schemas.microsoft.com/office/drawing/2014/main" val="391231603"/>
                    </a:ext>
                  </a:extLst>
                </a:gridCol>
                <a:gridCol w="3241830">
                  <a:extLst>
                    <a:ext uri="{9D8B030D-6E8A-4147-A177-3AD203B41FA5}">
                      <a16:colId xmlns:a16="http://schemas.microsoft.com/office/drawing/2014/main" val="1058163388"/>
                    </a:ext>
                  </a:extLst>
                </a:gridCol>
              </a:tblGrid>
              <a:tr h="752441">
                <a:tc>
                  <a:txBody>
                    <a:bodyPr/>
                    <a:lstStyle/>
                    <a:p>
                      <a:endParaRPr lang="en-US" dirty="0"/>
                    </a:p>
                    <a:p>
                      <a:r>
                        <a:rPr lang="en-US" dirty="0"/>
                        <a:t>         AWS PRICING CALCULATOR </a:t>
                      </a:r>
                    </a:p>
                  </a:txBody>
                  <a:tcPr/>
                </a:tc>
                <a:tc>
                  <a:txBody>
                    <a:bodyPr/>
                    <a:lstStyle/>
                    <a:p>
                      <a:endParaRPr lang="en-US" dirty="0"/>
                    </a:p>
                    <a:p>
                      <a:r>
                        <a:rPr lang="en-US" dirty="0"/>
                        <a:t>Per month</a:t>
                      </a:r>
                    </a:p>
                  </a:txBody>
                  <a:tcPr/>
                </a:tc>
                <a:extLst>
                  <a:ext uri="{0D108BD9-81ED-4DB2-BD59-A6C34878D82A}">
                    <a16:rowId xmlns:a16="http://schemas.microsoft.com/office/drawing/2014/main" val="4222094100"/>
                  </a:ext>
                </a:extLst>
              </a:tr>
              <a:tr h="752441">
                <a:tc>
                  <a:txBody>
                    <a:bodyPr/>
                    <a:lstStyle/>
                    <a:p>
                      <a:r>
                        <a:rPr lang="en-US" dirty="0">
                          <a:solidFill>
                            <a:srgbClr val="FF0000"/>
                          </a:solidFill>
                        </a:rPr>
                        <a:t>AWS S3</a:t>
                      </a:r>
                    </a:p>
                  </a:txBody>
                  <a:tcPr/>
                </a:tc>
                <a:tc>
                  <a:txBody>
                    <a:bodyPr/>
                    <a:lstStyle/>
                    <a:p>
                      <a:r>
                        <a:rPr lang="en-US" dirty="0">
                          <a:solidFill>
                            <a:srgbClr val="FF0000"/>
                          </a:solidFill>
                        </a:rPr>
                        <a:t>1150 $</a:t>
                      </a:r>
                    </a:p>
                  </a:txBody>
                  <a:tcPr/>
                </a:tc>
                <a:extLst>
                  <a:ext uri="{0D108BD9-81ED-4DB2-BD59-A6C34878D82A}">
                    <a16:rowId xmlns:a16="http://schemas.microsoft.com/office/drawing/2014/main" val="3812597318"/>
                  </a:ext>
                </a:extLst>
              </a:tr>
              <a:tr h="752441">
                <a:tc>
                  <a:txBody>
                    <a:bodyPr/>
                    <a:lstStyle/>
                    <a:p>
                      <a:r>
                        <a:rPr lang="en-US" dirty="0">
                          <a:solidFill>
                            <a:srgbClr val="FF0000"/>
                          </a:solidFill>
                        </a:rPr>
                        <a:t>RDS</a:t>
                      </a:r>
                    </a:p>
                  </a:txBody>
                  <a:tcPr/>
                </a:tc>
                <a:tc>
                  <a:txBody>
                    <a:bodyPr/>
                    <a:lstStyle/>
                    <a:p>
                      <a:r>
                        <a:rPr lang="en-US" dirty="0">
                          <a:solidFill>
                            <a:srgbClr val="FF0000"/>
                          </a:solidFill>
                        </a:rPr>
                        <a:t>404.02 $</a:t>
                      </a:r>
                    </a:p>
                  </a:txBody>
                  <a:tcPr/>
                </a:tc>
                <a:extLst>
                  <a:ext uri="{0D108BD9-81ED-4DB2-BD59-A6C34878D82A}">
                    <a16:rowId xmlns:a16="http://schemas.microsoft.com/office/drawing/2014/main" val="1620774993"/>
                  </a:ext>
                </a:extLst>
              </a:tr>
              <a:tr h="75244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FF0000"/>
                          </a:solidFill>
                        </a:rPr>
                        <a:t>Amazon Glue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FF0000"/>
                          </a:solidFill>
                        </a:rPr>
                        <a:t>1.41 $</a:t>
                      </a:r>
                    </a:p>
                    <a:p>
                      <a:endParaRPr lang="en-US" dirty="0"/>
                    </a:p>
                  </a:txBody>
                  <a:tcPr/>
                </a:tc>
                <a:extLst>
                  <a:ext uri="{0D108BD9-81ED-4DB2-BD59-A6C34878D82A}">
                    <a16:rowId xmlns:a16="http://schemas.microsoft.com/office/drawing/2014/main" val="2161648582"/>
                  </a:ext>
                </a:extLst>
              </a:tr>
            </a:tbl>
          </a:graphicData>
        </a:graphic>
      </p:graphicFrame>
    </p:spTree>
    <p:extLst>
      <p:ext uri="{BB962C8B-B14F-4D97-AF65-F5344CB8AC3E}">
        <p14:creationId xmlns:p14="http://schemas.microsoft.com/office/powerpoint/2010/main" val="1463341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660305" y="687800"/>
            <a:ext cx="7620000" cy="85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800" dirty="0"/>
              <a:t>Introduction</a:t>
            </a:r>
            <a:endParaRPr sz="2800" dirty="0"/>
          </a:p>
        </p:txBody>
      </p:sp>
      <p:sp>
        <p:nvSpPr>
          <p:cNvPr id="152" name="Google Shape;152;p27"/>
          <p:cNvSpPr txBox="1"/>
          <p:nvPr/>
        </p:nvSpPr>
        <p:spPr>
          <a:xfrm>
            <a:off x="312112" y="1419388"/>
            <a:ext cx="8719800" cy="2859214"/>
          </a:xfrm>
          <a:prstGeom prst="rect">
            <a:avLst/>
          </a:prstGeom>
          <a:noFill/>
          <a:ln>
            <a:noFill/>
          </a:ln>
        </p:spPr>
        <p:txBody>
          <a:bodyPr spcFirstLastPara="1" wrap="square" lIns="91425" tIns="91425" rIns="91425" bIns="91425" anchor="t" anchorCtr="0">
            <a:spAutoFit/>
          </a:bodyPr>
          <a:lstStyle/>
          <a:p>
            <a:pPr marL="457200" lvl="0" indent="-349250" algn="just" rtl="0">
              <a:lnSpc>
                <a:spcPct val="105000"/>
              </a:lnSpc>
              <a:spcBef>
                <a:spcPts val="1200"/>
              </a:spcBef>
              <a:spcAft>
                <a:spcPts val="0"/>
              </a:spcAft>
              <a:buClr>
                <a:schemeClr val="lt1"/>
              </a:buClr>
              <a:buSzPts val="1900"/>
              <a:buChar char="●"/>
            </a:pPr>
            <a:r>
              <a:rPr lang="en" dirty="0">
                <a:solidFill>
                  <a:schemeClr val="lt1"/>
                </a:solidFill>
                <a:latin typeface="Times New Roman" panose="02020603050405020304" pitchFamily="18" charset="0"/>
                <a:cs typeface="Times New Roman" panose="02020603050405020304" pitchFamily="18" charset="0"/>
              </a:rPr>
              <a:t>The aim of this project is to give information about the Housing details to the customers and how </a:t>
            </a:r>
            <a:r>
              <a:rPr lang="en-US" b="0" i="0" dirty="0">
                <a:solidFill>
                  <a:srgbClr val="0A1B2B"/>
                </a:solidFill>
                <a:effectLst/>
                <a:latin typeface="Times New Roman" panose="02020603050405020304" pitchFamily="18" charset="0"/>
                <a:cs typeface="Times New Roman" panose="02020603050405020304" pitchFamily="18" charset="0"/>
              </a:rPr>
              <a:t>house prices have risen at record levels in recent months, hitting the peak increase of 19.3 percent in July 2021 in the wake of the short but steep COVID-19 recession.</a:t>
            </a:r>
            <a:endParaRPr dirty="0">
              <a:solidFill>
                <a:schemeClr val="lt1"/>
              </a:solidFill>
              <a:latin typeface="Times New Roman" panose="02020603050405020304" pitchFamily="18" charset="0"/>
              <a:cs typeface="Times New Roman" panose="02020603050405020304" pitchFamily="18" charset="0"/>
            </a:endParaRPr>
          </a:p>
          <a:p>
            <a:pPr marL="457200" lvl="0" indent="-349250" algn="just" rtl="0">
              <a:lnSpc>
                <a:spcPct val="105000"/>
              </a:lnSpc>
              <a:spcBef>
                <a:spcPts val="0"/>
              </a:spcBef>
              <a:spcAft>
                <a:spcPts val="0"/>
              </a:spcAft>
              <a:buClr>
                <a:schemeClr val="lt1"/>
              </a:buClr>
              <a:buSzPts val="1900"/>
              <a:buChar char="●"/>
            </a:pPr>
            <a:r>
              <a:rPr lang="en" dirty="0">
                <a:solidFill>
                  <a:schemeClr val="lt1"/>
                </a:solidFill>
                <a:latin typeface="Times New Roman" panose="02020603050405020304" pitchFamily="18" charset="0"/>
                <a:cs typeface="Times New Roman" panose="02020603050405020304" pitchFamily="18" charset="0"/>
              </a:rPr>
              <a:t>Ability to set up property information such as, </a:t>
            </a:r>
            <a:r>
              <a:rPr lang="en-US" b="0" i="0" dirty="0">
                <a:effectLst/>
                <a:latin typeface="Times New Roman" panose="02020603050405020304" pitchFamily="18" charset="0"/>
                <a:cs typeface="Times New Roman" panose="02020603050405020304" pitchFamily="18" charset="0"/>
              </a:rPr>
              <a:t>this data from Redfin summarize the monthly housing market for every State, Metro, and Zip code in the US from 2012 to 2021. </a:t>
            </a:r>
            <a:endParaRPr lang="en" dirty="0">
              <a:solidFill>
                <a:schemeClr val="lt1"/>
              </a:solidFill>
              <a:latin typeface="Times New Roman" panose="02020603050405020304" pitchFamily="18" charset="0"/>
              <a:cs typeface="Times New Roman" panose="02020603050405020304" pitchFamily="18" charset="0"/>
            </a:endParaRPr>
          </a:p>
          <a:p>
            <a:pPr marL="457200" lvl="0" indent="-349250" algn="just" rtl="0">
              <a:lnSpc>
                <a:spcPct val="105000"/>
              </a:lnSpc>
              <a:spcBef>
                <a:spcPts val="0"/>
              </a:spcBef>
              <a:spcAft>
                <a:spcPts val="0"/>
              </a:spcAft>
              <a:buClr>
                <a:schemeClr val="lt1"/>
              </a:buClr>
              <a:buSzPts val="1900"/>
              <a:buChar char="●"/>
            </a:pPr>
            <a:r>
              <a:rPr lang="en" dirty="0">
                <a:solidFill>
                  <a:schemeClr val="lt1"/>
                </a:solidFill>
                <a:latin typeface="Times New Roman" panose="02020603050405020304" pitchFamily="18" charset="0"/>
                <a:cs typeface="Times New Roman" panose="02020603050405020304" pitchFamily="18" charset="0"/>
              </a:rPr>
              <a:t>It includes</a:t>
            </a:r>
            <a:r>
              <a:rPr lang="en-US" b="0" i="0" dirty="0">
                <a:effectLst/>
                <a:latin typeface="Times New Roman" panose="02020603050405020304" pitchFamily="18" charset="0"/>
                <a:cs typeface="Times New Roman" panose="02020603050405020304" pitchFamily="18" charset="0"/>
              </a:rPr>
              <a:t> property type, like whether it is a Residential or Townhouse or </a:t>
            </a:r>
            <a:r>
              <a:rPr lang="en-US" dirty="0">
                <a:latin typeface="Times New Roman" panose="02020603050405020304" pitchFamily="18" charset="0"/>
                <a:cs typeface="Times New Roman" panose="02020603050405020304" pitchFamily="18" charset="0"/>
              </a:rPr>
              <a:t>Single-family</a:t>
            </a:r>
            <a:r>
              <a:rPr lang="en-US" b="0" i="0" dirty="0">
                <a:effectLst/>
                <a:latin typeface="Times New Roman" panose="02020603050405020304" pitchFamily="18" charset="0"/>
                <a:cs typeface="Times New Roman" panose="02020603050405020304" pitchFamily="18" charset="0"/>
              </a:rPr>
              <a:t> hom</a:t>
            </a:r>
            <a:r>
              <a:rPr lang="en-US" dirty="0">
                <a:latin typeface="Times New Roman" panose="02020603050405020304" pitchFamily="18" charset="0"/>
                <a:cs typeface="Times New Roman" panose="02020603050405020304" pitchFamily="18" charset="0"/>
              </a:rPr>
              <a:t>e or a Cooperative.</a:t>
            </a:r>
            <a:endParaRPr lang="en" dirty="0">
              <a:solidFill>
                <a:schemeClr val="lt1"/>
              </a:solidFill>
              <a:latin typeface="Times New Roman" panose="02020603050405020304" pitchFamily="18" charset="0"/>
              <a:cs typeface="Times New Roman" panose="02020603050405020304" pitchFamily="18" charset="0"/>
            </a:endParaRPr>
          </a:p>
          <a:p>
            <a:pPr marL="457200" lvl="0" indent="-349250" algn="just" rtl="0">
              <a:lnSpc>
                <a:spcPct val="105000"/>
              </a:lnSpc>
              <a:spcBef>
                <a:spcPts val="0"/>
              </a:spcBef>
              <a:spcAft>
                <a:spcPts val="0"/>
              </a:spcAft>
              <a:buClr>
                <a:schemeClr val="lt1"/>
              </a:buClr>
              <a:buSzPts val="1900"/>
              <a:buChar char="●"/>
            </a:pPr>
            <a:r>
              <a:rPr lang="en-US" b="0" i="0" dirty="0">
                <a:effectLst/>
                <a:latin typeface="Times New Roman" panose="02020603050405020304" pitchFamily="18" charset="0"/>
                <a:cs typeface="Times New Roman" panose="02020603050405020304" pitchFamily="18" charset="0"/>
              </a:rPr>
              <a:t>Home sales, Average sale to list, Inventory, Median active list price, Median sale price, Pending home sales, Total homes sold with price drops </a:t>
            </a:r>
            <a:r>
              <a:rPr lang="en" dirty="0">
                <a:solidFill>
                  <a:schemeClr val="lt1"/>
                </a:solidFill>
                <a:latin typeface="Times New Roman" panose="02020603050405020304" pitchFamily="18" charset="0"/>
                <a:cs typeface="Times New Roman" panose="02020603050405020304" pitchFamily="18" charset="0"/>
              </a:rPr>
              <a:t>are also included in the property information </a:t>
            </a:r>
          </a:p>
          <a:p>
            <a:pPr marL="457200" lvl="0" indent="-349250" algn="just" rtl="0">
              <a:lnSpc>
                <a:spcPct val="105000"/>
              </a:lnSpc>
              <a:spcBef>
                <a:spcPts val="0"/>
              </a:spcBef>
              <a:spcAft>
                <a:spcPts val="0"/>
              </a:spcAft>
              <a:buClr>
                <a:schemeClr val="lt1"/>
              </a:buClr>
              <a:buSzPts val="1900"/>
              <a:buChar char="●"/>
            </a:pPr>
            <a:r>
              <a:rPr lang="en" dirty="0">
                <a:solidFill>
                  <a:schemeClr val="bg1"/>
                </a:solidFill>
                <a:latin typeface="Times New Roman" panose="02020603050405020304" pitchFamily="18" charset="0"/>
                <a:cs typeface="Times New Roman" panose="02020603050405020304" pitchFamily="18" charset="0"/>
              </a:rPr>
              <a:t>The key focus is given to the </a:t>
            </a:r>
            <a:r>
              <a:rPr lang="en-US" b="0" i="0" dirty="0">
                <a:solidFill>
                  <a:schemeClr val="bg1"/>
                </a:solidFill>
                <a:effectLst/>
                <a:latin typeface="Times New Roman" panose="02020603050405020304" pitchFamily="18" charset="0"/>
                <a:cs typeface="Times New Roman" panose="02020603050405020304" pitchFamily="18" charset="0"/>
              </a:rPr>
              <a:t>new residential market statistics for new construction homes. Included  building permit data provided by the Census—allowing users to analyze average construction costs and compare the number of units built per capita across regions</a:t>
            </a:r>
            <a:r>
              <a:rPr lang="en-US" sz="1600" b="0" i="0" dirty="0">
                <a:solidFill>
                  <a:srgbClr val="333333"/>
                </a:solidFill>
                <a:effectLst/>
                <a:latin typeface="Times New Roman" panose="02020603050405020304" pitchFamily="18" charset="0"/>
                <a:cs typeface="Times New Roman" panose="02020603050405020304" pitchFamily="18" charset="0"/>
              </a:rPr>
              <a:t>.</a:t>
            </a:r>
            <a:endParaRPr sz="1600" dirty="0">
              <a:solidFill>
                <a:schemeClr val="l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9"/>
          <p:cNvSpPr txBox="1">
            <a:spLocks noGrp="1"/>
          </p:cNvSpPr>
          <p:nvPr>
            <p:ph type="title"/>
          </p:nvPr>
        </p:nvSpPr>
        <p:spPr>
          <a:xfrm>
            <a:off x="1885050" y="1960550"/>
            <a:ext cx="5373900" cy="12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rPr>
              <a:t>It is important to engage in data analysis to understand how Housing Market and their prices has been changing to predict the Future Market </a:t>
            </a:r>
            <a:endParaRPr sz="2000" dirty="0">
              <a:solidFill>
                <a:schemeClr val="dk1"/>
              </a:solidFill>
            </a:endParaRPr>
          </a:p>
        </p:txBody>
      </p:sp>
      <p:sp>
        <p:nvSpPr>
          <p:cNvPr id="2" name="TextBox 1">
            <a:extLst>
              <a:ext uri="{FF2B5EF4-FFF2-40B4-BE49-F238E27FC236}">
                <a16:creationId xmlns:a16="http://schemas.microsoft.com/office/drawing/2014/main" id="{9866B9A9-1DCC-40F5-A4FB-DC34183F31BF}"/>
              </a:ext>
            </a:extLst>
          </p:cNvPr>
          <p:cNvSpPr txBox="1"/>
          <p:nvPr/>
        </p:nvSpPr>
        <p:spPr>
          <a:xfrm>
            <a:off x="3150394" y="550069"/>
            <a:ext cx="2443163" cy="584775"/>
          </a:xfrm>
          <a:prstGeom prst="rect">
            <a:avLst/>
          </a:prstGeom>
          <a:noFill/>
        </p:spPr>
        <p:txBody>
          <a:bodyPr wrap="square" rtlCol="0">
            <a:spAutoFit/>
          </a:bodyPr>
          <a:lstStyle/>
          <a:p>
            <a:r>
              <a:rPr lang="en-US" sz="3200" b="1" dirty="0">
                <a:solidFill>
                  <a:schemeClr val="tx1"/>
                </a:solidFill>
              </a:rPr>
              <a:t>Conclusion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0"/>
          <p:cNvSpPr txBox="1">
            <a:spLocks noGrp="1"/>
          </p:cNvSpPr>
          <p:nvPr>
            <p:ph type="title"/>
          </p:nvPr>
        </p:nvSpPr>
        <p:spPr>
          <a:xfrm>
            <a:off x="1885050" y="1960550"/>
            <a:ext cx="5373900" cy="1288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chemeClr val="dk1"/>
                </a:solidFill>
              </a:rPr>
              <a:t>THANK YOU...</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8ED1-9F34-4BE1-8072-629F3BFD167E}"/>
              </a:ext>
            </a:extLst>
          </p:cNvPr>
          <p:cNvSpPr>
            <a:spLocks noGrp="1"/>
          </p:cNvSpPr>
          <p:nvPr>
            <p:ph type="title"/>
          </p:nvPr>
        </p:nvSpPr>
        <p:spPr>
          <a:xfrm>
            <a:off x="1333525" y="767669"/>
            <a:ext cx="7620000" cy="857400"/>
          </a:xfrm>
        </p:spPr>
        <p:txBody>
          <a:bodyPr>
            <a:normAutofit fontScale="90000"/>
          </a:bodyPr>
          <a:lstStyle/>
          <a:p>
            <a:r>
              <a:rPr lang="en-US" b="0" i="0" dirty="0">
                <a:solidFill>
                  <a:srgbClr val="000000"/>
                </a:solidFill>
                <a:effectLst/>
                <a:latin typeface="Inter"/>
              </a:rPr>
              <a:t>Overview</a:t>
            </a:r>
            <a:br>
              <a:rPr lang="en-US" b="0" i="0" dirty="0">
                <a:solidFill>
                  <a:srgbClr val="000000"/>
                </a:solidFill>
                <a:effectLst/>
                <a:latin typeface="Inter"/>
              </a:rPr>
            </a:br>
            <a:endParaRPr lang="en-US" dirty="0"/>
          </a:p>
        </p:txBody>
      </p:sp>
      <p:sp>
        <p:nvSpPr>
          <p:cNvPr id="4" name="Text Placeholder 3">
            <a:extLst>
              <a:ext uri="{FF2B5EF4-FFF2-40B4-BE49-F238E27FC236}">
                <a16:creationId xmlns:a16="http://schemas.microsoft.com/office/drawing/2014/main" id="{C7053C94-7FCE-4FD7-8064-BA9F405A900B}"/>
              </a:ext>
            </a:extLst>
          </p:cNvPr>
          <p:cNvSpPr>
            <a:spLocks noGrp="1"/>
          </p:cNvSpPr>
          <p:nvPr>
            <p:ph type="body" idx="2"/>
          </p:nvPr>
        </p:nvSpPr>
        <p:spPr>
          <a:xfrm>
            <a:off x="862037" y="855612"/>
            <a:ext cx="7967638" cy="4102150"/>
          </a:xfrm>
        </p:spPr>
        <p:txBody>
          <a:bodyPr>
            <a:normAutofit/>
          </a:bodyPr>
          <a:lstStyle/>
          <a:p>
            <a:pPr marL="127000" indent="0" algn="l" fontAlgn="base">
              <a:buNone/>
            </a:pPr>
            <a:endParaRPr lang="en-US" sz="1050" b="0" i="0" dirty="0">
              <a:solidFill>
                <a:srgbClr val="000000"/>
              </a:solidFill>
              <a:effectLst/>
              <a:latin typeface="Inter"/>
            </a:endParaRPr>
          </a:p>
          <a:p>
            <a:pPr marL="127000" indent="0" algn="l" fontAlgn="base">
              <a:buNone/>
            </a:pPr>
            <a:r>
              <a:rPr lang="en-US" sz="1050" b="0" i="0" dirty="0">
                <a:effectLst/>
                <a:latin typeface="Inter"/>
              </a:rPr>
              <a:t>This residential real estate data set was created by Redfin, an online real estate brokerage. Published on January 9th, 2022, this data summarize the monthly housing market for every State, Metro, and Zip code in the US from 2012 to 2021. Redfin aggregated this data across multiple listing services and has been gracious enough to include property type in their reporting. Please properly cite and link to RedFin if you end up using this data for your research or project.</a:t>
            </a:r>
          </a:p>
          <a:p>
            <a:pPr marL="127000" indent="0" algn="l" fontAlgn="base">
              <a:buNone/>
            </a:pPr>
            <a:r>
              <a:rPr lang="en-US" sz="1100" b="1" i="0" dirty="0">
                <a:solidFill>
                  <a:srgbClr val="000000"/>
                </a:solidFill>
                <a:effectLst/>
                <a:latin typeface="Inter"/>
              </a:rPr>
              <a:t>Property Type</a:t>
            </a:r>
          </a:p>
          <a:p>
            <a:pPr marL="127000" indent="0" algn="l" fontAlgn="base">
              <a:buNone/>
            </a:pPr>
            <a:r>
              <a:rPr lang="en-US" sz="1100" b="0" i="0" dirty="0">
                <a:effectLst/>
                <a:latin typeface="Inter"/>
              </a:rPr>
              <a:t>          Property type defined by RedFin</a:t>
            </a:r>
          </a:p>
          <a:p>
            <a:pPr algn="l" fontAlgn="base">
              <a:buFont typeface="Arial" panose="020B0604020202020204" pitchFamily="34" charset="0"/>
              <a:buChar char="•"/>
            </a:pPr>
            <a:r>
              <a:rPr lang="en-US" sz="1100" b="1" i="0" dirty="0">
                <a:effectLst/>
                <a:latin typeface="inherit"/>
              </a:rPr>
              <a:t>All Residential</a:t>
            </a:r>
            <a:r>
              <a:rPr lang="en-US" sz="1100" b="0" i="0" dirty="0">
                <a:effectLst/>
                <a:latin typeface="Inter"/>
              </a:rPr>
              <a:t>: All properties defined as single-family, condominium, co-operative, townhouses, and multi-family (2-4 units) homes with a county record.</a:t>
            </a:r>
          </a:p>
          <a:p>
            <a:pPr algn="l" fontAlgn="base">
              <a:buFont typeface="Arial" panose="020B0604020202020204" pitchFamily="34" charset="0"/>
              <a:buChar char="•"/>
            </a:pPr>
            <a:r>
              <a:rPr lang="en-US" sz="1100" b="1" i="0" dirty="0">
                <a:effectLst/>
                <a:latin typeface="inherit"/>
              </a:rPr>
              <a:t>Single Family Home</a:t>
            </a:r>
            <a:r>
              <a:rPr lang="en-US" sz="1100" b="1" i="0" dirty="0">
                <a:effectLst/>
                <a:latin typeface="Inter"/>
              </a:rPr>
              <a:t> (SFH): </a:t>
            </a:r>
            <a:r>
              <a:rPr lang="en-US" sz="1100" b="0" i="0" dirty="0">
                <a:effectLst/>
                <a:latin typeface="Inter"/>
              </a:rPr>
              <a:t>are homes built on a single lot, with no shared walls. Sometimes there’s a garage, attached or detached.</a:t>
            </a:r>
          </a:p>
          <a:p>
            <a:pPr algn="l" fontAlgn="base">
              <a:buFont typeface="Arial" panose="020B0604020202020204" pitchFamily="34" charset="0"/>
              <a:buChar char="•"/>
            </a:pPr>
            <a:r>
              <a:rPr lang="en-US" sz="1100" b="1" i="0" dirty="0">
                <a:effectLst/>
                <a:latin typeface="inherit"/>
              </a:rPr>
              <a:t>Condominium</a:t>
            </a:r>
            <a:r>
              <a:rPr lang="en-US" sz="1100" b="1" i="0" dirty="0">
                <a:effectLst/>
                <a:latin typeface="Inter"/>
              </a:rPr>
              <a:t> (Condo): </a:t>
            </a:r>
            <a:r>
              <a:rPr lang="en-US" sz="1100" b="0" i="0" dirty="0">
                <a:effectLst/>
                <a:latin typeface="Inter"/>
              </a:rPr>
              <a:t>Usually a single unit within a larger building or community. Generally, come with homeowners’ associations (HOAs), which require the residents to pay monthly or yearly dues.</a:t>
            </a:r>
          </a:p>
          <a:p>
            <a:pPr algn="l" fontAlgn="base">
              <a:buFont typeface="Arial" panose="020B0604020202020204" pitchFamily="34" charset="0"/>
              <a:buChar char="•"/>
            </a:pPr>
            <a:r>
              <a:rPr lang="en-US" sz="1100" b="1" i="0" dirty="0">
                <a:effectLst/>
                <a:latin typeface="inherit"/>
              </a:rPr>
              <a:t>Cooperatives</a:t>
            </a:r>
            <a:r>
              <a:rPr lang="en-US" sz="1100" b="1" i="0" dirty="0">
                <a:effectLst/>
                <a:latin typeface="Inter"/>
              </a:rPr>
              <a:t> (Co-op): </a:t>
            </a:r>
            <a:r>
              <a:rPr lang="en-US" sz="1100" b="0" i="0" dirty="0">
                <a:effectLst/>
                <a:latin typeface="Inter"/>
              </a:rPr>
              <a:t>Usually a single unit within a larger building or community, but with a different way of holding a title to a shared building. You join a community and everyone in the community owns the building together.</a:t>
            </a:r>
          </a:p>
          <a:p>
            <a:pPr algn="l" fontAlgn="base">
              <a:buFont typeface="Arial" panose="020B0604020202020204" pitchFamily="34" charset="0"/>
              <a:buChar char="•"/>
            </a:pPr>
            <a:r>
              <a:rPr lang="en-US" sz="1100" b="1" i="0" dirty="0">
                <a:effectLst/>
                <a:latin typeface="inherit"/>
              </a:rPr>
              <a:t>Townhouse</a:t>
            </a:r>
            <a:r>
              <a:rPr lang="en-US" sz="1100" b="1" i="0" dirty="0">
                <a:effectLst/>
                <a:latin typeface="Inter"/>
              </a:rPr>
              <a:t>: </a:t>
            </a:r>
            <a:r>
              <a:rPr lang="en-US" sz="1100" b="0" i="0" dirty="0">
                <a:effectLst/>
                <a:latin typeface="Inter"/>
              </a:rPr>
              <a:t>a hybrid between a condo and a single-family home. They are often multiple floors, with one or two shared walls, and some have a small yard space or rooftop deck. They’re generally larger than a condo, but smaller than a single-family home.</a:t>
            </a:r>
          </a:p>
          <a:p>
            <a:pPr algn="l" fontAlgn="base">
              <a:buFont typeface="Arial" panose="020B0604020202020204" pitchFamily="34" charset="0"/>
              <a:buChar char="•"/>
            </a:pPr>
            <a:r>
              <a:rPr lang="en-US" sz="1100" b="1" i="0" dirty="0">
                <a:effectLst/>
                <a:latin typeface="inherit"/>
              </a:rPr>
              <a:t>Multifamily (2-4 units)</a:t>
            </a:r>
            <a:r>
              <a:rPr lang="en-US" sz="1100" b="1" i="0" dirty="0">
                <a:effectLst/>
                <a:latin typeface="Inter"/>
              </a:rPr>
              <a:t>: </a:t>
            </a:r>
            <a:r>
              <a:rPr lang="en-US" sz="1100" b="0" i="0" dirty="0">
                <a:effectLst/>
                <a:latin typeface="Inter"/>
              </a:rPr>
              <a:t>They are essentially a home that has been turned into two or more units but the units cannot be purchased individually. There is one owner for the whole building.</a:t>
            </a:r>
          </a:p>
          <a:p>
            <a:pPr algn="l" fontAlgn="base">
              <a:buFont typeface="Arial" panose="020B0604020202020204" pitchFamily="34" charset="0"/>
              <a:buChar char="•"/>
            </a:pPr>
            <a:r>
              <a:rPr lang="en-US" sz="1100" b="1" i="0" dirty="0">
                <a:effectLst/>
                <a:latin typeface="inherit"/>
              </a:rPr>
              <a:t>Land</a:t>
            </a:r>
            <a:r>
              <a:rPr lang="en-US" sz="1100" b="1" i="0" dirty="0">
                <a:effectLst/>
                <a:latin typeface="Inter"/>
              </a:rPr>
              <a:t>: </a:t>
            </a:r>
            <a:r>
              <a:rPr lang="en-US" sz="1100" b="0" i="0" dirty="0">
                <a:effectLst/>
                <a:latin typeface="Inter"/>
              </a:rPr>
              <a:t>Just land, no home of any type for sale.</a:t>
            </a:r>
          </a:p>
          <a:p>
            <a:pPr algn="l" fontAlgn="base"/>
            <a:endParaRPr lang="en-US" sz="1050" b="0" i="0" dirty="0">
              <a:effectLst/>
              <a:latin typeface="Inter"/>
            </a:endParaRPr>
          </a:p>
          <a:p>
            <a:endParaRPr lang="en-US" dirty="0"/>
          </a:p>
        </p:txBody>
      </p:sp>
    </p:spTree>
    <p:extLst>
      <p:ext uri="{BB962C8B-B14F-4D97-AF65-F5344CB8AC3E}">
        <p14:creationId xmlns:p14="http://schemas.microsoft.com/office/powerpoint/2010/main" val="2845240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12AB3F-5B33-4271-BEF8-177DA3DBDE14}"/>
              </a:ext>
            </a:extLst>
          </p:cNvPr>
          <p:cNvSpPr>
            <a:spLocks noGrp="1"/>
          </p:cNvSpPr>
          <p:nvPr>
            <p:ph type="body" idx="2"/>
          </p:nvPr>
        </p:nvSpPr>
        <p:spPr>
          <a:xfrm>
            <a:off x="769168" y="388482"/>
            <a:ext cx="7846194" cy="3747750"/>
          </a:xfrm>
        </p:spPr>
        <p:txBody>
          <a:bodyPr>
            <a:normAutofit fontScale="25000" lnSpcReduction="20000"/>
          </a:bodyPr>
          <a:lstStyle/>
          <a:p>
            <a:pPr marL="127000" indent="0" algn="l" fontAlgn="base">
              <a:buNone/>
            </a:pPr>
            <a:r>
              <a:rPr lang="en-US" sz="3500" b="1" i="0" dirty="0">
                <a:solidFill>
                  <a:srgbClr val="000000"/>
                </a:solidFill>
                <a:effectLst/>
                <a:latin typeface="Inter"/>
              </a:rPr>
              <a:t>              </a:t>
            </a:r>
            <a:endParaRPr lang="en-US" sz="4800" b="1" i="0" dirty="0">
              <a:solidFill>
                <a:srgbClr val="000000"/>
              </a:solidFill>
              <a:effectLst/>
              <a:latin typeface="Inter"/>
            </a:endParaRPr>
          </a:p>
          <a:p>
            <a:pPr marL="127000" indent="0" algn="l" fontAlgn="base">
              <a:buNone/>
            </a:pPr>
            <a:endParaRPr lang="en-US" sz="4800" b="1" i="0" dirty="0">
              <a:solidFill>
                <a:srgbClr val="000000"/>
              </a:solidFill>
              <a:effectLst/>
              <a:latin typeface="Inter"/>
            </a:endParaRPr>
          </a:p>
          <a:p>
            <a:pPr algn="l" fontAlgn="base">
              <a:buFont typeface="Arial" panose="020B0604020202020204" pitchFamily="34" charset="0"/>
              <a:buChar char="•"/>
            </a:pPr>
            <a:r>
              <a:rPr lang="en-US" sz="4400" b="1" i="0" dirty="0">
                <a:effectLst/>
                <a:latin typeface="inherit"/>
              </a:rPr>
              <a:t>Average sale to list</a:t>
            </a:r>
            <a:r>
              <a:rPr lang="en-US" sz="4400" b="0" i="0" dirty="0">
                <a:effectLst/>
                <a:latin typeface="Inter"/>
              </a:rPr>
              <a:t>: The mean ratio of each home's sale price divided by their list price covering all homes with a sale date during a given time period. Excludes properties with a sale price of 50%.</a:t>
            </a:r>
          </a:p>
          <a:p>
            <a:pPr algn="l" fontAlgn="base">
              <a:buFont typeface="Arial" panose="020B0604020202020204" pitchFamily="34" charset="0"/>
              <a:buChar char="•"/>
            </a:pPr>
            <a:r>
              <a:rPr lang="en-US" sz="4400" b="1" i="0" dirty="0">
                <a:effectLst/>
                <a:latin typeface="inherit"/>
              </a:rPr>
              <a:t>Home sales</a:t>
            </a:r>
            <a:r>
              <a:rPr lang="en-US" sz="4400" b="1" i="0" dirty="0">
                <a:effectLst/>
                <a:latin typeface="Inter"/>
              </a:rPr>
              <a:t>: </a:t>
            </a:r>
            <a:r>
              <a:rPr lang="en-US" sz="4400" b="0" i="0" dirty="0">
                <a:effectLst/>
                <a:latin typeface="Inter"/>
              </a:rPr>
              <a:t>Total number of homes with a sale date during a given time period.</a:t>
            </a:r>
          </a:p>
          <a:p>
            <a:pPr algn="l" fontAlgn="base">
              <a:buFont typeface="Arial" panose="020B0604020202020204" pitchFamily="34" charset="0"/>
              <a:buChar char="•"/>
            </a:pPr>
            <a:r>
              <a:rPr lang="en-US" sz="4400" b="1" i="0" dirty="0">
                <a:effectLst/>
                <a:latin typeface="inherit"/>
              </a:rPr>
              <a:t>Inventory</a:t>
            </a:r>
            <a:r>
              <a:rPr lang="en-US" sz="4400" b="1" i="0" dirty="0">
                <a:effectLst/>
                <a:latin typeface="Inter"/>
              </a:rPr>
              <a:t>:</a:t>
            </a:r>
            <a:r>
              <a:rPr lang="en-US" sz="4400" b="0" i="0" dirty="0">
                <a:effectLst/>
                <a:latin typeface="Inter"/>
              </a:rPr>
              <a:t> Total number of active listings on the last day of a given time period.</a:t>
            </a:r>
          </a:p>
          <a:p>
            <a:pPr algn="l" fontAlgn="base">
              <a:buFont typeface="Arial" panose="020B0604020202020204" pitchFamily="34" charset="0"/>
              <a:buChar char="•"/>
            </a:pPr>
            <a:r>
              <a:rPr lang="en-US" sz="4400" b="1" i="0" dirty="0">
                <a:effectLst/>
                <a:latin typeface="inherit"/>
              </a:rPr>
              <a:t>Median active list ppsf</a:t>
            </a:r>
            <a:r>
              <a:rPr lang="en-US" sz="4400" b="0" i="0" dirty="0">
                <a:effectLst/>
                <a:latin typeface="Inter"/>
              </a:rPr>
              <a:t>: The median list price per square foot of all active listings.</a:t>
            </a:r>
          </a:p>
          <a:p>
            <a:pPr algn="l" fontAlgn="base">
              <a:buFont typeface="Arial" panose="020B0604020202020204" pitchFamily="34" charset="0"/>
              <a:buChar char="•"/>
            </a:pPr>
            <a:r>
              <a:rPr lang="en-US" sz="4400" b="1" i="0" dirty="0">
                <a:effectLst/>
                <a:latin typeface="inherit"/>
              </a:rPr>
              <a:t>Median active list price</a:t>
            </a:r>
            <a:r>
              <a:rPr lang="en-US" sz="4400" b="1" i="0" dirty="0">
                <a:effectLst/>
                <a:latin typeface="Inter"/>
              </a:rPr>
              <a:t>: </a:t>
            </a:r>
            <a:r>
              <a:rPr lang="en-US" sz="4400" b="0" i="0" dirty="0">
                <a:effectLst/>
                <a:latin typeface="Inter"/>
              </a:rPr>
              <a:t>The median list price of all active listings.</a:t>
            </a:r>
          </a:p>
          <a:p>
            <a:pPr algn="l" fontAlgn="base">
              <a:buFont typeface="Arial" panose="020B0604020202020204" pitchFamily="34" charset="0"/>
              <a:buChar char="•"/>
            </a:pPr>
            <a:r>
              <a:rPr lang="en-US" sz="4400" b="1" i="0" dirty="0">
                <a:effectLst/>
                <a:latin typeface="inherit"/>
              </a:rPr>
              <a:t>Median days on market</a:t>
            </a:r>
            <a:r>
              <a:rPr lang="en-US" sz="4400" b="0" i="0" dirty="0">
                <a:effectLst/>
                <a:latin typeface="Inter"/>
              </a:rPr>
              <a:t>: The number of days between the date the home was listed for sale and when the home went off-market/pending sale covering all homes with an off-market date during a given time period where 50% of the off-market homes sat longer on the market and 50% went off the market faster. Excludes homes that sat on the market for more than 1 year.</a:t>
            </a:r>
          </a:p>
          <a:p>
            <a:pPr algn="l" fontAlgn="base">
              <a:buFont typeface="Arial" panose="020B0604020202020204" pitchFamily="34" charset="0"/>
              <a:buChar char="•"/>
            </a:pPr>
            <a:r>
              <a:rPr lang="en-US" sz="4400" b="1" i="0" dirty="0">
                <a:effectLst/>
                <a:latin typeface="inherit"/>
              </a:rPr>
              <a:t>Median list price:</a:t>
            </a:r>
            <a:r>
              <a:rPr lang="en-US" sz="4400" b="1" i="0" dirty="0">
                <a:effectLst/>
                <a:latin typeface="Inter"/>
              </a:rPr>
              <a:t> </a:t>
            </a:r>
            <a:r>
              <a:rPr lang="en-US" sz="4400" b="0" i="0" dirty="0">
                <a:effectLst/>
                <a:latin typeface="Inter"/>
              </a:rPr>
              <a:t>The most recent listing price covering all homes with a listing date during a given time period where 50% of the active listings were above this price and 50% were below this price.</a:t>
            </a:r>
          </a:p>
          <a:p>
            <a:pPr algn="l" fontAlgn="base">
              <a:buFont typeface="Arial" panose="020B0604020202020204" pitchFamily="34" charset="0"/>
              <a:buChar char="•"/>
            </a:pPr>
            <a:r>
              <a:rPr lang="en-US" sz="4400" b="1" i="0" dirty="0">
                <a:effectLst/>
                <a:latin typeface="inherit"/>
              </a:rPr>
              <a:t>Median listing with price drops</a:t>
            </a:r>
            <a:r>
              <a:rPr lang="en-US" sz="4400" b="0" i="0" dirty="0">
                <a:effectLst/>
                <a:latin typeface="Inter"/>
              </a:rPr>
              <a:t>: The median of how many listings were active on each day and whose current list price is less than the original list price within a given time period.</a:t>
            </a:r>
          </a:p>
          <a:p>
            <a:pPr algn="l" fontAlgn="base">
              <a:buFont typeface="Arial" panose="020B0604020202020204" pitchFamily="34" charset="0"/>
              <a:buChar char="•"/>
            </a:pPr>
            <a:r>
              <a:rPr lang="en-US" sz="4400" b="1" i="0" dirty="0">
                <a:effectLst/>
                <a:latin typeface="inherit"/>
              </a:rPr>
              <a:t>Median sale price per square foot</a:t>
            </a:r>
            <a:r>
              <a:rPr lang="en-US" sz="4400" b="1" i="0" dirty="0">
                <a:effectLst/>
                <a:latin typeface="Inter"/>
              </a:rPr>
              <a:t>: </a:t>
            </a:r>
            <a:r>
              <a:rPr lang="en-US" sz="4400" b="0" i="0" dirty="0">
                <a:effectLst/>
                <a:latin typeface="Inter"/>
              </a:rPr>
              <a:t>The final home sale price divided by the total square feet of the property (not the lot) covering all homes with a sale date during a given time period where 50% of the sales were above this price per sqft and 50% were below this price per sqft.</a:t>
            </a:r>
          </a:p>
          <a:p>
            <a:pPr algn="l" fontAlgn="base">
              <a:buFont typeface="Arial" panose="020B0604020202020204" pitchFamily="34" charset="0"/>
              <a:buChar char="•"/>
            </a:pPr>
            <a:r>
              <a:rPr lang="en-US" sz="4400" b="1" i="0" dirty="0">
                <a:effectLst/>
                <a:latin typeface="inherit"/>
              </a:rPr>
              <a:t>Months of supply</a:t>
            </a:r>
            <a:r>
              <a:rPr lang="en-US" sz="4400" b="0" i="0" dirty="0">
                <a:effectLst/>
                <a:latin typeface="Inter"/>
              </a:rPr>
              <a:t>: When data are monthly, it is inventory divided by home sales. This tells you how long it would take supply to be bought up if no new homes came on the market.</a:t>
            </a:r>
          </a:p>
          <a:p>
            <a:pPr algn="l" fontAlgn="base">
              <a:buFont typeface="Arial" panose="020B0604020202020204" pitchFamily="34" charset="0"/>
              <a:buChar char="•"/>
            </a:pPr>
            <a:r>
              <a:rPr lang="en-US" sz="4400" b="1" i="0" dirty="0">
                <a:effectLst/>
                <a:latin typeface="inherit"/>
              </a:rPr>
              <a:t>New listings</a:t>
            </a:r>
            <a:r>
              <a:rPr lang="en-US" sz="4400" b="0" i="0" dirty="0">
                <a:effectLst/>
                <a:latin typeface="Inter"/>
              </a:rPr>
              <a:t>: Total number of homes with a listing added date during a given time period.</a:t>
            </a:r>
          </a:p>
          <a:p>
            <a:pPr algn="l" fontAlgn="base">
              <a:buFont typeface="Arial" panose="020B0604020202020204" pitchFamily="34" charset="0"/>
              <a:buChar char="•"/>
            </a:pPr>
            <a:r>
              <a:rPr lang="en-US" sz="4400" b="1" i="0" dirty="0">
                <a:effectLst/>
                <a:latin typeface="inherit"/>
              </a:rPr>
              <a:t>Sold above list</a:t>
            </a:r>
            <a:r>
              <a:rPr lang="en-US" sz="4400" b="1" i="0" dirty="0">
                <a:effectLst/>
                <a:latin typeface="Inter"/>
              </a:rPr>
              <a:t>: </a:t>
            </a:r>
            <a:r>
              <a:rPr lang="en-US" sz="4400" b="0" i="0" dirty="0">
                <a:effectLst/>
                <a:latin typeface="Inter"/>
              </a:rPr>
              <a:t>The percent of homes sales with a sale price greater than their latest list price covering all homes with a sale date during a given time period. Excludes properties with a sale price 50% above the listing price or with a sale price 50% below the list price.</a:t>
            </a:r>
          </a:p>
          <a:p>
            <a:pPr algn="l" fontAlgn="base">
              <a:buFont typeface="Arial" panose="020B0604020202020204" pitchFamily="34" charset="0"/>
              <a:buChar char="•"/>
            </a:pPr>
            <a:r>
              <a:rPr lang="en-US" sz="4400" b="1" i="0" dirty="0">
                <a:effectLst/>
                <a:latin typeface="inherit"/>
              </a:rPr>
              <a:t>Total active listings</a:t>
            </a:r>
            <a:r>
              <a:rPr lang="en-US" sz="4400" b="1" i="0" dirty="0">
                <a:effectLst/>
                <a:latin typeface="Inter"/>
              </a:rPr>
              <a:t>: </a:t>
            </a:r>
            <a:r>
              <a:rPr lang="en-US" sz="4400" b="0" i="0" dirty="0">
                <a:effectLst/>
                <a:latin typeface="Inter"/>
              </a:rPr>
              <a:t>The total number of listings that were active at any point during a given time period.</a:t>
            </a:r>
          </a:p>
          <a:p>
            <a:pPr algn="l" fontAlgn="base">
              <a:buFont typeface="Arial" panose="020B0604020202020204" pitchFamily="34" charset="0"/>
              <a:buChar char="•"/>
            </a:pPr>
            <a:r>
              <a:rPr lang="en-US" sz="4400" b="1" i="0" dirty="0">
                <a:effectLst/>
                <a:latin typeface="inherit"/>
              </a:rPr>
              <a:t>Total homes sold with price drops</a:t>
            </a:r>
            <a:r>
              <a:rPr lang="en-US" sz="4400" b="1" i="0" dirty="0">
                <a:effectLst/>
                <a:latin typeface="Inter"/>
              </a:rPr>
              <a:t>: </a:t>
            </a:r>
            <a:r>
              <a:rPr lang="en-US" sz="4400" b="0" i="0" dirty="0">
                <a:effectLst/>
                <a:latin typeface="Inter"/>
              </a:rPr>
              <a:t>The total number of homes with a sale date during a given time period and where the sale price is less than the latest listing price.</a:t>
            </a:r>
          </a:p>
          <a:p>
            <a:endParaRPr lang="en-US" dirty="0"/>
          </a:p>
        </p:txBody>
      </p:sp>
    </p:spTree>
    <p:extLst>
      <p:ext uri="{BB962C8B-B14F-4D97-AF65-F5344CB8AC3E}">
        <p14:creationId xmlns:p14="http://schemas.microsoft.com/office/powerpoint/2010/main" val="1727890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0210-D972-23DF-9ABA-438623FED21F}"/>
              </a:ext>
            </a:extLst>
          </p:cNvPr>
          <p:cNvSpPr>
            <a:spLocks noGrp="1"/>
          </p:cNvSpPr>
          <p:nvPr>
            <p:ph type="title"/>
          </p:nvPr>
        </p:nvSpPr>
        <p:spPr>
          <a:xfrm>
            <a:off x="912945" y="470516"/>
            <a:ext cx="7620000" cy="683581"/>
          </a:xfrm>
        </p:spPr>
        <p:txBody>
          <a:bodyPr>
            <a:normAutofit/>
          </a:bodyPr>
          <a:lstStyle/>
          <a:p>
            <a:r>
              <a:rPr lang="en-US" sz="2000" dirty="0"/>
              <a:t>Purpose of Data Analysis:</a:t>
            </a:r>
          </a:p>
        </p:txBody>
      </p:sp>
      <p:sp>
        <p:nvSpPr>
          <p:cNvPr id="4" name="Text Placeholder 3">
            <a:extLst>
              <a:ext uri="{FF2B5EF4-FFF2-40B4-BE49-F238E27FC236}">
                <a16:creationId xmlns:a16="http://schemas.microsoft.com/office/drawing/2014/main" id="{29D9FED7-ACA9-D637-2335-DC322152F26C}"/>
              </a:ext>
            </a:extLst>
          </p:cNvPr>
          <p:cNvSpPr>
            <a:spLocks noGrp="1"/>
          </p:cNvSpPr>
          <p:nvPr>
            <p:ph type="body" idx="2"/>
          </p:nvPr>
        </p:nvSpPr>
        <p:spPr>
          <a:xfrm>
            <a:off x="611056" y="1154097"/>
            <a:ext cx="7619999" cy="2902998"/>
          </a:xfrm>
        </p:spPr>
        <p:txBody>
          <a:bodyPr>
            <a:noAutofit/>
          </a:bodyPr>
          <a:lstStyle/>
          <a:p>
            <a:pPr>
              <a:lnSpc>
                <a:spcPct val="100000"/>
              </a:lnSpc>
            </a:pPr>
            <a:r>
              <a:rPr lang="en-US" dirty="0">
                <a:solidFill>
                  <a:schemeClr val="bg1"/>
                </a:solidFill>
                <a:latin typeface="Times New Roman" panose="02020603050405020304" pitchFamily="18" charset="0"/>
                <a:cs typeface="Times New Roman" panose="02020603050405020304" pitchFamily="18" charset="0"/>
              </a:rPr>
              <a:t>which type of Property are customers interested to buy over the years?</a:t>
            </a:r>
          </a:p>
          <a:p>
            <a:pPr marL="127000" indent="0">
              <a:buNone/>
            </a:pPr>
            <a:endParaRPr lang="en-US" dirty="0">
              <a:solidFill>
                <a:schemeClr val="bg1"/>
              </a:solidFill>
              <a:latin typeface="Times New Roman" panose="02020603050405020304" pitchFamily="18" charset="0"/>
              <a:cs typeface="Times New Roman" panose="02020603050405020304" pitchFamily="18" charset="0"/>
            </a:endParaRPr>
          </a:p>
          <a:p>
            <a:r>
              <a:rPr lang="en-US" b="0" i="0" dirty="0">
                <a:solidFill>
                  <a:schemeClr val="bg1"/>
                </a:solidFill>
                <a:effectLst/>
                <a:latin typeface="Times New Roman" panose="02020603050405020304" pitchFamily="18" charset="0"/>
                <a:cs typeface="Times New Roman" panose="02020603050405020304" pitchFamily="18" charset="0"/>
              </a:rPr>
              <a:t>Total number of homes that were sold in each state or metro station during a given time period.</a:t>
            </a:r>
            <a:endParaRPr lang="en-US" dirty="0">
              <a:solidFill>
                <a:schemeClr val="bg1"/>
              </a:solidFill>
              <a:latin typeface="Times New Roman" panose="02020603050405020304" pitchFamily="18" charset="0"/>
              <a:cs typeface="Times New Roman" panose="02020603050405020304" pitchFamily="18" charset="0"/>
            </a:endParaRPr>
          </a:p>
          <a:p>
            <a:pPr marL="127000" indent="0">
              <a:lnSpc>
                <a:spcPct val="100000"/>
              </a:lnSpc>
              <a:buNone/>
            </a:pP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How real-estate got affected due to Covid-19</a:t>
            </a:r>
          </a:p>
          <a:p>
            <a:pPr marL="127000" indent="0">
              <a:buNone/>
            </a:pPr>
            <a:endParaRPr lang="en-US" dirty="0">
              <a:solidFill>
                <a:schemeClr val="bg1"/>
              </a:solidFill>
              <a:latin typeface="Times New Roman" panose="02020603050405020304" pitchFamily="18" charset="0"/>
              <a:cs typeface="Times New Roman" panose="02020603050405020304" pitchFamily="18" charset="0"/>
            </a:endParaRPr>
          </a:p>
          <a:p>
            <a:pPr marL="12700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Despite the large drops in home sales due to the pandemic, real estate activity began to improve in the late spring, approaching pre-pandemic levels by the summer. Potential buyers started to increase their housing search and purchase activity by the end of May.</a:t>
            </a:r>
            <a:endParaRPr lang="en-US" b="0" i="0" dirty="0">
              <a:solidFill>
                <a:schemeClr val="bg1"/>
              </a:solidFill>
              <a:effectLst/>
              <a:latin typeface="Times New Roman" panose="02020603050405020304" pitchFamily="18" charset="0"/>
              <a:cs typeface="Times New Roman" panose="02020603050405020304" pitchFamily="18" charset="0"/>
            </a:endParaRPr>
          </a:p>
          <a:p>
            <a:pPr marL="127000" indent="0" algn="just">
              <a:buNone/>
            </a:pPr>
            <a:endParaRPr lang="en-US" dirty="0">
              <a:solidFill>
                <a:schemeClr val="bg1"/>
              </a:solidFill>
              <a:latin typeface="Times New Roman" panose="02020603050405020304" pitchFamily="18" charset="0"/>
              <a:cs typeface="Times New Roman" panose="02020603050405020304" pitchFamily="18" charset="0"/>
            </a:endParaRPr>
          </a:p>
          <a:p>
            <a:pPr marL="12700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Americans, many now used to work remotely, began buying farther away from some cities and traditional job centers</a:t>
            </a:r>
            <a:r>
              <a:rPr lang="en-US" b="0" i="0" dirty="0">
                <a:solidFill>
                  <a:schemeClr val="bg1"/>
                </a:solidFill>
                <a:effectLst/>
                <a:latin typeface="Times New Roman" panose="02020603050405020304" pitchFamily="18" charset="0"/>
                <a:cs typeface="Times New Roman" panose="02020603050405020304" pitchFamily="18" charset="0"/>
              </a:rPr>
              <a:t> and that is why sales increased relatively from 2019 to 2021</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9085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09ECDAA-DEF3-021A-FACD-326C562015D7}"/>
              </a:ext>
            </a:extLst>
          </p:cNvPr>
          <p:cNvSpPr>
            <a:spLocks noGrp="1"/>
          </p:cNvSpPr>
          <p:nvPr>
            <p:ph type="body" idx="2"/>
          </p:nvPr>
        </p:nvSpPr>
        <p:spPr>
          <a:xfrm>
            <a:off x="753148" y="843379"/>
            <a:ext cx="8195544" cy="3912434"/>
          </a:xfrm>
        </p:spPr>
        <p:txBody>
          <a:bodyPr>
            <a:normAutofit/>
          </a:bodyPr>
          <a:lstStyle/>
          <a:p>
            <a:endParaRPr lang="en-US" sz="1400" b="0" i="0" dirty="0">
              <a:solidFill>
                <a:srgbClr val="000000"/>
              </a:solidFill>
              <a:effectLst/>
              <a:latin typeface="IBM Plex Serif" panose="02060503050406000203" pitchFamily="18" charset="0"/>
            </a:endParaRPr>
          </a:p>
          <a:p>
            <a:pPr algn="just"/>
            <a:r>
              <a:rPr lang="en-US" b="0" i="0" dirty="0">
                <a:solidFill>
                  <a:schemeClr val="bg1"/>
                </a:solidFill>
                <a:effectLst/>
                <a:latin typeface="Times New Roman" panose="02020603050405020304" pitchFamily="18" charset="0"/>
                <a:cs typeface="Times New Roman" panose="02020603050405020304" pitchFamily="18" charset="0"/>
              </a:rPr>
              <a:t>This dataset from Redfin tells us about the inventory where it is total number of active listings on the last day of a given time period.</a:t>
            </a:r>
          </a:p>
          <a:p>
            <a:pPr marL="127000" indent="0" algn="just">
              <a:buNone/>
            </a:pPr>
            <a:endParaRPr lang="en-US" b="0" i="0" dirty="0">
              <a:solidFill>
                <a:schemeClr val="bg1"/>
              </a:solidFill>
              <a:effectLst/>
              <a:latin typeface="Times New Roman" panose="02020603050405020304" pitchFamily="18" charset="0"/>
              <a:cs typeface="Times New Roman" panose="02020603050405020304" pitchFamily="18" charset="0"/>
            </a:endParaRPr>
          </a:p>
          <a:p>
            <a:pPr algn="just"/>
            <a:r>
              <a:rPr lang="en-US" b="0" i="0" dirty="0">
                <a:solidFill>
                  <a:schemeClr val="bg1"/>
                </a:solidFill>
                <a:effectLst/>
                <a:latin typeface="Times New Roman" panose="02020603050405020304" pitchFamily="18" charset="0"/>
                <a:cs typeface="Times New Roman" panose="02020603050405020304" pitchFamily="18" charset="0"/>
              </a:rPr>
              <a:t>Median days on market</a:t>
            </a:r>
            <a:r>
              <a:rPr lang="en-US" dirty="0">
                <a:solidFill>
                  <a:schemeClr val="bg1"/>
                </a:solidFill>
                <a:latin typeface="Times New Roman" panose="02020603050405020304" pitchFamily="18" charset="0"/>
                <a:cs typeface="Times New Roman" panose="02020603050405020304" pitchFamily="18" charset="0"/>
              </a:rPr>
              <a:t>: </a:t>
            </a:r>
            <a:r>
              <a:rPr lang="en-US" b="0" i="0" dirty="0">
                <a:solidFill>
                  <a:schemeClr val="bg1"/>
                </a:solidFill>
                <a:effectLst/>
                <a:latin typeface="Times New Roman" panose="02020603050405020304" pitchFamily="18" charset="0"/>
                <a:cs typeface="Times New Roman" panose="02020603050405020304" pitchFamily="18" charset="0"/>
              </a:rPr>
              <a:t>The number of days between the date the home was listed for sale and when the home went off-market/pending sale covering all homes.</a:t>
            </a:r>
          </a:p>
          <a:p>
            <a:pPr marL="127000" indent="0" algn="just">
              <a:buNone/>
            </a:pPr>
            <a:endParaRPr lang="en-US" b="0" i="0" dirty="0">
              <a:solidFill>
                <a:schemeClr val="bg1"/>
              </a:solidFill>
              <a:effectLst/>
              <a:latin typeface="Times New Roman" panose="02020603050405020304" pitchFamily="18" charset="0"/>
              <a:cs typeface="Times New Roman" panose="02020603050405020304" pitchFamily="18" charset="0"/>
            </a:endParaRPr>
          </a:p>
          <a:p>
            <a:pPr algn="just"/>
            <a:r>
              <a:rPr lang="en-US" b="0" i="0" dirty="0">
                <a:solidFill>
                  <a:schemeClr val="bg1"/>
                </a:solidFill>
                <a:effectLst/>
                <a:latin typeface="Times New Roman" panose="02020603050405020304" pitchFamily="18" charset="0"/>
                <a:cs typeface="Times New Roman" panose="02020603050405020304" pitchFamily="18" charset="0"/>
              </a:rPr>
              <a:t>It also gives us the info about the Median list price per square foot</a:t>
            </a:r>
            <a:r>
              <a:rPr lang="en-US" dirty="0">
                <a:solidFill>
                  <a:schemeClr val="bg1"/>
                </a:solidFill>
                <a:latin typeface="Times New Roman" panose="02020603050405020304" pitchFamily="18" charset="0"/>
                <a:cs typeface="Times New Roman" panose="02020603050405020304" pitchFamily="18" charset="0"/>
              </a:rPr>
              <a:t> and </a:t>
            </a:r>
            <a:r>
              <a:rPr lang="en-US" b="0" i="0" dirty="0">
                <a:solidFill>
                  <a:schemeClr val="bg1"/>
                </a:solidFill>
                <a:effectLst/>
                <a:latin typeface="Times New Roman" panose="02020603050405020304" pitchFamily="18" charset="0"/>
                <a:cs typeface="Times New Roman" panose="02020603050405020304" pitchFamily="18" charset="0"/>
              </a:rPr>
              <a:t>Median sale price per square foot.</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b="0" i="0" dirty="0">
                <a:solidFill>
                  <a:schemeClr val="bg1"/>
                </a:solidFill>
                <a:effectLst/>
                <a:latin typeface="Times New Roman" panose="02020603050405020304" pitchFamily="18" charset="0"/>
                <a:cs typeface="Times New Roman" panose="02020603050405020304" pitchFamily="18" charset="0"/>
              </a:rPr>
              <a:t>Total homes sold with price drops :The total number of homes with a sale date during a given time period and where the sale price is less than the latest listing price.</a:t>
            </a:r>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b="0" i="0" dirty="0">
              <a:solidFill>
                <a:schemeClr val="bg1"/>
              </a:solidFill>
              <a:effectLst/>
              <a:latin typeface="Times New Roman" panose="02020603050405020304" pitchFamily="18" charset="0"/>
              <a:cs typeface="Times New Roman" panose="02020603050405020304" pitchFamily="18" charset="0"/>
            </a:endParaRPr>
          </a:p>
          <a:p>
            <a:endParaRPr lang="en-US" b="0" i="0" dirty="0">
              <a:solidFill>
                <a:schemeClr val="bg1"/>
              </a:solidFill>
              <a:effectLst/>
              <a:latin typeface="Inter"/>
            </a:endParaRPr>
          </a:p>
          <a:p>
            <a:endParaRPr lang="en-US" dirty="0">
              <a:solidFill>
                <a:schemeClr val="bg1"/>
              </a:solidFill>
              <a:latin typeface="IBM Plex Serif" panose="02060503050406000203" pitchFamily="18" charset="0"/>
            </a:endParaRPr>
          </a:p>
          <a:p>
            <a:pPr marL="127000" indent="0">
              <a:buNone/>
            </a:pPr>
            <a:endParaRPr lang="en-US" sz="1400" b="0" i="0" dirty="0">
              <a:solidFill>
                <a:srgbClr val="000000"/>
              </a:solidFill>
              <a:effectLst/>
              <a:latin typeface="IBM Plex Serif" panose="02060503050406000203" pitchFamily="18" charset="0"/>
            </a:endParaRPr>
          </a:p>
        </p:txBody>
      </p:sp>
    </p:spTree>
    <p:extLst>
      <p:ext uri="{BB962C8B-B14F-4D97-AF65-F5344CB8AC3E}">
        <p14:creationId xmlns:p14="http://schemas.microsoft.com/office/powerpoint/2010/main" val="169730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D1DC-0A2E-A3CF-5340-490C13CEDCFA}"/>
              </a:ext>
            </a:extLst>
          </p:cNvPr>
          <p:cNvSpPr>
            <a:spLocks noGrp="1"/>
          </p:cNvSpPr>
          <p:nvPr>
            <p:ph type="title"/>
          </p:nvPr>
        </p:nvSpPr>
        <p:spPr>
          <a:xfrm>
            <a:off x="1819922" y="387687"/>
            <a:ext cx="5672831" cy="446814"/>
          </a:xfrm>
        </p:spPr>
        <p:txBody>
          <a:bodyPr>
            <a:noAutofit/>
          </a:bodyPr>
          <a:lstStyle/>
          <a:p>
            <a:r>
              <a:rPr lang="en-US" sz="2400" dirty="0"/>
              <a:t>Visualizations From Tableau</a:t>
            </a:r>
          </a:p>
        </p:txBody>
      </p:sp>
      <p:sp>
        <p:nvSpPr>
          <p:cNvPr id="4" name="Text Placeholder 3">
            <a:extLst>
              <a:ext uri="{FF2B5EF4-FFF2-40B4-BE49-F238E27FC236}">
                <a16:creationId xmlns:a16="http://schemas.microsoft.com/office/drawing/2014/main" id="{29A03AB5-FADB-DBD2-0118-8E2C37497031}"/>
              </a:ext>
            </a:extLst>
          </p:cNvPr>
          <p:cNvSpPr>
            <a:spLocks noGrp="1"/>
          </p:cNvSpPr>
          <p:nvPr>
            <p:ph type="body" idx="2"/>
          </p:nvPr>
        </p:nvSpPr>
        <p:spPr>
          <a:xfrm flipH="1">
            <a:off x="682827" y="936001"/>
            <a:ext cx="559294" cy="446401"/>
          </a:xfrm>
        </p:spPr>
        <p:txBody>
          <a:bodyPr>
            <a:normAutofit lnSpcReduction="10000"/>
          </a:bodyPr>
          <a:lstStyle/>
          <a:p>
            <a:pPr marL="127000" indent="0">
              <a:buNone/>
            </a:pPr>
            <a:r>
              <a:rPr lang="en-US" dirty="0"/>
              <a:t>1</a:t>
            </a:r>
          </a:p>
        </p:txBody>
      </p:sp>
      <p:pic>
        <p:nvPicPr>
          <p:cNvPr id="8" name="Picture 7" descr="Graphical user interface, application&#10;&#10;Description automatically generated">
            <a:extLst>
              <a:ext uri="{FF2B5EF4-FFF2-40B4-BE49-F238E27FC236}">
                <a16:creationId xmlns:a16="http://schemas.microsoft.com/office/drawing/2014/main" id="{3441755A-4F8A-7176-C566-FF783A49A8AE}"/>
              </a:ext>
            </a:extLst>
          </p:cNvPr>
          <p:cNvPicPr>
            <a:picLocks noChangeAspect="1"/>
          </p:cNvPicPr>
          <p:nvPr/>
        </p:nvPicPr>
        <p:blipFill rotWithShape="1">
          <a:blip r:embed="rId2"/>
          <a:srcRect l="22692" t="8902" b="12085"/>
          <a:stretch/>
        </p:blipFill>
        <p:spPr>
          <a:xfrm>
            <a:off x="1242121" y="991783"/>
            <a:ext cx="6659757" cy="3828688"/>
          </a:xfrm>
          <a:prstGeom prst="rect">
            <a:avLst/>
          </a:prstGeom>
        </p:spPr>
      </p:pic>
    </p:spTree>
    <p:extLst>
      <p:ext uri="{BB962C8B-B14F-4D97-AF65-F5344CB8AC3E}">
        <p14:creationId xmlns:p14="http://schemas.microsoft.com/office/powerpoint/2010/main" val="2116212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9DCB6DD-8D8F-A5F8-5E1D-E9E716FECA89}"/>
              </a:ext>
            </a:extLst>
          </p:cNvPr>
          <p:cNvSpPr>
            <a:spLocks noGrp="1"/>
          </p:cNvSpPr>
          <p:nvPr>
            <p:ph type="body" idx="2"/>
          </p:nvPr>
        </p:nvSpPr>
        <p:spPr>
          <a:xfrm>
            <a:off x="735392" y="947983"/>
            <a:ext cx="889222" cy="525711"/>
          </a:xfrm>
        </p:spPr>
        <p:txBody>
          <a:bodyPr/>
          <a:lstStyle/>
          <a:p>
            <a:pPr marL="127000" indent="0">
              <a:buNone/>
            </a:pPr>
            <a:r>
              <a:rPr lang="en-US" dirty="0"/>
              <a:t>2</a:t>
            </a:r>
          </a:p>
        </p:txBody>
      </p:sp>
      <p:pic>
        <p:nvPicPr>
          <p:cNvPr id="6" name="Picture 5" descr="A screenshot of a computer&#10;&#10;Description automatically generated">
            <a:extLst>
              <a:ext uri="{FF2B5EF4-FFF2-40B4-BE49-F238E27FC236}">
                <a16:creationId xmlns:a16="http://schemas.microsoft.com/office/drawing/2014/main" id="{88B5CEE4-A750-7AA9-E746-B291CCA3FA31}"/>
              </a:ext>
            </a:extLst>
          </p:cNvPr>
          <p:cNvPicPr>
            <a:picLocks noChangeAspect="1"/>
          </p:cNvPicPr>
          <p:nvPr/>
        </p:nvPicPr>
        <p:blipFill rotWithShape="1">
          <a:blip r:embed="rId2"/>
          <a:srcRect l="22718" t="8738" r="1360" b="12557"/>
          <a:stretch/>
        </p:blipFill>
        <p:spPr>
          <a:xfrm>
            <a:off x="1327210" y="552032"/>
            <a:ext cx="6733713" cy="4403601"/>
          </a:xfrm>
          <a:prstGeom prst="rect">
            <a:avLst/>
          </a:prstGeom>
        </p:spPr>
      </p:pic>
    </p:spTree>
    <p:extLst>
      <p:ext uri="{BB962C8B-B14F-4D97-AF65-F5344CB8AC3E}">
        <p14:creationId xmlns:p14="http://schemas.microsoft.com/office/powerpoint/2010/main" val="912924496"/>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2784</TotalTime>
  <Words>1501</Words>
  <Application>Microsoft Macintosh PowerPoint</Application>
  <PresentationFormat>On-screen Show (16:9)</PresentationFormat>
  <Paragraphs>101</Paragraphs>
  <Slides>31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IBM Plex Serif</vt:lpstr>
      <vt:lpstr>inherit</vt:lpstr>
      <vt:lpstr>Inter</vt:lpstr>
      <vt:lpstr>Roboto</vt:lpstr>
      <vt:lpstr>Times New Roman</vt:lpstr>
      <vt:lpstr>Wingdings</vt:lpstr>
      <vt:lpstr>Simple Dark</vt:lpstr>
      <vt:lpstr>604 Data Management HOUSING MARKET DATA ANALYSIS</vt:lpstr>
      <vt:lpstr>Members of   Team 3:</vt:lpstr>
      <vt:lpstr>Introduction</vt:lpstr>
      <vt:lpstr>Overview </vt:lpstr>
      <vt:lpstr>PowerPoint Presentation</vt:lpstr>
      <vt:lpstr>Purpose of Data Analysis:</vt:lpstr>
      <vt:lpstr>PowerPoint Presentation</vt:lpstr>
      <vt:lpstr>Visualizations From Tableau</vt:lpstr>
      <vt:lpstr>PowerPoint Presentation</vt:lpstr>
      <vt:lpstr>PowerPoint Presentation</vt:lpstr>
      <vt:lpstr>PowerPoint Presentation</vt:lpstr>
      <vt:lpstr>PowerPoint Presentation</vt:lpstr>
      <vt:lpstr>PowerPoint Presentation</vt:lpstr>
      <vt:lpstr>PowerPoint Presentation</vt:lpstr>
      <vt:lpstr>Target Users</vt:lpstr>
      <vt:lpstr>                            ER Diagram  </vt:lpstr>
      <vt:lpstr>Case study 1</vt:lpstr>
      <vt:lpstr>Case study 2</vt:lpstr>
      <vt:lpstr>Case study 3</vt:lpstr>
      <vt:lpstr>Case study 5</vt:lpstr>
      <vt:lpstr>Case study 6</vt:lpstr>
      <vt:lpstr>Case study 7</vt:lpstr>
      <vt:lpstr>Case study 8</vt:lpstr>
      <vt:lpstr>``````````````````````````````````1</vt:lpstr>
      <vt:lpstr>PowerPoint Presentation</vt:lpstr>
      <vt:lpstr>PowerPoint Presentation</vt:lpstr>
      <vt:lpstr>PowerPoint Presentation</vt:lpstr>
      <vt:lpstr>PowerPoint Presentation</vt:lpstr>
      <vt:lpstr>PowerPoint Presentation</vt:lpstr>
      <vt:lpstr>It is important to engage in data analysis to understand how Housing Market and their prices has been changing to predict the Future Market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Property And Transaction Management System</dc:title>
  <dc:creator>lavanya chowdary</dc:creator>
  <cp:lastModifiedBy>Pavan Kalyan Reddy Chinthakuntla</cp:lastModifiedBy>
  <cp:revision>7</cp:revision>
  <dcterms:modified xsi:type="dcterms:W3CDTF">2022-05-10T22:32:01Z</dcterms:modified>
</cp:coreProperties>
</file>