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embeddedFontLst>
    <p:embeddedFont>
      <p:font typeface="Teko"/>
      <p:regular r:id="rId32"/>
      <p:bold r:id="rId33"/>
    </p:embeddedFon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Teko-bold.fntdata"/><Relationship Id="rId10" Type="http://schemas.openxmlformats.org/officeDocument/2006/relationships/slide" Target="slides/slide5.xml"/><Relationship Id="rId32" Type="http://schemas.openxmlformats.org/officeDocument/2006/relationships/font" Target="fonts/Teko-regular.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6905f2b15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d6905f2b15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6905f2b15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6905f2b15_2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6905f2b15_2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6905f2b15_2_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6905f2b15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6905f2b15_1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7" name="Shape 87"/>
        <p:cNvGrpSpPr/>
        <p:nvPr/>
      </p:nvGrpSpPr>
      <p:grpSpPr>
        <a:xfrm>
          <a:off x="0" y="0"/>
          <a:ext cx="0" cy="0"/>
          <a:chOff x="0" y="0"/>
          <a:chExt cx="0" cy="0"/>
        </a:xfrm>
      </p:grpSpPr>
      <p:sp>
        <p:nvSpPr>
          <p:cNvPr id="88" name="Google Shape;88;p2"/>
          <p:cNvSpPr txBox="1"/>
          <p:nvPr>
            <p:ph type="title"/>
          </p:nvPr>
        </p:nvSpPr>
        <p:spPr>
          <a:xfrm>
            <a:off x="457200" y="90487"/>
            <a:ext cx="8229600" cy="1508125"/>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2"/>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 name="Shape 126"/>
        <p:cNvGrpSpPr/>
        <p:nvPr/>
      </p:nvGrpSpPr>
      <p:grpSpPr>
        <a:xfrm>
          <a:off x="0" y="0"/>
          <a:ext cx="0" cy="0"/>
          <a:chOff x="0" y="0"/>
          <a:chExt cx="0" cy="0"/>
        </a:xfrm>
      </p:grpSpPr>
      <p:sp>
        <p:nvSpPr>
          <p:cNvPr id="127" name="Google Shape;127;p11"/>
          <p:cNvSpPr txBox="1"/>
          <p:nvPr>
            <p:ph type="title"/>
          </p:nvPr>
        </p:nvSpPr>
        <p:spPr>
          <a:xfrm>
            <a:off x="623888" y="1709738"/>
            <a:ext cx="7886700" cy="2852737"/>
          </a:xfrm>
          <a:prstGeom prst="rect">
            <a:avLst/>
          </a:prstGeom>
          <a:noFill/>
          <a:ln>
            <a:noFill/>
          </a:ln>
        </p:spPr>
        <p:txBody>
          <a:bodyPr anchorCtr="0" anchor="b" bIns="45700" lIns="45700" spcFirstLastPara="1" rIns="45700"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8" name="Google Shape;128;p11"/>
          <p:cNvSpPr txBox="1"/>
          <p:nvPr>
            <p:ph idx="1" type="body"/>
          </p:nvPr>
        </p:nvSpPr>
        <p:spPr>
          <a:xfrm>
            <a:off x="623888" y="4589463"/>
            <a:ext cx="7886700" cy="1500187"/>
          </a:xfrm>
          <a:prstGeom prst="rect">
            <a:avLst/>
          </a:prstGeom>
          <a:noFill/>
          <a:ln>
            <a:noFill/>
          </a:ln>
        </p:spPr>
        <p:txBody>
          <a:bodyPr anchorCtr="0" anchor="t" bIns="45700" lIns="45700" spcFirstLastPara="1" rIns="45700" wrap="square" tIns="45700">
            <a:noAutofit/>
          </a:bodyPr>
          <a:lstStyle>
            <a:lvl1pPr indent="-228600" lvl="0" marL="457200" algn="l">
              <a:spcBef>
                <a:spcPts val="700"/>
              </a:spcBef>
              <a:spcAft>
                <a:spcPts val="0"/>
              </a:spcAft>
              <a:buClr>
                <a:srgbClr val="000000"/>
              </a:buClr>
              <a:buSzPts val="2400"/>
              <a:buFont typeface="Times New Roman"/>
              <a:buNone/>
              <a:defRPr sz="2400"/>
            </a:lvl1pPr>
            <a:lvl2pPr indent="-228600" lvl="1" marL="914400" algn="l">
              <a:spcBef>
                <a:spcPts val="700"/>
              </a:spcBef>
              <a:spcAft>
                <a:spcPts val="0"/>
              </a:spcAft>
              <a:buClr>
                <a:srgbClr val="000000"/>
              </a:buClr>
              <a:buSzPts val="2000"/>
              <a:buFont typeface="Times New Roman"/>
              <a:buNone/>
              <a:defRPr sz="2000"/>
            </a:lvl2pPr>
            <a:lvl3pPr indent="-228600" lvl="2" marL="1371600" algn="l">
              <a:spcBef>
                <a:spcPts val="700"/>
              </a:spcBef>
              <a:spcAft>
                <a:spcPts val="0"/>
              </a:spcAft>
              <a:buClr>
                <a:srgbClr val="000000"/>
              </a:buClr>
              <a:buSzPts val="1800"/>
              <a:buFont typeface="Times New Roman"/>
              <a:buNone/>
              <a:defRPr sz="1800"/>
            </a:lvl3pPr>
            <a:lvl4pPr indent="-228600" lvl="3" marL="1828800" algn="l">
              <a:spcBef>
                <a:spcPts val="700"/>
              </a:spcBef>
              <a:spcAft>
                <a:spcPts val="0"/>
              </a:spcAft>
              <a:buClr>
                <a:srgbClr val="000000"/>
              </a:buClr>
              <a:buSzPts val="1600"/>
              <a:buFont typeface="Times New Roman"/>
              <a:buNone/>
              <a:defRPr sz="1600"/>
            </a:lvl4pPr>
            <a:lvl5pPr indent="-228600" lvl="4" marL="2286000" algn="l">
              <a:spcBef>
                <a:spcPts val="700"/>
              </a:spcBef>
              <a:spcAft>
                <a:spcPts val="0"/>
              </a:spcAft>
              <a:buClr>
                <a:srgbClr val="000000"/>
              </a:buClr>
              <a:buSzPts val="1600"/>
              <a:buFont typeface="Times New Roman"/>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9" name="Google Shape;129;p11"/>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12"/>
          <p:cNvSpPr txBox="1"/>
          <p:nvPr>
            <p:ph type="ctrTitle"/>
          </p:nvPr>
        </p:nvSpPr>
        <p:spPr>
          <a:xfrm>
            <a:off x="1143000" y="1122363"/>
            <a:ext cx="6858000" cy="2387600"/>
          </a:xfrm>
          <a:prstGeom prst="rect">
            <a:avLst/>
          </a:prstGeom>
          <a:noFill/>
          <a:ln>
            <a:noFill/>
          </a:ln>
        </p:spPr>
        <p:txBody>
          <a:bodyPr anchorCtr="0" anchor="b" bIns="45700" lIns="45700" spcFirstLastPara="1" rIns="45700"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2" name="Google Shape;132;p12"/>
          <p:cNvSpPr txBox="1"/>
          <p:nvPr>
            <p:ph idx="1" type="subTitle"/>
          </p:nvPr>
        </p:nvSpPr>
        <p:spPr>
          <a:xfrm>
            <a:off x="1143000" y="3602038"/>
            <a:ext cx="6858000" cy="1655762"/>
          </a:xfrm>
          <a:prstGeom prst="rect">
            <a:avLst/>
          </a:prstGeom>
          <a:noFill/>
          <a:ln>
            <a:noFill/>
          </a:ln>
        </p:spPr>
        <p:txBody>
          <a:bodyPr anchorCtr="0" anchor="t" bIns="45700" lIns="45700" spcFirstLastPara="1" rIns="45700" wrap="square" tIns="45700">
            <a:noAutofit/>
          </a:bodyPr>
          <a:lstStyle>
            <a:lvl1pPr lvl="0" algn="ctr">
              <a:spcBef>
                <a:spcPts val="700"/>
              </a:spcBef>
              <a:spcAft>
                <a:spcPts val="0"/>
              </a:spcAft>
              <a:buClr>
                <a:srgbClr val="000000"/>
              </a:buClr>
              <a:buSzPts val="2400"/>
              <a:buFont typeface="Times New Roman"/>
              <a:buNone/>
              <a:defRPr sz="2400"/>
            </a:lvl1pPr>
            <a:lvl2pPr lvl="1" algn="ctr">
              <a:spcBef>
                <a:spcPts val="700"/>
              </a:spcBef>
              <a:spcAft>
                <a:spcPts val="0"/>
              </a:spcAft>
              <a:buClr>
                <a:srgbClr val="000000"/>
              </a:buClr>
              <a:buSzPts val="2000"/>
              <a:buFont typeface="Times New Roman"/>
              <a:buNone/>
              <a:defRPr sz="2000"/>
            </a:lvl2pPr>
            <a:lvl3pPr lvl="2" algn="ctr">
              <a:spcBef>
                <a:spcPts val="700"/>
              </a:spcBef>
              <a:spcAft>
                <a:spcPts val="0"/>
              </a:spcAft>
              <a:buClr>
                <a:srgbClr val="000000"/>
              </a:buClr>
              <a:buSzPts val="1800"/>
              <a:buFont typeface="Times New Roman"/>
              <a:buNone/>
              <a:defRPr sz="1800"/>
            </a:lvl3pPr>
            <a:lvl4pPr lvl="3" algn="ctr">
              <a:spcBef>
                <a:spcPts val="700"/>
              </a:spcBef>
              <a:spcAft>
                <a:spcPts val="0"/>
              </a:spcAft>
              <a:buClr>
                <a:srgbClr val="000000"/>
              </a:buClr>
              <a:buSzPts val="1600"/>
              <a:buFont typeface="Times New Roman"/>
              <a:buNone/>
              <a:defRPr sz="1600"/>
            </a:lvl4pPr>
            <a:lvl5pPr lvl="4" algn="ctr">
              <a:spcBef>
                <a:spcPts val="700"/>
              </a:spcBef>
              <a:spcAft>
                <a:spcPts val="0"/>
              </a:spcAft>
              <a:buClr>
                <a:srgbClr val="000000"/>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3" name="Google Shape;133;p12"/>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3"/>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4"/>
          <p:cNvSpPr txBox="1"/>
          <p:nvPr>
            <p:ph type="title"/>
          </p:nvPr>
        </p:nvSpPr>
        <p:spPr>
          <a:xfrm rot="5400000">
            <a:off x="4274344" y="2445544"/>
            <a:ext cx="6767512" cy="2057400"/>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4"/>
          <p:cNvSpPr txBox="1"/>
          <p:nvPr>
            <p:ph idx="1" type="body"/>
          </p:nvPr>
        </p:nvSpPr>
        <p:spPr>
          <a:xfrm rot="5400000">
            <a:off x="83344" y="464344"/>
            <a:ext cx="6767512" cy="6019800"/>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7" name="Shape 97"/>
        <p:cNvGrpSpPr/>
        <p:nvPr/>
      </p:nvGrpSpPr>
      <p:grpSpPr>
        <a:xfrm>
          <a:off x="0" y="0"/>
          <a:ext cx="0" cy="0"/>
          <a:chOff x="0" y="0"/>
          <a:chExt cx="0" cy="0"/>
        </a:xfrm>
      </p:grpSpPr>
      <p:sp>
        <p:nvSpPr>
          <p:cNvPr id="98" name="Google Shape;98;p5"/>
          <p:cNvSpPr txBox="1"/>
          <p:nvPr>
            <p:ph type="title"/>
          </p:nvPr>
        </p:nvSpPr>
        <p:spPr>
          <a:xfrm>
            <a:off x="457200" y="90487"/>
            <a:ext cx="8229600" cy="1508125"/>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9" name="Google Shape;99;p5"/>
          <p:cNvSpPr txBox="1"/>
          <p:nvPr>
            <p:ph idx="1" type="body"/>
          </p:nvPr>
        </p:nvSpPr>
        <p:spPr>
          <a:xfrm rot="5400000">
            <a:off x="1943100" y="114300"/>
            <a:ext cx="5257800" cy="8229600"/>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6"/>
          <p:cNvSpPr txBox="1"/>
          <p:nvPr>
            <p:ph type="title"/>
          </p:nvPr>
        </p:nvSpPr>
        <p:spPr>
          <a:xfrm>
            <a:off x="630238" y="457200"/>
            <a:ext cx="2949575" cy="1600200"/>
          </a:xfrm>
          <a:prstGeom prst="rect">
            <a:avLst/>
          </a:prstGeom>
          <a:noFill/>
          <a:ln>
            <a:noFill/>
          </a:ln>
        </p:spPr>
        <p:txBody>
          <a:bodyPr anchorCtr="0" anchor="b" bIns="45700" lIns="45700" spcFirstLastPara="1" rIns="45700"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3" name="Google Shape;103;p6"/>
          <p:cNvSpPr/>
          <p:nvPr>
            <p:ph idx="2" type="pic"/>
          </p:nvPr>
        </p:nvSpPr>
        <p:spPr>
          <a:xfrm>
            <a:off x="3887788" y="987425"/>
            <a:ext cx="4629150" cy="4873625"/>
          </a:xfrm>
          <a:prstGeom prst="rect">
            <a:avLst/>
          </a:prstGeom>
          <a:noFill/>
          <a:ln>
            <a:noFill/>
          </a:ln>
        </p:spPr>
        <p:txBody>
          <a:bodyPr anchorCtr="0" anchor="t" bIns="45700" lIns="45700" spcFirstLastPara="1" rIns="45700" wrap="square" tIns="45700">
            <a:noAutofit/>
          </a:bodyPr>
          <a:lstStyle>
            <a:lvl1pPr lvl="0" marR="0" rtl="0" algn="l">
              <a:spcBef>
                <a:spcPts val="700"/>
              </a:spcBef>
              <a:spcAft>
                <a:spcPts val="0"/>
              </a:spcAft>
              <a:buClr>
                <a:srgbClr val="000000"/>
              </a:buClr>
              <a:buSzPts val="3200"/>
              <a:buFont typeface="Times New Roman"/>
              <a:buNone/>
              <a:defRPr b="0" i="0" sz="3200" u="none" cap="none" strike="noStrike">
                <a:solidFill>
                  <a:srgbClr val="000000"/>
                </a:solidFill>
                <a:latin typeface="Times New Roman"/>
                <a:ea typeface="Times New Roman"/>
                <a:cs typeface="Times New Roman"/>
                <a:sym typeface="Times New Roman"/>
              </a:defRPr>
            </a:lvl1pPr>
            <a:lvl2pPr lvl="1" marR="0" rtl="0" algn="l">
              <a:spcBef>
                <a:spcPts val="700"/>
              </a:spcBef>
              <a:spcAft>
                <a:spcPts val="0"/>
              </a:spcAft>
              <a:buClr>
                <a:srgbClr val="000000"/>
              </a:buClr>
              <a:buSzPts val="2800"/>
              <a:buFont typeface="Times New Roman"/>
              <a:buNone/>
              <a:defRPr b="0" i="0" sz="2800" u="none" cap="none" strike="noStrike">
                <a:solidFill>
                  <a:srgbClr val="000000"/>
                </a:solidFill>
                <a:latin typeface="Times New Roman"/>
                <a:ea typeface="Times New Roman"/>
                <a:cs typeface="Times New Roman"/>
                <a:sym typeface="Times New Roman"/>
              </a:defRPr>
            </a:lvl2pPr>
            <a:lvl3pPr lvl="2" marR="0" rtl="0" algn="l">
              <a:spcBef>
                <a:spcPts val="70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3pPr>
            <a:lvl4pPr lvl="3" marR="0" rtl="0" algn="l">
              <a:spcBef>
                <a:spcPts val="7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4pPr>
            <a:lvl5pPr lvl="4" marR="0" rtl="0" algn="l">
              <a:spcBef>
                <a:spcPts val="700"/>
              </a:spcBef>
              <a:spcAft>
                <a:spcPts val="0"/>
              </a:spcAft>
              <a:buClr>
                <a:srgbClr val="000000"/>
              </a:buClr>
              <a:buSzPts val="2000"/>
              <a:buFont typeface="Times New Roman"/>
              <a:buNone/>
              <a:defRPr b="0" i="0" sz="2000" u="none" cap="none" strike="noStrike">
                <a:solidFill>
                  <a:srgbClr val="000000"/>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9pPr>
          </a:lstStyle>
          <a:p/>
        </p:txBody>
      </p:sp>
      <p:sp>
        <p:nvSpPr>
          <p:cNvPr id="104" name="Google Shape;104;p6"/>
          <p:cNvSpPr txBox="1"/>
          <p:nvPr>
            <p:ph idx="1" type="body"/>
          </p:nvPr>
        </p:nvSpPr>
        <p:spPr>
          <a:xfrm>
            <a:off x="630238" y="2057400"/>
            <a:ext cx="2949575" cy="3811588"/>
          </a:xfrm>
          <a:prstGeom prst="rect">
            <a:avLst/>
          </a:prstGeom>
          <a:noFill/>
          <a:ln>
            <a:noFill/>
          </a:ln>
        </p:spPr>
        <p:txBody>
          <a:bodyPr anchorCtr="0" anchor="t" bIns="45700" lIns="45700" spcFirstLastPara="1" rIns="45700" wrap="square" tIns="45700">
            <a:noAutofit/>
          </a:bodyPr>
          <a:lstStyle>
            <a:lvl1pPr indent="-228600" lvl="0" marL="457200" algn="l">
              <a:spcBef>
                <a:spcPts val="700"/>
              </a:spcBef>
              <a:spcAft>
                <a:spcPts val="0"/>
              </a:spcAft>
              <a:buClr>
                <a:srgbClr val="000000"/>
              </a:buClr>
              <a:buSzPts val="1600"/>
              <a:buFont typeface="Times New Roman"/>
              <a:buNone/>
              <a:defRPr sz="1600"/>
            </a:lvl1pPr>
            <a:lvl2pPr indent="-228600" lvl="1" marL="914400" algn="l">
              <a:spcBef>
                <a:spcPts val="700"/>
              </a:spcBef>
              <a:spcAft>
                <a:spcPts val="0"/>
              </a:spcAft>
              <a:buClr>
                <a:srgbClr val="000000"/>
              </a:buClr>
              <a:buSzPts val="1400"/>
              <a:buFont typeface="Times New Roman"/>
              <a:buNone/>
              <a:defRPr sz="1400"/>
            </a:lvl2pPr>
            <a:lvl3pPr indent="-228600" lvl="2" marL="1371600" algn="l">
              <a:spcBef>
                <a:spcPts val="700"/>
              </a:spcBef>
              <a:spcAft>
                <a:spcPts val="0"/>
              </a:spcAft>
              <a:buClr>
                <a:srgbClr val="000000"/>
              </a:buClr>
              <a:buSzPts val="1200"/>
              <a:buFont typeface="Times New Roman"/>
              <a:buNone/>
              <a:defRPr sz="1200"/>
            </a:lvl3pPr>
            <a:lvl4pPr indent="-228600" lvl="3" marL="1828800" algn="l">
              <a:spcBef>
                <a:spcPts val="700"/>
              </a:spcBef>
              <a:spcAft>
                <a:spcPts val="0"/>
              </a:spcAft>
              <a:buClr>
                <a:srgbClr val="000000"/>
              </a:buClr>
              <a:buSzPts val="1000"/>
              <a:buFont typeface="Times New Roman"/>
              <a:buNone/>
              <a:defRPr sz="1000"/>
            </a:lvl4pPr>
            <a:lvl5pPr indent="-228600" lvl="4" marL="2286000" algn="l">
              <a:spcBef>
                <a:spcPts val="700"/>
              </a:spcBef>
              <a:spcAft>
                <a:spcPts val="0"/>
              </a:spcAft>
              <a:buClr>
                <a:srgbClr val="000000"/>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6"/>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7"/>
          <p:cNvSpPr txBox="1"/>
          <p:nvPr>
            <p:ph type="title"/>
          </p:nvPr>
        </p:nvSpPr>
        <p:spPr>
          <a:xfrm>
            <a:off x="630238" y="457200"/>
            <a:ext cx="2949575" cy="1600200"/>
          </a:xfrm>
          <a:prstGeom prst="rect">
            <a:avLst/>
          </a:prstGeom>
          <a:noFill/>
          <a:ln>
            <a:noFill/>
          </a:ln>
        </p:spPr>
        <p:txBody>
          <a:bodyPr anchorCtr="0" anchor="b" bIns="45700" lIns="45700" spcFirstLastPara="1" rIns="45700"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7"/>
          <p:cNvSpPr txBox="1"/>
          <p:nvPr>
            <p:ph idx="1" type="body"/>
          </p:nvPr>
        </p:nvSpPr>
        <p:spPr>
          <a:xfrm>
            <a:off x="3887788" y="987425"/>
            <a:ext cx="4629150" cy="4873625"/>
          </a:xfrm>
          <a:prstGeom prst="rect">
            <a:avLst/>
          </a:prstGeom>
          <a:noFill/>
          <a:ln>
            <a:noFill/>
          </a:ln>
        </p:spPr>
        <p:txBody>
          <a:bodyPr anchorCtr="0" anchor="t" bIns="45700" lIns="45700" spcFirstLastPara="1" rIns="45700" wrap="square" tIns="45700">
            <a:noAutofit/>
          </a:bodyPr>
          <a:lstStyle>
            <a:lvl1pPr indent="-431800" lvl="0" marL="457200" algn="l">
              <a:spcBef>
                <a:spcPts val="700"/>
              </a:spcBef>
              <a:spcAft>
                <a:spcPts val="0"/>
              </a:spcAft>
              <a:buClr>
                <a:srgbClr val="000000"/>
              </a:buClr>
              <a:buSzPts val="3200"/>
              <a:buFont typeface="Times New Roman"/>
              <a:buChar char="»"/>
              <a:defRPr sz="3200"/>
            </a:lvl1pPr>
            <a:lvl2pPr indent="-406400" lvl="1" marL="914400" algn="l">
              <a:spcBef>
                <a:spcPts val="700"/>
              </a:spcBef>
              <a:spcAft>
                <a:spcPts val="0"/>
              </a:spcAft>
              <a:buClr>
                <a:srgbClr val="000000"/>
              </a:buClr>
              <a:buSzPts val="2800"/>
              <a:buFont typeface="Times New Roman"/>
              <a:buChar char="–"/>
              <a:defRPr sz="2800"/>
            </a:lvl2pPr>
            <a:lvl3pPr indent="-381000" lvl="2" marL="1371600" algn="l">
              <a:spcBef>
                <a:spcPts val="700"/>
              </a:spcBef>
              <a:spcAft>
                <a:spcPts val="0"/>
              </a:spcAft>
              <a:buClr>
                <a:srgbClr val="000000"/>
              </a:buClr>
              <a:buSzPts val="2400"/>
              <a:buFont typeface="Times New Roman"/>
              <a:buChar char="•"/>
              <a:defRPr sz="2400"/>
            </a:lvl3pPr>
            <a:lvl4pPr indent="-355600" lvl="3" marL="1828800" algn="l">
              <a:spcBef>
                <a:spcPts val="700"/>
              </a:spcBef>
              <a:spcAft>
                <a:spcPts val="0"/>
              </a:spcAft>
              <a:buClr>
                <a:srgbClr val="000000"/>
              </a:buClr>
              <a:buSzPts val="2000"/>
              <a:buFont typeface="Times New Roman"/>
              <a:buChar char="–"/>
              <a:defRPr sz="2000"/>
            </a:lvl4pPr>
            <a:lvl5pPr indent="-355600" lvl="4" marL="2286000" algn="l">
              <a:spcBef>
                <a:spcPts val="700"/>
              </a:spcBef>
              <a:spcAft>
                <a:spcPts val="0"/>
              </a:spcAft>
              <a:buClr>
                <a:srgbClr val="000000"/>
              </a:buClr>
              <a:buSzPts val="2000"/>
              <a:buFont typeface="Times New Roman"/>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9" name="Google Shape;109;p7"/>
          <p:cNvSpPr txBox="1"/>
          <p:nvPr>
            <p:ph idx="2" type="body"/>
          </p:nvPr>
        </p:nvSpPr>
        <p:spPr>
          <a:xfrm>
            <a:off x="630238" y="2057400"/>
            <a:ext cx="2949575" cy="3811588"/>
          </a:xfrm>
          <a:prstGeom prst="rect">
            <a:avLst/>
          </a:prstGeom>
          <a:noFill/>
          <a:ln>
            <a:noFill/>
          </a:ln>
        </p:spPr>
        <p:txBody>
          <a:bodyPr anchorCtr="0" anchor="t" bIns="45700" lIns="45700" spcFirstLastPara="1" rIns="45700" wrap="square" tIns="45700">
            <a:noAutofit/>
          </a:bodyPr>
          <a:lstStyle>
            <a:lvl1pPr indent="-228600" lvl="0" marL="457200" algn="l">
              <a:spcBef>
                <a:spcPts val="700"/>
              </a:spcBef>
              <a:spcAft>
                <a:spcPts val="0"/>
              </a:spcAft>
              <a:buClr>
                <a:srgbClr val="000000"/>
              </a:buClr>
              <a:buSzPts val="1600"/>
              <a:buFont typeface="Times New Roman"/>
              <a:buNone/>
              <a:defRPr sz="1600"/>
            </a:lvl1pPr>
            <a:lvl2pPr indent="-228600" lvl="1" marL="914400" algn="l">
              <a:spcBef>
                <a:spcPts val="700"/>
              </a:spcBef>
              <a:spcAft>
                <a:spcPts val="0"/>
              </a:spcAft>
              <a:buClr>
                <a:srgbClr val="000000"/>
              </a:buClr>
              <a:buSzPts val="1400"/>
              <a:buFont typeface="Times New Roman"/>
              <a:buNone/>
              <a:defRPr sz="1400"/>
            </a:lvl2pPr>
            <a:lvl3pPr indent="-228600" lvl="2" marL="1371600" algn="l">
              <a:spcBef>
                <a:spcPts val="700"/>
              </a:spcBef>
              <a:spcAft>
                <a:spcPts val="0"/>
              </a:spcAft>
              <a:buClr>
                <a:srgbClr val="000000"/>
              </a:buClr>
              <a:buSzPts val="1200"/>
              <a:buFont typeface="Times New Roman"/>
              <a:buNone/>
              <a:defRPr sz="1200"/>
            </a:lvl3pPr>
            <a:lvl4pPr indent="-228600" lvl="3" marL="1828800" algn="l">
              <a:spcBef>
                <a:spcPts val="700"/>
              </a:spcBef>
              <a:spcAft>
                <a:spcPts val="0"/>
              </a:spcAft>
              <a:buClr>
                <a:srgbClr val="000000"/>
              </a:buClr>
              <a:buSzPts val="1000"/>
              <a:buFont typeface="Times New Roman"/>
              <a:buNone/>
              <a:defRPr sz="1000"/>
            </a:lvl4pPr>
            <a:lvl5pPr indent="-228600" lvl="4" marL="2286000" algn="l">
              <a:spcBef>
                <a:spcPts val="700"/>
              </a:spcBef>
              <a:spcAft>
                <a:spcPts val="0"/>
              </a:spcAft>
              <a:buClr>
                <a:srgbClr val="000000"/>
              </a:buClr>
              <a:buSzPts val="1000"/>
              <a:buFont typeface="Times New Roman"/>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7"/>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8"/>
          <p:cNvSpPr txBox="1"/>
          <p:nvPr>
            <p:ph type="title"/>
          </p:nvPr>
        </p:nvSpPr>
        <p:spPr>
          <a:xfrm>
            <a:off x="457200" y="90487"/>
            <a:ext cx="8229600" cy="1508125"/>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8"/>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sp>
        <p:nvSpPr>
          <p:cNvPr id="115" name="Google Shape;115;p9"/>
          <p:cNvSpPr txBox="1"/>
          <p:nvPr>
            <p:ph type="title"/>
          </p:nvPr>
        </p:nvSpPr>
        <p:spPr>
          <a:xfrm>
            <a:off x="630238" y="365125"/>
            <a:ext cx="7886700" cy="1325563"/>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6" name="Google Shape;116;p9"/>
          <p:cNvSpPr txBox="1"/>
          <p:nvPr>
            <p:ph idx="1" type="body"/>
          </p:nvPr>
        </p:nvSpPr>
        <p:spPr>
          <a:xfrm>
            <a:off x="630238" y="1681163"/>
            <a:ext cx="3868737" cy="823912"/>
          </a:xfrm>
          <a:prstGeom prst="rect">
            <a:avLst/>
          </a:prstGeom>
          <a:noFill/>
          <a:ln>
            <a:noFill/>
          </a:ln>
        </p:spPr>
        <p:txBody>
          <a:bodyPr anchorCtr="0" anchor="b" bIns="45700" lIns="45700" spcFirstLastPara="1" rIns="45700" wrap="square" tIns="45700">
            <a:noAutofit/>
          </a:bodyPr>
          <a:lstStyle>
            <a:lvl1pPr indent="-228600" lvl="0" marL="457200" algn="l">
              <a:spcBef>
                <a:spcPts val="700"/>
              </a:spcBef>
              <a:spcAft>
                <a:spcPts val="0"/>
              </a:spcAft>
              <a:buClr>
                <a:srgbClr val="000000"/>
              </a:buClr>
              <a:buSzPts val="2400"/>
              <a:buFont typeface="Times New Roman"/>
              <a:buNone/>
              <a:defRPr b="1" sz="2400"/>
            </a:lvl1pPr>
            <a:lvl2pPr indent="-228600" lvl="1" marL="914400" algn="l">
              <a:spcBef>
                <a:spcPts val="700"/>
              </a:spcBef>
              <a:spcAft>
                <a:spcPts val="0"/>
              </a:spcAft>
              <a:buClr>
                <a:srgbClr val="000000"/>
              </a:buClr>
              <a:buSzPts val="2000"/>
              <a:buFont typeface="Times New Roman"/>
              <a:buNone/>
              <a:defRPr b="1" sz="2000"/>
            </a:lvl2pPr>
            <a:lvl3pPr indent="-228600" lvl="2" marL="1371600" algn="l">
              <a:spcBef>
                <a:spcPts val="700"/>
              </a:spcBef>
              <a:spcAft>
                <a:spcPts val="0"/>
              </a:spcAft>
              <a:buClr>
                <a:srgbClr val="000000"/>
              </a:buClr>
              <a:buSzPts val="1800"/>
              <a:buFont typeface="Times New Roman"/>
              <a:buNone/>
              <a:defRPr b="1" sz="1800"/>
            </a:lvl3pPr>
            <a:lvl4pPr indent="-228600" lvl="3" marL="1828800" algn="l">
              <a:spcBef>
                <a:spcPts val="700"/>
              </a:spcBef>
              <a:spcAft>
                <a:spcPts val="0"/>
              </a:spcAft>
              <a:buClr>
                <a:srgbClr val="000000"/>
              </a:buClr>
              <a:buSzPts val="1600"/>
              <a:buFont typeface="Times New Roman"/>
              <a:buNone/>
              <a:defRPr b="1" sz="1600"/>
            </a:lvl4pPr>
            <a:lvl5pPr indent="-228600" lvl="4" marL="2286000" algn="l">
              <a:spcBef>
                <a:spcPts val="700"/>
              </a:spcBef>
              <a:spcAft>
                <a:spcPts val="0"/>
              </a:spcAft>
              <a:buClr>
                <a:srgbClr val="000000"/>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7" name="Google Shape;117;p9"/>
          <p:cNvSpPr txBox="1"/>
          <p:nvPr>
            <p:ph idx="2" type="body"/>
          </p:nvPr>
        </p:nvSpPr>
        <p:spPr>
          <a:xfrm>
            <a:off x="630238" y="2505075"/>
            <a:ext cx="3868737" cy="3684588"/>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9"/>
          <p:cNvSpPr txBox="1"/>
          <p:nvPr>
            <p:ph idx="3" type="body"/>
          </p:nvPr>
        </p:nvSpPr>
        <p:spPr>
          <a:xfrm>
            <a:off x="4629150" y="1681163"/>
            <a:ext cx="3887788" cy="823912"/>
          </a:xfrm>
          <a:prstGeom prst="rect">
            <a:avLst/>
          </a:prstGeom>
          <a:noFill/>
          <a:ln>
            <a:noFill/>
          </a:ln>
        </p:spPr>
        <p:txBody>
          <a:bodyPr anchorCtr="0" anchor="b" bIns="45700" lIns="45700" spcFirstLastPara="1" rIns="45700" wrap="square" tIns="45700">
            <a:noAutofit/>
          </a:bodyPr>
          <a:lstStyle>
            <a:lvl1pPr indent="-228600" lvl="0" marL="457200" algn="l">
              <a:spcBef>
                <a:spcPts val="700"/>
              </a:spcBef>
              <a:spcAft>
                <a:spcPts val="0"/>
              </a:spcAft>
              <a:buClr>
                <a:srgbClr val="000000"/>
              </a:buClr>
              <a:buSzPts val="2400"/>
              <a:buFont typeface="Times New Roman"/>
              <a:buNone/>
              <a:defRPr b="1" sz="2400"/>
            </a:lvl1pPr>
            <a:lvl2pPr indent="-228600" lvl="1" marL="914400" algn="l">
              <a:spcBef>
                <a:spcPts val="700"/>
              </a:spcBef>
              <a:spcAft>
                <a:spcPts val="0"/>
              </a:spcAft>
              <a:buClr>
                <a:srgbClr val="000000"/>
              </a:buClr>
              <a:buSzPts val="2000"/>
              <a:buFont typeface="Times New Roman"/>
              <a:buNone/>
              <a:defRPr b="1" sz="2000"/>
            </a:lvl2pPr>
            <a:lvl3pPr indent="-228600" lvl="2" marL="1371600" algn="l">
              <a:spcBef>
                <a:spcPts val="700"/>
              </a:spcBef>
              <a:spcAft>
                <a:spcPts val="0"/>
              </a:spcAft>
              <a:buClr>
                <a:srgbClr val="000000"/>
              </a:buClr>
              <a:buSzPts val="1800"/>
              <a:buFont typeface="Times New Roman"/>
              <a:buNone/>
              <a:defRPr b="1" sz="1800"/>
            </a:lvl3pPr>
            <a:lvl4pPr indent="-228600" lvl="3" marL="1828800" algn="l">
              <a:spcBef>
                <a:spcPts val="700"/>
              </a:spcBef>
              <a:spcAft>
                <a:spcPts val="0"/>
              </a:spcAft>
              <a:buClr>
                <a:srgbClr val="000000"/>
              </a:buClr>
              <a:buSzPts val="1600"/>
              <a:buFont typeface="Times New Roman"/>
              <a:buNone/>
              <a:defRPr b="1" sz="1600"/>
            </a:lvl4pPr>
            <a:lvl5pPr indent="-228600" lvl="4" marL="2286000" algn="l">
              <a:spcBef>
                <a:spcPts val="700"/>
              </a:spcBef>
              <a:spcAft>
                <a:spcPts val="0"/>
              </a:spcAft>
              <a:buClr>
                <a:srgbClr val="000000"/>
              </a:buClr>
              <a:buSzPts val="1600"/>
              <a:buFont typeface="Times New Roman"/>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9" name="Google Shape;119;p9"/>
          <p:cNvSpPr txBox="1"/>
          <p:nvPr>
            <p:ph idx="4" type="body"/>
          </p:nvPr>
        </p:nvSpPr>
        <p:spPr>
          <a:xfrm>
            <a:off x="4629150" y="2505075"/>
            <a:ext cx="3887788" cy="3684588"/>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9"/>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10"/>
          <p:cNvSpPr txBox="1"/>
          <p:nvPr>
            <p:ph type="title"/>
          </p:nvPr>
        </p:nvSpPr>
        <p:spPr>
          <a:xfrm>
            <a:off x="457200" y="90487"/>
            <a:ext cx="8229600" cy="1508125"/>
          </a:xfrm>
          <a:prstGeom prst="rect">
            <a:avLst/>
          </a:prstGeom>
          <a:noFill/>
          <a:ln>
            <a:noFill/>
          </a:ln>
        </p:spPr>
        <p:txBody>
          <a:bodyPr anchorCtr="0" anchor="ctr" bIns="45700" lIns="45700" spcFirstLastPara="1" rIns="45700"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3" name="Google Shape;123;p10"/>
          <p:cNvSpPr txBox="1"/>
          <p:nvPr>
            <p:ph idx="1" type="body"/>
          </p:nvPr>
        </p:nvSpPr>
        <p:spPr>
          <a:xfrm>
            <a:off x="457200" y="1600200"/>
            <a:ext cx="4038600" cy="5257800"/>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0"/>
          <p:cNvSpPr txBox="1"/>
          <p:nvPr>
            <p:ph idx="2" type="body"/>
          </p:nvPr>
        </p:nvSpPr>
        <p:spPr>
          <a:xfrm>
            <a:off x="4648200" y="1600200"/>
            <a:ext cx="4038600" cy="5257800"/>
          </a:xfrm>
          <a:prstGeom prst="rect">
            <a:avLst/>
          </a:prstGeom>
          <a:noFill/>
          <a:ln>
            <a:noFill/>
          </a:ln>
        </p:spPr>
        <p:txBody>
          <a:bodyPr anchorCtr="0" anchor="t" bIns="45700" lIns="45700" spcFirstLastPara="1" rIns="45700" wrap="square" tIns="45700">
            <a:noAutofit/>
          </a:bodyPr>
          <a:lstStyle>
            <a:lvl1pPr indent="-342900" lvl="0" marL="457200" algn="l">
              <a:spcBef>
                <a:spcPts val="700"/>
              </a:spcBef>
              <a:spcAft>
                <a:spcPts val="0"/>
              </a:spcAft>
              <a:buClr>
                <a:srgbClr val="000000"/>
              </a:buClr>
              <a:buSzPts val="1800"/>
              <a:buChar char="»"/>
              <a:defRPr/>
            </a:lvl1pPr>
            <a:lvl2pPr indent="-342900" lvl="1" marL="914400" algn="l">
              <a:spcBef>
                <a:spcPts val="700"/>
              </a:spcBef>
              <a:spcAft>
                <a:spcPts val="0"/>
              </a:spcAft>
              <a:buClr>
                <a:srgbClr val="000000"/>
              </a:buClr>
              <a:buSzPts val="1800"/>
              <a:buChar char="–"/>
              <a:defRPr/>
            </a:lvl2pPr>
            <a:lvl3pPr indent="-342900" lvl="2" marL="1371600" algn="l">
              <a:spcBef>
                <a:spcPts val="700"/>
              </a:spcBef>
              <a:spcAft>
                <a:spcPts val="0"/>
              </a:spcAft>
              <a:buClr>
                <a:srgbClr val="000000"/>
              </a:buClr>
              <a:buSzPts val="1800"/>
              <a:buChar char="•"/>
              <a:defRPr/>
            </a:lvl3pPr>
            <a:lvl4pPr indent="-342900" lvl="3" marL="1828800" algn="l">
              <a:spcBef>
                <a:spcPts val="700"/>
              </a:spcBef>
              <a:spcAft>
                <a:spcPts val="0"/>
              </a:spcAft>
              <a:buClr>
                <a:srgbClr val="000000"/>
              </a:buClr>
              <a:buSzPts val="1800"/>
              <a:buChar char="–"/>
              <a:defRPr/>
            </a:lvl4pPr>
            <a:lvl5pPr indent="-342900" lvl="4" marL="2286000" algn="l">
              <a:spcBef>
                <a:spcPts val="7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0"/>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descr="Rectangle 7" id="6" name="Google Shape;6;p1"/>
          <p:cNvSpPr txBox="1"/>
          <p:nvPr/>
        </p:nvSpPr>
        <p:spPr>
          <a:xfrm>
            <a:off x="0" y="0"/>
            <a:ext cx="9144000" cy="685800"/>
          </a:xfrm>
          <a:prstGeom prst="rect">
            <a:avLst/>
          </a:prstGeom>
          <a:gradFill>
            <a:gsLst>
              <a:gs pos="0">
                <a:srgbClr val="8488C4"/>
              </a:gs>
              <a:gs pos="52999">
                <a:srgbClr val="D4DEFF"/>
              </a:gs>
              <a:gs pos="82998">
                <a:srgbClr val="D4DEFF"/>
              </a:gs>
              <a:gs pos="100000">
                <a:srgbClr val="96AB94"/>
              </a:gs>
            </a:gsLst>
            <a:lin ang="5400000" scaled="0"/>
          </a:gradFill>
          <a:ln cap="flat" cmpd="sng" w="9525">
            <a:solidFill>
              <a:srgbClr val="000000"/>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13" id="7" name="Google Shape;7;p1"/>
          <p:cNvCxnSpPr/>
          <p:nvPr/>
        </p:nvCxnSpPr>
        <p:spPr>
          <a:xfrm>
            <a:off x="0" y="696912"/>
            <a:ext cx="9144000" cy="0"/>
          </a:xfrm>
          <a:prstGeom prst="straightConnector1">
            <a:avLst/>
          </a:prstGeom>
          <a:noFill/>
          <a:ln cap="flat" cmpd="sng" w="28575">
            <a:solidFill>
              <a:srgbClr val="FF0000"/>
            </a:solidFill>
            <a:prstDash val="solid"/>
            <a:miter lim="800000"/>
            <a:headEnd len="med" w="med" type="none"/>
            <a:tailEnd len="med" w="med" type="none"/>
          </a:ln>
        </p:spPr>
      </p:cxnSp>
      <p:sp>
        <p:nvSpPr>
          <p:cNvPr descr="Text Box 14" id="8" name="Google Shape;8;p1"/>
          <p:cNvSpPr txBox="1"/>
          <p:nvPr/>
        </p:nvSpPr>
        <p:spPr>
          <a:xfrm>
            <a:off x="1568450" y="6324600"/>
            <a:ext cx="6386512" cy="28575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FF"/>
              </a:buClr>
              <a:buSzPts val="1400"/>
              <a:buFont typeface="Times New Roman"/>
              <a:buNone/>
            </a:pPr>
            <a:r>
              <a:rPr b="0" i="0" lang="en-US" sz="1400" u="none">
                <a:solidFill>
                  <a:srgbClr val="0000FF"/>
                </a:solidFill>
                <a:latin typeface="Times New Roman"/>
                <a:ea typeface="Times New Roman"/>
                <a:cs typeface="Times New Roman"/>
                <a:sym typeface="Times New Roman"/>
              </a:rPr>
              <a:t>  EEE Dept. CBIT, Hyderabad</a:t>
            </a:r>
            <a:endParaRPr/>
          </a:p>
        </p:txBody>
      </p:sp>
      <p:cxnSp>
        <p:nvCxnSpPr>
          <p:cNvPr descr="Line 18" id="9" name="Google Shape;9;p1"/>
          <p:cNvCxnSpPr/>
          <p:nvPr/>
        </p:nvCxnSpPr>
        <p:spPr>
          <a:xfrm>
            <a:off x="0" y="6389687"/>
            <a:ext cx="9144000" cy="0"/>
          </a:xfrm>
          <a:prstGeom prst="straightConnector1">
            <a:avLst/>
          </a:prstGeom>
          <a:noFill/>
          <a:ln cap="flat" cmpd="sng" w="19050">
            <a:solidFill>
              <a:srgbClr val="FF0000"/>
            </a:solidFill>
            <a:prstDash val="solid"/>
            <a:miter lim="800000"/>
            <a:headEnd len="med" w="med" type="none"/>
            <a:tailEnd len="med" w="med" type="none"/>
          </a:ln>
        </p:spPr>
      </p:cxnSp>
      <p:pic>
        <p:nvPicPr>
          <p:cNvPr descr="Picture 22" id="10" name="Google Shape;10;p1"/>
          <p:cNvPicPr preferRelativeResize="0"/>
          <p:nvPr/>
        </p:nvPicPr>
        <p:blipFill rotWithShape="1">
          <a:blip r:embed="rId1">
            <a:alphaModFix/>
          </a:blip>
          <a:srcRect b="0" l="0" r="0" t="0"/>
          <a:stretch/>
        </p:blipFill>
        <p:spPr>
          <a:xfrm>
            <a:off x="0" y="0"/>
            <a:ext cx="890587" cy="990600"/>
          </a:xfrm>
          <a:prstGeom prst="rect">
            <a:avLst/>
          </a:prstGeom>
          <a:noFill/>
          <a:ln>
            <a:noFill/>
          </a:ln>
        </p:spPr>
      </p:pic>
      <p:grpSp>
        <p:nvGrpSpPr>
          <p:cNvPr id="11" name="Google Shape;11;p1"/>
          <p:cNvGrpSpPr/>
          <p:nvPr/>
        </p:nvGrpSpPr>
        <p:grpSpPr>
          <a:xfrm>
            <a:off x="8077200" y="-63500"/>
            <a:ext cx="1066800" cy="1268412"/>
            <a:chOff x="0" y="-1"/>
            <a:chExt cx="1066800" cy="1270001"/>
          </a:xfrm>
        </p:grpSpPr>
        <p:sp>
          <p:nvSpPr>
            <p:cNvPr descr="WordArt 24" id="12" name="Google Shape;12;p1"/>
            <p:cNvSpPr txBox="1"/>
            <p:nvPr/>
          </p:nvSpPr>
          <p:spPr>
            <a:xfrm>
              <a:off x="0" y="-1"/>
              <a:ext cx="1066800" cy="1270001"/>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1000"/>
                <a:buFont typeface="Teko"/>
                <a:buNone/>
              </a:pPr>
              <a:r>
                <a:rPr b="0" i="0" lang="en-US" sz="1000" u="none">
                  <a:solidFill>
                    <a:srgbClr val="000000"/>
                  </a:solidFill>
                  <a:latin typeface="Teko"/>
                  <a:ea typeface="Teko"/>
                  <a:cs typeface="Teko"/>
                  <a:sym typeface="Teko"/>
                </a:rPr>
                <a:t>ELECTRICAL &amp; ELECTRONICS ENGINEERING DEPARTMENT </a:t>
              </a:r>
              <a:endParaRPr b="0" i="0" sz="3100" u="none">
                <a:solidFill>
                  <a:srgbClr val="000000"/>
                </a:solidFill>
                <a:latin typeface="Teko"/>
                <a:ea typeface="Teko"/>
                <a:cs typeface="Teko"/>
                <a:sym typeface="Teko"/>
              </a:endParaRPr>
            </a:p>
            <a:p>
              <a:pPr indent="0" lvl="0" marL="0" marR="0" rtl="0" algn="ctr">
                <a:lnSpc>
                  <a:spcPct val="100000"/>
                </a:lnSpc>
                <a:spcBef>
                  <a:spcPts val="0"/>
                </a:spcBef>
                <a:spcAft>
                  <a:spcPts val="0"/>
                </a:spcAft>
                <a:buClr>
                  <a:srgbClr val="000000"/>
                </a:buClr>
                <a:buSzPts val="300"/>
                <a:buFont typeface="Times New Roman"/>
                <a:buNone/>
              </a:pPr>
              <a:r>
                <a:t/>
              </a:r>
              <a:endParaRPr b="0" i="0" sz="300" u="none">
                <a:solidFill>
                  <a:srgbClr val="000000"/>
                </a:solidFill>
                <a:latin typeface="Teko"/>
                <a:ea typeface="Teko"/>
                <a:cs typeface="Teko"/>
                <a:sym typeface="Teko"/>
              </a:endParaRPr>
            </a:p>
            <a:p>
              <a:pPr indent="0" lvl="0" marL="0" marR="0" rtl="0" algn="ctr">
                <a:lnSpc>
                  <a:spcPct val="100000"/>
                </a:lnSpc>
                <a:spcBef>
                  <a:spcPts val="0"/>
                </a:spcBef>
                <a:spcAft>
                  <a:spcPts val="0"/>
                </a:spcAft>
                <a:buClr>
                  <a:srgbClr val="000000"/>
                </a:buClr>
                <a:buSzPts val="1000"/>
                <a:buFont typeface="Teko"/>
                <a:buNone/>
              </a:pPr>
              <a:r>
                <a:rPr b="0" i="0" lang="en-US" sz="1000" u="none">
                  <a:solidFill>
                    <a:srgbClr val="000000"/>
                  </a:solidFill>
                  <a:latin typeface="Teko"/>
                  <a:ea typeface="Teko"/>
                  <a:cs typeface="Teko"/>
                  <a:sym typeface="Teko"/>
                </a:rPr>
                <a:t># CHAITANYA BHARATHI INSTITUTE OF TECHNOLOGY #</a:t>
              </a:r>
              <a:endParaRPr/>
            </a:p>
          </p:txBody>
        </p:sp>
        <p:grpSp>
          <p:nvGrpSpPr>
            <p:cNvPr id="13" name="Google Shape;13;p1"/>
            <p:cNvGrpSpPr/>
            <p:nvPr/>
          </p:nvGrpSpPr>
          <p:grpSpPr>
            <a:xfrm>
              <a:off x="56067" y="180344"/>
              <a:ext cx="954665" cy="886376"/>
              <a:chOff x="0" y="0"/>
              <a:chExt cx="954665" cy="886375"/>
            </a:xfrm>
          </p:grpSpPr>
          <p:sp>
            <p:nvSpPr>
              <p:cNvPr descr="Oval 26" id="14" name="Google Shape;14;p1"/>
              <p:cNvSpPr/>
              <p:nvPr/>
            </p:nvSpPr>
            <p:spPr>
              <a:xfrm>
                <a:off x="0" y="0"/>
                <a:ext cx="954665" cy="886375"/>
              </a:xfrm>
              <a:prstGeom prst="ellipse">
                <a:avLst/>
              </a:prstGeom>
              <a:noFill/>
              <a:ln cap="flat" cmpd="sng" w="9525">
                <a:solidFill>
                  <a:srgbClr val="0000FF"/>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nvGrpSpPr>
              <p:cNvPr id="15" name="Google Shape;15;p1"/>
              <p:cNvGrpSpPr/>
              <p:nvPr/>
            </p:nvGrpSpPr>
            <p:grpSpPr>
              <a:xfrm>
                <a:off x="364277" y="610876"/>
                <a:ext cx="250883" cy="221765"/>
                <a:chOff x="-1" y="0"/>
                <a:chExt cx="250883" cy="221764"/>
              </a:xfrm>
            </p:grpSpPr>
            <p:sp>
              <p:nvSpPr>
                <p:cNvPr descr="Rectangle 28" id="16" name="Google Shape;16;p1"/>
                <p:cNvSpPr txBox="1"/>
                <p:nvPr/>
              </p:nvSpPr>
              <p:spPr>
                <a:xfrm>
                  <a:off x="17185" y="0"/>
                  <a:ext cx="155101" cy="106807"/>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29" id="17" name="Google Shape;17;p1"/>
                <p:cNvSpPr txBox="1"/>
                <p:nvPr/>
              </p:nvSpPr>
              <p:spPr>
                <a:xfrm>
                  <a:off x="25821" y="8235"/>
                  <a:ext cx="137830" cy="90338"/>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30" id="18" name="Google Shape;18;p1"/>
                <p:cNvSpPr txBox="1"/>
                <p:nvPr/>
              </p:nvSpPr>
              <p:spPr>
                <a:xfrm>
                  <a:off x="25821" y="106804"/>
                  <a:ext cx="137830" cy="16390"/>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31" id="19" name="Google Shape;19;p1"/>
                <p:cNvSpPr txBox="1"/>
                <p:nvPr/>
              </p:nvSpPr>
              <p:spPr>
                <a:xfrm>
                  <a:off x="-1" y="114955"/>
                  <a:ext cx="189473" cy="49330"/>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nvGrpSpPr>
                <p:cNvPr id="20" name="Google Shape;20;p1"/>
                <p:cNvGrpSpPr/>
                <p:nvPr/>
              </p:nvGrpSpPr>
              <p:grpSpPr>
                <a:xfrm>
                  <a:off x="223925" y="180669"/>
                  <a:ext cx="25911" cy="41095"/>
                  <a:chOff x="0" y="0"/>
                  <a:chExt cx="25912" cy="41095"/>
                </a:xfrm>
              </p:grpSpPr>
              <p:sp>
                <p:nvSpPr>
                  <p:cNvPr descr="Oval 33" id="21" name="Google Shape;21;p1"/>
                  <p:cNvSpPr/>
                  <p:nvPr/>
                </p:nvSpPr>
                <p:spPr>
                  <a:xfrm>
                    <a:off x="0" y="0"/>
                    <a:ext cx="25912" cy="41095"/>
                  </a:xfrm>
                  <a:prstGeom prst="ellipse">
                    <a:avLst/>
                  </a:prstGeom>
                  <a:noFill/>
                  <a:ln cap="flat" cmpd="sng" w="9525">
                    <a:solidFill>
                      <a:srgbClr val="0000FF"/>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34" id="22" name="Google Shape;22;p1"/>
                  <p:cNvCxnSpPr/>
                  <p:nvPr/>
                </p:nvCxnSpPr>
                <p:spPr>
                  <a:xfrm>
                    <a:off x="0" y="20545"/>
                    <a:ext cx="25912"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35" id="23" name="Google Shape;23;p1"/>
                  <p:cNvCxnSpPr/>
                  <p:nvPr/>
                </p:nvCxnSpPr>
                <p:spPr>
                  <a:xfrm flipH="1">
                    <a:off x="12954" y="0"/>
                    <a:ext cx="4" cy="20549"/>
                  </a:xfrm>
                  <a:prstGeom prst="straightConnector1">
                    <a:avLst/>
                  </a:prstGeom>
                  <a:noFill/>
                  <a:ln cap="flat" cmpd="sng" w="9525">
                    <a:solidFill>
                      <a:srgbClr val="0000FF"/>
                    </a:solidFill>
                    <a:prstDash val="solid"/>
                    <a:miter lim="800000"/>
                    <a:headEnd len="med" w="med" type="none"/>
                    <a:tailEnd len="med" w="med" type="none"/>
                  </a:ln>
                </p:spPr>
              </p:cxnSp>
            </p:grpSp>
            <p:sp>
              <p:nvSpPr>
                <p:cNvPr descr="Freeform 36" id="24" name="Google Shape;24;p1"/>
                <p:cNvSpPr/>
                <p:nvPr/>
              </p:nvSpPr>
              <p:spPr>
                <a:xfrm>
                  <a:off x="188071" y="77847"/>
                  <a:ext cx="62811" cy="102826"/>
                </a:xfrm>
                <a:custGeom>
                  <a:rect b="b" l="l" r="r" t="t"/>
                  <a:pathLst>
                    <a:path extrusionOk="0" h="21291" w="21480">
                      <a:moveTo>
                        <a:pt x="0" y="11442"/>
                      </a:moveTo>
                      <a:cubicBezTo>
                        <a:pt x="1043" y="9729"/>
                        <a:pt x="3600" y="3352"/>
                        <a:pt x="6218" y="1522"/>
                      </a:cubicBezTo>
                      <a:cubicBezTo>
                        <a:pt x="8836" y="-309"/>
                        <a:pt x="13214" y="-250"/>
                        <a:pt x="15750" y="459"/>
                      </a:cubicBezTo>
                      <a:cubicBezTo>
                        <a:pt x="18286" y="1167"/>
                        <a:pt x="21600" y="3718"/>
                        <a:pt x="21477" y="5773"/>
                      </a:cubicBezTo>
                      <a:cubicBezTo>
                        <a:pt x="21355" y="7828"/>
                        <a:pt x="15566" y="10769"/>
                        <a:pt x="14993" y="12788"/>
                      </a:cubicBezTo>
                      <a:cubicBezTo>
                        <a:pt x="14420" y="14807"/>
                        <a:pt x="18041" y="16473"/>
                        <a:pt x="18041" y="17890"/>
                      </a:cubicBezTo>
                      <a:cubicBezTo>
                        <a:pt x="18041" y="19307"/>
                        <a:pt x="16507" y="20299"/>
                        <a:pt x="14993" y="21291"/>
                      </a:cubicBezTo>
                    </a:path>
                  </a:pathLst>
                </a:cu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37" id="25" name="Google Shape;25;p1"/>
                <p:cNvSpPr txBox="1"/>
                <p:nvPr/>
              </p:nvSpPr>
              <p:spPr>
                <a:xfrm>
                  <a:off x="-1" y="180669"/>
                  <a:ext cx="189473" cy="32859"/>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Freeform 38" id="26" name="Google Shape;26;p1"/>
                <p:cNvSpPr/>
                <p:nvPr/>
              </p:nvSpPr>
              <p:spPr>
                <a:xfrm>
                  <a:off x="68913" y="146814"/>
                  <a:ext cx="147960" cy="33859"/>
                </a:xfrm>
                <a:custGeom>
                  <a:rect b="b" l="l" r="r" t="t"/>
                  <a:pathLst>
                    <a:path extrusionOk="0" h="21600" w="21411">
                      <a:moveTo>
                        <a:pt x="17498" y="0"/>
                      </a:moveTo>
                      <a:cubicBezTo>
                        <a:pt x="18113" y="1164"/>
                        <a:pt x="20778" y="3164"/>
                        <a:pt x="21185" y="5891"/>
                      </a:cubicBezTo>
                      <a:cubicBezTo>
                        <a:pt x="21591" y="8618"/>
                        <a:pt x="21600" y="14618"/>
                        <a:pt x="19938" y="16364"/>
                      </a:cubicBezTo>
                      <a:cubicBezTo>
                        <a:pt x="18277" y="18109"/>
                        <a:pt x="13708" y="17236"/>
                        <a:pt x="11215" y="16364"/>
                      </a:cubicBezTo>
                      <a:cubicBezTo>
                        <a:pt x="8723" y="15491"/>
                        <a:pt x="6854" y="10255"/>
                        <a:pt x="4985" y="11127"/>
                      </a:cubicBezTo>
                      <a:cubicBezTo>
                        <a:pt x="3115" y="12000"/>
                        <a:pt x="1558" y="16800"/>
                        <a:pt x="0" y="21600"/>
                      </a:cubicBezTo>
                    </a:path>
                  </a:pathLst>
                </a:cu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Text Box 39" id="27" name="Google Shape;27;p1"/>
                <p:cNvSpPr txBox="1"/>
                <p:nvPr/>
              </p:nvSpPr>
              <p:spPr>
                <a:xfrm>
                  <a:off x="25123" y="11977"/>
                  <a:ext cx="138179" cy="83849"/>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grpSp>
            <p:nvGrpSpPr>
              <p:cNvPr id="28" name="Google Shape;28;p1"/>
              <p:cNvGrpSpPr/>
              <p:nvPr/>
            </p:nvGrpSpPr>
            <p:grpSpPr>
              <a:xfrm>
                <a:off x="360771" y="18949"/>
                <a:ext cx="217056" cy="208635"/>
                <a:chOff x="5367" y="5683"/>
                <a:chExt cx="217057" cy="208634"/>
              </a:xfrm>
            </p:grpSpPr>
            <p:grpSp>
              <p:nvGrpSpPr>
                <p:cNvPr id="29" name="Google Shape;29;p1"/>
                <p:cNvGrpSpPr/>
                <p:nvPr/>
              </p:nvGrpSpPr>
              <p:grpSpPr>
                <a:xfrm>
                  <a:off x="5367" y="5683"/>
                  <a:ext cx="215010" cy="150456"/>
                  <a:chOff x="5367" y="5683"/>
                  <a:chExt cx="215010" cy="150456"/>
                </a:xfrm>
              </p:grpSpPr>
              <p:grpSp>
                <p:nvGrpSpPr>
                  <p:cNvPr id="30" name="Google Shape;30;p1"/>
                  <p:cNvGrpSpPr/>
                  <p:nvPr/>
                </p:nvGrpSpPr>
                <p:grpSpPr>
                  <a:xfrm>
                    <a:off x="103132" y="5683"/>
                    <a:ext cx="20734" cy="103528"/>
                    <a:chOff x="0" y="5683"/>
                    <a:chExt cx="20735" cy="103528"/>
                  </a:xfrm>
                </p:grpSpPr>
                <p:sp>
                  <p:nvSpPr>
                    <p:cNvPr descr="Freeform 43" id="31" name="Google Shape;31;p1"/>
                    <p:cNvSpPr/>
                    <p:nvPr/>
                  </p:nvSpPr>
                  <p:spPr>
                    <a:xfrm rot="5400000">
                      <a:off x="-23528" y="46446"/>
                      <a:ext cx="67791" cy="20735"/>
                    </a:xfrm>
                    <a:custGeom>
                      <a:rect b="b" l="l" r="r" t="t"/>
                      <a:pathLst>
                        <a:path extrusionOk="0" h="21172" w="21600">
                          <a:moveTo>
                            <a:pt x="0" y="10587"/>
                          </a:moveTo>
                          <a:cubicBezTo>
                            <a:pt x="576" y="5297"/>
                            <a:pt x="1152" y="7"/>
                            <a:pt x="1728" y="7"/>
                          </a:cubicBezTo>
                          <a:cubicBezTo>
                            <a:pt x="2304" y="7"/>
                            <a:pt x="3240" y="7060"/>
                            <a:pt x="3456" y="10587"/>
                          </a:cubicBezTo>
                          <a:cubicBezTo>
                            <a:pt x="3672" y="14114"/>
                            <a:pt x="3168" y="21167"/>
                            <a:pt x="3024" y="21167"/>
                          </a:cubicBezTo>
                          <a:cubicBezTo>
                            <a:pt x="2880" y="21167"/>
                            <a:pt x="2376" y="14114"/>
                            <a:pt x="2592" y="10587"/>
                          </a:cubicBezTo>
                          <a:cubicBezTo>
                            <a:pt x="2808" y="7060"/>
                            <a:pt x="3744" y="228"/>
                            <a:pt x="4320" y="7"/>
                          </a:cubicBezTo>
                          <a:cubicBezTo>
                            <a:pt x="4896" y="-213"/>
                            <a:pt x="5832" y="5738"/>
                            <a:pt x="6048" y="9265"/>
                          </a:cubicBezTo>
                          <a:cubicBezTo>
                            <a:pt x="6264" y="12791"/>
                            <a:pt x="5760" y="20946"/>
                            <a:pt x="5616" y="21167"/>
                          </a:cubicBezTo>
                          <a:cubicBezTo>
                            <a:pt x="5472" y="21387"/>
                            <a:pt x="4968" y="14114"/>
                            <a:pt x="5184" y="10587"/>
                          </a:cubicBezTo>
                          <a:cubicBezTo>
                            <a:pt x="5400" y="7060"/>
                            <a:pt x="6336" y="7"/>
                            <a:pt x="6912" y="7"/>
                          </a:cubicBezTo>
                          <a:cubicBezTo>
                            <a:pt x="7488" y="7"/>
                            <a:pt x="8424" y="7060"/>
                            <a:pt x="8640" y="10587"/>
                          </a:cubicBezTo>
                          <a:cubicBezTo>
                            <a:pt x="8856" y="14114"/>
                            <a:pt x="8352" y="20946"/>
                            <a:pt x="8208" y="21167"/>
                          </a:cubicBezTo>
                          <a:cubicBezTo>
                            <a:pt x="8064" y="21387"/>
                            <a:pt x="7560" y="15436"/>
                            <a:pt x="7776" y="11909"/>
                          </a:cubicBezTo>
                          <a:cubicBezTo>
                            <a:pt x="7992" y="8383"/>
                            <a:pt x="8928" y="228"/>
                            <a:pt x="9504" y="7"/>
                          </a:cubicBezTo>
                          <a:cubicBezTo>
                            <a:pt x="10080" y="-213"/>
                            <a:pt x="11016" y="7060"/>
                            <a:pt x="11232" y="10587"/>
                          </a:cubicBezTo>
                          <a:cubicBezTo>
                            <a:pt x="11448" y="14114"/>
                            <a:pt x="10944" y="20946"/>
                            <a:pt x="10800" y="21167"/>
                          </a:cubicBezTo>
                          <a:cubicBezTo>
                            <a:pt x="10656" y="21387"/>
                            <a:pt x="10152" y="15436"/>
                            <a:pt x="10368" y="11909"/>
                          </a:cubicBezTo>
                          <a:cubicBezTo>
                            <a:pt x="10584" y="8383"/>
                            <a:pt x="11520" y="228"/>
                            <a:pt x="12096" y="7"/>
                          </a:cubicBezTo>
                          <a:cubicBezTo>
                            <a:pt x="12672" y="-213"/>
                            <a:pt x="13608" y="7060"/>
                            <a:pt x="13824" y="10587"/>
                          </a:cubicBezTo>
                          <a:cubicBezTo>
                            <a:pt x="14040" y="14114"/>
                            <a:pt x="13536" y="20946"/>
                            <a:pt x="13392" y="21167"/>
                          </a:cubicBezTo>
                          <a:cubicBezTo>
                            <a:pt x="13248" y="21387"/>
                            <a:pt x="12744" y="15436"/>
                            <a:pt x="12960" y="11909"/>
                          </a:cubicBezTo>
                          <a:cubicBezTo>
                            <a:pt x="13176" y="8383"/>
                            <a:pt x="14112" y="228"/>
                            <a:pt x="14688" y="7"/>
                          </a:cubicBezTo>
                          <a:cubicBezTo>
                            <a:pt x="15264" y="-213"/>
                            <a:pt x="16200" y="7060"/>
                            <a:pt x="16416" y="10587"/>
                          </a:cubicBezTo>
                          <a:cubicBezTo>
                            <a:pt x="16632" y="14114"/>
                            <a:pt x="16128" y="20946"/>
                            <a:pt x="15984" y="21167"/>
                          </a:cubicBezTo>
                          <a:cubicBezTo>
                            <a:pt x="15840" y="21387"/>
                            <a:pt x="15336" y="15436"/>
                            <a:pt x="15552" y="11909"/>
                          </a:cubicBezTo>
                          <a:cubicBezTo>
                            <a:pt x="15768" y="8383"/>
                            <a:pt x="16704" y="228"/>
                            <a:pt x="17280" y="7"/>
                          </a:cubicBezTo>
                          <a:cubicBezTo>
                            <a:pt x="17856" y="-213"/>
                            <a:pt x="18792" y="7060"/>
                            <a:pt x="19008" y="10587"/>
                          </a:cubicBezTo>
                          <a:cubicBezTo>
                            <a:pt x="19224" y="14114"/>
                            <a:pt x="18720" y="20946"/>
                            <a:pt x="18576" y="21167"/>
                          </a:cubicBezTo>
                          <a:cubicBezTo>
                            <a:pt x="18432" y="21387"/>
                            <a:pt x="17928" y="15436"/>
                            <a:pt x="18144" y="11909"/>
                          </a:cubicBezTo>
                          <a:cubicBezTo>
                            <a:pt x="18360" y="8383"/>
                            <a:pt x="19296" y="228"/>
                            <a:pt x="19872" y="7"/>
                          </a:cubicBezTo>
                          <a:cubicBezTo>
                            <a:pt x="20448" y="-213"/>
                            <a:pt x="21024" y="5187"/>
                            <a:pt x="21600" y="10587"/>
                          </a:cubicBezTo>
                        </a:path>
                      </a:pathLst>
                    </a:cu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44" id="32" name="Google Shape;32;p1"/>
                    <p:cNvCxnSpPr/>
                    <p:nvPr/>
                  </p:nvCxnSpPr>
                  <p:spPr>
                    <a:xfrm flipH="1">
                      <a:off x="11426" y="91339"/>
                      <a:ext cx="2" cy="17872"/>
                    </a:xfrm>
                    <a:prstGeom prst="straightConnector1">
                      <a:avLst/>
                    </a:prstGeom>
                    <a:noFill/>
                    <a:ln cap="flat" cmpd="sng" w="9525">
                      <a:solidFill>
                        <a:srgbClr val="0000FF"/>
                      </a:solidFill>
                      <a:prstDash val="solid"/>
                      <a:miter lim="800000"/>
                      <a:headEnd len="med" w="med" type="none"/>
                      <a:tailEnd len="med" w="med" type="oval"/>
                    </a:ln>
                  </p:spPr>
                </p:cxnSp>
                <p:cxnSp>
                  <p:nvCxnSpPr>
                    <p:cNvPr descr="Line 45" id="33" name="Google Shape;33;p1"/>
                    <p:cNvCxnSpPr/>
                    <p:nvPr/>
                  </p:nvCxnSpPr>
                  <p:spPr>
                    <a:xfrm flipH="1" rot="10800000">
                      <a:off x="11424" y="5683"/>
                      <a:ext cx="4" cy="17873"/>
                    </a:xfrm>
                    <a:prstGeom prst="straightConnector1">
                      <a:avLst/>
                    </a:prstGeom>
                    <a:noFill/>
                    <a:ln cap="flat" cmpd="sng" w="9525">
                      <a:solidFill>
                        <a:srgbClr val="0000FF"/>
                      </a:solidFill>
                      <a:prstDash val="solid"/>
                      <a:miter lim="800000"/>
                      <a:headEnd len="med" w="med" type="none"/>
                      <a:tailEnd len="med" w="med" type="oval"/>
                    </a:ln>
                  </p:spPr>
                </p:cxnSp>
              </p:grpSp>
              <p:grpSp>
                <p:nvGrpSpPr>
                  <p:cNvPr id="34" name="Google Shape;34;p1"/>
                  <p:cNvGrpSpPr/>
                  <p:nvPr/>
                </p:nvGrpSpPr>
                <p:grpSpPr>
                  <a:xfrm>
                    <a:off x="118602" y="113655"/>
                    <a:ext cx="101775" cy="40450"/>
                    <a:chOff x="5389" y="274"/>
                    <a:chExt cx="101775" cy="40451"/>
                  </a:xfrm>
                </p:grpSpPr>
                <p:sp>
                  <p:nvSpPr>
                    <p:cNvPr descr="Freeform 47" id="35" name="Google Shape;35;p1"/>
                    <p:cNvSpPr/>
                    <p:nvPr/>
                  </p:nvSpPr>
                  <p:spPr>
                    <a:xfrm rot="-9720000">
                      <a:off x="21596" y="10609"/>
                      <a:ext cx="70022" cy="19781"/>
                    </a:xfrm>
                    <a:custGeom>
                      <a:rect b="b" l="l" r="r" t="t"/>
                      <a:pathLst>
                        <a:path extrusionOk="0" h="21172" w="21600">
                          <a:moveTo>
                            <a:pt x="0" y="10587"/>
                          </a:moveTo>
                          <a:cubicBezTo>
                            <a:pt x="576" y="5297"/>
                            <a:pt x="1152" y="7"/>
                            <a:pt x="1728" y="7"/>
                          </a:cubicBezTo>
                          <a:cubicBezTo>
                            <a:pt x="2304" y="7"/>
                            <a:pt x="3240" y="7060"/>
                            <a:pt x="3456" y="10587"/>
                          </a:cubicBezTo>
                          <a:cubicBezTo>
                            <a:pt x="3672" y="14114"/>
                            <a:pt x="3168" y="21167"/>
                            <a:pt x="3024" y="21167"/>
                          </a:cubicBezTo>
                          <a:cubicBezTo>
                            <a:pt x="2880" y="21167"/>
                            <a:pt x="2376" y="14114"/>
                            <a:pt x="2592" y="10587"/>
                          </a:cubicBezTo>
                          <a:cubicBezTo>
                            <a:pt x="2808" y="7060"/>
                            <a:pt x="3744" y="228"/>
                            <a:pt x="4320" y="7"/>
                          </a:cubicBezTo>
                          <a:cubicBezTo>
                            <a:pt x="4896" y="-213"/>
                            <a:pt x="5832" y="5738"/>
                            <a:pt x="6048" y="9265"/>
                          </a:cubicBezTo>
                          <a:cubicBezTo>
                            <a:pt x="6264" y="12791"/>
                            <a:pt x="5760" y="20946"/>
                            <a:pt x="5616" y="21167"/>
                          </a:cubicBezTo>
                          <a:cubicBezTo>
                            <a:pt x="5472" y="21387"/>
                            <a:pt x="4968" y="14114"/>
                            <a:pt x="5184" y="10587"/>
                          </a:cubicBezTo>
                          <a:cubicBezTo>
                            <a:pt x="5400" y="7060"/>
                            <a:pt x="6336" y="7"/>
                            <a:pt x="6912" y="7"/>
                          </a:cubicBezTo>
                          <a:cubicBezTo>
                            <a:pt x="7488" y="7"/>
                            <a:pt x="8424" y="7060"/>
                            <a:pt x="8640" y="10587"/>
                          </a:cubicBezTo>
                          <a:cubicBezTo>
                            <a:pt x="8856" y="14114"/>
                            <a:pt x="8352" y="20946"/>
                            <a:pt x="8208" y="21167"/>
                          </a:cubicBezTo>
                          <a:cubicBezTo>
                            <a:pt x="8064" y="21387"/>
                            <a:pt x="7560" y="15436"/>
                            <a:pt x="7776" y="11909"/>
                          </a:cubicBezTo>
                          <a:cubicBezTo>
                            <a:pt x="7992" y="8383"/>
                            <a:pt x="8928" y="228"/>
                            <a:pt x="9504" y="7"/>
                          </a:cubicBezTo>
                          <a:cubicBezTo>
                            <a:pt x="10080" y="-213"/>
                            <a:pt x="11016" y="7060"/>
                            <a:pt x="11232" y="10587"/>
                          </a:cubicBezTo>
                          <a:cubicBezTo>
                            <a:pt x="11448" y="14114"/>
                            <a:pt x="10944" y="20946"/>
                            <a:pt x="10800" y="21167"/>
                          </a:cubicBezTo>
                          <a:cubicBezTo>
                            <a:pt x="10656" y="21387"/>
                            <a:pt x="10152" y="15436"/>
                            <a:pt x="10368" y="11909"/>
                          </a:cubicBezTo>
                          <a:cubicBezTo>
                            <a:pt x="10584" y="8383"/>
                            <a:pt x="11520" y="228"/>
                            <a:pt x="12096" y="7"/>
                          </a:cubicBezTo>
                          <a:cubicBezTo>
                            <a:pt x="12672" y="-213"/>
                            <a:pt x="13608" y="7060"/>
                            <a:pt x="13824" y="10587"/>
                          </a:cubicBezTo>
                          <a:cubicBezTo>
                            <a:pt x="14040" y="14114"/>
                            <a:pt x="13536" y="20946"/>
                            <a:pt x="13392" y="21167"/>
                          </a:cubicBezTo>
                          <a:cubicBezTo>
                            <a:pt x="13248" y="21387"/>
                            <a:pt x="12744" y="15436"/>
                            <a:pt x="12960" y="11909"/>
                          </a:cubicBezTo>
                          <a:cubicBezTo>
                            <a:pt x="13176" y="8383"/>
                            <a:pt x="14112" y="228"/>
                            <a:pt x="14688" y="7"/>
                          </a:cubicBezTo>
                          <a:cubicBezTo>
                            <a:pt x="15264" y="-213"/>
                            <a:pt x="16200" y="7060"/>
                            <a:pt x="16416" y="10587"/>
                          </a:cubicBezTo>
                          <a:cubicBezTo>
                            <a:pt x="16632" y="14114"/>
                            <a:pt x="16128" y="20946"/>
                            <a:pt x="15984" y="21167"/>
                          </a:cubicBezTo>
                          <a:cubicBezTo>
                            <a:pt x="15840" y="21387"/>
                            <a:pt x="15336" y="15436"/>
                            <a:pt x="15552" y="11909"/>
                          </a:cubicBezTo>
                          <a:cubicBezTo>
                            <a:pt x="15768" y="8383"/>
                            <a:pt x="16704" y="228"/>
                            <a:pt x="17280" y="7"/>
                          </a:cubicBezTo>
                          <a:cubicBezTo>
                            <a:pt x="17856" y="-213"/>
                            <a:pt x="18792" y="7060"/>
                            <a:pt x="19008" y="10587"/>
                          </a:cubicBezTo>
                          <a:cubicBezTo>
                            <a:pt x="19224" y="14114"/>
                            <a:pt x="18720" y="20946"/>
                            <a:pt x="18576" y="21167"/>
                          </a:cubicBezTo>
                          <a:cubicBezTo>
                            <a:pt x="18432" y="21387"/>
                            <a:pt x="17928" y="15436"/>
                            <a:pt x="18144" y="11909"/>
                          </a:cubicBezTo>
                          <a:cubicBezTo>
                            <a:pt x="18360" y="8383"/>
                            <a:pt x="19296" y="228"/>
                            <a:pt x="19872" y="7"/>
                          </a:cubicBezTo>
                          <a:cubicBezTo>
                            <a:pt x="20448" y="-213"/>
                            <a:pt x="21024" y="5187"/>
                            <a:pt x="21600" y="10587"/>
                          </a:cubicBezTo>
                        </a:path>
                      </a:pathLst>
                    </a:cu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48" id="36" name="Google Shape;36;p1"/>
                    <p:cNvCxnSpPr/>
                    <p:nvPr/>
                  </p:nvCxnSpPr>
                  <p:spPr>
                    <a:xfrm rot="10800000">
                      <a:off x="5389" y="5108"/>
                      <a:ext cx="17694" cy="5917"/>
                    </a:xfrm>
                    <a:prstGeom prst="straightConnector1">
                      <a:avLst/>
                    </a:prstGeom>
                    <a:noFill/>
                    <a:ln cap="flat" cmpd="sng" w="9525">
                      <a:solidFill>
                        <a:srgbClr val="0000FF"/>
                      </a:solidFill>
                      <a:prstDash val="solid"/>
                      <a:miter lim="800000"/>
                      <a:headEnd len="med" w="med" type="none"/>
                      <a:tailEnd len="med" w="med" type="oval"/>
                    </a:ln>
                  </p:spPr>
                </p:cxnSp>
                <p:cxnSp>
                  <p:nvCxnSpPr>
                    <p:cNvPr descr="Line 49" id="37" name="Google Shape;37;p1"/>
                    <p:cNvCxnSpPr/>
                    <p:nvPr/>
                  </p:nvCxnSpPr>
                  <p:spPr>
                    <a:xfrm>
                      <a:off x="89470" y="33210"/>
                      <a:ext cx="17694" cy="5915"/>
                    </a:xfrm>
                    <a:prstGeom prst="straightConnector1">
                      <a:avLst/>
                    </a:prstGeom>
                    <a:noFill/>
                    <a:ln cap="flat" cmpd="sng" w="9525">
                      <a:solidFill>
                        <a:srgbClr val="0000FF"/>
                      </a:solidFill>
                      <a:prstDash val="solid"/>
                      <a:miter lim="800000"/>
                      <a:headEnd len="med" w="med" type="none"/>
                      <a:tailEnd len="med" w="med" type="oval"/>
                    </a:ln>
                  </p:spPr>
                </p:cxnSp>
              </p:grpSp>
              <p:grpSp>
                <p:nvGrpSpPr>
                  <p:cNvPr id="38" name="Google Shape;38;p1"/>
                  <p:cNvGrpSpPr/>
                  <p:nvPr/>
                </p:nvGrpSpPr>
                <p:grpSpPr>
                  <a:xfrm>
                    <a:off x="5367" y="113241"/>
                    <a:ext cx="103049" cy="42898"/>
                    <a:chOff x="5367" y="-406"/>
                    <a:chExt cx="103049" cy="42898"/>
                  </a:xfrm>
                </p:grpSpPr>
                <p:sp>
                  <p:nvSpPr>
                    <p:cNvPr descr="Freeform 51" id="39" name="Google Shape;39;p1"/>
                    <p:cNvSpPr/>
                    <p:nvPr/>
                  </p:nvSpPr>
                  <p:spPr>
                    <a:xfrm rot="-1200000">
                      <a:off x="21697" y="11152"/>
                      <a:ext cx="71075" cy="19782"/>
                    </a:xfrm>
                    <a:custGeom>
                      <a:rect b="b" l="l" r="r" t="t"/>
                      <a:pathLst>
                        <a:path extrusionOk="0" h="21172" w="21600">
                          <a:moveTo>
                            <a:pt x="0" y="10587"/>
                          </a:moveTo>
                          <a:cubicBezTo>
                            <a:pt x="576" y="5297"/>
                            <a:pt x="1152" y="7"/>
                            <a:pt x="1728" y="7"/>
                          </a:cubicBezTo>
                          <a:cubicBezTo>
                            <a:pt x="2304" y="7"/>
                            <a:pt x="3240" y="7060"/>
                            <a:pt x="3456" y="10587"/>
                          </a:cubicBezTo>
                          <a:cubicBezTo>
                            <a:pt x="3672" y="14114"/>
                            <a:pt x="3168" y="21167"/>
                            <a:pt x="3024" y="21167"/>
                          </a:cubicBezTo>
                          <a:cubicBezTo>
                            <a:pt x="2880" y="21167"/>
                            <a:pt x="2376" y="14114"/>
                            <a:pt x="2592" y="10587"/>
                          </a:cubicBezTo>
                          <a:cubicBezTo>
                            <a:pt x="2808" y="7060"/>
                            <a:pt x="3744" y="228"/>
                            <a:pt x="4320" y="7"/>
                          </a:cubicBezTo>
                          <a:cubicBezTo>
                            <a:pt x="4896" y="-213"/>
                            <a:pt x="5832" y="5738"/>
                            <a:pt x="6048" y="9265"/>
                          </a:cubicBezTo>
                          <a:cubicBezTo>
                            <a:pt x="6264" y="12791"/>
                            <a:pt x="5760" y="20946"/>
                            <a:pt x="5616" y="21167"/>
                          </a:cubicBezTo>
                          <a:cubicBezTo>
                            <a:pt x="5472" y="21387"/>
                            <a:pt x="4968" y="14114"/>
                            <a:pt x="5184" y="10587"/>
                          </a:cubicBezTo>
                          <a:cubicBezTo>
                            <a:pt x="5400" y="7060"/>
                            <a:pt x="6336" y="7"/>
                            <a:pt x="6912" y="7"/>
                          </a:cubicBezTo>
                          <a:cubicBezTo>
                            <a:pt x="7488" y="7"/>
                            <a:pt x="8424" y="7060"/>
                            <a:pt x="8640" y="10587"/>
                          </a:cubicBezTo>
                          <a:cubicBezTo>
                            <a:pt x="8856" y="14114"/>
                            <a:pt x="8352" y="20946"/>
                            <a:pt x="8208" y="21167"/>
                          </a:cubicBezTo>
                          <a:cubicBezTo>
                            <a:pt x="8064" y="21387"/>
                            <a:pt x="7560" y="15436"/>
                            <a:pt x="7776" y="11909"/>
                          </a:cubicBezTo>
                          <a:cubicBezTo>
                            <a:pt x="7992" y="8383"/>
                            <a:pt x="8928" y="228"/>
                            <a:pt x="9504" y="7"/>
                          </a:cubicBezTo>
                          <a:cubicBezTo>
                            <a:pt x="10080" y="-213"/>
                            <a:pt x="11016" y="7060"/>
                            <a:pt x="11232" y="10587"/>
                          </a:cubicBezTo>
                          <a:cubicBezTo>
                            <a:pt x="11448" y="14114"/>
                            <a:pt x="10944" y="20946"/>
                            <a:pt x="10800" y="21167"/>
                          </a:cubicBezTo>
                          <a:cubicBezTo>
                            <a:pt x="10656" y="21387"/>
                            <a:pt x="10152" y="15436"/>
                            <a:pt x="10368" y="11909"/>
                          </a:cubicBezTo>
                          <a:cubicBezTo>
                            <a:pt x="10584" y="8383"/>
                            <a:pt x="11520" y="228"/>
                            <a:pt x="12096" y="7"/>
                          </a:cubicBezTo>
                          <a:cubicBezTo>
                            <a:pt x="12672" y="-213"/>
                            <a:pt x="13608" y="7060"/>
                            <a:pt x="13824" y="10587"/>
                          </a:cubicBezTo>
                          <a:cubicBezTo>
                            <a:pt x="14040" y="14114"/>
                            <a:pt x="13536" y="20946"/>
                            <a:pt x="13392" y="21167"/>
                          </a:cubicBezTo>
                          <a:cubicBezTo>
                            <a:pt x="13248" y="21387"/>
                            <a:pt x="12744" y="15436"/>
                            <a:pt x="12960" y="11909"/>
                          </a:cubicBezTo>
                          <a:cubicBezTo>
                            <a:pt x="13176" y="8383"/>
                            <a:pt x="14112" y="228"/>
                            <a:pt x="14688" y="7"/>
                          </a:cubicBezTo>
                          <a:cubicBezTo>
                            <a:pt x="15264" y="-213"/>
                            <a:pt x="16200" y="7060"/>
                            <a:pt x="16416" y="10587"/>
                          </a:cubicBezTo>
                          <a:cubicBezTo>
                            <a:pt x="16632" y="14114"/>
                            <a:pt x="16128" y="20946"/>
                            <a:pt x="15984" y="21167"/>
                          </a:cubicBezTo>
                          <a:cubicBezTo>
                            <a:pt x="15840" y="21387"/>
                            <a:pt x="15336" y="15436"/>
                            <a:pt x="15552" y="11909"/>
                          </a:cubicBezTo>
                          <a:cubicBezTo>
                            <a:pt x="15768" y="8383"/>
                            <a:pt x="16704" y="228"/>
                            <a:pt x="17280" y="7"/>
                          </a:cubicBezTo>
                          <a:cubicBezTo>
                            <a:pt x="17856" y="-213"/>
                            <a:pt x="18792" y="7060"/>
                            <a:pt x="19008" y="10587"/>
                          </a:cubicBezTo>
                          <a:cubicBezTo>
                            <a:pt x="19224" y="14114"/>
                            <a:pt x="18720" y="20946"/>
                            <a:pt x="18576" y="21167"/>
                          </a:cubicBezTo>
                          <a:cubicBezTo>
                            <a:pt x="18432" y="21387"/>
                            <a:pt x="17928" y="15436"/>
                            <a:pt x="18144" y="11909"/>
                          </a:cubicBezTo>
                          <a:cubicBezTo>
                            <a:pt x="18360" y="8383"/>
                            <a:pt x="19296" y="228"/>
                            <a:pt x="19872" y="7"/>
                          </a:cubicBezTo>
                          <a:cubicBezTo>
                            <a:pt x="20448" y="-213"/>
                            <a:pt x="21024" y="5187"/>
                            <a:pt x="21600" y="10587"/>
                          </a:cubicBezTo>
                        </a:path>
                      </a:pathLst>
                    </a:cu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52" id="40" name="Google Shape;40;p1"/>
                    <p:cNvCxnSpPr/>
                    <p:nvPr/>
                  </p:nvCxnSpPr>
                  <p:spPr>
                    <a:xfrm flipH="1" rot="10800000">
                      <a:off x="90443" y="2768"/>
                      <a:ext cx="17973" cy="6256"/>
                    </a:xfrm>
                    <a:prstGeom prst="straightConnector1">
                      <a:avLst/>
                    </a:prstGeom>
                    <a:noFill/>
                    <a:ln cap="flat" cmpd="sng" w="9525">
                      <a:solidFill>
                        <a:srgbClr val="0000FF"/>
                      </a:solidFill>
                      <a:prstDash val="solid"/>
                      <a:miter lim="800000"/>
                      <a:headEnd len="med" w="med" type="none"/>
                      <a:tailEnd len="med" w="med" type="oval"/>
                    </a:ln>
                  </p:spPr>
                </p:cxnSp>
                <p:cxnSp>
                  <p:nvCxnSpPr>
                    <p:cNvPr descr="Line 53" id="41" name="Google Shape;41;p1"/>
                    <p:cNvCxnSpPr/>
                    <p:nvPr/>
                  </p:nvCxnSpPr>
                  <p:spPr>
                    <a:xfrm flipH="1">
                      <a:off x="5367" y="32369"/>
                      <a:ext cx="17974" cy="6256"/>
                    </a:xfrm>
                    <a:prstGeom prst="straightConnector1">
                      <a:avLst/>
                    </a:prstGeom>
                    <a:noFill/>
                    <a:ln cap="flat" cmpd="sng" w="9525">
                      <a:solidFill>
                        <a:srgbClr val="0000FF"/>
                      </a:solidFill>
                      <a:prstDash val="solid"/>
                      <a:miter lim="800000"/>
                      <a:headEnd len="med" w="med" type="none"/>
                      <a:tailEnd len="med" w="med" type="oval"/>
                    </a:ln>
                  </p:spPr>
                </p:cxnSp>
              </p:grpSp>
              <p:sp>
                <p:nvSpPr>
                  <p:cNvPr descr="Oval 54" id="42" name="Google Shape;42;p1"/>
                  <p:cNvSpPr/>
                  <p:nvPr/>
                </p:nvSpPr>
                <p:spPr>
                  <a:xfrm>
                    <a:off x="107570" y="108566"/>
                    <a:ext cx="12704" cy="12701"/>
                  </a:xfrm>
                  <a:prstGeom prst="ellipse">
                    <a:avLst/>
                  </a:prstGeom>
                  <a:noFill/>
                  <a:ln cap="flat" cmpd="sng" w="9525">
                    <a:solidFill>
                      <a:srgbClr val="0000FF"/>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sp>
              <p:nvSpPr>
                <p:cNvPr descr="Oval 55" id="43" name="Google Shape;43;p1"/>
                <p:cNvSpPr/>
                <p:nvPr/>
              </p:nvSpPr>
              <p:spPr>
                <a:xfrm>
                  <a:off x="8875" y="10687"/>
                  <a:ext cx="213549" cy="203630"/>
                </a:xfrm>
                <a:prstGeom prst="ellipse">
                  <a:avLst/>
                </a:prstGeom>
                <a:noFill/>
                <a:ln cap="flat" cmpd="sng" w="9525">
                  <a:solidFill>
                    <a:srgbClr val="0000FF"/>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sp>
            <p:nvSpPr>
              <p:cNvPr descr="AutoShape 56" id="44" name="Google Shape;44;p1"/>
              <p:cNvSpPr/>
              <p:nvPr/>
            </p:nvSpPr>
            <p:spPr>
              <a:xfrm flipH="1" rot="10800000">
                <a:off x="626585" y="370651"/>
                <a:ext cx="219567" cy="240229"/>
              </a:xfrm>
              <a:custGeom>
                <a:rect b="b" l="l" r="r" t="t"/>
                <a:pathLst>
                  <a:path extrusionOk="0" h="21600" w="21600">
                    <a:moveTo>
                      <a:pt x="0" y="0"/>
                    </a:moveTo>
                    <a:lnTo>
                      <a:pt x="5400" y="21600"/>
                    </a:lnTo>
                    <a:lnTo>
                      <a:pt x="16200" y="21600"/>
                    </a:lnTo>
                    <a:lnTo>
                      <a:pt x="21600" y="0"/>
                    </a:lnTo>
                    <a:lnTo>
                      <a:pt x="0" y="0"/>
                    </a:lnTo>
                    <a:close/>
                  </a:path>
                </a:pathLst>
              </a:custGeom>
              <a:noFill/>
              <a:ln cap="flat" cmpd="sng" w="9525">
                <a:solidFill>
                  <a:srgbClr val="0000FF"/>
                </a:solidFill>
                <a:prstDash val="solid"/>
                <a:miter lim="524288"/>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57" id="45" name="Google Shape;45;p1"/>
              <p:cNvCxnSpPr/>
              <p:nvPr/>
            </p:nvCxnSpPr>
            <p:spPr>
              <a:xfrm>
                <a:off x="651009" y="502409"/>
                <a:ext cx="170716"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58" id="46" name="Google Shape;46;p1"/>
              <p:cNvCxnSpPr/>
              <p:nvPr/>
            </p:nvCxnSpPr>
            <p:spPr>
              <a:xfrm>
                <a:off x="667236" y="432621"/>
                <a:ext cx="138266" cy="4"/>
              </a:xfrm>
              <a:prstGeom prst="straightConnector1">
                <a:avLst/>
              </a:prstGeom>
              <a:noFill/>
              <a:ln cap="flat" cmpd="sng" w="9525">
                <a:solidFill>
                  <a:srgbClr val="0000FF"/>
                </a:solidFill>
                <a:prstDash val="solid"/>
                <a:miter lim="800000"/>
                <a:headEnd len="med" w="med" type="none"/>
                <a:tailEnd len="med" w="med" type="none"/>
              </a:ln>
            </p:spPr>
          </p:cxnSp>
          <p:sp>
            <p:nvSpPr>
              <p:cNvPr descr="Rectangle 59" id="47" name="Google Shape;47;p1"/>
              <p:cNvSpPr txBox="1"/>
              <p:nvPr/>
            </p:nvSpPr>
            <p:spPr>
              <a:xfrm>
                <a:off x="683548" y="254365"/>
                <a:ext cx="105641" cy="116290"/>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AutoShape 60" id="48" name="Google Shape;48;p1"/>
              <p:cNvSpPr/>
              <p:nvPr/>
            </p:nvSpPr>
            <p:spPr>
              <a:xfrm>
                <a:off x="683547" y="215602"/>
                <a:ext cx="105641" cy="38767"/>
              </a:xfrm>
              <a:prstGeom prst="triangle">
                <a:avLst>
                  <a:gd fmla="val 50000" name="adj"/>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descr="Line 61" id="49" name="Google Shape;49;p1"/>
              <p:cNvCxnSpPr/>
              <p:nvPr/>
            </p:nvCxnSpPr>
            <p:spPr>
              <a:xfrm>
                <a:off x="626585" y="262101"/>
                <a:ext cx="219566"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2" id="50" name="Google Shape;50;p1"/>
              <p:cNvCxnSpPr/>
              <p:nvPr/>
            </p:nvCxnSpPr>
            <p:spPr>
              <a:xfrm>
                <a:off x="594046" y="316334"/>
                <a:ext cx="284641"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3" id="51" name="Google Shape;51;p1"/>
              <p:cNvCxnSpPr/>
              <p:nvPr/>
            </p:nvCxnSpPr>
            <p:spPr>
              <a:xfrm>
                <a:off x="626585" y="370651"/>
                <a:ext cx="219566"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4" id="52" name="Google Shape;52;p1"/>
              <p:cNvCxnSpPr/>
              <p:nvPr/>
            </p:nvCxnSpPr>
            <p:spPr>
              <a:xfrm flipH="1">
                <a:off x="626584" y="502409"/>
                <a:ext cx="195141" cy="108471"/>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5" id="53" name="Google Shape;53;p1"/>
              <p:cNvCxnSpPr/>
              <p:nvPr/>
            </p:nvCxnSpPr>
            <p:spPr>
              <a:xfrm>
                <a:off x="651009" y="502409"/>
                <a:ext cx="195141" cy="108471"/>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6" id="54" name="Google Shape;54;p1"/>
              <p:cNvCxnSpPr/>
              <p:nvPr/>
            </p:nvCxnSpPr>
            <p:spPr>
              <a:xfrm flipH="1">
                <a:off x="667235" y="370651"/>
                <a:ext cx="121954" cy="61973"/>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7" id="55" name="Google Shape;55;p1"/>
              <p:cNvCxnSpPr/>
              <p:nvPr/>
            </p:nvCxnSpPr>
            <p:spPr>
              <a:xfrm flipH="1">
                <a:off x="651010" y="432620"/>
                <a:ext cx="154490" cy="69793"/>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8" id="56" name="Google Shape;56;p1"/>
              <p:cNvCxnSpPr/>
              <p:nvPr/>
            </p:nvCxnSpPr>
            <p:spPr>
              <a:xfrm>
                <a:off x="667236" y="432620"/>
                <a:ext cx="154490" cy="69793"/>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69" id="57" name="Google Shape;57;p1"/>
              <p:cNvCxnSpPr/>
              <p:nvPr/>
            </p:nvCxnSpPr>
            <p:spPr>
              <a:xfrm>
                <a:off x="683547" y="370651"/>
                <a:ext cx="121954" cy="61972"/>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0" id="58" name="Google Shape;58;p1"/>
              <p:cNvCxnSpPr/>
              <p:nvPr/>
            </p:nvCxnSpPr>
            <p:spPr>
              <a:xfrm flipH="1">
                <a:off x="683548" y="316334"/>
                <a:ext cx="105641" cy="54320"/>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1" id="59" name="Google Shape;59;p1"/>
              <p:cNvCxnSpPr/>
              <p:nvPr/>
            </p:nvCxnSpPr>
            <p:spPr>
              <a:xfrm flipH="1">
                <a:off x="683548" y="262101"/>
                <a:ext cx="105641" cy="54237"/>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2" id="60" name="Google Shape;60;p1"/>
              <p:cNvCxnSpPr/>
              <p:nvPr/>
            </p:nvCxnSpPr>
            <p:spPr>
              <a:xfrm>
                <a:off x="683546" y="262101"/>
                <a:ext cx="105641" cy="54237"/>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3" id="61" name="Google Shape;61;p1"/>
              <p:cNvCxnSpPr/>
              <p:nvPr/>
            </p:nvCxnSpPr>
            <p:spPr>
              <a:xfrm>
                <a:off x="683547" y="316334"/>
                <a:ext cx="105642" cy="54320"/>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4" id="62" name="Google Shape;62;p1"/>
              <p:cNvCxnSpPr/>
              <p:nvPr/>
            </p:nvCxnSpPr>
            <p:spPr>
              <a:xfrm>
                <a:off x="789184" y="347360"/>
                <a:ext cx="56966" cy="2329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5" id="63" name="Google Shape;63;p1"/>
              <p:cNvCxnSpPr/>
              <p:nvPr/>
            </p:nvCxnSpPr>
            <p:spPr>
              <a:xfrm flipH="1">
                <a:off x="626585" y="347360"/>
                <a:ext cx="56966" cy="2329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6" id="64" name="Google Shape;64;p1"/>
              <p:cNvCxnSpPr/>
              <p:nvPr/>
            </p:nvCxnSpPr>
            <p:spPr>
              <a:xfrm>
                <a:off x="789185" y="300863"/>
                <a:ext cx="89503" cy="15475"/>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7" id="65" name="Google Shape;65;p1"/>
              <p:cNvCxnSpPr/>
              <p:nvPr/>
            </p:nvCxnSpPr>
            <p:spPr>
              <a:xfrm flipH="1">
                <a:off x="594047" y="300863"/>
                <a:ext cx="89504" cy="15475"/>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8" id="66" name="Google Shape;66;p1"/>
              <p:cNvCxnSpPr/>
              <p:nvPr/>
            </p:nvCxnSpPr>
            <p:spPr>
              <a:xfrm>
                <a:off x="781071" y="254365"/>
                <a:ext cx="65079" cy="7740"/>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79" id="67" name="Google Shape;67;p1"/>
              <p:cNvCxnSpPr/>
              <p:nvPr/>
            </p:nvCxnSpPr>
            <p:spPr>
              <a:xfrm flipH="1">
                <a:off x="626586" y="254365"/>
                <a:ext cx="65078" cy="7740"/>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80" id="68" name="Google Shape;68;p1"/>
              <p:cNvCxnSpPr/>
              <p:nvPr/>
            </p:nvCxnSpPr>
            <p:spPr>
              <a:xfrm>
                <a:off x="691660" y="254365"/>
                <a:ext cx="89416" cy="4"/>
              </a:xfrm>
              <a:prstGeom prst="straightConnector1">
                <a:avLst/>
              </a:prstGeom>
              <a:noFill/>
              <a:ln cap="flat" cmpd="sng" w="9525">
                <a:solidFill>
                  <a:srgbClr val="0000FF"/>
                </a:solidFill>
                <a:prstDash val="solid"/>
                <a:miter lim="800000"/>
                <a:headEnd len="med" w="med" type="none"/>
                <a:tailEnd len="med" w="med" type="none"/>
              </a:ln>
            </p:spPr>
          </p:cxnSp>
          <p:grpSp>
            <p:nvGrpSpPr>
              <p:cNvPr id="69" name="Google Shape;69;p1"/>
              <p:cNvGrpSpPr/>
              <p:nvPr/>
            </p:nvGrpSpPr>
            <p:grpSpPr>
              <a:xfrm>
                <a:off x="100489" y="167690"/>
                <a:ext cx="201753" cy="455168"/>
                <a:chOff x="-1" y="0"/>
                <a:chExt cx="201753" cy="455168"/>
              </a:xfrm>
            </p:grpSpPr>
            <p:grpSp>
              <p:nvGrpSpPr>
                <p:cNvPr id="70" name="Google Shape;70;p1"/>
                <p:cNvGrpSpPr/>
                <p:nvPr/>
              </p:nvGrpSpPr>
              <p:grpSpPr>
                <a:xfrm>
                  <a:off x="-1" y="0"/>
                  <a:ext cx="201753" cy="201799"/>
                  <a:chOff x="-1" y="-1"/>
                  <a:chExt cx="201753" cy="201800"/>
                </a:xfrm>
              </p:grpSpPr>
              <p:sp>
                <p:nvSpPr>
                  <p:cNvPr descr="Rectangle 83" id="71" name="Google Shape;71;p1"/>
                  <p:cNvSpPr txBox="1"/>
                  <p:nvPr/>
                </p:nvSpPr>
                <p:spPr>
                  <a:xfrm>
                    <a:off x="-1" y="75435"/>
                    <a:ext cx="122825" cy="43925"/>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84" id="72" name="Google Shape;72;p1"/>
                  <p:cNvSpPr txBox="1"/>
                  <p:nvPr/>
                </p:nvSpPr>
                <p:spPr>
                  <a:xfrm>
                    <a:off x="122053" y="84265"/>
                    <a:ext cx="12704" cy="26341"/>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Rectangle 85" id="73" name="Google Shape;73;p1"/>
                  <p:cNvSpPr txBox="1"/>
                  <p:nvPr/>
                </p:nvSpPr>
                <p:spPr>
                  <a:xfrm>
                    <a:off x="133987" y="91085"/>
                    <a:ext cx="55832" cy="12701"/>
                  </a:xfrm>
                  <a:prstGeom prst="rect">
                    <a:avLst/>
                  </a:prstGeom>
                  <a:noFill/>
                  <a:ln cap="flat" cmpd="sng" w="9525">
                    <a:solidFill>
                      <a:srgbClr val="0000F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AutoShape 86" id="74" name="Google Shape;74;p1"/>
                  <p:cNvSpPr/>
                  <p:nvPr/>
                </p:nvSpPr>
                <p:spPr>
                  <a:xfrm>
                    <a:off x="189047" y="-1"/>
                    <a:ext cx="12705" cy="105507"/>
                  </a:xfrm>
                  <a:custGeom>
                    <a:rect b="b" l="l" r="r" t="t"/>
                    <a:pathLst>
                      <a:path extrusionOk="0" h="21600" w="21600">
                        <a:moveTo>
                          <a:pt x="0" y="21600"/>
                        </a:moveTo>
                        <a:lnTo>
                          <a:pt x="10801" y="0"/>
                        </a:lnTo>
                        <a:lnTo>
                          <a:pt x="21600" y="21600"/>
                        </a:lnTo>
                        <a:lnTo>
                          <a:pt x="0" y="21600"/>
                        </a:lnTo>
                        <a:close/>
                      </a:path>
                    </a:pathLst>
                  </a:custGeom>
                  <a:noFill/>
                  <a:ln cap="flat" cmpd="sng" w="9525">
                    <a:solidFill>
                      <a:srgbClr val="0000FF"/>
                    </a:solidFill>
                    <a:prstDash val="solid"/>
                    <a:miter lim="524288"/>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descr="AutoShape 87" id="75" name="Google Shape;75;p1"/>
                  <p:cNvSpPr/>
                  <p:nvPr/>
                </p:nvSpPr>
                <p:spPr>
                  <a:xfrm flipH="1" rot="10800000">
                    <a:off x="189047" y="96293"/>
                    <a:ext cx="12705" cy="105506"/>
                  </a:xfrm>
                  <a:custGeom>
                    <a:rect b="b" l="l" r="r" t="t"/>
                    <a:pathLst>
                      <a:path extrusionOk="0" h="21600" w="21600">
                        <a:moveTo>
                          <a:pt x="0" y="21600"/>
                        </a:moveTo>
                        <a:lnTo>
                          <a:pt x="10801" y="0"/>
                        </a:lnTo>
                        <a:lnTo>
                          <a:pt x="21600" y="21600"/>
                        </a:lnTo>
                        <a:lnTo>
                          <a:pt x="0" y="21600"/>
                        </a:lnTo>
                        <a:close/>
                      </a:path>
                    </a:pathLst>
                  </a:custGeom>
                  <a:noFill/>
                  <a:ln cap="flat" cmpd="sng" w="9525">
                    <a:solidFill>
                      <a:srgbClr val="0000FF"/>
                    </a:solidFill>
                    <a:prstDash val="solid"/>
                    <a:miter lim="524288"/>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sp>
              <p:nvSpPr>
                <p:cNvPr descr="AutoShape 88" id="76" name="Google Shape;76;p1"/>
                <p:cNvSpPr/>
                <p:nvPr/>
              </p:nvSpPr>
              <p:spPr>
                <a:xfrm flipH="1" rot="10800000">
                  <a:off x="25122" y="120610"/>
                  <a:ext cx="75373" cy="334558"/>
                </a:xfrm>
                <a:custGeom>
                  <a:rect b="b" l="l" r="r" t="t"/>
                  <a:pathLst>
                    <a:path extrusionOk="0" h="21600" w="21600">
                      <a:moveTo>
                        <a:pt x="0" y="0"/>
                      </a:moveTo>
                      <a:lnTo>
                        <a:pt x="5400" y="21600"/>
                      </a:lnTo>
                      <a:lnTo>
                        <a:pt x="16200" y="21600"/>
                      </a:lnTo>
                      <a:lnTo>
                        <a:pt x="21600" y="0"/>
                      </a:lnTo>
                      <a:lnTo>
                        <a:pt x="0" y="0"/>
                      </a:lnTo>
                      <a:close/>
                    </a:path>
                  </a:pathLst>
                </a:custGeom>
                <a:noFill/>
                <a:ln cap="flat" cmpd="sng" w="9525">
                  <a:solidFill>
                    <a:srgbClr val="0000FF"/>
                  </a:solidFill>
                  <a:prstDash val="solid"/>
                  <a:miter lim="524288"/>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grpSp>
            <p:nvGrpSpPr>
              <p:cNvPr id="77" name="Google Shape;77;p1"/>
              <p:cNvGrpSpPr/>
              <p:nvPr/>
            </p:nvGrpSpPr>
            <p:grpSpPr>
              <a:xfrm>
                <a:off x="263787" y="179667"/>
                <a:ext cx="356782" cy="443275"/>
                <a:chOff x="-1" y="0"/>
                <a:chExt cx="356782" cy="443275"/>
              </a:xfrm>
            </p:grpSpPr>
            <p:cxnSp>
              <p:nvCxnSpPr>
                <p:cNvPr descr="Line 90" id="78" name="Google Shape;78;p1"/>
                <p:cNvCxnSpPr/>
                <p:nvPr/>
              </p:nvCxnSpPr>
              <p:spPr>
                <a:xfrm>
                  <a:off x="129737" y="206173"/>
                  <a:ext cx="97307"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91" id="79" name="Google Shape;79;p1"/>
                <p:cNvCxnSpPr/>
                <p:nvPr/>
              </p:nvCxnSpPr>
              <p:spPr>
                <a:xfrm flipH="1" rot="10800000">
                  <a:off x="227040" y="0"/>
                  <a:ext cx="129741" cy="206177"/>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92" id="80" name="Google Shape;80;p1"/>
                <p:cNvCxnSpPr/>
                <p:nvPr/>
              </p:nvCxnSpPr>
              <p:spPr>
                <a:xfrm flipH="1">
                  <a:off x="0" y="206173"/>
                  <a:ext cx="129741" cy="237102"/>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93" id="81" name="Google Shape;81;p1"/>
                <p:cNvCxnSpPr/>
                <p:nvPr/>
              </p:nvCxnSpPr>
              <p:spPr>
                <a:xfrm flipH="1">
                  <a:off x="-1" y="237098"/>
                  <a:ext cx="151365" cy="206177"/>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94" id="82" name="Google Shape;82;p1"/>
                <p:cNvCxnSpPr/>
                <p:nvPr/>
              </p:nvCxnSpPr>
              <p:spPr>
                <a:xfrm>
                  <a:off x="151360" y="237098"/>
                  <a:ext cx="97307" cy="4"/>
                </a:xfrm>
                <a:prstGeom prst="straightConnector1">
                  <a:avLst/>
                </a:prstGeom>
                <a:noFill/>
                <a:ln cap="flat" cmpd="sng" w="9525">
                  <a:solidFill>
                    <a:srgbClr val="0000FF"/>
                  </a:solidFill>
                  <a:prstDash val="solid"/>
                  <a:miter lim="800000"/>
                  <a:headEnd len="med" w="med" type="none"/>
                  <a:tailEnd len="med" w="med" type="none"/>
                </a:ln>
              </p:spPr>
            </p:cxnSp>
            <p:cxnSp>
              <p:nvCxnSpPr>
                <p:cNvPr descr="Line 95" id="83" name="Google Shape;83;p1"/>
                <p:cNvCxnSpPr/>
                <p:nvPr/>
              </p:nvCxnSpPr>
              <p:spPr>
                <a:xfrm flipH="1">
                  <a:off x="248663" y="0"/>
                  <a:ext cx="108118" cy="237102"/>
                </a:xfrm>
                <a:prstGeom prst="straightConnector1">
                  <a:avLst/>
                </a:prstGeom>
                <a:noFill/>
                <a:ln cap="flat" cmpd="sng" w="9525">
                  <a:solidFill>
                    <a:srgbClr val="0000FF"/>
                  </a:solidFill>
                  <a:prstDash val="solid"/>
                  <a:miter lim="800000"/>
                  <a:headEnd len="med" w="med" type="none"/>
                  <a:tailEnd len="med" w="med" type="none"/>
                </a:ln>
              </p:spPr>
            </p:cxnSp>
          </p:grpSp>
        </p:grpSp>
      </p:grpSp>
      <p:sp>
        <p:nvSpPr>
          <p:cNvPr id="84" name="Google Shape;84;p1"/>
          <p:cNvSpPr txBox="1"/>
          <p:nvPr>
            <p:ph type="title"/>
          </p:nvPr>
        </p:nvSpPr>
        <p:spPr>
          <a:xfrm>
            <a:off x="457200" y="90487"/>
            <a:ext cx="8229600" cy="1508125"/>
          </a:xfrm>
          <a:prstGeom prst="rect">
            <a:avLst/>
          </a:prstGeom>
          <a:noFill/>
          <a:ln>
            <a:noFill/>
          </a:ln>
        </p:spPr>
        <p:txBody>
          <a:bodyPr anchorCtr="0" anchor="ctr" bIns="45700" lIns="45700" spcFirstLastPara="1" rIns="45700" wrap="square" tIns="45700">
            <a:noAutofit/>
          </a:bodyPr>
          <a:lstStyle>
            <a:lvl1pPr lvl="0"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85" name="Google Shape;85;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431800" lvl="0" marL="457200" marR="0" rtl="0" algn="l">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31800" lvl="1" marL="914400" marR="0" rtl="0" algn="l">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2pPr>
            <a:lvl3pPr indent="-431800" lvl="2" marL="1371600" marR="0" rtl="0" algn="l">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3pPr>
            <a:lvl4pPr indent="-431800" lvl="3" marL="1828800" marR="0" rtl="0" algn="l">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4pPr>
            <a:lvl5pPr indent="-431800" lvl="4" marL="2286000" marR="0" rtl="0" algn="l">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6" name="Google Shape;86;p1"/>
          <p:cNvSpPr txBox="1"/>
          <p:nvPr>
            <p:ph idx="12" type="sldNum"/>
          </p:nvPr>
        </p:nvSpPr>
        <p:spPr>
          <a:xfrm>
            <a:off x="8821737" y="6362700"/>
            <a:ext cx="280987" cy="285750"/>
          </a:xfrm>
          <a:prstGeom prst="rect">
            <a:avLst/>
          </a:prstGeom>
          <a:noFill/>
          <a:ln>
            <a:noFill/>
          </a:ln>
        </p:spPr>
        <p:txBody>
          <a:bodyPr anchorCtr="0" anchor="t"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6.jpg"/><Relationship Id="rId4" Type="http://schemas.openxmlformats.org/officeDocument/2006/relationships/image" Target="../media/image19.jpg"/><Relationship Id="rId5"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24.jp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descr="Slide Number Placeholder 5" id="138" name="Google Shape;138;p13"/>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5" id="139" name="Google Shape;139;p13"/>
          <p:cNvSpPr txBox="1"/>
          <p:nvPr/>
        </p:nvSpPr>
        <p:spPr>
          <a:xfrm>
            <a:off x="806450" y="7937"/>
            <a:ext cx="7681912" cy="66675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Pre-Project Presentation	</a:t>
            </a:r>
            <a:endParaRPr/>
          </a:p>
        </p:txBody>
      </p:sp>
      <p:sp>
        <p:nvSpPr>
          <p:cNvPr descr="Text Box 8" id="140" name="Google Shape;140;p13"/>
          <p:cNvSpPr txBox="1"/>
          <p:nvPr/>
        </p:nvSpPr>
        <p:spPr>
          <a:xfrm>
            <a:off x="577850" y="990600"/>
            <a:ext cx="7910512" cy="125412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Door Unlocking System based on</a:t>
            </a:r>
            <a:endParaRPr/>
          </a:p>
          <a:p>
            <a:pPr indent="0" lvl="0" marL="0" marR="0" rtl="0" algn="ctr">
              <a:lnSpc>
                <a:spcPct val="100000"/>
              </a:lnSpc>
              <a:spcBef>
                <a:spcPts val="1900"/>
              </a:spcBef>
              <a:spcAft>
                <a:spcPts val="0"/>
              </a:spcAft>
              <a:buClr>
                <a:schemeClr val="accent2"/>
              </a:buClr>
              <a:buSzPts val="3200"/>
              <a:buFont typeface="Times New Roman"/>
              <a:buNone/>
            </a:pPr>
            <a:r>
              <a:rPr b="1" i="0" lang="en-US" sz="3200" u="none">
                <a:solidFill>
                  <a:schemeClr val="accent2"/>
                </a:solidFill>
                <a:latin typeface="Times New Roman"/>
                <a:ea typeface="Times New Roman"/>
                <a:cs typeface="Times New Roman"/>
                <a:sym typeface="Times New Roman"/>
              </a:rPr>
              <a:t>Facial Recognition using Machine Learning</a:t>
            </a:r>
            <a:endParaRPr/>
          </a:p>
        </p:txBody>
      </p:sp>
      <p:sp>
        <p:nvSpPr>
          <p:cNvPr descr="Text Box 9" id="141" name="Google Shape;141;p13"/>
          <p:cNvSpPr txBox="1"/>
          <p:nvPr/>
        </p:nvSpPr>
        <p:spPr>
          <a:xfrm>
            <a:off x="2101850" y="2667000"/>
            <a:ext cx="5243512" cy="2195512"/>
          </a:xfrm>
          <a:prstGeom prst="rect">
            <a:avLst/>
          </a:prstGeom>
          <a:noFill/>
          <a:ln>
            <a:noFill/>
          </a:ln>
        </p:spPr>
        <p:txBody>
          <a:bodyPr anchorCtr="0" anchor="t" bIns="45700" lIns="45700" spcFirstLastPara="1" rIns="45700" wrap="square" tIns="45700">
            <a:spAutoFit/>
          </a:bodyPr>
          <a:lstStyle/>
          <a:p>
            <a:pPr indent="0" lvl="0" marL="0" marR="0" rtl="0" algn="ctr">
              <a:lnSpc>
                <a:spcPct val="70000"/>
              </a:lnSpc>
              <a:spcBef>
                <a:spcPts val="0"/>
              </a:spcBef>
              <a:spcAft>
                <a:spcPts val="0"/>
              </a:spcAft>
              <a:buClr>
                <a:schemeClr val="accent2"/>
              </a:buClr>
              <a:buSzPts val="3600"/>
              <a:buFont typeface="Times New Roman"/>
              <a:buNone/>
            </a:pPr>
            <a:r>
              <a:rPr b="1" i="0" lang="en-US" sz="3600" u="none">
                <a:solidFill>
                  <a:schemeClr val="accent2"/>
                </a:solidFill>
                <a:latin typeface="Times New Roman"/>
                <a:ea typeface="Times New Roman"/>
                <a:cs typeface="Times New Roman"/>
                <a:sym typeface="Times New Roman"/>
              </a:rPr>
              <a:t>Abhilash </a:t>
            </a:r>
            <a:r>
              <a:rPr b="1" i="0" lang="en-US" sz="1800" u="none">
                <a:solidFill>
                  <a:srgbClr val="000000"/>
                </a:solidFill>
                <a:latin typeface="Times New Roman"/>
                <a:ea typeface="Times New Roman"/>
                <a:cs typeface="Times New Roman"/>
                <a:sym typeface="Times New Roman"/>
              </a:rPr>
              <a:t>(160117734072)</a:t>
            </a:r>
            <a:r>
              <a:rPr b="1" i="0" lang="en-US" sz="1800" u="none">
                <a:solidFill>
                  <a:schemeClr val="accent2"/>
                </a:solidFill>
                <a:latin typeface="Times New Roman"/>
                <a:ea typeface="Times New Roman"/>
                <a:cs typeface="Times New Roman"/>
                <a:sym typeface="Times New Roman"/>
              </a:rPr>
              <a:t> </a:t>
            </a:r>
            <a:endParaRPr/>
          </a:p>
          <a:p>
            <a:pPr indent="0" lvl="0" marL="0" marR="0" rtl="0" algn="ctr">
              <a:lnSpc>
                <a:spcPct val="70000"/>
              </a:lnSpc>
              <a:spcBef>
                <a:spcPts val="2100"/>
              </a:spcBef>
              <a:spcAft>
                <a:spcPts val="0"/>
              </a:spcAft>
              <a:buClr>
                <a:schemeClr val="accent2"/>
              </a:buClr>
              <a:buSzPts val="3600"/>
              <a:buFont typeface="Times New Roman"/>
              <a:buNone/>
            </a:pPr>
            <a:r>
              <a:rPr b="1" i="0" lang="en-US" sz="3600" u="none">
                <a:solidFill>
                  <a:schemeClr val="accent2"/>
                </a:solidFill>
                <a:latin typeface="Times New Roman"/>
                <a:ea typeface="Times New Roman"/>
                <a:cs typeface="Times New Roman"/>
                <a:sym typeface="Times New Roman"/>
              </a:rPr>
              <a:t>Poojith</a:t>
            </a:r>
            <a:r>
              <a:rPr b="1" i="0" lang="en-US" sz="1800" u="none">
                <a:solidFill>
                  <a:schemeClr val="accent2"/>
                </a:solidFill>
                <a:latin typeface="Times New Roman"/>
                <a:ea typeface="Times New Roman"/>
                <a:cs typeface="Times New Roman"/>
                <a:sym typeface="Times New Roman"/>
              </a:rPr>
              <a:t> </a:t>
            </a:r>
            <a:r>
              <a:rPr b="1" i="0" lang="en-US" sz="1800" u="none">
                <a:solidFill>
                  <a:srgbClr val="000000"/>
                </a:solidFill>
                <a:latin typeface="Times New Roman"/>
                <a:ea typeface="Times New Roman"/>
                <a:cs typeface="Times New Roman"/>
                <a:sym typeface="Times New Roman"/>
              </a:rPr>
              <a:t>(160117734096)</a:t>
            </a:r>
            <a:r>
              <a:rPr b="1" i="0" lang="en-US" sz="3600" u="none">
                <a:solidFill>
                  <a:schemeClr val="accent2"/>
                </a:solidFill>
                <a:latin typeface="Times New Roman"/>
                <a:ea typeface="Times New Roman"/>
                <a:cs typeface="Times New Roman"/>
                <a:sym typeface="Times New Roman"/>
              </a:rPr>
              <a:t> </a:t>
            </a:r>
            <a:endParaRPr/>
          </a:p>
          <a:p>
            <a:pPr indent="0" lvl="0" marL="0" marR="0" rtl="0" algn="ctr">
              <a:lnSpc>
                <a:spcPct val="70000"/>
              </a:lnSpc>
              <a:spcBef>
                <a:spcPts val="2100"/>
              </a:spcBef>
              <a:spcAft>
                <a:spcPts val="0"/>
              </a:spcAft>
              <a:buClr>
                <a:schemeClr val="accent2"/>
              </a:buClr>
              <a:buSzPts val="3600"/>
              <a:buFont typeface="Times New Roman"/>
              <a:buNone/>
            </a:pPr>
            <a:r>
              <a:rPr b="1" i="0" lang="en-US" sz="3600" u="none">
                <a:solidFill>
                  <a:schemeClr val="accent2"/>
                </a:solidFill>
                <a:latin typeface="Times New Roman"/>
                <a:ea typeface="Times New Roman"/>
                <a:cs typeface="Times New Roman"/>
                <a:sym typeface="Times New Roman"/>
              </a:rPr>
              <a:t>Amaan </a:t>
            </a:r>
            <a:r>
              <a:rPr b="1" i="0" lang="en-US" sz="1800" u="none">
                <a:solidFill>
                  <a:srgbClr val="000000"/>
                </a:solidFill>
                <a:latin typeface="Times New Roman"/>
                <a:ea typeface="Times New Roman"/>
                <a:cs typeface="Times New Roman"/>
                <a:sym typeface="Times New Roman"/>
              </a:rPr>
              <a:t>(160117734090)</a:t>
            </a:r>
            <a:endParaRPr b="1" i="0" sz="3600" u="none">
              <a:solidFill>
                <a:schemeClr val="accent2"/>
              </a:solidFill>
              <a:latin typeface="Times New Roman"/>
              <a:ea typeface="Times New Roman"/>
              <a:cs typeface="Times New Roman"/>
              <a:sym typeface="Times New Roman"/>
            </a:endParaRPr>
          </a:p>
          <a:p>
            <a:pPr indent="0" lvl="0" marL="0" marR="0" rtl="0" algn="ctr">
              <a:lnSpc>
                <a:spcPct val="70000"/>
              </a:lnSpc>
              <a:spcBef>
                <a:spcPts val="12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B. E. 4/4 EEE D2</a:t>
            </a:r>
            <a:endParaRPr/>
          </a:p>
        </p:txBody>
      </p:sp>
      <p:sp>
        <p:nvSpPr>
          <p:cNvPr descr="Text Box 10" id="142" name="Google Shape;142;p13"/>
          <p:cNvSpPr txBox="1"/>
          <p:nvPr/>
        </p:nvSpPr>
        <p:spPr>
          <a:xfrm>
            <a:off x="193675" y="5410200"/>
            <a:ext cx="4559400" cy="659700"/>
          </a:xfrm>
          <a:prstGeom prst="rect">
            <a:avLst/>
          </a:prstGeom>
          <a:noFill/>
          <a:ln>
            <a:noFill/>
          </a:ln>
        </p:spPr>
        <p:txBody>
          <a:bodyPr anchorCtr="0" anchor="t" bIns="45700" lIns="45700" spcFirstLastPara="1" rIns="45700" wrap="square" tIns="45700">
            <a:spAutoFit/>
          </a:bodyPr>
          <a:lstStyle/>
          <a:p>
            <a:pPr indent="0" lvl="0" marL="0" marR="0" rtl="0" algn="l">
              <a:lnSpc>
                <a:spcPct val="7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 Internal Guide :</a:t>
            </a:r>
            <a:endParaRPr/>
          </a:p>
          <a:p>
            <a:pPr indent="0" lvl="0" marL="0" marR="0" rtl="0" algn="l">
              <a:lnSpc>
                <a:spcPct val="70000"/>
              </a:lnSpc>
              <a:spcBef>
                <a:spcPts val="1400"/>
              </a:spcBef>
              <a:spcAft>
                <a:spcPts val="0"/>
              </a:spcAft>
              <a:buClr>
                <a:schemeClr val="accent2"/>
              </a:buClr>
              <a:buSzPts val="1800"/>
              <a:buFont typeface="Times New Roman"/>
              <a:buNone/>
            </a:pPr>
            <a:r>
              <a:rPr b="1" i="0" lang="en-US" sz="1800" u="none">
                <a:solidFill>
                  <a:schemeClr val="accent2"/>
                </a:solidFill>
                <a:latin typeface="Times New Roman"/>
                <a:ea typeface="Times New Roman"/>
                <a:cs typeface="Times New Roman"/>
                <a:sym typeface="Times New Roman"/>
              </a:rPr>
              <a:t>Dr.K.Krishna Veni Professor</a:t>
            </a:r>
            <a:endParaRPr/>
          </a:p>
        </p:txBody>
      </p:sp>
      <p:pic>
        <p:nvPicPr>
          <p:cNvPr descr="Picture 2" id="143" name="Google Shape;143;p13"/>
          <p:cNvPicPr preferRelativeResize="0"/>
          <p:nvPr/>
        </p:nvPicPr>
        <p:blipFill rotWithShape="1">
          <a:blip r:embed="rId3">
            <a:alphaModFix/>
          </a:blip>
          <a:srcRect b="0" l="0" r="0" t="0"/>
          <a:stretch/>
        </p:blipFill>
        <p:spPr>
          <a:xfrm>
            <a:off x="52387" y="-6350"/>
            <a:ext cx="762000" cy="99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2"/>
          <p:cNvSpPr txBox="1"/>
          <p:nvPr>
            <p:ph type="title"/>
          </p:nvPr>
        </p:nvSpPr>
        <p:spPr>
          <a:xfrm>
            <a:off x="457200" y="77787"/>
            <a:ext cx="8229600" cy="633412"/>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900"/>
              <a:buFont typeface="Times New Roman"/>
              <a:buNone/>
            </a:pPr>
            <a:r>
              <a:rPr b="0" i="0" lang="en-US" sz="3900" u="none">
                <a:solidFill>
                  <a:srgbClr val="000000"/>
                </a:solidFill>
                <a:latin typeface="Times New Roman"/>
                <a:ea typeface="Times New Roman"/>
                <a:cs typeface="Times New Roman"/>
                <a:sym typeface="Times New Roman"/>
              </a:rPr>
              <a:t>Face &amp; Eye detection</a:t>
            </a:r>
            <a:endParaRPr/>
          </a:p>
        </p:txBody>
      </p:sp>
      <p:sp>
        <p:nvSpPr>
          <p:cNvPr id="229" name="Google Shape;229;p22"/>
          <p:cNvSpPr txBox="1"/>
          <p:nvPr>
            <p:ph idx="1" type="body"/>
          </p:nvPr>
        </p:nvSpPr>
        <p:spPr>
          <a:xfrm>
            <a:off x="219075" y="822325"/>
            <a:ext cx="8858100" cy="5559300"/>
          </a:xfrm>
          <a:prstGeom prst="rect">
            <a:avLst/>
          </a:prstGeom>
          <a:noFill/>
          <a:ln>
            <a:noFill/>
          </a:ln>
        </p:spPr>
        <p:txBody>
          <a:bodyPr anchorCtr="0" anchor="t" bIns="45700" lIns="45700" spcFirstLastPara="1" rIns="45700" wrap="square" tIns="45700">
            <a:noAutofit/>
          </a:bodyPr>
          <a:lstStyle/>
          <a:p>
            <a:pPr indent="-307975" lvl="0" marL="307975" rtl="0" algn="l">
              <a:lnSpc>
                <a:spcPct val="100000"/>
              </a:lnSpc>
              <a:spcBef>
                <a:spcPts val="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Face Detection is a type of application classified under “computer vision”   technology. It is the process in which algorithms are developed and trained to properly locate faces or objects, in images</a:t>
            </a:r>
            <a:r>
              <a:rPr lang="en-US" sz="1700"/>
              <a:t>.</a:t>
            </a:r>
            <a:endParaRPr/>
          </a:p>
          <a:p>
            <a:pPr indent="-307975" lvl="0" marL="307975" rtl="0" algn="l">
              <a:lnSpc>
                <a:spcPct val="100000"/>
              </a:lnSpc>
              <a:spcBef>
                <a:spcPts val="600"/>
              </a:spcBef>
              <a:spcAft>
                <a:spcPts val="0"/>
              </a:spcAft>
              <a:buClr>
                <a:srgbClr val="000000"/>
              </a:buClr>
              <a:buSzPts val="1700"/>
              <a:buFont typeface="Times New Roman"/>
              <a:buChar char="•"/>
            </a:pPr>
            <a:r>
              <a:rPr b="0" i="0" lang="en-US" sz="1700" u="none">
                <a:solidFill>
                  <a:srgbClr val="000000"/>
                </a:solidFill>
                <a:latin typeface="Times New Roman"/>
                <a:ea typeface="Times New Roman"/>
                <a:cs typeface="Times New Roman"/>
                <a:sym typeface="Times New Roman"/>
              </a:rPr>
              <a:t>Face detection is different from face recognition, but they depend on each other. So, In our case face recognition needs face detection for making an identification to “recognise” a face.</a:t>
            </a:r>
            <a:endParaRPr/>
          </a:p>
          <a:p>
            <a:pPr indent="-342900" lvl="0" marL="342900" rtl="0" algn="l">
              <a:lnSpc>
                <a:spcPct val="100000"/>
              </a:lnSpc>
              <a:spcBef>
                <a:spcPts val="0"/>
              </a:spcBef>
              <a:spcAft>
                <a:spcPts val="0"/>
              </a:spcAft>
              <a:buSzPts val="1800"/>
              <a:buChar char="•"/>
            </a:pPr>
            <a:r>
              <a:rPr lang="en-US" sz="1800"/>
              <a:t>We need to detect face and then move on to next steps its very important, to find a face in the screen.</a:t>
            </a:r>
            <a:endParaRPr sz="1800"/>
          </a:p>
          <a:p>
            <a:pPr indent="0" lvl="0" marL="342900" rtl="0" algn="l">
              <a:lnSpc>
                <a:spcPct val="100000"/>
              </a:lnSpc>
              <a:spcBef>
                <a:spcPts val="600"/>
              </a:spcBef>
              <a:spcAft>
                <a:spcPts val="0"/>
              </a:spcAft>
              <a:buNone/>
            </a:pPr>
            <a:r>
              <a:t/>
            </a:r>
            <a:endParaRPr sz="1800"/>
          </a:p>
        </p:txBody>
      </p:sp>
      <p:pic>
        <p:nvPicPr>
          <p:cNvPr id="230" name="Google Shape;230;p22"/>
          <p:cNvPicPr preferRelativeResize="0"/>
          <p:nvPr/>
        </p:nvPicPr>
        <p:blipFill>
          <a:blip r:embed="rId3">
            <a:alphaModFix/>
          </a:blip>
          <a:stretch>
            <a:fillRect/>
          </a:stretch>
        </p:blipFill>
        <p:spPr>
          <a:xfrm>
            <a:off x="621925" y="3101900"/>
            <a:ext cx="3708499" cy="2013400"/>
          </a:xfrm>
          <a:prstGeom prst="rect">
            <a:avLst/>
          </a:prstGeom>
          <a:noFill/>
          <a:ln>
            <a:noFill/>
          </a:ln>
        </p:spPr>
      </p:pic>
      <p:pic>
        <p:nvPicPr>
          <p:cNvPr id="231" name="Google Shape;231;p22"/>
          <p:cNvPicPr preferRelativeResize="0"/>
          <p:nvPr/>
        </p:nvPicPr>
        <p:blipFill>
          <a:blip r:embed="rId4">
            <a:alphaModFix/>
          </a:blip>
          <a:stretch>
            <a:fillRect/>
          </a:stretch>
        </p:blipFill>
        <p:spPr>
          <a:xfrm>
            <a:off x="4939775" y="3101900"/>
            <a:ext cx="3887376" cy="2013401"/>
          </a:xfrm>
          <a:prstGeom prst="rect">
            <a:avLst/>
          </a:prstGeom>
          <a:noFill/>
          <a:ln>
            <a:noFill/>
          </a:ln>
        </p:spPr>
      </p:pic>
      <p:sp>
        <p:nvSpPr>
          <p:cNvPr id="232" name="Google Shape;232;p22"/>
          <p:cNvSpPr txBox="1"/>
          <p:nvPr/>
        </p:nvSpPr>
        <p:spPr>
          <a:xfrm>
            <a:off x="664475" y="5378575"/>
            <a:ext cx="3623400" cy="31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3" name="Google Shape;233;p22"/>
          <p:cNvSpPr txBox="1"/>
          <p:nvPr/>
        </p:nvSpPr>
        <p:spPr>
          <a:xfrm>
            <a:off x="388450" y="5572125"/>
            <a:ext cx="843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latin typeface="Times New Roman"/>
                <a:ea typeface="Times New Roman"/>
                <a:cs typeface="Times New Roman"/>
                <a:sym typeface="Times New Roman"/>
              </a:rPr>
              <a:t>According to our requirement we can go with Either the Shape of </a:t>
            </a:r>
            <a:r>
              <a:rPr b="1" lang="en-US" sz="1600">
                <a:latin typeface="Times New Roman"/>
                <a:ea typeface="Times New Roman"/>
                <a:cs typeface="Times New Roman"/>
                <a:sym typeface="Times New Roman"/>
              </a:rPr>
              <a:t>Rectangle</a:t>
            </a:r>
            <a:r>
              <a:rPr lang="en-US" sz="1600">
                <a:latin typeface="Times New Roman"/>
                <a:ea typeface="Times New Roman"/>
                <a:cs typeface="Times New Roman"/>
                <a:sym typeface="Times New Roman"/>
              </a:rPr>
              <a:t> or </a:t>
            </a:r>
            <a:r>
              <a:rPr b="1" lang="en-US" sz="1600">
                <a:latin typeface="Times New Roman"/>
                <a:ea typeface="Times New Roman"/>
                <a:cs typeface="Times New Roman"/>
                <a:sym typeface="Times New Roman"/>
              </a:rPr>
              <a:t>Circle</a:t>
            </a:r>
            <a:endParaRPr b="1" sz="16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457200" y="74612"/>
            <a:ext cx="8229600" cy="534987"/>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100"/>
              <a:buFont typeface="Times New Roman"/>
              <a:buNone/>
            </a:pPr>
            <a:r>
              <a:rPr b="0" i="0" lang="en-US" sz="3100" u="none">
                <a:solidFill>
                  <a:srgbClr val="000000"/>
                </a:solidFill>
                <a:latin typeface="Times New Roman"/>
                <a:ea typeface="Times New Roman"/>
                <a:cs typeface="Times New Roman"/>
                <a:sym typeface="Times New Roman"/>
              </a:rPr>
              <a:t>Algorithm Behind Detection</a:t>
            </a:r>
            <a:endParaRPr/>
          </a:p>
        </p:txBody>
      </p:sp>
      <p:sp>
        <p:nvSpPr>
          <p:cNvPr id="239" name="Google Shape;239;p23"/>
          <p:cNvSpPr txBox="1"/>
          <p:nvPr>
            <p:ph idx="1" type="body"/>
          </p:nvPr>
        </p:nvSpPr>
        <p:spPr>
          <a:xfrm>
            <a:off x="298450" y="760400"/>
            <a:ext cx="8678400" cy="5467500"/>
          </a:xfrm>
          <a:prstGeom prst="rect">
            <a:avLst/>
          </a:prstGeom>
          <a:noFill/>
          <a:ln>
            <a:noFill/>
          </a:ln>
        </p:spPr>
        <p:txBody>
          <a:bodyPr anchorCtr="0" anchor="t" bIns="45700" lIns="45700" spcFirstLastPara="1" rIns="45700" wrap="square" tIns="45700">
            <a:noAutofit/>
          </a:bodyPr>
          <a:lstStyle/>
          <a:p>
            <a:pPr indent="-336550" lvl="0" marL="457200" rtl="0" algn="l">
              <a:lnSpc>
                <a:spcPct val="100000"/>
              </a:lnSpc>
              <a:spcBef>
                <a:spcPts val="700"/>
              </a:spcBef>
              <a:spcAft>
                <a:spcPts val="0"/>
              </a:spcAft>
              <a:buSzPts val="1700"/>
              <a:buChar char="●"/>
            </a:pPr>
            <a:r>
              <a:rPr lang="en-US" sz="1700"/>
              <a:t>The Face Detection generally works on the principle of  viola jones algorithm, this algorithm works on grayscale image, the algorithm looks at many smaller subregions and tries to find a face by looking for specific features in each subregion. </a:t>
            </a:r>
            <a:endParaRPr sz="1700"/>
          </a:p>
          <a:p>
            <a:pPr indent="-336550" lvl="0" marL="457200" rtl="0" algn="l">
              <a:lnSpc>
                <a:spcPct val="100000"/>
              </a:lnSpc>
              <a:spcBef>
                <a:spcPts val="0"/>
              </a:spcBef>
              <a:spcAft>
                <a:spcPts val="0"/>
              </a:spcAft>
              <a:buSzPts val="1700"/>
              <a:buChar char="●"/>
            </a:pPr>
            <a:r>
              <a:rPr lang="en-US" sz="1700"/>
              <a:t>The viola jones algorithm has four main steps: 1. selecting Haar-like features, 2. Creating an Integral image, 3. Adaboost training, 4. creating classifier cascades.</a:t>
            </a:r>
            <a:endParaRPr sz="1700"/>
          </a:p>
          <a:p>
            <a:pPr indent="-355600" lvl="0" marL="457200" rtl="0" algn="l">
              <a:lnSpc>
                <a:spcPct val="100000"/>
              </a:lnSpc>
              <a:spcBef>
                <a:spcPts val="0"/>
              </a:spcBef>
              <a:spcAft>
                <a:spcPts val="0"/>
              </a:spcAft>
              <a:buSzPts val="2000"/>
              <a:buAutoNum type="arabicPeriod"/>
            </a:pPr>
            <a:r>
              <a:rPr b="1" lang="en-US" sz="1700"/>
              <a:t>Haar-like features</a:t>
            </a:r>
            <a:endParaRPr b="1" sz="2000"/>
          </a:p>
          <a:p>
            <a:pPr indent="0" lvl="0" marL="45720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sz="2000"/>
          </a:p>
          <a:p>
            <a:pPr indent="0" lvl="0" marL="457200" rtl="0" algn="l">
              <a:lnSpc>
                <a:spcPct val="100000"/>
              </a:lnSpc>
              <a:spcBef>
                <a:spcPts val="700"/>
              </a:spcBef>
              <a:spcAft>
                <a:spcPts val="0"/>
              </a:spcAft>
              <a:buNone/>
            </a:pPr>
            <a:r>
              <a:t/>
            </a:r>
            <a:endParaRPr sz="2000"/>
          </a:p>
          <a:p>
            <a:pPr indent="-349250" lvl="0" marL="457200" rtl="0" algn="l">
              <a:lnSpc>
                <a:spcPct val="100000"/>
              </a:lnSpc>
              <a:spcBef>
                <a:spcPts val="700"/>
              </a:spcBef>
              <a:spcAft>
                <a:spcPts val="0"/>
              </a:spcAft>
              <a:buSzPts val="1900"/>
              <a:buChar char="●"/>
            </a:pPr>
            <a:r>
              <a:rPr lang="en-US" sz="1900"/>
              <a:t>The value of the feature is calculated as a single number: the sum of pixel values in the black area minus the sum of pixel values in the white area.</a:t>
            </a:r>
            <a:endParaRPr sz="1900"/>
          </a:p>
        </p:txBody>
      </p:sp>
      <p:pic>
        <p:nvPicPr>
          <p:cNvPr id="240" name="Google Shape;240;p23"/>
          <p:cNvPicPr preferRelativeResize="0"/>
          <p:nvPr/>
        </p:nvPicPr>
        <p:blipFill>
          <a:blip r:embed="rId3">
            <a:alphaModFix/>
          </a:blip>
          <a:stretch>
            <a:fillRect/>
          </a:stretch>
        </p:blipFill>
        <p:spPr>
          <a:xfrm>
            <a:off x="457200" y="2570700"/>
            <a:ext cx="3182825" cy="2114750"/>
          </a:xfrm>
          <a:prstGeom prst="rect">
            <a:avLst/>
          </a:prstGeom>
          <a:noFill/>
          <a:ln>
            <a:noFill/>
          </a:ln>
        </p:spPr>
      </p:pic>
      <p:pic>
        <p:nvPicPr>
          <p:cNvPr id="241" name="Google Shape;241;p23"/>
          <p:cNvPicPr preferRelativeResize="0"/>
          <p:nvPr/>
        </p:nvPicPr>
        <p:blipFill>
          <a:blip r:embed="rId4">
            <a:alphaModFix/>
          </a:blip>
          <a:stretch>
            <a:fillRect/>
          </a:stretch>
        </p:blipFill>
        <p:spPr>
          <a:xfrm>
            <a:off x="4174975" y="2613163"/>
            <a:ext cx="4701550" cy="176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idx="1" type="body"/>
          </p:nvPr>
        </p:nvSpPr>
        <p:spPr>
          <a:xfrm>
            <a:off x="125375" y="827475"/>
            <a:ext cx="8676000" cy="5579100"/>
          </a:xfrm>
          <a:prstGeom prst="rect">
            <a:avLst/>
          </a:prstGeom>
        </p:spPr>
        <p:txBody>
          <a:bodyPr anchorCtr="0" anchor="t" bIns="45700" lIns="45700" spcFirstLastPara="1" rIns="45700" wrap="square" tIns="45700">
            <a:noAutofit/>
          </a:bodyPr>
          <a:lstStyle/>
          <a:p>
            <a:pPr indent="0" lvl="0" marL="0" rtl="0" algn="l">
              <a:spcBef>
                <a:spcPts val="700"/>
              </a:spcBef>
              <a:spcAft>
                <a:spcPts val="0"/>
              </a:spcAft>
              <a:buNone/>
            </a:pPr>
            <a:r>
              <a:rPr b="1" lang="en-US" sz="2000"/>
              <a:t>2. Creating an Integral Image</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t/>
            </a:r>
            <a:endParaRPr b="1" sz="2000"/>
          </a:p>
          <a:p>
            <a:pPr indent="0" lvl="0" marL="0" rtl="0" algn="l">
              <a:spcBef>
                <a:spcPts val="700"/>
              </a:spcBef>
              <a:spcAft>
                <a:spcPts val="0"/>
              </a:spcAft>
              <a:buNone/>
            </a:pPr>
            <a:r>
              <a:rPr b="1" lang="en-US" sz="2000"/>
              <a:t>3. AdaBoost training</a:t>
            </a:r>
            <a:endParaRPr b="1" sz="2000"/>
          </a:p>
          <a:p>
            <a:pPr indent="-349250" lvl="0" marL="457200" rtl="0" algn="l">
              <a:spcBef>
                <a:spcPts val="700"/>
              </a:spcBef>
              <a:spcAft>
                <a:spcPts val="0"/>
              </a:spcAft>
              <a:buSzPts val="1900"/>
              <a:buChar char="●"/>
            </a:pPr>
            <a:r>
              <a:rPr lang="en-US" sz="1900"/>
              <a:t>Adaboost checks the performance of a classifier that we supply to it,To calculate the performance of a classifier, you evaluate it on all subregions of all the images used for training.</a:t>
            </a:r>
            <a:endParaRPr sz="1900"/>
          </a:p>
          <a:p>
            <a:pPr indent="0" lvl="0" marL="0" rtl="0" algn="l">
              <a:spcBef>
                <a:spcPts val="700"/>
              </a:spcBef>
              <a:spcAft>
                <a:spcPts val="0"/>
              </a:spcAft>
              <a:buNone/>
            </a:pPr>
            <a:r>
              <a:rPr b="1" lang="en-US" sz="1900"/>
              <a:t>4. Classifier Cascades</a:t>
            </a:r>
            <a:endParaRPr b="1" sz="1900"/>
          </a:p>
          <a:p>
            <a:pPr indent="-349250" lvl="0" marL="457200" rtl="0" algn="l">
              <a:spcBef>
                <a:spcPts val="700"/>
              </a:spcBef>
              <a:spcAft>
                <a:spcPts val="0"/>
              </a:spcAft>
              <a:buSzPts val="1900"/>
              <a:buChar char="●"/>
            </a:pPr>
            <a:r>
              <a:rPr lang="en-US" sz="1900"/>
              <a:t>The job of the cascade is to quickly discard non-faces, and avoid wasting precious time and computations. Thus, achieving the speed necessary for real-time face detection.</a:t>
            </a:r>
            <a:endParaRPr sz="1900"/>
          </a:p>
          <a:p>
            <a:pPr indent="0" lvl="0" marL="0" rtl="0" algn="l">
              <a:spcBef>
                <a:spcPts val="700"/>
              </a:spcBef>
              <a:spcAft>
                <a:spcPts val="0"/>
              </a:spcAft>
              <a:buNone/>
            </a:pPr>
            <a:r>
              <a:t/>
            </a:r>
            <a:endParaRPr b="1" sz="1900"/>
          </a:p>
        </p:txBody>
      </p:sp>
      <p:pic>
        <p:nvPicPr>
          <p:cNvPr id="247" name="Google Shape;247;p24"/>
          <p:cNvPicPr preferRelativeResize="0"/>
          <p:nvPr/>
        </p:nvPicPr>
        <p:blipFill>
          <a:blip r:embed="rId3">
            <a:alphaModFix/>
          </a:blip>
          <a:stretch>
            <a:fillRect/>
          </a:stretch>
        </p:blipFill>
        <p:spPr>
          <a:xfrm>
            <a:off x="319275" y="1404375"/>
            <a:ext cx="4131524" cy="1943125"/>
          </a:xfrm>
          <a:prstGeom prst="rect">
            <a:avLst/>
          </a:prstGeom>
          <a:noFill/>
          <a:ln>
            <a:noFill/>
          </a:ln>
        </p:spPr>
      </p:pic>
      <p:pic>
        <p:nvPicPr>
          <p:cNvPr id="248" name="Google Shape;248;p24"/>
          <p:cNvPicPr preferRelativeResize="0"/>
          <p:nvPr/>
        </p:nvPicPr>
        <p:blipFill>
          <a:blip r:embed="rId4">
            <a:alphaModFix/>
          </a:blip>
          <a:stretch>
            <a:fillRect/>
          </a:stretch>
        </p:blipFill>
        <p:spPr>
          <a:xfrm>
            <a:off x="5190525" y="1328975"/>
            <a:ext cx="3548101" cy="194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457200" y="-4762"/>
            <a:ext cx="8229600" cy="695325"/>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300"/>
              <a:buFont typeface="Times New Roman"/>
              <a:buNone/>
            </a:pPr>
            <a:r>
              <a:rPr b="0" i="0" lang="en-US" sz="4300" u="none">
                <a:solidFill>
                  <a:srgbClr val="000000"/>
                </a:solidFill>
                <a:latin typeface="Times New Roman"/>
                <a:ea typeface="Times New Roman"/>
                <a:cs typeface="Times New Roman"/>
                <a:sym typeface="Times New Roman"/>
              </a:rPr>
              <a:t>Face Storing</a:t>
            </a:r>
            <a:endParaRPr/>
          </a:p>
        </p:txBody>
      </p:sp>
      <p:sp>
        <p:nvSpPr>
          <p:cNvPr id="254" name="Google Shape;254;p25"/>
          <p:cNvSpPr txBox="1"/>
          <p:nvPr>
            <p:ph idx="1" type="body"/>
          </p:nvPr>
        </p:nvSpPr>
        <p:spPr>
          <a:xfrm>
            <a:off x="211137" y="915987"/>
            <a:ext cx="8229600" cy="5257800"/>
          </a:xfrm>
          <a:prstGeom prst="rect">
            <a:avLst/>
          </a:prstGeom>
          <a:noFill/>
          <a:ln>
            <a:noFill/>
          </a:ln>
        </p:spPr>
        <p:txBody>
          <a:bodyPr anchorCtr="0" anchor="t" bIns="45700" lIns="45700" spcFirstLastPara="1" rIns="45700" wrap="square" tIns="45700">
            <a:noAutofit/>
          </a:bodyPr>
          <a:lstStyle/>
          <a:p>
            <a:pPr indent="-357187" lvl="0" marL="357187" rtl="0" algn="l">
              <a:lnSpc>
                <a:spcPct val="100000"/>
              </a:lnSpc>
              <a:spcBef>
                <a:spcPts val="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After Face detection, and analysing the features of the face the face images are stored in the particular system folder data set and they are later used for further extracting features in facial recognition and training.</a:t>
            </a:r>
            <a:endParaRPr/>
          </a:p>
          <a:p>
            <a:pPr indent="-357187" lvl="0" marL="357187" rtl="0" algn="l">
              <a:lnSpc>
                <a:spcPct val="100000"/>
              </a:lnSpc>
              <a:spcBef>
                <a:spcPts val="70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The facial capturing method requires a python script to facilitate building our custom face recognition data set. The python script will :</a:t>
            </a:r>
            <a:endParaRPr/>
          </a:p>
          <a:p>
            <a:pPr indent="-357187" lvl="0" marL="357187" rtl="0" algn="l">
              <a:lnSpc>
                <a:spcPct val="100000"/>
              </a:lnSpc>
              <a:spcBef>
                <a:spcPts val="700"/>
              </a:spcBef>
              <a:spcAft>
                <a:spcPts val="0"/>
              </a:spcAft>
              <a:buClr>
                <a:srgbClr val="000000"/>
              </a:buClr>
              <a:buSzPts val="2500"/>
              <a:buFont typeface="Times New Roman"/>
              <a:buAutoNum type="alphaUcPeriod"/>
            </a:pPr>
            <a:r>
              <a:rPr b="0" i="0" lang="en-US" sz="2500" u="none">
                <a:solidFill>
                  <a:srgbClr val="000000"/>
                </a:solidFill>
                <a:latin typeface="Times New Roman"/>
                <a:ea typeface="Times New Roman"/>
                <a:cs typeface="Times New Roman"/>
                <a:sym typeface="Times New Roman"/>
              </a:rPr>
              <a:t>Access the webcam</a:t>
            </a:r>
            <a:endParaRPr/>
          </a:p>
          <a:p>
            <a:pPr indent="-357187" lvl="0" marL="357187" rtl="0" algn="l">
              <a:lnSpc>
                <a:spcPct val="100000"/>
              </a:lnSpc>
              <a:spcBef>
                <a:spcPts val="700"/>
              </a:spcBef>
              <a:spcAft>
                <a:spcPts val="0"/>
              </a:spcAft>
              <a:buClr>
                <a:srgbClr val="000000"/>
              </a:buClr>
              <a:buSzPts val="2500"/>
              <a:buFont typeface="Times New Roman"/>
              <a:buAutoNum type="alphaUcPeriod"/>
            </a:pPr>
            <a:r>
              <a:rPr b="0" i="0" lang="en-US" sz="2500" u="none">
                <a:solidFill>
                  <a:srgbClr val="000000"/>
                </a:solidFill>
                <a:latin typeface="Times New Roman"/>
                <a:ea typeface="Times New Roman"/>
                <a:cs typeface="Times New Roman"/>
                <a:sym typeface="Times New Roman"/>
              </a:rPr>
              <a:t>Detect faces in the frame</a:t>
            </a:r>
            <a:endParaRPr/>
          </a:p>
          <a:p>
            <a:pPr indent="-357187" lvl="0" marL="357187" rtl="0" algn="l">
              <a:lnSpc>
                <a:spcPct val="100000"/>
              </a:lnSpc>
              <a:spcBef>
                <a:spcPts val="700"/>
              </a:spcBef>
              <a:spcAft>
                <a:spcPts val="0"/>
              </a:spcAft>
              <a:buClr>
                <a:srgbClr val="000000"/>
              </a:buClr>
              <a:buSzPts val="2500"/>
              <a:buFont typeface="Times New Roman"/>
              <a:buAutoNum type="alphaUcPeriod"/>
            </a:pPr>
            <a:r>
              <a:rPr b="0" i="0" lang="en-US" sz="2500" u="none">
                <a:solidFill>
                  <a:srgbClr val="000000"/>
                </a:solidFill>
                <a:latin typeface="Times New Roman"/>
                <a:ea typeface="Times New Roman"/>
                <a:cs typeface="Times New Roman"/>
                <a:sym typeface="Times New Roman"/>
              </a:rPr>
              <a:t>Store the faces into the disk</a:t>
            </a:r>
            <a:endParaRPr/>
          </a:p>
          <a:p>
            <a:pPr indent="-357187" lvl="0" marL="357187" rtl="0" algn="l">
              <a:lnSpc>
                <a:spcPct val="100000"/>
              </a:lnSpc>
              <a:spcBef>
                <a:spcPts val="70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The important exception is while storing, if more than two faces are detected by the camera, the  code will stop running the camera and raises an error message while face storing.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nvSpPr>
        <p:spPr>
          <a:xfrm>
            <a:off x="1105125" y="114600"/>
            <a:ext cx="68445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700">
                <a:latin typeface="Times New Roman"/>
                <a:ea typeface="Times New Roman"/>
                <a:cs typeface="Times New Roman"/>
                <a:sym typeface="Times New Roman"/>
              </a:rPr>
              <a:t>Stored Faces of Admin and User’s</a:t>
            </a:r>
            <a:endParaRPr b="1" sz="3000">
              <a:latin typeface="Times New Roman"/>
              <a:ea typeface="Times New Roman"/>
              <a:cs typeface="Times New Roman"/>
              <a:sym typeface="Times New Roman"/>
            </a:endParaRPr>
          </a:p>
        </p:txBody>
      </p:sp>
      <p:sp>
        <p:nvSpPr>
          <p:cNvPr id="260" name="Google Shape;260;p26"/>
          <p:cNvSpPr txBox="1"/>
          <p:nvPr/>
        </p:nvSpPr>
        <p:spPr>
          <a:xfrm>
            <a:off x="294675" y="5786450"/>
            <a:ext cx="846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Times New Roman"/>
                <a:ea typeface="Times New Roman"/>
                <a:cs typeface="Times New Roman"/>
                <a:sym typeface="Times New Roman"/>
              </a:rPr>
              <a:t>Here the first user becomes the ADMIN by default, and next entries will be deemed as USERS</a:t>
            </a:r>
            <a:endParaRPr b="1">
              <a:latin typeface="Times New Roman"/>
              <a:ea typeface="Times New Roman"/>
              <a:cs typeface="Times New Roman"/>
              <a:sym typeface="Times New Roman"/>
            </a:endParaRPr>
          </a:p>
        </p:txBody>
      </p:sp>
      <p:pic>
        <p:nvPicPr>
          <p:cNvPr id="261" name="Google Shape;261;p26"/>
          <p:cNvPicPr preferRelativeResize="0"/>
          <p:nvPr/>
        </p:nvPicPr>
        <p:blipFill>
          <a:blip r:embed="rId3">
            <a:alphaModFix/>
          </a:blip>
          <a:stretch>
            <a:fillRect/>
          </a:stretch>
        </p:blipFill>
        <p:spPr>
          <a:xfrm>
            <a:off x="152400" y="867300"/>
            <a:ext cx="8839200" cy="4762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nvSpPr>
        <p:spPr>
          <a:xfrm>
            <a:off x="1728825" y="-142900"/>
            <a:ext cx="6872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solidFill>
                  <a:schemeClr val="dk1"/>
                </a:solidFill>
                <a:latin typeface="Calibri"/>
                <a:ea typeface="Calibri"/>
                <a:cs typeface="Calibri"/>
                <a:sym typeface="Calibri"/>
              </a:rPr>
              <a:t>Security Additions</a:t>
            </a:r>
            <a:endParaRPr sz="5600">
              <a:latin typeface="Times New Roman"/>
              <a:ea typeface="Times New Roman"/>
              <a:cs typeface="Times New Roman"/>
              <a:sym typeface="Times New Roman"/>
            </a:endParaRPr>
          </a:p>
        </p:txBody>
      </p:sp>
      <p:sp>
        <p:nvSpPr>
          <p:cNvPr id="267" name="Google Shape;267;p27"/>
          <p:cNvSpPr txBox="1"/>
          <p:nvPr/>
        </p:nvSpPr>
        <p:spPr>
          <a:xfrm>
            <a:off x="442925" y="1177300"/>
            <a:ext cx="85155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There are many </a:t>
            </a:r>
            <a:r>
              <a:rPr lang="en-US" sz="2400">
                <a:solidFill>
                  <a:schemeClr val="dk1"/>
                </a:solidFill>
                <a:latin typeface="Times New Roman"/>
                <a:ea typeface="Times New Roman"/>
                <a:cs typeface="Times New Roman"/>
                <a:sym typeface="Times New Roman"/>
              </a:rPr>
              <a:t>loopholes</a:t>
            </a:r>
            <a:r>
              <a:rPr lang="en-US" sz="2400">
                <a:solidFill>
                  <a:schemeClr val="dk1"/>
                </a:solidFill>
                <a:latin typeface="Times New Roman"/>
                <a:ea typeface="Times New Roman"/>
                <a:cs typeface="Times New Roman"/>
                <a:sym typeface="Times New Roman"/>
              </a:rPr>
              <a:t> which can be found for a facial recognition system.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main loophole will be the identification of high privileged user and the low privileged user.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The information that is gathered by the system about the low privileged user and how is the access granted to the low privileged user to store his/her face.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solve these issues we have set a system of otp generation on each time when a new user wants to store his /her faces.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otp generation code is written by python as well for sending sms an api which has its own </a:t>
            </a:r>
            <a:r>
              <a:rPr lang="en-US" sz="2400">
                <a:solidFill>
                  <a:schemeClr val="dk1"/>
                </a:solidFill>
                <a:latin typeface="Times New Roman"/>
                <a:ea typeface="Times New Roman"/>
                <a:cs typeface="Times New Roman"/>
                <a:sym typeface="Times New Roman"/>
              </a:rPr>
              <a:t>library in python named twillio is used.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descr="Slide Number Placeholder 3" id="272" name="Google Shape;272;p28"/>
          <p:cNvSpPr txBox="1"/>
          <p:nvPr/>
        </p:nvSpPr>
        <p:spPr>
          <a:xfrm>
            <a:off x="8823325" y="6362700"/>
            <a:ext cx="2825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273" name="Google Shape;273;p28"/>
          <p:cNvSpPr txBox="1"/>
          <p:nvPr/>
        </p:nvSpPr>
        <p:spPr>
          <a:xfrm>
            <a:off x="0" y="668300"/>
            <a:ext cx="93456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Twilio is an American cloud communications platform </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Twilio uses Amazon Web Services to host telephony infrastructure and provide connectivity between HTTP and the public switched telephone network (PSTN) through its APIs</a:t>
            </a:r>
            <a:r>
              <a:rPr lang="en-US">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OTP is generated randomly between numbers 0000-9999.</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Also the user details are sent to the admin and once the admin clears the details of the user and reveals the OTP the user can then only try to store </a:t>
            </a:r>
            <a:r>
              <a:rPr lang="en-US" sz="2400">
                <a:solidFill>
                  <a:schemeClr val="dk1"/>
                </a:solidFill>
                <a:latin typeface="Times New Roman"/>
                <a:ea typeface="Times New Roman"/>
                <a:cs typeface="Times New Roman"/>
                <a:sym typeface="Times New Roman"/>
              </a:rPr>
              <a:t>their</a:t>
            </a:r>
            <a:r>
              <a:rPr lang="en-US" sz="2400">
                <a:solidFill>
                  <a:schemeClr val="dk1"/>
                </a:solidFill>
                <a:latin typeface="Times New Roman"/>
                <a:ea typeface="Times New Roman"/>
                <a:cs typeface="Times New Roman"/>
                <a:sym typeface="Times New Roman"/>
              </a:rPr>
              <a:t> faces.</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74" name="Google Shape;274;p28"/>
          <p:cNvPicPr preferRelativeResize="0"/>
          <p:nvPr/>
        </p:nvPicPr>
        <p:blipFill>
          <a:blip r:embed="rId3">
            <a:alphaModFix/>
          </a:blip>
          <a:stretch>
            <a:fillRect/>
          </a:stretch>
        </p:blipFill>
        <p:spPr>
          <a:xfrm>
            <a:off x="0" y="3750325"/>
            <a:ext cx="4133850" cy="1026100"/>
          </a:xfrm>
          <a:prstGeom prst="rect">
            <a:avLst/>
          </a:prstGeom>
          <a:noFill/>
          <a:ln>
            <a:noFill/>
          </a:ln>
        </p:spPr>
      </p:pic>
      <p:pic>
        <p:nvPicPr>
          <p:cNvPr id="275" name="Google Shape;275;p28"/>
          <p:cNvPicPr preferRelativeResize="0"/>
          <p:nvPr/>
        </p:nvPicPr>
        <p:blipFill>
          <a:blip r:embed="rId4">
            <a:alphaModFix/>
          </a:blip>
          <a:stretch>
            <a:fillRect/>
          </a:stretch>
        </p:blipFill>
        <p:spPr>
          <a:xfrm>
            <a:off x="4383275" y="3510175"/>
            <a:ext cx="3978949" cy="1377000"/>
          </a:xfrm>
          <a:prstGeom prst="rect">
            <a:avLst/>
          </a:prstGeom>
          <a:noFill/>
          <a:ln>
            <a:noFill/>
          </a:ln>
        </p:spPr>
      </p:pic>
      <p:pic>
        <p:nvPicPr>
          <p:cNvPr id="276" name="Google Shape;276;p28"/>
          <p:cNvPicPr preferRelativeResize="0"/>
          <p:nvPr/>
        </p:nvPicPr>
        <p:blipFill>
          <a:blip r:embed="rId5">
            <a:alphaModFix/>
          </a:blip>
          <a:stretch>
            <a:fillRect/>
          </a:stretch>
        </p:blipFill>
        <p:spPr>
          <a:xfrm>
            <a:off x="152400" y="5039575"/>
            <a:ext cx="4667601" cy="160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nvSpPr>
        <p:spPr>
          <a:xfrm>
            <a:off x="511375" y="769937"/>
            <a:ext cx="85692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sng">
                <a:solidFill>
                  <a:srgbClr val="000000"/>
                </a:solidFill>
                <a:latin typeface="Times New Roman"/>
                <a:ea typeface="Times New Roman"/>
                <a:cs typeface="Times New Roman"/>
                <a:sym typeface="Times New Roman"/>
              </a:rPr>
              <a:t>Python -tkinter</a:t>
            </a:r>
            <a:r>
              <a:rPr b="0" i="0" lang="en-US" sz="1800" u="none">
                <a:solidFill>
                  <a:srgbClr val="000000"/>
                </a:solidFill>
                <a:latin typeface="Times New Roman"/>
                <a:ea typeface="Times New Roman"/>
                <a:cs typeface="Times New Roman"/>
                <a:sym typeface="Times New Roman"/>
              </a:rPr>
              <a:t>: </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b="0" i="0" sz="1800" u="none">
              <a:solidFill>
                <a:srgbClr val="000000"/>
              </a:solidFill>
              <a:latin typeface="Calibri"/>
              <a:ea typeface="Calibri"/>
              <a:cs typeface="Calibri"/>
              <a:sym typeface="Calibri"/>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Tkinter is the standard GUI library for Python. Python when combined with Tkinter provides a fast and easy way to create GUI applications. Tkinter provides a powerful object-oriented interface to the Tk GUI toolkit.</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Out of all the GUI methods, tkinter is the most commonly used method. It is a standard Python interface to the Tk GUI toolkit shipped with Python.</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Times New Roman"/>
                <a:ea typeface="Times New Roman"/>
                <a:cs typeface="Times New Roman"/>
                <a:sym typeface="Times New Roman"/>
              </a:rPr>
              <a:t>Python with tkinter is the fastest and easiest way to create the GUI applications.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282" name="Google Shape;282;p29"/>
          <p:cNvSpPr txBox="1"/>
          <p:nvPr/>
        </p:nvSpPr>
        <p:spPr>
          <a:xfrm>
            <a:off x="971550" y="0"/>
            <a:ext cx="6913562"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r>
              <a:rPr b="1" i="0" lang="en-US" sz="4400" u="none">
                <a:solidFill>
                  <a:srgbClr val="000000"/>
                </a:solidFill>
                <a:latin typeface="Times New Roman"/>
                <a:ea typeface="Times New Roman"/>
                <a:cs typeface="Times New Roman"/>
                <a:sym typeface="Times New Roman"/>
              </a:rPr>
              <a:t>Front End</a:t>
            </a:r>
            <a:endParaRPr/>
          </a:p>
        </p:txBody>
      </p:sp>
      <p:pic>
        <p:nvPicPr>
          <p:cNvPr id="283" name="Google Shape;283;p29"/>
          <p:cNvPicPr preferRelativeResize="0"/>
          <p:nvPr/>
        </p:nvPicPr>
        <p:blipFill>
          <a:blip r:embed="rId3">
            <a:alphaModFix/>
          </a:blip>
          <a:stretch>
            <a:fillRect/>
          </a:stretch>
        </p:blipFill>
        <p:spPr>
          <a:xfrm>
            <a:off x="0" y="3112275"/>
            <a:ext cx="4935825" cy="2058225"/>
          </a:xfrm>
          <a:prstGeom prst="rect">
            <a:avLst/>
          </a:prstGeom>
          <a:noFill/>
          <a:ln>
            <a:noFill/>
          </a:ln>
        </p:spPr>
      </p:pic>
      <p:pic>
        <p:nvPicPr>
          <p:cNvPr id="284" name="Google Shape;284;p29"/>
          <p:cNvPicPr preferRelativeResize="0"/>
          <p:nvPr/>
        </p:nvPicPr>
        <p:blipFill>
          <a:blip r:embed="rId4">
            <a:alphaModFix/>
          </a:blip>
          <a:stretch>
            <a:fillRect/>
          </a:stretch>
        </p:blipFill>
        <p:spPr>
          <a:xfrm>
            <a:off x="5923050" y="4981813"/>
            <a:ext cx="2662825" cy="1368375"/>
          </a:xfrm>
          <a:prstGeom prst="rect">
            <a:avLst/>
          </a:prstGeom>
          <a:noFill/>
          <a:ln>
            <a:noFill/>
          </a:ln>
        </p:spPr>
      </p:pic>
      <p:pic>
        <p:nvPicPr>
          <p:cNvPr id="285" name="Google Shape;285;p29"/>
          <p:cNvPicPr preferRelativeResize="0"/>
          <p:nvPr/>
        </p:nvPicPr>
        <p:blipFill>
          <a:blip r:embed="rId5">
            <a:alphaModFix/>
          </a:blip>
          <a:stretch>
            <a:fillRect/>
          </a:stretch>
        </p:blipFill>
        <p:spPr>
          <a:xfrm>
            <a:off x="4572000" y="3418188"/>
            <a:ext cx="4572000" cy="144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txBox="1"/>
          <p:nvPr/>
        </p:nvSpPr>
        <p:spPr>
          <a:xfrm>
            <a:off x="337225" y="893362"/>
            <a:ext cx="8640900" cy="344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Python- pandas</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A back-end application or program supports front-end user services, and interfaces with any required resources. The back-end application may interact directly with the front end. The back end system consists of frameworks and database management system.</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 In our application we use python- pandas module and storing the data in excel file.</a:t>
            </a:r>
            <a:endParaRPr/>
          </a:p>
          <a:p>
            <a:pPr indent="-114300" lvl="0" marL="0" marR="0" rtl="0" algn="l">
              <a:lnSpc>
                <a:spcPct val="100000"/>
              </a:lnSpc>
              <a:spcBef>
                <a:spcPts val="0"/>
              </a:spcBef>
              <a:spcAft>
                <a:spcPts val="0"/>
              </a:spcAft>
              <a:buClr>
                <a:srgbClr val="000000"/>
              </a:buClr>
              <a:buSzPts val="1800"/>
              <a:buFont typeface="Arial"/>
              <a:buChar char="•"/>
            </a:pPr>
            <a:r>
              <a:rPr b="0" i="0" lang="en-US" sz="1800" u="none">
                <a:solidFill>
                  <a:srgbClr val="000000"/>
                </a:solidFill>
                <a:latin typeface="Times New Roman"/>
                <a:ea typeface="Times New Roman"/>
                <a:cs typeface="Times New Roman"/>
                <a:sym typeface="Times New Roman"/>
              </a:rPr>
              <a:t>Pandas is an open-source Python Library providing high-performance data manipulation and analysis tool using its powerful data structures.</a:t>
            </a:r>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rgbClr val="000000"/>
              </a:solidFill>
              <a:latin typeface="Times New Roman"/>
              <a:ea typeface="Times New Roman"/>
              <a:cs typeface="Times New Roman"/>
              <a:sym typeface="Times New Roman"/>
            </a:endParaRPr>
          </a:p>
        </p:txBody>
      </p:sp>
      <p:sp>
        <p:nvSpPr>
          <p:cNvPr id="291" name="Google Shape;291;p30"/>
          <p:cNvSpPr txBox="1"/>
          <p:nvPr/>
        </p:nvSpPr>
        <p:spPr>
          <a:xfrm>
            <a:off x="1042987" y="23812"/>
            <a:ext cx="6913562" cy="768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		Back End</a:t>
            </a:r>
            <a:endParaRPr/>
          </a:p>
        </p:txBody>
      </p:sp>
      <p:pic>
        <p:nvPicPr>
          <p:cNvPr id="292" name="Google Shape;292;p30"/>
          <p:cNvPicPr preferRelativeResize="0"/>
          <p:nvPr/>
        </p:nvPicPr>
        <p:blipFill>
          <a:blip r:embed="rId3">
            <a:alphaModFix/>
          </a:blip>
          <a:stretch>
            <a:fillRect/>
          </a:stretch>
        </p:blipFill>
        <p:spPr>
          <a:xfrm>
            <a:off x="527450" y="3087225"/>
            <a:ext cx="8018251" cy="318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1"/>
          <p:cNvSpPr txBox="1"/>
          <p:nvPr/>
        </p:nvSpPr>
        <p:spPr>
          <a:xfrm>
            <a:off x="611187" y="0"/>
            <a:ext cx="7056437"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a:t>
            </a:r>
            <a:r>
              <a:rPr b="1" i="0" lang="en-US" sz="4000" u="none">
                <a:solidFill>
                  <a:srgbClr val="000000"/>
                </a:solidFill>
                <a:latin typeface="Times New Roman"/>
                <a:ea typeface="Times New Roman"/>
                <a:cs typeface="Times New Roman"/>
                <a:sym typeface="Times New Roman"/>
              </a:rPr>
              <a:t>Face Training</a:t>
            </a:r>
            <a:endParaRPr/>
          </a:p>
        </p:txBody>
      </p:sp>
      <p:sp>
        <p:nvSpPr>
          <p:cNvPr id="298" name="Google Shape;298;p31"/>
          <p:cNvSpPr txBox="1"/>
          <p:nvPr/>
        </p:nvSpPr>
        <p:spPr>
          <a:xfrm>
            <a:off x="442025" y="1058175"/>
            <a:ext cx="8211000" cy="45561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In order to move on to the next step i.e, Face Recognition, Face Training plays an Important Role.</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It is necessary for the Machine Learning Algorithm to Store Important Facial Features of individuals for </a:t>
            </a:r>
            <a:r>
              <a:rPr lang="en-US" sz="2100">
                <a:latin typeface="Times New Roman"/>
                <a:ea typeface="Times New Roman"/>
                <a:cs typeface="Times New Roman"/>
                <a:sym typeface="Times New Roman"/>
              </a:rPr>
              <a:t>further</a:t>
            </a:r>
            <a:r>
              <a:rPr lang="en-US" sz="2100">
                <a:latin typeface="Times New Roman"/>
                <a:ea typeface="Times New Roman"/>
                <a:cs typeface="Times New Roman"/>
                <a:sym typeface="Times New Roman"/>
              </a:rPr>
              <a:t> recognition.</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The Model does this by creating a yml or xml </a:t>
            </a:r>
            <a:r>
              <a:rPr lang="en-US" sz="2100">
                <a:latin typeface="Times New Roman"/>
                <a:ea typeface="Times New Roman"/>
                <a:cs typeface="Times New Roman"/>
                <a:sym typeface="Times New Roman"/>
              </a:rPr>
              <a:t>extension</a:t>
            </a:r>
            <a:r>
              <a:rPr lang="en-US" sz="2100">
                <a:latin typeface="Times New Roman"/>
                <a:ea typeface="Times New Roman"/>
                <a:cs typeface="Times New Roman"/>
                <a:sym typeface="Times New Roman"/>
              </a:rPr>
              <a:t> files. These files contains all the Data Features of the entire users.</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It stores the features of persons individually in the form of </a:t>
            </a:r>
            <a:r>
              <a:rPr lang="en-US" sz="2100">
                <a:latin typeface="Times New Roman"/>
                <a:ea typeface="Times New Roman"/>
                <a:cs typeface="Times New Roman"/>
                <a:sym typeface="Times New Roman"/>
              </a:rPr>
              <a:t>Matrices.</a:t>
            </a:r>
            <a:endParaRPr sz="2100">
              <a:latin typeface="Times New Roman"/>
              <a:ea typeface="Times New Roman"/>
              <a:cs typeface="Times New Roman"/>
              <a:sym typeface="Times New Roman"/>
            </a:endParaRPr>
          </a:p>
          <a:p>
            <a:pPr indent="0" lvl="0" marL="457200" rtl="0" algn="l">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US" sz="2100">
                <a:latin typeface="Times New Roman"/>
                <a:ea typeface="Times New Roman"/>
                <a:cs typeface="Times New Roman"/>
                <a:sym typeface="Times New Roman"/>
              </a:rPr>
              <a:t>This file is then used for Face Recognition.</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descr="Slide Number Placeholder 5" id="148" name="Google Shape;148;p14"/>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2" id="149" name="Google Shape;149;p14"/>
          <p:cNvSpPr txBox="1"/>
          <p:nvPr>
            <p:ph type="title"/>
          </p:nvPr>
        </p:nvSpPr>
        <p:spPr>
          <a:xfrm>
            <a:off x="685800" y="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Aim of the Project</a:t>
            </a:r>
            <a:endParaRPr/>
          </a:p>
        </p:txBody>
      </p:sp>
      <p:sp>
        <p:nvSpPr>
          <p:cNvPr descr="Rectangle 3" id="150" name="Google Shape;150;p14"/>
          <p:cNvSpPr txBox="1"/>
          <p:nvPr>
            <p:ph idx="1" type="body"/>
          </p:nvPr>
        </p:nvSpPr>
        <p:spPr>
          <a:xfrm>
            <a:off x="685800" y="1066800"/>
            <a:ext cx="8001000" cy="5181600"/>
          </a:xfrm>
          <a:prstGeom prst="rect">
            <a:avLst/>
          </a:prstGeom>
          <a:noFill/>
          <a:ln>
            <a:noFill/>
          </a:ln>
        </p:spPr>
        <p:txBody>
          <a:bodyPr anchorCtr="0" anchor="t" bIns="45700" lIns="45700" spcFirstLastPara="1" rIns="45700" wrap="square" tIns="45700">
            <a:noAutofit/>
          </a:bodyPr>
          <a:lstStyle/>
          <a:p>
            <a:pPr indent="-342900" lvl="0" marL="342900" rtl="0" algn="l">
              <a:lnSpc>
                <a:spcPct val="100000"/>
              </a:lnSpc>
              <a:spcBef>
                <a:spcPts val="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	</a:t>
            </a:r>
            <a:r>
              <a:rPr b="1" i="0" lang="en-US" sz="2800" u="none">
                <a:solidFill>
                  <a:srgbClr val="000000"/>
                </a:solidFill>
                <a:latin typeface="Times New Roman"/>
                <a:ea typeface="Times New Roman"/>
                <a:cs typeface="Times New Roman"/>
                <a:sym typeface="Times New Roman"/>
              </a:rPr>
              <a:t>Help users improve Door Security using Facial Detection and Recognition and securing it further by using Cyber Security techniques.</a:t>
            </a:r>
            <a:endParaRPr/>
          </a:p>
          <a:p>
            <a:pPr indent="-342900" lvl="0" marL="342900" rtl="0" algn="just">
              <a:lnSpc>
                <a:spcPct val="100000"/>
              </a:lnSpc>
              <a:spcBef>
                <a:spcPts val="600"/>
              </a:spcBef>
              <a:spcAft>
                <a:spcPts val="0"/>
              </a:spcAft>
              <a:buClr>
                <a:srgbClr val="000000"/>
              </a:buClr>
              <a:buSzPts val="2800"/>
              <a:buFont typeface="Times New Roman"/>
              <a:buNone/>
            </a:pPr>
            <a:r>
              <a:rPr b="0" i="0" lang="en-US" sz="2800" u="none">
                <a:solidFill>
                  <a:srgbClr val="000000"/>
                </a:solidFill>
                <a:latin typeface="Times New Roman"/>
                <a:ea typeface="Times New Roman"/>
                <a:cs typeface="Times New Roman"/>
                <a:sym typeface="Times New Roman"/>
              </a:rPr>
              <a:t>To design a facial recognition system which accurately recognize live faces and provide secured access.</a:t>
            </a:r>
            <a:endParaRPr/>
          </a:p>
          <a:p>
            <a:pPr indent="-342900" lvl="0" marL="342900" rtl="0" algn="just">
              <a:lnSpc>
                <a:spcPct val="100000"/>
              </a:lnSpc>
              <a:spcBef>
                <a:spcPts val="600"/>
              </a:spcBef>
              <a:spcAft>
                <a:spcPts val="0"/>
              </a:spcAft>
              <a:buClr>
                <a:srgbClr val="000000"/>
              </a:buClr>
              <a:buSzPts val="2800"/>
              <a:buFont typeface="Times New Roman"/>
              <a:buNone/>
            </a:pPr>
            <a:r>
              <a:rPr b="1" i="0" lang="en-US" sz="2800" u="none">
                <a:solidFill>
                  <a:srgbClr val="000000"/>
                </a:solidFill>
                <a:latin typeface="Times New Roman"/>
                <a:ea typeface="Times New Roman"/>
                <a:cs typeface="Times New Roman"/>
                <a:sym typeface="Times New Roman"/>
              </a:rPr>
              <a:t>Uses :</a:t>
            </a:r>
            <a:endParaRPr/>
          </a:p>
          <a:p>
            <a:pPr indent="-342900" lvl="0" marL="342900" rtl="0" algn="just">
              <a:lnSpc>
                <a:spcPct val="100000"/>
              </a:lnSpc>
              <a:spcBef>
                <a:spcPts val="600"/>
              </a:spcBef>
              <a:spcAft>
                <a:spcPts val="0"/>
              </a:spcAft>
              <a:buClr>
                <a:srgbClr val="000000"/>
              </a:buClr>
              <a:buSzPts val="2800"/>
              <a:buFont typeface="Times New Roman"/>
              <a:buChar char="•"/>
            </a:pPr>
            <a:r>
              <a:rPr b="1" i="0" lang="en-US" sz="2800" u="none">
                <a:solidFill>
                  <a:srgbClr val="000000"/>
                </a:solidFill>
                <a:latin typeface="Times New Roman"/>
                <a:ea typeface="Times New Roman"/>
                <a:cs typeface="Times New Roman"/>
                <a:sym typeface="Times New Roman"/>
              </a:rPr>
              <a:t>(Biometric log registry)</a:t>
            </a:r>
            <a:r>
              <a:rPr b="0" i="0" lang="en-US" sz="2800" u="none">
                <a:solidFill>
                  <a:srgbClr val="000000"/>
                </a:solidFill>
                <a:latin typeface="Times New Roman"/>
                <a:ea typeface="Times New Roman"/>
                <a:cs typeface="Times New Roman"/>
                <a:sym typeface="Times New Roman"/>
              </a:rPr>
              <a:t> - Can be used as a Biometric system to capture people’s Entry and Exit time.</a:t>
            </a:r>
            <a:endParaRPr/>
          </a:p>
          <a:p>
            <a:pPr indent="-342900" lvl="0" marL="342900" rtl="0" algn="just">
              <a:lnSpc>
                <a:spcPct val="100000"/>
              </a:lnSpc>
              <a:spcBef>
                <a:spcPts val="600"/>
              </a:spcBef>
              <a:spcAft>
                <a:spcPts val="0"/>
              </a:spcAft>
              <a:buClr>
                <a:srgbClr val="000000"/>
              </a:buClr>
              <a:buSzPts val="2800"/>
              <a:buFont typeface="Times New Roman"/>
              <a:buChar char="•"/>
            </a:pPr>
            <a:r>
              <a:rPr b="1" i="0" lang="en-US" sz="2800" u="none">
                <a:solidFill>
                  <a:srgbClr val="000000"/>
                </a:solidFill>
                <a:latin typeface="Times New Roman"/>
                <a:ea typeface="Times New Roman"/>
                <a:cs typeface="Times New Roman"/>
                <a:sym typeface="Times New Roman"/>
              </a:rPr>
              <a:t>(Secured Environment Access) </a:t>
            </a:r>
            <a:r>
              <a:rPr b="0" i="0" lang="en-US" sz="2800" u="none">
                <a:solidFill>
                  <a:srgbClr val="000000"/>
                </a:solidFill>
                <a:latin typeface="Times New Roman"/>
                <a:ea typeface="Times New Roman"/>
                <a:cs typeface="Times New Roman"/>
                <a:sym typeface="Times New Roman"/>
              </a:rPr>
              <a:t>- Can be used for theft detection. (our project)</a:t>
            </a:r>
            <a:endParaRPr/>
          </a:p>
        </p:txBody>
      </p:sp>
      <p:pic>
        <p:nvPicPr>
          <p:cNvPr descr="Picture 2" id="151" name="Google Shape;151;p14"/>
          <p:cNvPicPr preferRelativeResize="0"/>
          <p:nvPr/>
        </p:nvPicPr>
        <p:blipFill rotWithShape="1">
          <a:blip r:embed="rId3">
            <a:alphaModFix/>
          </a:blip>
          <a:srcRect b="0" l="0" r="0" t="0"/>
          <a:stretch/>
        </p:blipFill>
        <p:spPr>
          <a:xfrm>
            <a:off x="76200" y="-3175"/>
            <a:ext cx="755650" cy="98901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nvSpPr>
        <p:spPr>
          <a:xfrm>
            <a:off x="1084950" y="-15875"/>
            <a:ext cx="70161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	Face Recognition</a:t>
            </a:r>
            <a:endParaRPr/>
          </a:p>
        </p:txBody>
      </p:sp>
      <p:sp>
        <p:nvSpPr>
          <p:cNvPr id="304" name="Google Shape;304;p32"/>
          <p:cNvSpPr txBox="1"/>
          <p:nvPr/>
        </p:nvSpPr>
        <p:spPr>
          <a:xfrm>
            <a:off x="602750" y="924225"/>
            <a:ext cx="7956300" cy="4679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chemeClr val="dk1"/>
              </a:buClr>
              <a:buSzPts val="2200"/>
              <a:buFont typeface="Times New Roman"/>
              <a:buChar char="●"/>
            </a:pPr>
            <a:r>
              <a:rPr lang="en-US" sz="1800">
                <a:solidFill>
                  <a:schemeClr val="dk1"/>
                </a:solidFill>
                <a:highlight>
                  <a:srgbClr val="FFFFFF"/>
                </a:highlight>
                <a:latin typeface="Roboto"/>
                <a:ea typeface="Roboto"/>
                <a:cs typeface="Roboto"/>
                <a:sym typeface="Roboto"/>
              </a:rPr>
              <a:t>A facial recognition system is a technology capable of matching a human face from a digital image or a video frame against a database of faces, typically employed to authenticate users through ID verification services</a:t>
            </a:r>
            <a:endParaRPr sz="18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highlight>
                  <a:srgbClr val="FFFFFF"/>
                </a:highlight>
                <a:latin typeface="Roboto"/>
                <a:ea typeface="Roboto"/>
                <a:cs typeface="Roboto"/>
                <a:sym typeface="Roboto"/>
              </a:rPr>
              <a:t>While humans can recognize faces without much effort, facial recognition is a challenging pattern recognition problem in computing.</a:t>
            </a:r>
            <a:endParaRPr sz="18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highlight>
                  <a:srgbClr val="FFFFFF"/>
                </a:highlight>
                <a:latin typeface="Roboto"/>
                <a:ea typeface="Roboto"/>
                <a:cs typeface="Roboto"/>
                <a:sym typeface="Roboto"/>
              </a:rPr>
              <a:t>The recognized faces are matched with the Dataset of Faces with their Unique Identification in this case Employee_ID, after a match is found it is displayed on the </a:t>
            </a:r>
            <a:r>
              <a:rPr lang="en-US" sz="1800">
                <a:solidFill>
                  <a:schemeClr val="dk1"/>
                </a:solidFill>
                <a:highlight>
                  <a:srgbClr val="FFFFFF"/>
                </a:highlight>
                <a:latin typeface="Roboto"/>
                <a:ea typeface="Roboto"/>
                <a:cs typeface="Roboto"/>
                <a:sym typeface="Roboto"/>
              </a:rPr>
              <a:t>screen with their Names around the box. Faces are detected based on the confidence/accuracy from (0-100)%. The accuracy increases with an (“</a:t>
            </a:r>
            <a:r>
              <a:rPr b="1" lang="en-US" sz="1800" u="sng">
                <a:solidFill>
                  <a:schemeClr val="dk1"/>
                </a:solidFill>
                <a:highlight>
                  <a:srgbClr val="FFFFFF"/>
                </a:highlight>
                <a:latin typeface="Roboto"/>
                <a:ea typeface="Roboto"/>
                <a:cs typeface="Roboto"/>
                <a:sym typeface="Roboto"/>
              </a:rPr>
              <a:t>Optimal DataSet”</a:t>
            </a:r>
            <a:r>
              <a:rPr lang="en-US" sz="1800">
                <a:solidFill>
                  <a:schemeClr val="dk1"/>
                </a:solidFill>
                <a:highlight>
                  <a:srgbClr val="FFFFFF"/>
                </a:highlight>
                <a:latin typeface="Roboto"/>
                <a:ea typeface="Roboto"/>
                <a:cs typeface="Roboto"/>
                <a:sym typeface="Roboto"/>
              </a:rPr>
              <a:t>)</a:t>
            </a:r>
            <a:endParaRPr sz="1800">
              <a:solidFill>
                <a:schemeClr val="dk1"/>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800">
              <a:solidFill>
                <a:schemeClr val="dk1"/>
              </a:solidFill>
              <a:highlight>
                <a:srgbClr val="FFFFFF"/>
              </a:highlight>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US" sz="1800">
                <a:solidFill>
                  <a:schemeClr val="dk1"/>
                </a:solidFill>
                <a:highlight>
                  <a:srgbClr val="FFFFFF"/>
                </a:highlight>
                <a:latin typeface="Roboto"/>
                <a:ea typeface="Roboto"/>
                <a:cs typeface="Roboto"/>
                <a:sym typeface="Roboto"/>
              </a:rPr>
              <a:t>If no person is found with the DataSet it will deem it as “Unknown” and the door doesn’t open.</a:t>
            </a:r>
            <a:endParaRPr sz="1800">
              <a:solidFill>
                <a:schemeClr val="dk1"/>
              </a:solidFill>
              <a:highlight>
                <a:srgbClr val="FFFF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3"/>
          <p:cNvPicPr preferRelativeResize="0"/>
          <p:nvPr/>
        </p:nvPicPr>
        <p:blipFill>
          <a:blip r:embed="rId3">
            <a:alphaModFix/>
          </a:blip>
          <a:stretch>
            <a:fillRect/>
          </a:stretch>
        </p:blipFill>
        <p:spPr>
          <a:xfrm>
            <a:off x="0" y="0"/>
            <a:ext cx="9143999" cy="3708426"/>
          </a:xfrm>
          <a:prstGeom prst="rect">
            <a:avLst/>
          </a:prstGeom>
          <a:noFill/>
          <a:ln>
            <a:noFill/>
          </a:ln>
        </p:spPr>
      </p:pic>
      <p:pic>
        <p:nvPicPr>
          <p:cNvPr id="310" name="Google Shape;310;p33"/>
          <p:cNvPicPr preferRelativeResize="0"/>
          <p:nvPr/>
        </p:nvPicPr>
        <p:blipFill>
          <a:blip r:embed="rId4">
            <a:alphaModFix/>
          </a:blip>
          <a:stretch>
            <a:fillRect/>
          </a:stretch>
        </p:blipFill>
        <p:spPr>
          <a:xfrm>
            <a:off x="25175" y="3708425"/>
            <a:ext cx="4546825" cy="3149574"/>
          </a:xfrm>
          <a:prstGeom prst="rect">
            <a:avLst/>
          </a:prstGeom>
          <a:noFill/>
          <a:ln>
            <a:noFill/>
          </a:ln>
        </p:spPr>
      </p:pic>
      <p:pic>
        <p:nvPicPr>
          <p:cNvPr id="311" name="Google Shape;311;p33"/>
          <p:cNvPicPr preferRelativeResize="0"/>
          <p:nvPr/>
        </p:nvPicPr>
        <p:blipFill>
          <a:blip r:embed="rId5">
            <a:alphaModFix/>
          </a:blip>
          <a:stretch>
            <a:fillRect/>
          </a:stretch>
        </p:blipFill>
        <p:spPr>
          <a:xfrm>
            <a:off x="4613500" y="3708425"/>
            <a:ext cx="4475400" cy="31495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nvSpPr>
        <p:spPr>
          <a:xfrm>
            <a:off x="971550" y="44450"/>
            <a:ext cx="7056437"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Application – Secured Room</a:t>
            </a:r>
            <a:endParaRPr/>
          </a:p>
        </p:txBody>
      </p:sp>
      <p:sp>
        <p:nvSpPr>
          <p:cNvPr id="317" name="Google Shape;317;p34"/>
          <p:cNvSpPr txBox="1"/>
          <p:nvPr/>
        </p:nvSpPr>
        <p:spPr>
          <a:xfrm>
            <a:off x="495600" y="1111750"/>
            <a:ext cx="81438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Timed Face Recognition : </a:t>
            </a:r>
            <a:r>
              <a:rPr lang="en-US" sz="1800">
                <a:latin typeface="Times New Roman"/>
                <a:ea typeface="Times New Roman"/>
                <a:cs typeface="Times New Roman"/>
                <a:sym typeface="Times New Roman"/>
              </a:rPr>
              <a:t>To make the system more secure, we’ve added a timer circuit to the application this make the entire face scanning time to last for a fixed amount of time (which can be modified).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Working of Application - Secured Room :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There would be Timed Facial Recognition done while “ENTRY” as well as the “EXIT”</a:t>
            </a: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which would last for fixed time.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Person Entering needs to Exit through the same door which makes it a Secured </a:t>
            </a:r>
            <a:r>
              <a:rPr lang="en-US" sz="1800">
                <a:latin typeface="Times New Roman"/>
                <a:ea typeface="Times New Roman"/>
                <a:cs typeface="Times New Roman"/>
                <a:sym typeface="Times New Roman"/>
              </a:rPr>
              <a:t>Environment and need to scan within the mentioned time.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After Entering the door a “TIMER” would starting running indicating the time before which he has to exit through the door, if he fails to do so then the Door gets Locked and person gets trapped inside until be is identified by officials.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Uses :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ATM</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Bank Locker System</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Security Rooms</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Restricted Access Rooms etc.</a:t>
            </a:r>
            <a:endParaRPr sz="1800">
              <a:latin typeface="Times New Roman"/>
              <a:ea typeface="Times New Roman"/>
              <a:cs typeface="Times New Roman"/>
              <a:sym typeface="Times New Roman"/>
            </a:endParaRPr>
          </a:p>
        </p:txBody>
      </p:sp>
      <p:pic>
        <p:nvPicPr>
          <p:cNvPr id="318" name="Google Shape;318;p34"/>
          <p:cNvPicPr preferRelativeResize="0"/>
          <p:nvPr/>
        </p:nvPicPr>
        <p:blipFill>
          <a:blip r:embed="rId3">
            <a:alphaModFix/>
          </a:blip>
          <a:stretch>
            <a:fillRect/>
          </a:stretch>
        </p:blipFill>
        <p:spPr>
          <a:xfrm>
            <a:off x="4263625" y="4819663"/>
            <a:ext cx="4152900" cy="1076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457200" y="0"/>
            <a:ext cx="8229600" cy="7020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Further Development</a:t>
            </a:r>
            <a:endParaRPr/>
          </a:p>
        </p:txBody>
      </p:sp>
      <p:sp>
        <p:nvSpPr>
          <p:cNvPr id="324" name="Google Shape;324;p35"/>
          <p:cNvSpPr txBox="1"/>
          <p:nvPr>
            <p:ph idx="1" type="body"/>
          </p:nvPr>
        </p:nvSpPr>
        <p:spPr>
          <a:xfrm>
            <a:off x="250750" y="977900"/>
            <a:ext cx="8436000" cy="5127900"/>
          </a:xfrm>
          <a:prstGeom prst="rect">
            <a:avLst/>
          </a:prstGeom>
        </p:spPr>
        <p:txBody>
          <a:bodyPr anchorCtr="0" anchor="t" bIns="45700" lIns="45700" spcFirstLastPara="1" rIns="45700" wrap="square" tIns="45700">
            <a:noAutofit/>
          </a:bodyPr>
          <a:lstStyle/>
          <a:p>
            <a:pPr indent="-342900" lvl="0" marL="457200" rtl="0" algn="just">
              <a:lnSpc>
                <a:spcPct val="115000"/>
              </a:lnSpc>
              <a:spcBef>
                <a:spcPts val="700"/>
              </a:spcBef>
              <a:spcAft>
                <a:spcPts val="0"/>
              </a:spcAft>
              <a:buSzPts val="1800"/>
              <a:buChar char="●"/>
            </a:pPr>
            <a:r>
              <a:rPr lang="en-US" sz="1800"/>
              <a:t>In Addition, our project is limited upto virtual simulation of door access control but it can further implemented by using hardware components.</a:t>
            </a:r>
            <a:endParaRPr sz="1800"/>
          </a:p>
          <a:p>
            <a:pPr indent="-342900" lvl="0" marL="457200" rtl="0" algn="just">
              <a:lnSpc>
                <a:spcPct val="115000"/>
              </a:lnSpc>
              <a:spcBef>
                <a:spcPts val="0"/>
              </a:spcBef>
              <a:spcAft>
                <a:spcPts val="0"/>
              </a:spcAft>
              <a:buSzPts val="1800"/>
              <a:buChar char="●"/>
            </a:pPr>
            <a:r>
              <a:rPr lang="en-US" sz="1800"/>
              <a:t>The hardware implementation can be done using two ways:</a:t>
            </a:r>
            <a:endParaRPr sz="1800"/>
          </a:p>
          <a:p>
            <a:pPr indent="-342900" lvl="0" marL="457200" rtl="0" algn="just">
              <a:lnSpc>
                <a:spcPct val="115000"/>
              </a:lnSpc>
              <a:spcBef>
                <a:spcPts val="0"/>
              </a:spcBef>
              <a:spcAft>
                <a:spcPts val="0"/>
              </a:spcAft>
              <a:buSzPts val="1800"/>
              <a:buAutoNum type="arabicPeriod"/>
            </a:pPr>
            <a:r>
              <a:rPr lang="en-US" sz="1800"/>
              <a:t>By using raspberry pi and solenoid lock</a:t>
            </a:r>
            <a:endParaRPr sz="1800"/>
          </a:p>
          <a:p>
            <a:pPr indent="-342900" lvl="0" marL="457200" rtl="0" algn="just">
              <a:lnSpc>
                <a:spcPct val="115000"/>
              </a:lnSpc>
              <a:spcBef>
                <a:spcPts val="0"/>
              </a:spcBef>
              <a:spcAft>
                <a:spcPts val="0"/>
              </a:spcAft>
              <a:buSzPts val="1800"/>
              <a:buAutoNum type="arabicPeriod"/>
            </a:pPr>
            <a:r>
              <a:rPr lang="en-US" sz="1800"/>
              <a:t>By using Arduino and servo motor</a:t>
            </a:r>
            <a:endParaRPr sz="1800"/>
          </a:p>
          <a:p>
            <a:pPr indent="-342900" lvl="0" marL="457200" rtl="0" algn="just">
              <a:lnSpc>
                <a:spcPct val="115000"/>
              </a:lnSpc>
              <a:spcBef>
                <a:spcPts val="0"/>
              </a:spcBef>
              <a:spcAft>
                <a:spcPts val="0"/>
              </a:spcAft>
              <a:buSzPts val="1800"/>
              <a:buChar char="●"/>
            </a:pPr>
            <a:r>
              <a:rPr lang="en-US" sz="1800"/>
              <a:t>The raspberry pi is a micro controller and solenoid lock is a strong electromagnetic lock which is operated through raspberry pi by using external memory.</a:t>
            </a:r>
            <a:endParaRPr sz="1800"/>
          </a:p>
          <a:p>
            <a:pPr indent="-342900" lvl="0" marL="457200" rtl="0" algn="just">
              <a:lnSpc>
                <a:spcPct val="115000"/>
              </a:lnSpc>
              <a:spcBef>
                <a:spcPts val="0"/>
              </a:spcBef>
              <a:spcAft>
                <a:spcPts val="0"/>
              </a:spcAft>
              <a:buSzPts val="1800"/>
              <a:buChar char="●"/>
            </a:pPr>
            <a:r>
              <a:rPr lang="en-US" sz="1800"/>
              <a:t>Open CV and Python need to be installed along with our software in the module along with a pi camera is attached to the setup to achieve facial recognition.</a:t>
            </a:r>
            <a:endParaRPr sz="1800"/>
          </a:p>
          <a:p>
            <a:pPr indent="-342900" lvl="0" marL="457200" rtl="0" algn="just">
              <a:lnSpc>
                <a:spcPct val="115000"/>
              </a:lnSpc>
              <a:spcBef>
                <a:spcPts val="0"/>
              </a:spcBef>
              <a:spcAft>
                <a:spcPts val="0"/>
              </a:spcAft>
              <a:buSzPts val="1800"/>
              <a:buChar char="●"/>
            </a:pPr>
            <a:r>
              <a:rPr lang="en-US" sz="1800"/>
              <a:t>Arduino is microcontroller device with varying amounts of flash memory, pins and features. It is connected to PC, the software In this case runs in the laptop and uses webcam of the laptop to capture face.</a:t>
            </a:r>
            <a:endParaRPr sz="1800"/>
          </a:p>
          <a:p>
            <a:pPr indent="-342900" lvl="0" marL="457200" rtl="0" algn="just">
              <a:lnSpc>
                <a:spcPct val="115000"/>
              </a:lnSpc>
              <a:spcBef>
                <a:spcPts val="0"/>
              </a:spcBef>
              <a:spcAft>
                <a:spcPts val="0"/>
              </a:spcAft>
              <a:buSzPts val="1800"/>
              <a:buChar char="●"/>
            </a:pPr>
            <a:r>
              <a:rPr lang="en-US" sz="1800"/>
              <a:t>when face is recognised, Arduino send signals to servo motor, which rotates 90 degrees to open the door and turns anti clockwise to close the door. This method is least secured way because the lock is not electromagnetic.</a:t>
            </a:r>
            <a:endParaRPr sz="1800"/>
          </a:p>
          <a:p>
            <a:pPr indent="-342900" lvl="0" marL="457200" rtl="0" algn="just">
              <a:lnSpc>
                <a:spcPct val="115000"/>
              </a:lnSpc>
              <a:spcBef>
                <a:spcPts val="0"/>
              </a:spcBef>
              <a:spcAft>
                <a:spcPts val="0"/>
              </a:spcAft>
              <a:buSzPts val="1800"/>
              <a:buChar char="●"/>
            </a:pPr>
            <a:r>
              <a:rPr lang="en-US" sz="1800"/>
              <a:t>To Increase the security we can use iris scan instead of face recognition..</a:t>
            </a:r>
            <a:endParaRPr sz="1800"/>
          </a:p>
          <a:p>
            <a:pPr indent="0" lvl="0" marL="0" rtl="0" algn="just">
              <a:lnSpc>
                <a:spcPct val="115000"/>
              </a:lnSpc>
              <a:spcBef>
                <a:spcPts val="700"/>
              </a:spcBef>
              <a:spcAft>
                <a:spcPts val="0"/>
              </a:spcAft>
              <a:buNone/>
            </a:pPr>
            <a:r>
              <a:t/>
            </a:r>
            <a:endParaRPr sz="1800"/>
          </a:p>
          <a:p>
            <a:pPr indent="0" lvl="0" marL="0" rtl="0" algn="l">
              <a:spcBef>
                <a:spcPts val="700"/>
              </a:spcBef>
              <a:spcAft>
                <a:spcPts val="0"/>
              </a:spcAft>
              <a:buNone/>
            </a:pPr>
            <a:r>
              <a:t/>
            </a:r>
            <a:endParaRPr sz="1800"/>
          </a:p>
          <a:p>
            <a:pPr indent="0" lvl="0" marL="0" rtl="0" algn="l">
              <a:spcBef>
                <a:spcPts val="700"/>
              </a:spcBef>
              <a:spcAft>
                <a:spcPts val="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descr="Slide Number Placeholder 3" id="329" name="Google Shape;329;p36"/>
          <p:cNvSpPr txBox="1"/>
          <p:nvPr/>
        </p:nvSpPr>
        <p:spPr>
          <a:xfrm>
            <a:off x="8821737" y="6362700"/>
            <a:ext cx="280987"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3" id="330" name="Google Shape;330;p36"/>
          <p:cNvSpPr txBox="1"/>
          <p:nvPr/>
        </p:nvSpPr>
        <p:spPr>
          <a:xfrm>
            <a:off x="730250" y="-28575"/>
            <a:ext cx="7681912" cy="66675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References</a:t>
            </a:r>
            <a:endParaRPr/>
          </a:p>
        </p:txBody>
      </p:sp>
      <p:sp>
        <p:nvSpPr>
          <p:cNvPr descr="Rectangle 4" id="331" name="Google Shape;331;p36"/>
          <p:cNvSpPr txBox="1"/>
          <p:nvPr/>
        </p:nvSpPr>
        <p:spPr>
          <a:xfrm>
            <a:off x="349250" y="685800"/>
            <a:ext cx="8520112" cy="4625975"/>
          </a:xfrm>
          <a:prstGeom prst="rect">
            <a:avLst/>
          </a:prstGeom>
          <a:noFill/>
          <a:ln>
            <a:noFill/>
          </a:ln>
        </p:spPr>
        <p:txBody>
          <a:bodyPr anchorCtr="0" anchor="t" bIns="45700" lIns="45700" spcFirstLastPara="1" rIns="45700" wrap="square" tIns="45700">
            <a:spAutoFit/>
          </a:bodyPr>
          <a:lstStyle/>
          <a:p>
            <a:pPr indent="146050" lvl="1" marL="273050" marR="0" rtl="0" algn="l">
              <a:lnSpc>
                <a:spcPct val="100000"/>
              </a:lnSpc>
              <a:spcBef>
                <a:spcPts val="0"/>
              </a:spcBef>
              <a:spcAft>
                <a:spcPts val="0"/>
              </a:spcAft>
              <a:buClr>
                <a:srgbClr val="000000"/>
              </a:buClr>
              <a:buSzPts val="2200"/>
              <a:buFont typeface="Times New Roman"/>
              <a:buNone/>
            </a:pPr>
            <a:r>
              <a:t/>
            </a:r>
            <a:endParaRPr b="0" i="0" sz="2200" u="none" cap="none" strike="noStrike">
              <a:solidFill>
                <a:srgbClr val="000000"/>
              </a:solidFill>
              <a:latin typeface="Times New Roman"/>
              <a:ea typeface="Times New Roman"/>
              <a:cs typeface="Times New Roman"/>
              <a:sym typeface="Times New Roman"/>
            </a:endParaRPr>
          </a:p>
          <a:p>
            <a:pPr indent="146050" lvl="1" marL="273050" marR="0" rtl="0" algn="l">
              <a:lnSpc>
                <a:spcPct val="100000"/>
              </a:lnSpc>
              <a:spcBef>
                <a:spcPts val="500"/>
              </a:spcBef>
              <a:spcAft>
                <a:spcPts val="0"/>
              </a:spcAft>
              <a:buClr>
                <a:srgbClr val="000000"/>
              </a:buClr>
              <a:buSzPts val="2200"/>
              <a:buFont typeface="Times New Roman"/>
              <a:buNone/>
            </a:pPr>
            <a:r>
              <a:rPr b="0" i="0" lang="en-US" sz="2200" u="none" cap="none" strike="noStrike">
                <a:solidFill>
                  <a:srgbClr val="000000"/>
                </a:solidFill>
                <a:latin typeface="Times New Roman"/>
                <a:ea typeface="Times New Roman"/>
                <a:cs typeface="Times New Roman"/>
                <a:sym typeface="Times New Roman"/>
              </a:rPr>
              <a:t>1.  Dalal N. and Triggs B. 2005. </a:t>
            </a:r>
            <a:r>
              <a:rPr b="0" i="1" lang="en-US" sz="2200" u="none" cap="none" strike="noStrike">
                <a:solidFill>
                  <a:srgbClr val="000000"/>
                </a:solidFill>
                <a:latin typeface="Times New Roman"/>
                <a:ea typeface="Times New Roman"/>
                <a:cs typeface="Times New Roman"/>
                <a:sym typeface="Times New Roman"/>
              </a:rPr>
              <a:t>Histograms of Oriented Gradients for Human Detection. In Proceedings of IEEE International Conference onComputer Vision and Pattern Recognition</a:t>
            </a:r>
            <a:r>
              <a:rPr b="0" i="0" lang="en-US" sz="2200" u="none" cap="none" strike="noStrike">
                <a:solidFill>
                  <a:srgbClr val="000000"/>
                </a:solidFill>
                <a:latin typeface="Times New Roman"/>
                <a:ea typeface="Times New Roman"/>
                <a:cs typeface="Times New Roman"/>
                <a:sym typeface="Times New Roman"/>
              </a:rPr>
              <a:t>.</a:t>
            </a:r>
            <a:endParaRPr/>
          </a:p>
          <a:p>
            <a:pPr indent="-146050" lvl="1" marL="419100" marR="0" rtl="0" algn="l">
              <a:lnSpc>
                <a:spcPct val="100000"/>
              </a:lnSpc>
              <a:spcBef>
                <a:spcPts val="500"/>
              </a:spcBef>
              <a:spcAft>
                <a:spcPts val="0"/>
              </a:spcAft>
              <a:buClr>
                <a:srgbClr val="000000"/>
              </a:buClr>
              <a:buSzPts val="2200"/>
              <a:buFont typeface="Times New Roman"/>
              <a:buAutoNum type="arabicPeriod" startAt="2"/>
            </a:pPr>
            <a:r>
              <a:rPr b="0" i="0" lang="en-US" sz="2200" u="none" cap="none" strike="noStrike">
                <a:solidFill>
                  <a:srgbClr val="000000"/>
                </a:solidFill>
                <a:latin typeface="Times New Roman"/>
                <a:ea typeface="Times New Roman"/>
                <a:cs typeface="Times New Roman"/>
                <a:sym typeface="Times New Roman"/>
              </a:rPr>
              <a:t>R. Chellappa, C.L. Wilson, and S. Sirohey, </a:t>
            </a:r>
            <a:r>
              <a:rPr b="0" i="1" lang="en-US" sz="2200" u="none" cap="none" strike="noStrike">
                <a:solidFill>
                  <a:srgbClr val="000000"/>
                </a:solidFill>
                <a:latin typeface="Times New Roman"/>
                <a:ea typeface="Times New Roman"/>
                <a:cs typeface="Times New Roman"/>
                <a:sym typeface="Times New Roman"/>
              </a:rPr>
              <a:t>“Human and machine recognition of faces: Asurvey,” Proc. IEEE, vol. 83, pp. 705–740, 1995.</a:t>
            </a:r>
            <a:endParaRPr/>
          </a:p>
          <a:p>
            <a:pPr indent="-146050" lvl="1" marL="419100" marR="0" rtl="0" algn="l">
              <a:lnSpc>
                <a:spcPct val="100000"/>
              </a:lnSpc>
              <a:spcBef>
                <a:spcPts val="500"/>
              </a:spcBef>
              <a:spcAft>
                <a:spcPts val="0"/>
              </a:spcAft>
              <a:buClr>
                <a:srgbClr val="000000"/>
              </a:buClr>
              <a:buSzPts val="2200"/>
              <a:buFont typeface="Times New Roman"/>
              <a:buAutoNum type="arabicPeriod" startAt="2"/>
            </a:pPr>
            <a:r>
              <a:rPr b="0" i="0" lang="en-US" sz="2200" u="none" cap="none" strike="noStrike">
                <a:solidFill>
                  <a:srgbClr val="000000"/>
                </a:solidFill>
                <a:latin typeface="Times New Roman"/>
                <a:ea typeface="Times New Roman"/>
                <a:cs typeface="Times New Roman"/>
                <a:sym typeface="Times New Roman"/>
              </a:rPr>
              <a:t>S. Prabhakar, S. Pankanti, and A. K. Jain, </a:t>
            </a:r>
            <a:r>
              <a:rPr b="0" i="1" lang="en-US" sz="2200" u="none" cap="none" strike="noStrike">
                <a:solidFill>
                  <a:srgbClr val="000000"/>
                </a:solidFill>
                <a:latin typeface="Times New Roman"/>
                <a:ea typeface="Times New Roman"/>
                <a:cs typeface="Times New Roman"/>
                <a:sym typeface="Times New Roman"/>
              </a:rPr>
              <a:t>“Biometric recognition: Security and privacy concerns,” IEEE Security Privacy, vol. 1, no. 2, pp. 33–42, Mar./Apr. 2003.</a:t>
            </a:r>
            <a:endParaRPr/>
          </a:p>
          <a:p>
            <a:pPr indent="-146050" lvl="1" marL="419100" marR="0" rtl="0" algn="l">
              <a:lnSpc>
                <a:spcPct val="100000"/>
              </a:lnSpc>
              <a:spcBef>
                <a:spcPts val="500"/>
              </a:spcBef>
              <a:spcAft>
                <a:spcPts val="0"/>
              </a:spcAft>
              <a:buClr>
                <a:srgbClr val="000000"/>
              </a:buClr>
              <a:buSzPts val="2200"/>
              <a:buFont typeface="Times New Roman"/>
              <a:buAutoNum type="arabicPeriod" startAt="2"/>
            </a:pPr>
            <a:r>
              <a:rPr b="0" i="0" lang="en-US" sz="2200" u="none" cap="none" strike="noStrike">
                <a:solidFill>
                  <a:srgbClr val="000000"/>
                </a:solidFill>
                <a:latin typeface="Times New Roman"/>
                <a:ea typeface="Times New Roman"/>
                <a:cs typeface="Times New Roman"/>
                <a:sym typeface="Times New Roman"/>
              </a:rPr>
              <a:t>Omkar Pawar, Prathamesh Lomkar, Randhir Singh, VivekSalunke and Prof. D.M. Ujlambkar,. </a:t>
            </a:r>
            <a:r>
              <a:rPr b="0" i="1" lang="en-US" sz="2200" u="none" cap="none" strike="noStrike">
                <a:solidFill>
                  <a:srgbClr val="000000"/>
                </a:solidFill>
                <a:latin typeface="Times New Roman"/>
                <a:ea typeface="Times New Roman"/>
                <a:cs typeface="Times New Roman"/>
                <a:sym typeface="Times New Roman"/>
              </a:rPr>
              <a:t>“Door Lock System using Facial Recognition “, IJRASET March 2019.</a:t>
            </a:r>
            <a:endParaRPr/>
          </a:p>
        </p:txBody>
      </p:sp>
      <p:pic>
        <p:nvPicPr>
          <p:cNvPr descr="Picture 5" id="332" name="Google Shape;332;p36"/>
          <p:cNvPicPr preferRelativeResize="0"/>
          <p:nvPr/>
        </p:nvPicPr>
        <p:blipFill rotWithShape="1">
          <a:blip r:embed="rId3">
            <a:alphaModFix/>
          </a:blip>
          <a:srcRect b="0" l="0" r="0" t="0"/>
          <a:stretch/>
        </p:blipFill>
        <p:spPr>
          <a:xfrm>
            <a:off x="0" y="0"/>
            <a:ext cx="838200" cy="9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descr="Slide Number Placeholder 5" id="337" name="Google Shape;337;p37"/>
          <p:cNvSpPr txBox="1"/>
          <p:nvPr/>
        </p:nvSpPr>
        <p:spPr>
          <a:xfrm>
            <a:off x="8821737" y="6362700"/>
            <a:ext cx="280987"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2" id="338" name="Google Shape;338;p37"/>
          <p:cNvSpPr txBox="1"/>
          <p:nvPr>
            <p:ph type="title"/>
          </p:nvPr>
        </p:nvSpPr>
        <p:spPr>
          <a:xfrm>
            <a:off x="609600" y="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Benefits of the work</a:t>
            </a:r>
            <a:endParaRPr/>
          </a:p>
        </p:txBody>
      </p:sp>
      <p:sp>
        <p:nvSpPr>
          <p:cNvPr descr="Rectangle 3" id="339" name="Google Shape;339;p37"/>
          <p:cNvSpPr txBox="1"/>
          <p:nvPr>
            <p:ph idx="1" type="body"/>
          </p:nvPr>
        </p:nvSpPr>
        <p:spPr>
          <a:xfrm>
            <a:off x="685800" y="990600"/>
            <a:ext cx="7772400" cy="5105400"/>
          </a:xfrm>
          <a:prstGeom prst="rect">
            <a:avLst/>
          </a:prstGeom>
          <a:noFill/>
          <a:ln>
            <a:noFill/>
          </a:ln>
        </p:spPr>
        <p:txBody>
          <a:bodyPr anchorCtr="0" anchor="t" bIns="45700" lIns="45700" spcFirstLastPara="1" rIns="45700" wrap="square" tIns="45700">
            <a:noAutofit/>
          </a:bodyPr>
          <a:lstStyle/>
          <a:p>
            <a:pPr indent="-203200" lvl="0" marL="17145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Will it result into a publication?</a:t>
            </a:r>
            <a:endParaRPr/>
          </a:p>
          <a:p>
            <a:pPr indent="-171450" lvl="0" marL="171450" rtl="0" algn="l">
              <a:lnSpc>
                <a:spcPct val="10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Can be used as Biometric System and Alarm Detection.</a:t>
            </a:r>
            <a:endParaRPr/>
          </a:p>
          <a:p>
            <a:pPr indent="-203200" lvl="0" marL="171450" rtl="0" algn="l">
              <a:lnSpc>
                <a:spcPct val="100000"/>
              </a:lnSpc>
              <a:spcBef>
                <a:spcPts val="7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Will it result into a product?</a:t>
            </a:r>
            <a:endParaRPr/>
          </a:p>
          <a:p>
            <a:pPr indent="-171450" lvl="0" marL="171450" rtl="0" algn="l">
              <a:lnSpc>
                <a:spcPct val="10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Yes, a physical model </a:t>
            </a:r>
            <a:r>
              <a:rPr lang="en-US" sz="2000"/>
              <a:t>can be</a:t>
            </a:r>
            <a:r>
              <a:rPr b="0" i="0" lang="en-US" sz="2000" u="none">
                <a:solidFill>
                  <a:srgbClr val="000000"/>
                </a:solidFill>
                <a:latin typeface="Times New Roman"/>
                <a:ea typeface="Times New Roman"/>
                <a:cs typeface="Times New Roman"/>
                <a:sym typeface="Times New Roman"/>
              </a:rPr>
              <a:t> developed using this method</a:t>
            </a:r>
            <a:endParaRPr/>
          </a:p>
          <a:p>
            <a:pPr indent="-203200" lvl="0" marL="171450" rtl="0" algn="l">
              <a:lnSpc>
                <a:spcPct val="100000"/>
              </a:lnSpc>
              <a:spcBef>
                <a:spcPts val="7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Will it be a solution to an existing problem of an industry?</a:t>
            </a:r>
            <a:endParaRPr/>
          </a:p>
          <a:p>
            <a:pPr indent="-171450" lvl="0" marL="171450" rtl="0" algn="l">
              <a:lnSpc>
                <a:spcPct val="10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Yes, Biometric System loopholes can be eliminated also Secu</a:t>
            </a:r>
            <a:r>
              <a:rPr lang="en-US" sz="2000"/>
              <a:t>ri</a:t>
            </a:r>
            <a:r>
              <a:rPr b="0" i="0" lang="en-US" sz="2000" u="none">
                <a:solidFill>
                  <a:srgbClr val="000000"/>
                </a:solidFill>
                <a:latin typeface="Times New Roman"/>
                <a:ea typeface="Times New Roman"/>
                <a:cs typeface="Times New Roman"/>
                <a:sym typeface="Times New Roman"/>
              </a:rPr>
              <a:t>ty can be enhanced using this method and live theft detection and thief capturing can be achieved.</a:t>
            </a:r>
            <a:endParaRPr/>
          </a:p>
          <a:p>
            <a:pPr indent="-203200" lvl="0" marL="171450" rtl="0" algn="l">
              <a:lnSpc>
                <a:spcPct val="100000"/>
              </a:lnSpc>
              <a:spcBef>
                <a:spcPts val="7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Is it pursued for academic interest?</a:t>
            </a:r>
            <a:endParaRPr/>
          </a:p>
          <a:p>
            <a:pPr indent="-171450" lvl="0" marL="171450" rtl="0" algn="l">
              <a:lnSpc>
                <a:spcPct val="100000"/>
              </a:lnSpc>
              <a:spcBef>
                <a:spcPts val="4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Yes, really used for further studies in the field of Machine Learning and Computer Vision.</a:t>
            </a:r>
            <a:endParaRPr/>
          </a:p>
        </p:txBody>
      </p:sp>
      <p:pic>
        <p:nvPicPr>
          <p:cNvPr descr="Picture 2" id="340" name="Google Shape;340;p37"/>
          <p:cNvPicPr preferRelativeResize="0"/>
          <p:nvPr/>
        </p:nvPicPr>
        <p:blipFill rotWithShape="1">
          <a:blip r:embed="rId3">
            <a:alphaModFix/>
          </a:blip>
          <a:srcRect b="0" l="0" r="0" t="0"/>
          <a:stretch/>
        </p:blipFill>
        <p:spPr>
          <a:xfrm>
            <a:off x="4762" y="0"/>
            <a:ext cx="831850" cy="108743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descr="Slide Number Placeholder 4" id="345" name="Google Shape;345;p38"/>
          <p:cNvSpPr txBox="1"/>
          <p:nvPr/>
        </p:nvSpPr>
        <p:spPr>
          <a:xfrm>
            <a:off x="8821737" y="6362700"/>
            <a:ext cx="280987"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2" id="346" name="Google Shape;346;p38"/>
          <p:cNvSpPr txBox="1"/>
          <p:nvPr>
            <p:ph type="title"/>
          </p:nvPr>
        </p:nvSpPr>
        <p:spPr>
          <a:xfrm>
            <a:off x="685800" y="2590800"/>
            <a:ext cx="7772400" cy="11430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400"/>
              <a:buFont typeface="Times New Roman"/>
              <a:buNone/>
            </a:pPr>
            <a:r>
              <a:rPr b="0" i="0" lang="en-US" sz="4400" u="none">
                <a:solidFill>
                  <a:srgbClr val="000000"/>
                </a:solidFill>
                <a:latin typeface="Times New Roman"/>
                <a:ea typeface="Times New Roman"/>
                <a:cs typeface="Times New Roman"/>
                <a:sym typeface="Times New Roman"/>
              </a:rPr>
              <a:t>Thank You </a:t>
            </a:r>
            <a:endParaRPr/>
          </a:p>
        </p:txBody>
      </p:sp>
      <p:pic>
        <p:nvPicPr>
          <p:cNvPr descr="Picture 2" id="347" name="Google Shape;347;p38"/>
          <p:cNvPicPr preferRelativeResize="0"/>
          <p:nvPr/>
        </p:nvPicPr>
        <p:blipFill rotWithShape="1">
          <a:blip r:embed="rId3">
            <a:alphaModFix/>
          </a:blip>
          <a:srcRect b="0" l="0" r="0" t="0"/>
          <a:stretch/>
        </p:blipFill>
        <p:spPr>
          <a:xfrm>
            <a:off x="0" y="0"/>
            <a:ext cx="830262" cy="1087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descr="Slide Number Placeholder 5" id="156" name="Google Shape;156;p15"/>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2" id="157" name="Google Shape;157;p15"/>
          <p:cNvSpPr txBox="1"/>
          <p:nvPr>
            <p:ph type="title"/>
          </p:nvPr>
        </p:nvSpPr>
        <p:spPr>
          <a:xfrm>
            <a:off x="762000" y="0"/>
            <a:ext cx="7772400" cy="6858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Project Objectives</a:t>
            </a:r>
            <a:endParaRPr/>
          </a:p>
        </p:txBody>
      </p:sp>
      <p:sp>
        <p:nvSpPr>
          <p:cNvPr descr="Rectangle 3" id="158" name="Google Shape;158;p15"/>
          <p:cNvSpPr txBox="1"/>
          <p:nvPr>
            <p:ph idx="1" type="body"/>
          </p:nvPr>
        </p:nvSpPr>
        <p:spPr>
          <a:xfrm>
            <a:off x="228600" y="838200"/>
            <a:ext cx="8610600" cy="5486400"/>
          </a:xfrm>
          <a:prstGeom prst="rect">
            <a:avLst/>
          </a:prstGeom>
          <a:noFill/>
          <a:ln>
            <a:noFill/>
          </a:ln>
        </p:spPr>
        <p:txBody>
          <a:bodyPr anchorCtr="0" anchor="t" bIns="45700" lIns="45700" spcFirstLastPara="1" rIns="45700" wrap="square" tIns="45700">
            <a:noAutofit/>
          </a:bodyPr>
          <a:lstStyle/>
          <a:p>
            <a:pPr indent="-342900" lvl="0" marL="342900" rtl="0" algn="l">
              <a:lnSpc>
                <a:spcPct val="8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To develop Facial recognition system using software and design methodology and to set hardware components/simulation model for door unlocking system.</a:t>
            </a:r>
            <a:endParaRPr/>
          </a:p>
          <a:p>
            <a:pPr indent="-342900" lvl="0" marL="342900" rtl="0" algn="l">
              <a:lnSpc>
                <a:spcPct val="80000"/>
              </a:lnSpc>
              <a:spcBef>
                <a:spcPts val="7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To implement machine learning and deep learning techniques by computer vision with OpenCV and Python to build advanced computer vision applications.</a:t>
            </a:r>
            <a:endParaRPr/>
          </a:p>
          <a:p>
            <a:pPr indent="-215900" lvl="0" marL="342900" rtl="0" algn="l">
              <a:lnSpc>
                <a:spcPct val="80000"/>
              </a:lnSpc>
              <a:spcBef>
                <a:spcPts val="7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To ensure a real time application of the project.</a:t>
            </a:r>
            <a:endParaRPr/>
          </a:p>
          <a:p>
            <a:pPr indent="-342900" lvl="0" marL="342900" rtl="0" algn="l">
              <a:lnSpc>
                <a:spcPct val="80000"/>
              </a:lnSpc>
              <a:spcBef>
                <a:spcPts val="7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Software and algorithm of OpenCV software library along with various Python Modules help is used in the Application development of face recognition.</a:t>
            </a:r>
            <a:endParaRPr/>
          </a:p>
          <a:p>
            <a:pPr indent="-215900" lvl="0" marL="342900" rtl="0" algn="l">
              <a:lnSpc>
                <a:spcPct val="80000"/>
              </a:lnSpc>
              <a:spcBef>
                <a:spcPts val="7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To test and implementation, The system is able to detect face accurately and recognize the face and inform the owner or not after examined carefully.</a:t>
            </a:r>
            <a:endParaRPr/>
          </a:p>
          <a:p>
            <a:pPr indent="-215900" lvl="0" marL="342900" rtl="0" algn="l">
              <a:lnSpc>
                <a:spcPct val="80000"/>
              </a:lnSpc>
              <a:spcBef>
                <a:spcPts val="7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Applying concepts acquired in the project to other Machine Learning Problem Statements.</a:t>
            </a:r>
            <a:endParaRPr/>
          </a:p>
        </p:txBody>
      </p:sp>
      <p:pic>
        <p:nvPicPr>
          <p:cNvPr descr="Picture 4" id="159" name="Google Shape;159;p15"/>
          <p:cNvPicPr preferRelativeResize="0"/>
          <p:nvPr/>
        </p:nvPicPr>
        <p:blipFill rotWithShape="1">
          <a:blip r:embed="rId3">
            <a:alphaModFix/>
          </a:blip>
          <a:srcRect b="0" l="0" r="0" t="0"/>
          <a:stretch/>
        </p:blipFill>
        <p:spPr>
          <a:xfrm>
            <a:off x="0" y="0"/>
            <a:ext cx="838200" cy="996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descr="Title 1" id="164" name="Google Shape;164;p16"/>
          <p:cNvSpPr txBox="1"/>
          <p:nvPr>
            <p:ph type="title"/>
          </p:nvPr>
        </p:nvSpPr>
        <p:spPr>
          <a:xfrm>
            <a:off x="687387" y="0"/>
            <a:ext cx="7772400" cy="9144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Roles of Members:</a:t>
            </a:r>
            <a:endParaRPr/>
          </a:p>
        </p:txBody>
      </p:sp>
      <p:sp>
        <p:nvSpPr>
          <p:cNvPr descr="Content Placeholder 2" id="165" name="Google Shape;165;p16"/>
          <p:cNvSpPr txBox="1"/>
          <p:nvPr>
            <p:ph idx="1" type="body"/>
          </p:nvPr>
        </p:nvSpPr>
        <p:spPr>
          <a:xfrm>
            <a:off x="712787" y="981075"/>
            <a:ext cx="7772400" cy="51054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Abhilash</a:t>
            </a:r>
            <a:r>
              <a:rPr b="0" i="0" lang="en-US" sz="3200" u="none">
                <a:solidFill>
                  <a:srgbClr val="000000"/>
                </a:solidFill>
                <a:latin typeface="Times New Roman"/>
                <a:ea typeface="Times New Roman"/>
                <a:cs typeface="Times New Roman"/>
                <a:sym typeface="Times New Roman"/>
              </a:rPr>
              <a:t> : Coding and Software Developer (Face Training and Recognition, Application) </a:t>
            </a:r>
            <a:endParaRPr/>
          </a:p>
          <a:p>
            <a:pPr indent="0" lvl="0" marL="0" rtl="0" algn="l">
              <a:lnSpc>
                <a:spcPct val="100000"/>
              </a:lnSpc>
              <a:spcBef>
                <a:spcPts val="7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0" lvl="0" marL="0" rtl="0" algn="l">
              <a:lnSpc>
                <a:spcPct val="100000"/>
              </a:lnSpc>
              <a:spcBef>
                <a:spcPts val="70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Poojith</a:t>
            </a:r>
            <a:r>
              <a:rPr b="0" i="0" lang="en-US" sz="3200" u="none">
                <a:solidFill>
                  <a:srgbClr val="000000"/>
                </a:solidFill>
                <a:latin typeface="Times New Roman"/>
                <a:ea typeface="Times New Roman"/>
                <a:cs typeface="Times New Roman"/>
                <a:sym typeface="Times New Roman"/>
              </a:rPr>
              <a:t> :Coding and Software Developer</a:t>
            </a:r>
            <a:endParaRPr/>
          </a:p>
          <a:p>
            <a:pPr indent="0" lvl="0" marL="0" rtl="0" algn="l">
              <a:lnSpc>
                <a:spcPct val="100000"/>
              </a:lnSpc>
              <a:spcBef>
                <a:spcPts val="7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(OpenCV, Face Storing)</a:t>
            </a:r>
            <a:endParaRPr/>
          </a:p>
          <a:p>
            <a:pPr indent="0" lvl="0" marL="0" rtl="0" algn="l">
              <a:lnSpc>
                <a:spcPct val="100000"/>
              </a:lnSpc>
              <a:spcBef>
                <a:spcPts val="700"/>
              </a:spcBef>
              <a:spcAft>
                <a:spcPts val="0"/>
              </a:spcAft>
              <a:buClr>
                <a:srgbClr val="000000"/>
              </a:buClr>
              <a:buSzPts val="3200"/>
              <a:buFont typeface="Times New Roman"/>
              <a:buNone/>
            </a:pPr>
            <a:r>
              <a:t/>
            </a:r>
            <a:endParaRPr b="0" i="0" sz="3200" u="none">
              <a:solidFill>
                <a:srgbClr val="000000"/>
              </a:solidFill>
              <a:latin typeface="Times New Roman"/>
              <a:ea typeface="Times New Roman"/>
              <a:cs typeface="Times New Roman"/>
              <a:sym typeface="Times New Roman"/>
            </a:endParaRPr>
          </a:p>
          <a:p>
            <a:pPr indent="0" lvl="0" marL="0" rtl="0" algn="l">
              <a:lnSpc>
                <a:spcPct val="100000"/>
              </a:lnSpc>
              <a:spcBef>
                <a:spcPts val="700"/>
              </a:spcBef>
              <a:spcAft>
                <a:spcPts val="0"/>
              </a:spcAft>
              <a:buClr>
                <a:srgbClr val="000000"/>
              </a:buClr>
              <a:buSzPts val="3200"/>
              <a:buFont typeface="Times New Roman"/>
              <a:buNone/>
            </a:pPr>
            <a:r>
              <a:rPr b="1" i="0" lang="en-US" sz="3200" u="none">
                <a:solidFill>
                  <a:srgbClr val="000000"/>
                </a:solidFill>
                <a:latin typeface="Times New Roman"/>
                <a:ea typeface="Times New Roman"/>
                <a:cs typeface="Times New Roman"/>
                <a:sym typeface="Times New Roman"/>
              </a:rPr>
              <a:t>Amaan</a:t>
            </a:r>
            <a:r>
              <a:rPr b="0" i="0" lang="en-US" sz="3200" u="none">
                <a:solidFill>
                  <a:srgbClr val="000000"/>
                </a:solidFill>
                <a:latin typeface="Times New Roman"/>
                <a:ea typeface="Times New Roman"/>
                <a:cs typeface="Times New Roman"/>
                <a:sym typeface="Times New Roman"/>
              </a:rPr>
              <a:t> : Security Developer </a:t>
            </a:r>
            <a:endParaRPr/>
          </a:p>
          <a:p>
            <a:pPr indent="0" lvl="0" marL="0" rtl="0" algn="l">
              <a:lnSpc>
                <a:spcPct val="100000"/>
              </a:lnSpc>
              <a:spcBef>
                <a:spcPts val="70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OTP generation, SMS request , Whatsapp request)</a:t>
            </a:r>
            <a:endParaRPr/>
          </a:p>
        </p:txBody>
      </p:sp>
      <p:sp>
        <p:nvSpPr>
          <p:cNvPr descr="Slide Number Placeholder 3" id="166" name="Google Shape;166;p16"/>
          <p:cNvSpPr txBox="1"/>
          <p:nvPr/>
        </p:nvSpPr>
        <p:spPr>
          <a:xfrm>
            <a:off x="8821737" y="6362700"/>
            <a:ext cx="280987"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descr="Slide Number Placeholder 5" id="171" name="Google Shape;171;p17"/>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Rectangle 1026" id="172" name="Google Shape;172;p17"/>
          <p:cNvSpPr txBox="1"/>
          <p:nvPr>
            <p:ph type="title"/>
          </p:nvPr>
        </p:nvSpPr>
        <p:spPr>
          <a:xfrm>
            <a:off x="685800" y="0"/>
            <a:ext cx="7772400" cy="6096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600"/>
              <a:buFont typeface="Times New Roman"/>
              <a:buNone/>
            </a:pPr>
            <a:r>
              <a:rPr b="0" i="0" lang="en-US" sz="3600" u="none">
                <a:solidFill>
                  <a:srgbClr val="000000"/>
                </a:solidFill>
                <a:latin typeface="Times New Roman"/>
                <a:ea typeface="Times New Roman"/>
                <a:cs typeface="Times New Roman"/>
                <a:sym typeface="Times New Roman"/>
              </a:rPr>
              <a:t>Project Description</a:t>
            </a:r>
            <a:endParaRPr/>
          </a:p>
        </p:txBody>
      </p:sp>
      <p:pic>
        <p:nvPicPr>
          <p:cNvPr descr="Picture 2" id="173" name="Google Shape;173;p17"/>
          <p:cNvPicPr preferRelativeResize="0"/>
          <p:nvPr/>
        </p:nvPicPr>
        <p:blipFill rotWithShape="1">
          <a:blip r:embed="rId3">
            <a:alphaModFix/>
          </a:blip>
          <a:srcRect b="0" l="0" r="0" t="0"/>
          <a:stretch/>
        </p:blipFill>
        <p:spPr>
          <a:xfrm>
            <a:off x="33337" y="7937"/>
            <a:ext cx="755650" cy="981075"/>
          </a:xfrm>
          <a:prstGeom prst="rect">
            <a:avLst/>
          </a:prstGeom>
          <a:noFill/>
          <a:ln>
            <a:noFill/>
          </a:ln>
        </p:spPr>
      </p:pic>
      <p:sp>
        <p:nvSpPr>
          <p:cNvPr id="174" name="Google Shape;174;p17"/>
          <p:cNvSpPr txBox="1"/>
          <p:nvPr/>
        </p:nvSpPr>
        <p:spPr>
          <a:xfrm>
            <a:off x="587375" y="710412"/>
            <a:ext cx="78471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WHAT IS AN APPLICATION?</a:t>
            </a:r>
            <a:endParaRPr/>
          </a:p>
        </p:txBody>
      </p:sp>
      <p:sp>
        <p:nvSpPr>
          <p:cNvPr id="175" name="Google Shape;175;p17"/>
          <p:cNvSpPr txBox="1"/>
          <p:nvPr/>
        </p:nvSpPr>
        <p:spPr>
          <a:xfrm>
            <a:off x="285750" y="1172099"/>
            <a:ext cx="81486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lang="en-US" sz="1700">
                <a:solidFill>
                  <a:srgbClr val="666666"/>
                </a:solidFill>
                <a:highlight>
                  <a:srgbClr val="FFFFFF"/>
                </a:highlight>
                <a:latin typeface="Roboto"/>
                <a:ea typeface="Roboto"/>
                <a:cs typeface="Roboto"/>
                <a:sym typeface="Roboto"/>
              </a:rPr>
              <a:t>An </a:t>
            </a:r>
            <a:r>
              <a:rPr b="1" lang="en-US" sz="1700">
                <a:solidFill>
                  <a:srgbClr val="767676"/>
                </a:solidFill>
                <a:highlight>
                  <a:srgbClr val="FFFFFF"/>
                </a:highlight>
                <a:latin typeface="Roboto"/>
                <a:ea typeface="Roboto"/>
                <a:cs typeface="Roboto"/>
                <a:sym typeface="Roboto"/>
              </a:rPr>
              <a:t>application</a:t>
            </a:r>
            <a:r>
              <a:rPr lang="en-US" sz="1700">
                <a:solidFill>
                  <a:srgbClr val="666666"/>
                </a:solidFill>
                <a:highlight>
                  <a:srgbClr val="FFFFFF"/>
                </a:highlight>
                <a:latin typeface="Roboto"/>
                <a:ea typeface="Roboto"/>
                <a:cs typeface="Roboto"/>
                <a:sym typeface="Roboto"/>
              </a:rPr>
              <a:t>, often shortened to app, is a program or set of programs that allows end users to perform particular functions.</a:t>
            </a:r>
            <a:endParaRPr sz="3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Front End – </a:t>
            </a:r>
            <a:r>
              <a:rPr b="0" i="0" lang="en-US" sz="1800" u="none">
                <a:solidFill>
                  <a:srgbClr val="000000"/>
                </a:solidFill>
                <a:latin typeface="Times New Roman"/>
                <a:ea typeface="Times New Roman"/>
                <a:cs typeface="Times New Roman"/>
                <a:sym typeface="Times New Roman"/>
              </a:rPr>
              <a:t>Front-end development is the  work on the visual, client-facing aspects of an application or website </a:t>
            </a:r>
            <a:endParaRPr/>
          </a:p>
          <a:p>
            <a:pPr indent="0" lvl="0" marL="0" marR="0" rtl="0" algn="l">
              <a:lnSpc>
                <a:spcPct val="100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Middle End – </a:t>
            </a:r>
            <a:r>
              <a:rPr b="0" i="0" lang="en-US" sz="1800" u="none">
                <a:solidFill>
                  <a:srgbClr val="000000"/>
                </a:solidFill>
                <a:latin typeface="Times New Roman"/>
                <a:ea typeface="Times New Roman"/>
                <a:cs typeface="Times New Roman"/>
                <a:sym typeface="Times New Roman"/>
              </a:rPr>
              <a:t>In computing, source code is any collection of code, with or without comments, written using a human readable programming language.</a:t>
            </a:r>
            <a:endParaRPr/>
          </a:p>
          <a:p>
            <a:pPr indent="0" lvl="0" marL="0" marR="0" rtl="0" algn="l">
              <a:lnSpc>
                <a:spcPct val="100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Back End –</a:t>
            </a:r>
            <a:r>
              <a:rPr b="0" i="0" lang="en-US" sz="1800" u="none">
                <a:solidFill>
                  <a:srgbClr val="000000"/>
                </a:solidFill>
                <a:latin typeface="Times New Roman"/>
                <a:ea typeface="Times New Roman"/>
                <a:cs typeface="Times New Roman"/>
                <a:sym typeface="Times New Roman"/>
              </a:rPr>
              <a:t>The back end refers to parts of a computer application or a program's code that allow it to operate and that cannot be accessed by a user.</a:t>
            </a:r>
            <a:endParaRPr/>
          </a:p>
        </p:txBody>
      </p:sp>
      <p:sp>
        <p:nvSpPr>
          <p:cNvPr id="176" name="Google Shape;176;p17"/>
          <p:cNvSpPr/>
          <p:nvPr/>
        </p:nvSpPr>
        <p:spPr>
          <a:xfrm>
            <a:off x="285750" y="4529150"/>
            <a:ext cx="8626500" cy="1614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800"/>
              <a:t>Front-End					Middle End 						Back-End</a:t>
            </a:r>
            <a:endParaRPr sz="1800"/>
          </a:p>
          <a:p>
            <a:pPr indent="0" lvl="0" marL="0" rtl="0" algn="l">
              <a:spcBef>
                <a:spcPts val="0"/>
              </a:spcBef>
              <a:spcAft>
                <a:spcPts val="0"/>
              </a:spcAft>
              <a:buNone/>
            </a:pPr>
            <a:r>
              <a:rPr lang="en-US" sz="1800"/>
              <a:t>(GUI)						Code progra-						(Data Storing</a:t>
            </a:r>
            <a:r>
              <a:rPr lang="en-US" sz="1800"/>
              <a:t>)</a:t>
            </a:r>
            <a:endParaRPr sz="1800"/>
          </a:p>
          <a:p>
            <a:pPr indent="0" lvl="0" marL="3200400" rtl="0" algn="l">
              <a:spcBef>
                <a:spcPts val="0"/>
              </a:spcBef>
              <a:spcAft>
                <a:spcPts val="0"/>
              </a:spcAft>
              <a:buNone/>
            </a:pPr>
            <a:r>
              <a:rPr lang="en-US" sz="1800"/>
              <a:t>-mming</a:t>
            </a:r>
            <a:endParaRPr sz="1800"/>
          </a:p>
        </p:txBody>
      </p:sp>
      <p:cxnSp>
        <p:nvCxnSpPr>
          <p:cNvPr id="177" name="Google Shape;177;p17"/>
          <p:cNvCxnSpPr/>
          <p:nvPr/>
        </p:nvCxnSpPr>
        <p:spPr>
          <a:xfrm>
            <a:off x="1528775" y="5343525"/>
            <a:ext cx="1843200" cy="14400"/>
          </a:xfrm>
          <a:prstGeom prst="straightConnector1">
            <a:avLst/>
          </a:prstGeom>
          <a:noFill/>
          <a:ln cap="flat" cmpd="sng" w="9525">
            <a:solidFill>
              <a:schemeClr val="dk1"/>
            </a:solidFill>
            <a:prstDash val="solid"/>
            <a:round/>
            <a:headEnd len="med" w="med" type="none"/>
            <a:tailEnd len="med" w="med" type="stealth"/>
          </a:ln>
        </p:spPr>
      </p:cxnSp>
      <p:cxnSp>
        <p:nvCxnSpPr>
          <p:cNvPr id="178" name="Google Shape;178;p17"/>
          <p:cNvCxnSpPr/>
          <p:nvPr/>
        </p:nvCxnSpPr>
        <p:spPr>
          <a:xfrm>
            <a:off x="5029200" y="5314950"/>
            <a:ext cx="2100300" cy="14400"/>
          </a:xfrm>
          <a:prstGeom prst="straightConnector1">
            <a:avLst/>
          </a:prstGeom>
          <a:noFill/>
          <a:ln cap="flat" cmpd="sng" w="9525">
            <a:solidFill>
              <a:schemeClr val="dk1"/>
            </a:solidFill>
            <a:prstDash val="solid"/>
            <a:round/>
            <a:headEnd len="med" w="med" type="none"/>
            <a:tailEnd len="med" w="med" type="stealth"/>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descr="Slide Number Placeholder 5" id="183" name="Google Shape;183;p18"/>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pic>
        <p:nvPicPr>
          <p:cNvPr descr="Picture 2" id="184" name="Google Shape;184;p18"/>
          <p:cNvPicPr preferRelativeResize="0"/>
          <p:nvPr/>
        </p:nvPicPr>
        <p:blipFill rotWithShape="1">
          <a:blip r:embed="rId3">
            <a:alphaModFix/>
          </a:blip>
          <a:srcRect b="0" l="0" r="0" t="0"/>
          <a:stretch/>
        </p:blipFill>
        <p:spPr>
          <a:xfrm>
            <a:off x="33337" y="0"/>
            <a:ext cx="755650" cy="990600"/>
          </a:xfrm>
          <a:prstGeom prst="rect">
            <a:avLst/>
          </a:prstGeom>
          <a:noFill/>
          <a:ln>
            <a:noFill/>
          </a:ln>
        </p:spPr>
      </p:pic>
      <p:pic>
        <p:nvPicPr>
          <p:cNvPr id="185" name="Google Shape;185;p18"/>
          <p:cNvPicPr preferRelativeResize="0"/>
          <p:nvPr/>
        </p:nvPicPr>
        <p:blipFill rotWithShape="1">
          <a:blip r:embed="rId4">
            <a:alphaModFix/>
          </a:blip>
          <a:srcRect b="0" l="0" r="0" t="0"/>
          <a:stretch/>
        </p:blipFill>
        <p:spPr>
          <a:xfrm>
            <a:off x="179387" y="1052512"/>
            <a:ext cx="3168650" cy="4032250"/>
          </a:xfrm>
          <a:prstGeom prst="rect">
            <a:avLst/>
          </a:prstGeom>
          <a:noFill/>
          <a:ln>
            <a:noFill/>
          </a:ln>
        </p:spPr>
      </p:pic>
      <p:pic>
        <p:nvPicPr>
          <p:cNvPr id="186" name="Google Shape;186;p18"/>
          <p:cNvPicPr preferRelativeResize="0"/>
          <p:nvPr/>
        </p:nvPicPr>
        <p:blipFill rotWithShape="1">
          <a:blip r:embed="rId5">
            <a:alphaModFix/>
          </a:blip>
          <a:srcRect b="0" l="0" r="0" t="0"/>
          <a:stretch/>
        </p:blipFill>
        <p:spPr>
          <a:xfrm>
            <a:off x="3924300" y="1412875"/>
            <a:ext cx="5118100" cy="2879725"/>
          </a:xfrm>
          <a:prstGeom prst="rect">
            <a:avLst/>
          </a:prstGeom>
          <a:noFill/>
          <a:ln>
            <a:noFill/>
          </a:ln>
        </p:spPr>
      </p:pic>
      <p:sp>
        <p:nvSpPr>
          <p:cNvPr id="187" name="Google Shape;187;p18"/>
          <p:cNvSpPr txBox="1"/>
          <p:nvPr/>
        </p:nvSpPr>
        <p:spPr>
          <a:xfrm>
            <a:off x="179387" y="5445125"/>
            <a:ext cx="31686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Front End</a:t>
            </a:r>
            <a:endParaRPr/>
          </a:p>
        </p:txBody>
      </p:sp>
      <p:sp>
        <p:nvSpPr>
          <p:cNvPr id="188" name="Google Shape;188;p18"/>
          <p:cNvSpPr txBox="1"/>
          <p:nvPr/>
        </p:nvSpPr>
        <p:spPr>
          <a:xfrm>
            <a:off x="4284662" y="5229225"/>
            <a:ext cx="31670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Back 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nvSpPr>
        <p:spPr>
          <a:xfrm>
            <a:off x="361850" y="1919512"/>
            <a:ext cx="575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4" name="Google Shape;194;p19"/>
          <p:cNvSpPr/>
          <p:nvPr/>
        </p:nvSpPr>
        <p:spPr>
          <a:xfrm>
            <a:off x="1092100" y="969950"/>
            <a:ext cx="1707300" cy="746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Face &amp; Eye Detection</a:t>
            </a:r>
            <a:endParaRPr sz="2000"/>
          </a:p>
        </p:txBody>
      </p:sp>
      <p:sp>
        <p:nvSpPr>
          <p:cNvPr id="195" name="Google Shape;195;p19"/>
          <p:cNvSpPr/>
          <p:nvPr/>
        </p:nvSpPr>
        <p:spPr>
          <a:xfrm>
            <a:off x="1092100" y="2322475"/>
            <a:ext cx="1707300" cy="60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t>Face Storing</a:t>
            </a:r>
            <a:endParaRPr sz="2000"/>
          </a:p>
        </p:txBody>
      </p:sp>
      <p:sp>
        <p:nvSpPr>
          <p:cNvPr id="196" name="Google Shape;196;p19"/>
          <p:cNvSpPr/>
          <p:nvPr/>
        </p:nvSpPr>
        <p:spPr>
          <a:xfrm>
            <a:off x="1092100" y="3618150"/>
            <a:ext cx="1707300" cy="60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Face Training</a:t>
            </a:r>
            <a:endParaRPr sz="2000"/>
          </a:p>
        </p:txBody>
      </p:sp>
      <p:sp>
        <p:nvSpPr>
          <p:cNvPr id="197" name="Google Shape;197;p19"/>
          <p:cNvSpPr/>
          <p:nvPr/>
        </p:nvSpPr>
        <p:spPr>
          <a:xfrm>
            <a:off x="1092100" y="4913825"/>
            <a:ext cx="1800000" cy="603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Face Recognition</a:t>
            </a:r>
            <a:endParaRPr sz="2000"/>
          </a:p>
        </p:txBody>
      </p:sp>
      <p:sp>
        <p:nvSpPr>
          <p:cNvPr id="198" name="Google Shape;198;p19"/>
          <p:cNvSpPr txBox="1"/>
          <p:nvPr/>
        </p:nvSpPr>
        <p:spPr>
          <a:xfrm>
            <a:off x="916200" y="5863400"/>
            <a:ext cx="239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latin typeface="Times New Roman"/>
                <a:ea typeface="Times New Roman"/>
                <a:cs typeface="Times New Roman"/>
                <a:sym typeface="Times New Roman"/>
              </a:rPr>
              <a:t>Door Unlocking</a:t>
            </a:r>
            <a:endParaRPr sz="2000">
              <a:latin typeface="Times New Roman"/>
              <a:ea typeface="Times New Roman"/>
              <a:cs typeface="Times New Roman"/>
              <a:sym typeface="Times New Roman"/>
            </a:endParaRPr>
          </a:p>
        </p:txBody>
      </p:sp>
      <p:sp>
        <p:nvSpPr>
          <p:cNvPr id="199" name="Google Shape;199;p19"/>
          <p:cNvSpPr txBox="1"/>
          <p:nvPr/>
        </p:nvSpPr>
        <p:spPr>
          <a:xfrm>
            <a:off x="1271600" y="-95400"/>
            <a:ext cx="6643800" cy="861900"/>
          </a:xfrm>
          <a:prstGeom prst="rect">
            <a:avLst/>
          </a:prstGeom>
          <a:no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US" sz="4400">
                <a:latin typeface="Times New Roman"/>
                <a:ea typeface="Times New Roman"/>
                <a:cs typeface="Times New Roman"/>
                <a:sym typeface="Times New Roman"/>
              </a:rPr>
              <a:t>Workflow</a:t>
            </a:r>
            <a:r>
              <a:rPr lang="en-US" sz="4400">
                <a:latin typeface="Times New Roman"/>
                <a:ea typeface="Times New Roman"/>
                <a:cs typeface="Times New Roman"/>
                <a:sym typeface="Times New Roman"/>
              </a:rPr>
              <a:t> </a:t>
            </a:r>
            <a:endParaRPr sz="4400">
              <a:latin typeface="Times New Roman"/>
              <a:ea typeface="Times New Roman"/>
              <a:cs typeface="Times New Roman"/>
              <a:sym typeface="Times New Roman"/>
            </a:endParaRPr>
          </a:p>
        </p:txBody>
      </p:sp>
      <p:sp>
        <p:nvSpPr>
          <p:cNvPr id="200" name="Google Shape;200;p19"/>
          <p:cNvSpPr/>
          <p:nvPr/>
        </p:nvSpPr>
        <p:spPr>
          <a:xfrm>
            <a:off x="2799400" y="2465425"/>
            <a:ext cx="1467600" cy="317400"/>
          </a:xfrm>
          <a:prstGeom prst="lef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a:off x="4270600" y="1506900"/>
            <a:ext cx="2719200" cy="4010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txBox="1"/>
          <p:nvPr/>
        </p:nvSpPr>
        <p:spPr>
          <a:xfrm>
            <a:off x="4572100" y="1716050"/>
            <a:ext cx="2040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Front End (GUI)</a:t>
            </a:r>
            <a:endParaRPr sz="1800">
              <a:latin typeface="Times New Roman"/>
              <a:ea typeface="Times New Roman"/>
              <a:cs typeface="Times New Roman"/>
              <a:sym typeface="Times New Roman"/>
            </a:endParaRPr>
          </a:p>
        </p:txBody>
      </p:sp>
      <p:sp>
        <p:nvSpPr>
          <p:cNvPr id="203" name="Google Shape;203;p19"/>
          <p:cNvSpPr txBox="1"/>
          <p:nvPr/>
        </p:nvSpPr>
        <p:spPr>
          <a:xfrm>
            <a:off x="4610050" y="4344175"/>
            <a:ext cx="204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Back End (Data Storing) </a:t>
            </a:r>
            <a:endParaRPr sz="1800">
              <a:latin typeface="Times New Roman"/>
              <a:ea typeface="Times New Roman"/>
              <a:cs typeface="Times New Roman"/>
              <a:sym typeface="Times New Roman"/>
            </a:endParaRPr>
          </a:p>
        </p:txBody>
      </p:sp>
      <p:cxnSp>
        <p:nvCxnSpPr>
          <p:cNvPr id="204" name="Google Shape;204;p19"/>
          <p:cNvCxnSpPr/>
          <p:nvPr/>
        </p:nvCxnSpPr>
        <p:spPr>
          <a:xfrm>
            <a:off x="1830600" y="1726313"/>
            <a:ext cx="0" cy="585900"/>
          </a:xfrm>
          <a:prstGeom prst="straightConnector1">
            <a:avLst/>
          </a:prstGeom>
          <a:noFill/>
          <a:ln cap="flat" cmpd="sng" w="9525">
            <a:solidFill>
              <a:schemeClr val="dk1"/>
            </a:solidFill>
            <a:prstDash val="solid"/>
            <a:round/>
            <a:headEnd len="med" w="med" type="none"/>
            <a:tailEnd len="med" w="med" type="stealth"/>
          </a:ln>
        </p:spPr>
      </p:cxnSp>
      <p:cxnSp>
        <p:nvCxnSpPr>
          <p:cNvPr id="205" name="Google Shape;205;p19"/>
          <p:cNvCxnSpPr/>
          <p:nvPr/>
        </p:nvCxnSpPr>
        <p:spPr>
          <a:xfrm>
            <a:off x="1830600" y="2890663"/>
            <a:ext cx="0" cy="692400"/>
          </a:xfrm>
          <a:prstGeom prst="straightConnector1">
            <a:avLst/>
          </a:prstGeom>
          <a:noFill/>
          <a:ln cap="flat" cmpd="sng" w="9525">
            <a:solidFill>
              <a:schemeClr val="dk1"/>
            </a:solidFill>
            <a:prstDash val="solid"/>
            <a:round/>
            <a:headEnd len="med" w="med" type="none"/>
            <a:tailEnd len="med" w="med" type="stealth"/>
          </a:ln>
        </p:spPr>
      </p:cxnSp>
      <p:cxnSp>
        <p:nvCxnSpPr>
          <p:cNvPr id="206" name="Google Shape;206;p19"/>
          <p:cNvCxnSpPr/>
          <p:nvPr/>
        </p:nvCxnSpPr>
        <p:spPr>
          <a:xfrm>
            <a:off x="1830600" y="4256525"/>
            <a:ext cx="0" cy="657300"/>
          </a:xfrm>
          <a:prstGeom prst="straightConnector1">
            <a:avLst/>
          </a:prstGeom>
          <a:noFill/>
          <a:ln cap="flat" cmpd="sng" w="9525">
            <a:solidFill>
              <a:schemeClr val="dk1"/>
            </a:solidFill>
            <a:prstDash val="solid"/>
            <a:round/>
            <a:headEnd len="med" w="med" type="none"/>
            <a:tailEnd len="med" w="med" type="stealth"/>
          </a:ln>
        </p:spPr>
      </p:cxnSp>
      <p:cxnSp>
        <p:nvCxnSpPr>
          <p:cNvPr id="207" name="Google Shape;207;p19"/>
          <p:cNvCxnSpPr/>
          <p:nvPr/>
        </p:nvCxnSpPr>
        <p:spPr>
          <a:xfrm>
            <a:off x="1830600" y="5458400"/>
            <a:ext cx="0" cy="4287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19"/>
          <p:cNvSpPr txBox="1"/>
          <p:nvPr/>
        </p:nvSpPr>
        <p:spPr>
          <a:xfrm>
            <a:off x="4472000" y="2690100"/>
            <a:ext cx="211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Security Additions (OTP)</a:t>
            </a:r>
            <a:endParaRPr sz="1800">
              <a:latin typeface="Times New Roman"/>
              <a:ea typeface="Times New Roman"/>
              <a:cs typeface="Times New Roman"/>
              <a:sym typeface="Times New Roman"/>
            </a:endParaRPr>
          </a:p>
        </p:txBody>
      </p:sp>
      <p:cxnSp>
        <p:nvCxnSpPr>
          <p:cNvPr id="209" name="Google Shape;209;p19"/>
          <p:cNvCxnSpPr/>
          <p:nvPr/>
        </p:nvCxnSpPr>
        <p:spPr>
          <a:xfrm>
            <a:off x="5488550" y="2151750"/>
            <a:ext cx="7200" cy="594600"/>
          </a:xfrm>
          <a:prstGeom prst="straightConnector1">
            <a:avLst/>
          </a:prstGeom>
          <a:noFill/>
          <a:ln cap="flat" cmpd="sng" w="9525">
            <a:solidFill>
              <a:schemeClr val="dk1"/>
            </a:solidFill>
            <a:prstDash val="solid"/>
            <a:round/>
            <a:headEnd len="med" w="med" type="none"/>
            <a:tailEnd len="med" w="med" type="stealth"/>
          </a:ln>
        </p:spPr>
      </p:cxnSp>
      <p:cxnSp>
        <p:nvCxnSpPr>
          <p:cNvPr id="210" name="Google Shape;210;p19"/>
          <p:cNvCxnSpPr/>
          <p:nvPr/>
        </p:nvCxnSpPr>
        <p:spPr>
          <a:xfrm>
            <a:off x="5485100" y="3440588"/>
            <a:ext cx="14100" cy="802200"/>
          </a:xfrm>
          <a:prstGeom prst="straightConnector1">
            <a:avLst/>
          </a:prstGeom>
          <a:noFill/>
          <a:ln cap="flat" cmpd="sng" w="9525">
            <a:solidFill>
              <a:schemeClr val="dk1"/>
            </a:solidFill>
            <a:prstDash val="solid"/>
            <a:round/>
            <a:headEnd len="med" w="med"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descr="Slide Number Placeholder 3" id="215" name="Google Shape;215;p20"/>
          <p:cNvSpPr txBox="1"/>
          <p:nvPr/>
        </p:nvSpPr>
        <p:spPr>
          <a:xfrm>
            <a:off x="8912225" y="6362700"/>
            <a:ext cx="193675" cy="285750"/>
          </a:xfrm>
          <a:prstGeom prst="rect">
            <a:avLst/>
          </a:prstGeom>
          <a:noFill/>
          <a:ln>
            <a:noFill/>
          </a:ln>
        </p:spPr>
        <p:txBody>
          <a:bodyPr anchorCtr="0" anchor="t" bIns="45700" lIns="45700" spcFirstLastPara="1" rIns="45700" wrap="square" tIns="45700">
            <a:sp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descr="Title 1" id="216" name="Google Shape;216;p20"/>
          <p:cNvSpPr txBox="1"/>
          <p:nvPr>
            <p:ph type="title"/>
          </p:nvPr>
        </p:nvSpPr>
        <p:spPr>
          <a:xfrm>
            <a:off x="658812" y="38100"/>
            <a:ext cx="7772400" cy="722312"/>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800"/>
              <a:buFont typeface="Times New Roman"/>
              <a:buNone/>
            </a:pPr>
            <a:r>
              <a:rPr b="0" i="0" lang="en-US" sz="3800" u="none">
                <a:solidFill>
                  <a:srgbClr val="000000"/>
                </a:solidFill>
                <a:latin typeface="Times New Roman"/>
                <a:ea typeface="Times New Roman"/>
                <a:cs typeface="Times New Roman"/>
                <a:sym typeface="Times New Roman"/>
              </a:rPr>
              <a:t>Intro To Python &amp; Machine Learning</a:t>
            </a:r>
            <a:endParaRPr/>
          </a:p>
        </p:txBody>
      </p:sp>
      <p:sp>
        <p:nvSpPr>
          <p:cNvPr descr="Content Placeholder 2" id="217" name="Google Shape;217;p20"/>
          <p:cNvSpPr txBox="1"/>
          <p:nvPr>
            <p:ph idx="1" type="body"/>
          </p:nvPr>
        </p:nvSpPr>
        <p:spPr>
          <a:xfrm>
            <a:off x="192087" y="1082675"/>
            <a:ext cx="8704262" cy="5203825"/>
          </a:xfrm>
          <a:prstGeom prst="rect">
            <a:avLst/>
          </a:prstGeom>
          <a:noFill/>
          <a:ln>
            <a:noFill/>
          </a:ln>
        </p:spPr>
        <p:txBody>
          <a:bodyPr anchorCtr="0" anchor="t" bIns="45700" lIns="45700" spcFirstLastPara="1" rIns="45700" wrap="square" tIns="45700">
            <a:noAutofit/>
          </a:bodyPr>
          <a:lstStyle/>
          <a:p>
            <a:pPr indent="-342900" lvl="0" marL="342900" rtl="0" algn="just">
              <a:lnSpc>
                <a:spcPct val="100000"/>
              </a:lnSpc>
              <a:spcBef>
                <a:spcPts val="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Python is a general-purpose programming language that is becoming ever more popular for data science. Python also lets you work quickly and integrate systems more effectively. </a:t>
            </a:r>
            <a:endParaRPr b="0"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1800"/>
          </a:p>
          <a:p>
            <a:pPr indent="-342900" lvl="0" marL="342900" rtl="0" algn="just">
              <a:lnSpc>
                <a:spcPct val="100000"/>
              </a:lnSpc>
              <a:spcBef>
                <a:spcPts val="700"/>
              </a:spcBef>
              <a:spcAft>
                <a:spcPts val="0"/>
              </a:spcAft>
              <a:buClr>
                <a:srgbClr val="000000"/>
              </a:buClr>
              <a:buSzPts val="1800"/>
              <a:buFont typeface="Times New Roman"/>
              <a:buChar char="•"/>
            </a:pPr>
            <a:r>
              <a:rPr lang="en-US" sz="1800"/>
              <a:t>The applications include: </a:t>
            </a:r>
            <a:r>
              <a:rPr b="0" i="0" lang="en-US" sz="1800" u="none">
                <a:solidFill>
                  <a:srgbClr val="000000"/>
                </a:solidFill>
                <a:latin typeface="Times New Roman"/>
                <a:ea typeface="Times New Roman"/>
                <a:cs typeface="Times New Roman"/>
                <a:sym typeface="Times New Roman"/>
              </a:rPr>
              <a:t>Web and Internet Development , Database Access, Desktop GUIs, Network Programming, Software &amp; Game Development..etc.</a:t>
            </a:r>
            <a:endParaRPr b="0"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700"/>
              </a:spcBef>
              <a:spcAft>
                <a:spcPts val="0"/>
              </a:spcAft>
              <a:buNone/>
            </a:pPr>
            <a:r>
              <a:t/>
            </a:r>
            <a:endParaRPr sz="1800"/>
          </a:p>
          <a:p>
            <a:pPr indent="-342900" lvl="0" marL="342900" rtl="0" algn="just">
              <a:lnSpc>
                <a:spcPct val="100000"/>
              </a:lnSpc>
              <a:spcBef>
                <a:spcPts val="7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Machine Learning (ML) is the study of computer algorithms that improve automatically through experience and by use of data. Applications include: medicine, email filtering, </a:t>
            </a:r>
            <a:r>
              <a:rPr b="1" i="0" lang="en-US" sz="1800" u="none">
                <a:solidFill>
                  <a:srgbClr val="000000"/>
                </a:solidFill>
                <a:latin typeface="Times New Roman"/>
                <a:ea typeface="Times New Roman"/>
                <a:cs typeface="Times New Roman"/>
                <a:sym typeface="Times New Roman"/>
              </a:rPr>
              <a:t>computer vision.</a:t>
            </a:r>
            <a:endParaRPr b="1"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700"/>
              </a:spcBef>
              <a:spcAft>
                <a:spcPts val="0"/>
              </a:spcAft>
              <a:buNone/>
            </a:pPr>
            <a:r>
              <a:t/>
            </a:r>
            <a:endParaRPr b="1" sz="1800"/>
          </a:p>
          <a:p>
            <a:pPr indent="-342900" lvl="0" marL="342900" rtl="0" algn="just">
              <a:lnSpc>
                <a:spcPct val="100000"/>
              </a:lnSpc>
              <a:spcBef>
                <a:spcPts val="7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By using the </a:t>
            </a:r>
            <a:r>
              <a:rPr b="1" i="0" lang="en-US" sz="1800" u="none">
                <a:solidFill>
                  <a:srgbClr val="000000"/>
                </a:solidFill>
                <a:latin typeface="Times New Roman"/>
                <a:ea typeface="Times New Roman"/>
                <a:cs typeface="Times New Roman"/>
                <a:sym typeface="Times New Roman"/>
              </a:rPr>
              <a:t>Machine learning algorithm</a:t>
            </a:r>
            <a:r>
              <a:rPr b="0" i="0" lang="en-US" sz="1800" u="none">
                <a:solidFill>
                  <a:srgbClr val="000000"/>
                </a:solidFill>
                <a:latin typeface="Times New Roman"/>
                <a:ea typeface="Times New Roman"/>
                <a:cs typeface="Times New Roman"/>
                <a:sym typeface="Times New Roman"/>
              </a:rPr>
              <a:t> based on convolutional neural networks, cameras can now recognise faces covered with masks. Data science engineers utilise such algorithms as face-eye-based multi-granularity and periocular recognition models to enhance the </a:t>
            </a:r>
            <a:r>
              <a:rPr b="1" i="0" lang="en-US" sz="1800" u="none">
                <a:solidFill>
                  <a:srgbClr val="000000"/>
                </a:solidFill>
                <a:latin typeface="Times New Roman"/>
                <a:ea typeface="Times New Roman"/>
                <a:cs typeface="Times New Roman"/>
                <a:sym typeface="Times New Roman"/>
              </a:rPr>
              <a:t>f</a:t>
            </a:r>
            <a:r>
              <a:rPr b="0" i="0" lang="en-US" sz="1800" u="none">
                <a:solidFill>
                  <a:srgbClr val="000000"/>
                </a:solidFill>
                <a:latin typeface="Times New Roman"/>
                <a:ea typeface="Times New Roman"/>
                <a:cs typeface="Times New Roman"/>
                <a:sym typeface="Times New Roman"/>
              </a:rPr>
              <a:t>acial recognition system's capabilities.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idx="1" type="body"/>
          </p:nvPr>
        </p:nvSpPr>
        <p:spPr>
          <a:xfrm>
            <a:off x="184150" y="868362"/>
            <a:ext cx="8774112" cy="5353050"/>
          </a:xfrm>
          <a:prstGeom prst="rect">
            <a:avLst/>
          </a:prstGeom>
          <a:noFill/>
          <a:ln>
            <a:noFill/>
          </a:ln>
        </p:spPr>
        <p:txBody>
          <a:bodyPr anchorCtr="0" anchor="t" bIns="45700" lIns="45700" spcFirstLastPara="1" rIns="45700" wrap="square" tIns="45700">
            <a:noAutofit/>
          </a:bodyPr>
          <a:lstStyle/>
          <a:p>
            <a:pPr indent="-320675" lvl="0" marL="320675" rtl="0" algn="just">
              <a:lnSpc>
                <a:spcPct val="100000"/>
              </a:lnSpc>
              <a:spcBef>
                <a:spcPts val="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Open CV( Open Source Computer Vision Library) is an open source computer vision and machine learning Software Library. It has C++, C, Python and Java (Android) interfaces and Supports windows, linux, IOS, MacOS, with more than 2500 algorithms.</a:t>
            </a:r>
            <a:endParaRPr b="0"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0"/>
              </a:spcBef>
              <a:spcAft>
                <a:spcPts val="0"/>
              </a:spcAft>
              <a:buNone/>
            </a:pPr>
            <a:r>
              <a:t/>
            </a:r>
            <a:endParaRPr sz="1800"/>
          </a:p>
          <a:p>
            <a:pPr indent="-320675" lvl="0" marL="320675" rtl="0" algn="just">
              <a:lnSpc>
                <a:spcPct val="100000"/>
              </a:lnSpc>
              <a:spcBef>
                <a:spcPts val="7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Computer vision can be defined as a discipline that explains how to reconstruct, interrupt, and understand a 3D scene from its 2D images, in terms of the properties of the structure present in the scene. It overlaps with Image processing, pattern recognition, photogrammetry.</a:t>
            </a:r>
            <a:endParaRPr b="0"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700"/>
              </a:spcBef>
              <a:spcAft>
                <a:spcPts val="0"/>
              </a:spcAft>
              <a:buNone/>
            </a:pPr>
            <a:r>
              <a:t/>
            </a:r>
            <a:endParaRPr sz="1800"/>
          </a:p>
          <a:p>
            <a:pPr indent="-320675" lvl="0" marL="320675" rtl="0" algn="just">
              <a:lnSpc>
                <a:spcPct val="100000"/>
              </a:lnSpc>
              <a:spcBef>
                <a:spcPts val="7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Features of OpenCV library- * read and write images,*capture and save videos,*process images (filter, transform), perform feature detection, detect faces, eyes, cars, in the videos or images.</a:t>
            </a:r>
            <a:endParaRPr b="0" i="0" sz="1800" u="none">
              <a:solidFill>
                <a:srgbClr val="000000"/>
              </a:solidFill>
              <a:latin typeface="Times New Roman"/>
              <a:ea typeface="Times New Roman"/>
              <a:cs typeface="Times New Roman"/>
              <a:sym typeface="Times New Roman"/>
            </a:endParaRPr>
          </a:p>
          <a:p>
            <a:pPr indent="0" lvl="0" marL="342900" rtl="0" algn="just">
              <a:lnSpc>
                <a:spcPct val="100000"/>
              </a:lnSpc>
              <a:spcBef>
                <a:spcPts val="700"/>
              </a:spcBef>
              <a:spcAft>
                <a:spcPts val="0"/>
              </a:spcAft>
              <a:buNone/>
            </a:pPr>
            <a:r>
              <a:t/>
            </a:r>
            <a:endParaRPr sz="1800"/>
          </a:p>
          <a:p>
            <a:pPr indent="-320675" lvl="0" marL="320675" rtl="0" algn="just">
              <a:lnSpc>
                <a:spcPct val="100000"/>
              </a:lnSpc>
              <a:spcBef>
                <a:spcPts val="700"/>
              </a:spcBef>
              <a:spcAft>
                <a:spcPts val="0"/>
              </a:spcAft>
              <a:buClr>
                <a:srgbClr val="000000"/>
              </a:buClr>
              <a:buSzPts val="1800"/>
              <a:buFont typeface="Times New Roman"/>
              <a:buChar char="•"/>
            </a:pPr>
            <a:r>
              <a:rPr b="0" i="0" lang="en-US" sz="1800" u="none">
                <a:solidFill>
                  <a:srgbClr val="000000"/>
                </a:solidFill>
                <a:latin typeface="Times New Roman"/>
                <a:ea typeface="Times New Roman"/>
                <a:cs typeface="Times New Roman"/>
                <a:sym typeface="Times New Roman"/>
              </a:rPr>
              <a:t>Applications includes: Robotics,, Biometrics, Autonomous Vehicle, Self driving cars,, Military Applications etc.In our project we import OpenCV library in Pycharm IDLE by using command “importCv2”</a:t>
            </a:r>
            <a:endParaRPr/>
          </a:p>
        </p:txBody>
      </p:sp>
      <p:sp>
        <p:nvSpPr>
          <p:cNvPr id="223" name="Google Shape;223;p21"/>
          <p:cNvSpPr txBox="1"/>
          <p:nvPr>
            <p:ph type="title"/>
          </p:nvPr>
        </p:nvSpPr>
        <p:spPr>
          <a:xfrm>
            <a:off x="457200" y="46037"/>
            <a:ext cx="8229600" cy="665162"/>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4000"/>
              <a:buFont typeface="Times New Roman"/>
              <a:buNone/>
            </a:pPr>
            <a:r>
              <a:rPr b="0" i="0" lang="en-US" sz="4000" u="none">
                <a:solidFill>
                  <a:srgbClr val="000000"/>
                </a:solidFill>
                <a:latin typeface="Times New Roman"/>
                <a:ea typeface="Times New Roman"/>
                <a:cs typeface="Times New Roman"/>
                <a:sym typeface="Times New Roman"/>
              </a:rPr>
              <a:t>Intro to Open CV</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A7A7A7"/>
      </a:dk2>
      <a:lt2>
        <a:srgbClr val="535353"/>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