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326" r:id="rId3"/>
    <p:sldId id="260" r:id="rId4"/>
    <p:sldId id="261" r:id="rId5"/>
    <p:sldId id="262" r:id="rId6"/>
    <p:sldId id="263" r:id="rId7"/>
    <p:sldId id="264" r:id="rId8"/>
    <p:sldId id="265" r:id="rId9"/>
    <p:sldId id="289" r:id="rId10"/>
    <p:sldId id="290" r:id="rId11"/>
    <p:sldId id="327" r:id="rId12"/>
    <p:sldId id="293" r:id="rId13"/>
    <p:sldId id="277" r:id="rId14"/>
    <p:sldId id="320" r:id="rId15"/>
    <p:sldId id="278" r:id="rId16"/>
    <p:sldId id="321" r:id="rId17"/>
    <p:sldId id="280" r:id="rId18"/>
    <p:sldId id="282" r:id="rId19"/>
    <p:sldId id="281" r:id="rId20"/>
    <p:sldId id="287" r:id="rId21"/>
    <p:sldId id="294" r:id="rId22"/>
    <p:sldId id="295" r:id="rId23"/>
    <p:sldId id="296" r:id="rId24"/>
    <p:sldId id="292" r:id="rId25"/>
    <p:sldId id="291" r:id="rId26"/>
    <p:sldId id="266" r:id="rId27"/>
    <p:sldId id="267" r:id="rId28"/>
    <p:sldId id="268" r:id="rId29"/>
    <p:sldId id="269" r:id="rId30"/>
    <p:sldId id="328" r:id="rId31"/>
    <p:sldId id="303" r:id="rId32"/>
    <p:sldId id="304" r:id="rId33"/>
    <p:sldId id="322" r:id="rId34"/>
    <p:sldId id="316" r:id="rId35"/>
    <p:sldId id="273" r:id="rId36"/>
    <p:sldId id="274" r:id="rId37"/>
    <p:sldId id="319" r:id="rId38"/>
    <p:sldId id="325" r:id="rId39"/>
    <p:sldId id="317" r:id="rId40"/>
    <p:sldId id="315" r:id="rId41"/>
    <p:sldId id="309" r:id="rId42"/>
    <p:sldId id="310" r:id="rId43"/>
    <p:sldId id="308" r:id="rId44"/>
    <p:sldId id="311" r:id="rId45"/>
    <p:sldId id="312" r:id="rId46"/>
    <p:sldId id="313" r:id="rId47"/>
    <p:sldId id="314" r:id="rId48"/>
    <p:sldId id="270" r:id="rId49"/>
    <p:sldId id="324" r:id="rId50"/>
    <p:sldId id="276" r:id="rId51"/>
    <p:sldId id="288" r:id="rId52"/>
    <p:sldId id="298" r:id="rId53"/>
    <p:sldId id="299" r:id="rId54"/>
    <p:sldId id="300" r:id="rId55"/>
    <p:sldId id="30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6/16/2021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6/16/2021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2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6/16/2021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6/16/2021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6/16/2021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6/16/2021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6/16/2021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6/16/2021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6/16/2021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6/16/2021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6/16/2021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6/16/2021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jay@gmail.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2BA6-7DC7-4C07-85D2-01C6E2AF4BCC}"/>
              </a:ext>
            </a:extLst>
          </p:cNvPr>
          <p:cNvSpPr>
            <a:spLocks noGrp="1"/>
          </p:cNvSpPr>
          <p:nvPr>
            <p:ph type="ctrTitle"/>
          </p:nvPr>
        </p:nvSpPr>
        <p:spPr>
          <a:xfrm>
            <a:off x="1179443" y="825785"/>
            <a:ext cx="9833114" cy="3163119"/>
          </a:xfrm>
        </p:spPr>
        <p:txBody>
          <a:bodyPr>
            <a:normAutofit fontScale="90000"/>
          </a:bodyPr>
          <a:lstStyle/>
          <a:p>
            <a:pPr>
              <a:lnSpc>
                <a:spcPct val="100000"/>
              </a:lnSpc>
            </a:pPr>
            <a:r>
              <a:rPr kumimoji="0" lang="en-US" sz="31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PANIMALAR ENGINEERING COLLEGE</a:t>
            </a:r>
            <a:br>
              <a:rPr kumimoji="0" lang="en-US" sz="31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r>
              <a:rPr kumimoji="0" lang="en-US" sz="31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DEPARTMENT OF CSE</a:t>
            </a:r>
            <a:br>
              <a:rPr kumimoji="0" lang="en-US" sz="36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br>
              <a:rPr kumimoji="0" lang="en-US" sz="36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r>
              <a:rPr kumimoji="0" lang="en-US" sz="3600" b="1" i="0" u="sng"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SECURE THE DRUG COMPONENTS </a:t>
            </a:r>
            <a:br>
              <a:rPr kumimoji="0" lang="en-US" sz="3600" b="1" i="0" u="sng"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r>
              <a:rPr kumimoji="0" lang="en-US" sz="3600" b="1" i="0" u="sng"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USING SVM  AND NAÏVE BAYES</a:t>
            </a:r>
            <a:br>
              <a:rPr kumimoji="0" lang="en-US" sz="36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r>
              <a:rPr kumimoji="0" lang="en-US" sz="3100"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(DOMAIN: Cloud Computing)</a:t>
            </a:r>
            <a:br>
              <a:rPr kumimoji="0" lang="en-US" sz="2900" b="0"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endParaRPr lang="en-US" dirty="0"/>
          </a:p>
        </p:txBody>
      </p:sp>
      <p:sp>
        <p:nvSpPr>
          <p:cNvPr id="3" name="Subtitle 2">
            <a:extLst>
              <a:ext uri="{FF2B5EF4-FFF2-40B4-BE49-F238E27FC236}">
                <a16:creationId xmlns:a16="http://schemas.microsoft.com/office/drawing/2014/main" id="{0B8CAD3B-6826-4A41-A1F4-6AA729A80509}"/>
              </a:ext>
            </a:extLst>
          </p:cNvPr>
          <p:cNvSpPr>
            <a:spLocks noGrp="1"/>
          </p:cNvSpPr>
          <p:nvPr>
            <p:ph type="subTitle" idx="1"/>
          </p:nvPr>
        </p:nvSpPr>
        <p:spPr>
          <a:xfrm>
            <a:off x="940905" y="3816628"/>
            <a:ext cx="10310190" cy="2215586"/>
          </a:xfrm>
        </p:spPr>
        <p:txBody>
          <a:bodyPr>
            <a:normAutofit fontScale="77500" lnSpcReduction="200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Project Guide:</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Mrs.M.S.Vinmathi</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Team Members:</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Bhagya Sree .C.R(211417104035)</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Lavanya .T(211417104130)</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Batch:A2</a:t>
            </a:r>
          </a:p>
          <a:p>
            <a:endParaRPr lang="en-US" dirty="0"/>
          </a:p>
        </p:txBody>
      </p:sp>
    </p:spTree>
    <p:extLst>
      <p:ext uri="{BB962C8B-B14F-4D97-AF65-F5344CB8AC3E}">
        <p14:creationId xmlns:p14="http://schemas.microsoft.com/office/powerpoint/2010/main" val="321105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15CAEDE-2B27-4831-9D2F-EFED938AEDDD}"/>
              </a:ext>
            </a:extLst>
          </p:cNvPr>
          <p:cNvGraphicFramePr>
            <a:graphicFrameLocks noGrp="1"/>
          </p:cNvGraphicFramePr>
          <p:nvPr>
            <p:ph idx="1"/>
            <p:extLst>
              <p:ext uri="{D42A27DB-BD31-4B8C-83A1-F6EECF244321}">
                <p14:modId xmlns:p14="http://schemas.microsoft.com/office/powerpoint/2010/main" val="1593041726"/>
              </p:ext>
            </p:extLst>
          </p:nvPr>
        </p:nvGraphicFramePr>
        <p:xfrm>
          <a:off x="516835" y="172278"/>
          <a:ext cx="11569147" cy="6685722"/>
        </p:xfrm>
        <a:graphic>
          <a:graphicData uri="http://schemas.openxmlformats.org/drawingml/2006/table">
            <a:tbl>
              <a:tblPr firstRow="1" bandRow="1">
                <a:tableStyleId>{5C22544A-7EE6-4342-B048-85BDC9FD1C3A}</a:tableStyleId>
              </a:tblPr>
              <a:tblGrid>
                <a:gridCol w="564970">
                  <a:extLst>
                    <a:ext uri="{9D8B030D-6E8A-4147-A177-3AD203B41FA5}">
                      <a16:colId xmlns:a16="http://schemas.microsoft.com/office/drawing/2014/main" val="731194736"/>
                    </a:ext>
                  </a:extLst>
                </a:gridCol>
                <a:gridCol w="1487149">
                  <a:extLst>
                    <a:ext uri="{9D8B030D-6E8A-4147-A177-3AD203B41FA5}">
                      <a16:colId xmlns:a16="http://schemas.microsoft.com/office/drawing/2014/main" val="1986166284"/>
                    </a:ext>
                  </a:extLst>
                </a:gridCol>
                <a:gridCol w="1545469">
                  <a:extLst>
                    <a:ext uri="{9D8B030D-6E8A-4147-A177-3AD203B41FA5}">
                      <a16:colId xmlns:a16="http://schemas.microsoft.com/office/drawing/2014/main" val="1634661367"/>
                    </a:ext>
                  </a:extLst>
                </a:gridCol>
                <a:gridCol w="1618369">
                  <a:extLst>
                    <a:ext uri="{9D8B030D-6E8A-4147-A177-3AD203B41FA5}">
                      <a16:colId xmlns:a16="http://schemas.microsoft.com/office/drawing/2014/main" val="582942624"/>
                    </a:ext>
                  </a:extLst>
                </a:gridCol>
                <a:gridCol w="3776193">
                  <a:extLst>
                    <a:ext uri="{9D8B030D-6E8A-4147-A177-3AD203B41FA5}">
                      <a16:colId xmlns:a16="http://schemas.microsoft.com/office/drawing/2014/main" val="3378221058"/>
                    </a:ext>
                  </a:extLst>
                </a:gridCol>
                <a:gridCol w="2576997">
                  <a:extLst>
                    <a:ext uri="{9D8B030D-6E8A-4147-A177-3AD203B41FA5}">
                      <a16:colId xmlns:a16="http://schemas.microsoft.com/office/drawing/2014/main" val="1361143155"/>
                    </a:ext>
                  </a:extLst>
                </a:gridCol>
              </a:tblGrid>
              <a:tr h="894394">
                <a:tc>
                  <a:txBody>
                    <a:bodyPr/>
                    <a:lstStyle/>
                    <a:p>
                      <a:r>
                        <a:rPr lang="en-US"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INFERENCE</a:t>
                      </a:r>
                    </a:p>
                  </a:txBody>
                  <a:tcPr/>
                </a:tc>
                <a:tc>
                  <a:txBody>
                    <a:bodyPr/>
                    <a:lstStyle/>
                    <a:p>
                      <a:r>
                        <a:rPr lang="en-US" dirty="0"/>
                        <a:t>DRAWBACKS</a:t>
                      </a:r>
                    </a:p>
                  </a:txBody>
                  <a:tcPr/>
                </a:tc>
                <a:extLst>
                  <a:ext uri="{0D108BD9-81ED-4DB2-BD59-A6C34878D82A}">
                    <a16:rowId xmlns:a16="http://schemas.microsoft.com/office/drawing/2014/main" val="1663493742"/>
                  </a:ext>
                </a:extLst>
              </a:tr>
              <a:tr h="5791328">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Computer-aided drug design platform using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pymol</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M. A.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Lill</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and M. L. Danielson</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Journal of computer-aided molecular design, vol. 25, no. 1, pp. 13–19, 2011.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Over the decades, many powerful standalone tools for computer-aided drug discovery have been developed in academia providing insight into protein-ligand interactions. As programs are developed by various research groups, a consistent user-friendly graphical working environment combining computational techniques such as docking, scoring, molecular dynamics simulations, and free energy calculations is needed.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Despite advances in biotechnology and understanding of biological systems, drug discovery is still a lengthy, costly, difficult, and inefficient process with a high attrition rate of new therapeutic discovery.</a:t>
                      </a:r>
                      <a:endParaRPr lang="en-US" dirty="0"/>
                    </a:p>
                    <a:p>
                      <a:endParaRPr lang="en-US" dirty="0"/>
                    </a:p>
                  </a:txBody>
                  <a:tcPr/>
                </a:tc>
                <a:extLst>
                  <a:ext uri="{0D108BD9-81ED-4DB2-BD59-A6C34878D82A}">
                    <a16:rowId xmlns:a16="http://schemas.microsoft.com/office/drawing/2014/main" val="3945830651"/>
                  </a:ext>
                </a:extLst>
              </a:tr>
            </a:tbl>
          </a:graphicData>
        </a:graphic>
      </p:graphicFrame>
    </p:spTree>
    <p:extLst>
      <p:ext uri="{BB962C8B-B14F-4D97-AF65-F5344CB8AC3E}">
        <p14:creationId xmlns:p14="http://schemas.microsoft.com/office/powerpoint/2010/main" val="371907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059-CB66-44DD-B1AB-EB8FFAA9B650}"/>
              </a:ext>
            </a:extLst>
          </p:cNvPr>
          <p:cNvSpPr>
            <a:spLocks noGrp="1"/>
          </p:cNvSpPr>
          <p:nvPr>
            <p:ph type="title"/>
          </p:nvPr>
        </p:nvSpPr>
        <p:spPr>
          <a:xfrm>
            <a:off x="458694" y="365761"/>
            <a:ext cx="10895106" cy="548639"/>
          </a:xfrm>
        </p:spPr>
        <p:txBody>
          <a:bodyPr>
            <a:normAutofit fontScale="90000"/>
          </a:bodyPr>
          <a:lstStyle/>
          <a:p>
            <a:pPr algn="ctr"/>
            <a:r>
              <a:rPr lang="en-US" sz="3200" b="1" dirty="0"/>
              <a:t>PROBLEM STATEMENT</a:t>
            </a:r>
          </a:p>
        </p:txBody>
      </p:sp>
      <p:sp>
        <p:nvSpPr>
          <p:cNvPr id="3" name="Content Placeholder 2">
            <a:extLst>
              <a:ext uri="{FF2B5EF4-FFF2-40B4-BE49-F238E27FC236}">
                <a16:creationId xmlns:a16="http://schemas.microsoft.com/office/drawing/2014/main" id="{0F31D015-67CF-48C5-A674-5E1AFE448650}"/>
              </a:ext>
            </a:extLst>
          </p:cNvPr>
          <p:cNvSpPr>
            <a:spLocks noGrp="1"/>
          </p:cNvSpPr>
          <p:nvPr>
            <p:ph idx="1"/>
          </p:nvPr>
        </p:nvSpPr>
        <p:spPr>
          <a:xfrm>
            <a:off x="458694" y="1126435"/>
            <a:ext cx="11274612" cy="5473147"/>
          </a:xfrm>
        </p:spPr>
        <p:txBody>
          <a:bodyPr>
            <a:noAutofit/>
          </a:bodyPr>
          <a:lstStyle/>
          <a:p>
            <a:pPr>
              <a:buFont typeface="Wingdings" panose="05000000000000000000" pitchFamily="2" charset="2"/>
              <a:buChar char="ü"/>
            </a:pPr>
            <a:r>
              <a:rPr lang="en-US" sz="2000" dirty="0">
                <a:latin typeface="Times New Roman" panose="02020603050405020304" pitchFamily="18" charset="0"/>
                <a:ea typeface="Times New Roman" panose="02020603050405020304" pitchFamily="18" charset="0"/>
              </a:rPr>
              <a:t>Cloud plays a major role in our day to day organizational activities especially in this new normal.</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The process of discovering and developing a new drug involves an intricate interaction between investors, industry, academia, patent laws, regulatory authorities, marketing and the necessity to balance confidentiality with communication.</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Due to the significant investments and high commercial values involved in drug discovery, privacy is an important factor. </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As privacy is </a:t>
            </a:r>
            <a:r>
              <a:rPr lang="en-US" sz="2000" dirty="0" err="1">
                <a:effectLst/>
                <a:latin typeface="Times New Roman" panose="02020603050405020304" pitchFamily="18" charset="0"/>
                <a:ea typeface="Times New Roman" panose="02020603050405020304" pitchFamily="18" charset="0"/>
              </a:rPr>
              <a:t>prime,it</a:t>
            </a:r>
            <a:r>
              <a:rPr lang="en-US" sz="2000" dirty="0">
                <a:effectLst/>
                <a:latin typeface="Times New Roman" panose="02020603050405020304" pitchFamily="18" charset="0"/>
                <a:ea typeface="Times New Roman" panose="02020603050405020304" pitchFamily="18" charset="0"/>
              </a:rPr>
              <a:t> is important to ensure that the potential new drug compounds will not be leaked to a third party, such as a competing pharmaceutical corporation.</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 Furthermore, to train the SVM, multiple pharmaceutical corporations may collaborate in order to increase the SVM decision rate. At the same time, these corporations do not wish to reveal their datasets.</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 How to achieve secure SVM training and decision under multiple data sources without compromising, the privacy of each individual party remains a research and operational challenge.</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 Thus in this project, we propose secure drug components using SVM and Naïve Bayes for Securing Drug discovery in the cloud environment.</a:t>
            </a:r>
            <a:endParaRPr lang="en-US" sz="2000" dirty="0"/>
          </a:p>
        </p:txBody>
      </p:sp>
    </p:spTree>
    <p:extLst>
      <p:ext uri="{BB962C8B-B14F-4D97-AF65-F5344CB8AC3E}">
        <p14:creationId xmlns:p14="http://schemas.microsoft.com/office/powerpoint/2010/main" val="162330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7CA651-F24E-49E6-BF71-5D91D983CE07}"/>
              </a:ext>
            </a:extLst>
          </p:cNvPr>
          <p:cNvSpPr txBox="1">
            <a:spLocks/>
          </p:cNvSpPr>
          <p:nvPr/>
        </p:nvSpPr>
        <p:spPr>
          <a:xfrm>
            <a:off x="546652" y="251791"/>
            <a:ext cx="11098696" cy="1128161"/>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itchFamily="18" charset="0"/>
              <a:cs typeface="Times New Roman" pitchFamily="18" charset="0"/>
            </a:endParaRPr>
          </a:p>
          <a:p>
            <a:pPr algn="ctr"/>
            <a:r>
              <a:rPr lang="en-US" sz="5900" b="1" dirty="0">
                <a:latin typeface="Times New Roman" pitchFamily="18" charset="0"/>
                <a:cs typeface="Times New Roman" pitchFamily="18" charset="0"/>
              </a:rPr>
              <a:t>Technology Stack</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5B31B6D2-DC9E-48AA-BAF5-DD92A19DD9E7}"/>
              </a:ext>
            </a:extLst>
          </p:cNvPr>
          <p:cNvSpPr txBox="1">
            <a:spLocks/>
          </p:cNvSpPr>
          <p:nvPr/>
        </p:nvSpPr>
        <p:spPr>
          <a:xfrm>
            <a:off x="1371599" y="1379952"/>
            <a:ext cx="4406349" cy="2812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latin typeface="Times New Roman" pitchFamily="18" charset="0"/>
                <a:cs typeface="Times New Roman" pitchFamily="18" charset="0"/>
              </a:rPr>
              <a:t>Software Requirements</a:t>
            </a:r>
          </a:p>
          <a:p>
            <a:r>
              <a:rPr lang="en-US" sz="2400" dirty="0">
                <a:latin typeface="Times New Roman" pitchFamily="18" charset="0"/>
                <a:cs typeface="Times New Roman" pitchFamily="18" charset="0"/>
              </a:rPr>
              <a:t>Windows 7 and above(64 bit)</a:t>
            </a:r>
          </a:p>
          <a:p>
            <a:r>
              <a:rPr lang="en-US" sz="2400" dirty="0">
                <a:latin typeface="Times New Roman" pitchFamily="18" charset="0"/>
                <a:cs typeface="Times New Roman" pitchFamily="18" charset="0"/>
              </a:rPr>
              <a:t>JDK 1.8</a:t>
            </a:r>
          </a:p>
          <a:p>
            <a:r>
              <a:rPr lang="en-US" sz="2400" dirty="0">
                <a:latin typeface="Times New Roman" pitchFamily="18" charset="0"/>
                <a:cs typeface="Times New Roman" pitchFamily="18" charset="0"/>
              </a:rPr>
              <a:t>Python 3.6.3</a:t>
            </a:r>
          </a:p>
          <a:p>
            <a:r>
              <a:rPr lang="en-US" sz="2400" dirty="0">
                <a:latin typeface="Times New Roman" pitchFamily="18" charset="0"/>
                <a:cs typeface="Times New Roman" pitchFamily="18" charset="0"/>
              </a:rPr>
              <a:t>Tomcat 9.0.26</a:t>
            </a:r>
          </a:p>
          <a:p>
            <a:r>
              <a:rPr lang="en-US" sz="2400" dirty="0">
                <a:latin typeface="Times New Roman" pitchFamily="18" charset="0"/>
                <a:cs typeface="Times New Roman" pitchFamily="18" charset="0"/>
              </a:rPr>
              <a:t>MySQL</a:t>
            </a:r>
          </a:p>
          <a:p>
            <a:pPr>
              <a:buFont typeface="Arial" panose="020B0604020202020204" pitchFamily="34" charset="0"/>
              <a:buNone/>
            </a:pPr>
            <a:endParaRPr lang="en-US" dirty="0">
              <a:latin typeface="Times New Roman" pitchFamily="18" charset="0"/>
              <a:cs typeface="Times New Roman" pitchFamily="18" charset="0"/>
            </a:endParaRPr>
          </a:p>
        </p:txBody>
      </p:sp>
      <p:sp>
        <p:nvSpPr>
          <p:cNvPr id="6" name="Content Placeholder 3">
            <a:extLst>
              <a:ext uri="{FF2B5EF4-FFF2-40B4-BE49-F238E27FC236}">
                <a16:creationId xmlns:a16="http://schemas.microsoft.com/office/drawing/2014/main" id="{03AE3032-B34D-4107-B86C-07BC9EFA48C0}"/>
              </a:ext>
            </a:extLst>
          </p:cNvPr>
          <p:cNvSpPr txBox="1">
            <a:spLocks/>
          </p:cNvSpPr>
          <p:nvPr/>
        </p:nvSpPr>
        <p:spPr>
          <a:xfrm>
            <a:off x="6095999" y="1379952"/>
            <a:ext cx="4505739" cy="31705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latin typeface="Times New Roman" pitchFamily="18" charset="0"/>
                <a:cs typeface="Times New Roman" pitchFamily="18" charset="0"/>
              </a:rPr>
              <a:t>Hardware Requirements</a:t>
            </a:r>
          </a:p>
          <a:p>
            <a:r>
              <a:rPr lang="en-US" sz="2400" dirty="0">
                <a:latin typeface="Times New Roman" pitchFamily="18" charset="0"/>
                <a:cs typeface="Times New Roman" pitchFamily="18" charset="0"/>
              </a:rPr>
              <a:t>Hard Disk: 80GB and Above</a:t>
            </a:r>
          </a:p>
          <a:p>
            <a:r>
              <a:rPr lang="en-US" sz="2400" dirty="0">
                <a:latin typeface="Times New Roman" pitchFamily="18" charset="0"/>
                <a:cs typeface="Times New Roman" pitchFamily="18" charset="0"/>
              </a:rPr>
              <a:t>RAM : 4GB and Above</a:t>
            </a:r>
          </a:p>
          <a:p>
            <a:r>
              <a:rPr lang="en-US" sz="2400" dirty="0" err="1">
                <a:latin typeface="Times New Roman" pitchFamily="18" charset="0"/>
                <a:cs typeface="Times New Roman" pitchFamily="18" charset="0"/>
              </a:rPr>
              <a:t>Processor:P</a:t>
            </a:r>
            <a:r>
              <a:rPr lang="en-US" sz="2400" dirty="0">
                <a:latin typeface="Times New Roman" pitchFamily="18" charset="0"/>
                <a:cs typeface="Times New Roman" pitchFamily="18" charset="0"/>
              </a:rPr>
              <a:t> IV and Above</a:t>
            </a:r>
          </a:p>
          <a:p>
            <a:pPr marL="0" indent="0">
              <a:buFont typeface="Arial" panose="020B0604020202020204" pitchFamily="34" charset="0"/>
              <a:buNone/>
            </a:pPr>
            <a:endParaRPr lang="en-US" dirty="0"/>
          </a:p>
        </p:txBody>
      </p:sp>
      <p:sp>
        <p:nvSpPr>
          <p:cNvPr id="7" name="TextBox 6">
            <a:extLst>
              <a:ext uri="{FF2B5EF4-FFF2-40B4-BE49-F238E27FC236}">
                <a16:creationId xmlns:a16="http://schemas.microsoft.com/office/drawing/2014/main" id="{E6833EC4-1AC1-440D-96EC-8752823CCD70}"/>
              </a:ext>
            </a:extLst>
          </p:cNvPr>
          <p:cNvSpPr txBox="1"/>
          <p:nvPr/>
        </p:nvSpPr>
        <p:spPr>
          <a:xfrm>
            <a:off x="1464365" y="4633223"/>
            <a:ext cx="8191500" cy="169277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Algorithms</a:t>
            </a:r>
          </a:p>
          <a:p>
            <a:pPr marL="457200" lvl="0" indent="-457200">
              <a:buFont typeface="Arial" panose="020B0604020202020204" pitchFamily="34" charset="0"/>
              <a:buChar char="•"/>
            </a:pPr>
            <a:r>
              <a:rPr lang="en-US" sz="2400" dirty="0">
                <a:latin typeface="Times New Roman" pitchFamily="18" charset="0"/>
                <a:cs typeface="Times New Roman" pitchFamily="18" charset="0"/>
              </a:rPr>
              <a:t>Support Vector Machine</a:t>
            </a:r>
          </a:p>
          <a:p>
            <a:pPr marL="457200" lvl="0" indent="-457200">
              <a:buFont typeface="Arial" panose="020B0604020202020204" pitchFamily="34" charset="0"/>
              <a:buChar char="•"/>
            </a:pPr>
            <a:r>
              <a:rPr lang="en-US" sz="2400" dirty="0">
                <a:latin typeface="Times New Roman" pitchFamily="18" charset="0"/>
                <a:cs typeface="Times New Roman" pitchFamily="18" charset="0"/>
              </a:rPr>
              <a:t>Naive Bayes</a:t>
            </a: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69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8">
            <a:extLst>
              <a:ext uri="{FF2B5EF4-FFF2-40B4-BE49-F238E27FC236}">
                <a16:creationId xmlns:a16="http://schemas.microsoft.com/office/drawing/2014/main" id="{162B2D45-69D8-4570-9EC9-4E7156A093FD}"/>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a:extLst>
              <a:ext uri="{FF2B5EF4-FFF2-40B4-BE49-F238E27FC236}">
                <a16:creationId xmlns:a16="http://schemas.microsoft.com/office/drawing/2014/main" id="{EEC61DA1-A4AB-4B4E-B191-71F961D856D7}"/>
              </a:ext>
            </a:extLst>
          </p:cNvPr>
          <p:cNvGrpSpPr>
            <a:grpSpLocks noChangeAspect="1"/>
          </p:cNvGrpSpPr>
          <p:nvPr/>
        </p:nvGrpSpPr>
        <p:grpSpPr bwMode="auto">
          <a:xfrm>
            <a:off x="854765" y="983627"/>
            <a:ext cx="10482469" cy="5850835"/>
            <a:chOff x="1440" y="1440"/>
            <a:chExt cx="9360" cy="14055"/>
          </a:xfrm>
        </p:grpSpPr>
        <p:sp>
          <p:nvSpPr>
            <p:cNvPr id="6" name="AutoShape 37">
              <a:extLst>
                <a:ext uri="{FF2B5EF4-FFF2-40B4-BE49-F238E27FC236}">
                  <a16:creationId xmlns:a16="http://schemas.microsoft.com/office/drawing/2014/main" id="{7F840930-2AA5-43BD-85D8-0E1B74BF1457}"/>
                </a:ext>
              </a:extLst>
            </p:cNvPr>
            <p:cNvSpPr>
              <a:spLocks noChangeAspect="1" noChangeArrowheads="1" noTextEdit="1"/>
            </p:cNvSpPr>
            <p:nvPr/>
          </p:nvSpPr>
          <p:spPr bwMode="auto">
            <a:xfrm>
              <a:off x="1440" y="1440"/>
              <a:ext cx="9360" cy="140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84" name="Picture 36">
              <a:extLst>
                <a:ext uri="{FF2B5EF4-FFF2-40B4-BE49-F238E27FC236}">
                  <a16:creationId xmlns:a16="http://schemas.microsoft.com/office/drawing/2014/main" id="{9D644812-4BE2-42D6-BD7C-8879F9242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 y="2434"/>
              <a:ext cx="760" cy="758"/>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35">
              <a:extLst>
                <a:ext uri="{FF2B5EF4-FFF2-40B4-BE49-F238E27FC236}">
                  <a16:creationId xmlns:a16="http://schemas.microsoft.com/office/drawing/2014/main" id="{26817F34-6F46-4559-83B6-11CE282AA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 y="2610"/>
              <a:ext cx="575" cy="582"/>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34">
              <a:extLst>
                <a:ext uri="{FF2B5EF4-FFF2-40B4-BE49-F238E27FC236}">
                  <a16:creationId xmlns:a16="http://schemas.microsoft.com/office/drawing/2014/main" id="{0FB9D9EF-F32E-452A-9CFD-15530C04CDFD}"/>
                </a:ext>
              </a:extLst>
            </p:cNvPr>
            <p:cNvSpPr txBox="1">
              <a:spLocks noChangeArrowheads="1"/>
            </p:cNvSpPr>
            <p:nvPr/>
          </p:nvSpPr>
          <p:spPr bwMode="auto">
            <a:xfrm>
              <a:off x="2220" y="3360"/>
              <a:ext cx="1560"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Drug Owner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 Box 33">
              <a:extLst>
                <a:ext uri="{FF2B5EF4-FFF2-40B4-BE49-F238E27FC236}">
                  <a16:creationId xmlns:a16="http://schemas.microsoft.com/office/drawing/2014/main" id="{2DD88F4A-B36F-4AF6-B8F8-FE3F44E320D6}"/>
                </a:ext>
              </a:extLst>
            </p:cNvPr>
            <p:cNvSpPr txBox="1">
              <a:spLocks noChangeArrowheads="1"/>
            </p:cNvSpPr>
            <p:nvPr/>
          </p:nvSpPr>
          <p:spPr bwMode="auto">
            <a:xfrm>
              <a:off x="7845" y="3360"/>
              <a:ext cx="1590"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Drug Tester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AutoShape 32">
              <a:extLst>
                <a:ext uri="{FF2B5EF4-FFF2-40B4-BE49-F238E27FC236}">
                  <a16:creationId xmlns:a16="http://schemas.microsoft.com/office/drawing/2014/main" id="{C272B872-70D3-411E-B0F6-5324B59295B0}"/>
                </a:ext>
              </a:extLst>
            </p:cNvPr>
            <p:cNvSpPr>
              <a:spLocks noChangeArrowheads="1"/>
            </p:cNvSpPr>
            <p:nvPr/>
          </p:nvSpPr>
          <p:spPr bwMode="auto">
            <a:xfrm>
              <a:off x="2161" y="4170"/>
              <a:ext cx="1649" cy="8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Registration &amp; 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AutoShape 31">
              <a:extLst>
                <a:ext uri="{FF2B5EF4-FFF2-40B4-BE49-F238E27FC236}">
                  <a16:creationId xmlns:a16="http://schemas.microsoft.com/office/drawing/2014/main" id="{003B3884-42BB-4CD5-845B-E8E281767B2B}"/>
                </a:ext>
              </a:extLst>
            </p:cNvPr>
            <p:cNvSpPr>
              <a:spLocks noChangeArrowheads="1"/>
            </p:cNvSpPr>
            <p:nvPr/>
          </p:nvSpPr>
          <p:spPr bwMode="auto">
            <a:xfrm>
              <a:off x="7784" y="4094"/>
              <a:ext cx="1696" cy="81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Registration&amp; 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78" name="Picture 30">
              <a:extLst>
                <a:ext uri="{FF2B5EF4-FFF2-40B4-BE49-F238E27FC236}">
                  <a16:creationId xmlns:a16="http://schemas.microsoft.com/office/drawing/2014/main" id="{03DCBBEA-066F-4B2F-9E76-93CB37C414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0" y="5882"/>
              <a:ext cx="760" cy="758"/>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a:extLst>
                <a:ext uri="{FF2B5EF4-FFF2-40B4-BE49-F238E27FC236}">
                  <a16:creationId xmlns:a16="http://schemas.microsoft.com/office/drawing/2014/main" id="{CE6D9116-B219-47D6-850A-9481015384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 y="7696"/>
              <a:ext cx="529" cy="4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8">
              <a:extLst>
                <a:ext uri="{FF2B5EF4-FFF2-40B4-BE49-F238E27FC236}">
                  <a16:creationId xmlns:a16="http://schemas.microsoft.com/office/drawing/2014/main" id="{A144766F-DAD6-4A88-B196-4B553DE98AB2}"/>
                </a:ext>
              </a:extLst>
            </p:cNvPr>
            <p:cNvSpPr txBox="1">
              <a:spLocks noChangeArrowheads="1"/>
            </p:cNvSpPr>
            <p:nvPr/>
          </p:nvSpPr>
          <p:spPr bwMode="auto">
            <a:xfrm>
              <a:off x="3373" y="5162"/>
              <a:ext cx="1606" cy="7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Upload Drug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 Box 27">
              <a:extLst>
                <a:ext uri="{FF2B5EF4-FFF2-40B4-BE49-F238E27FC236}">
                  <a16:creationId xmlns:a16="http://schemas.microsoft.com/office/drawing/2014/main" id="{A955F272-9104-4E72-AD99-85CD218F2B0F}"/>
                </a:ext>
              </a:extLst>
            </p:cNvPr>
            <p:cNvSpPr txBox="1">
              <a:spLocks noChangeArrowheads="1"/>
            </p:cNvSpPr>
            <p:nvPr/>
          </p:nvSpPr>
          <p:spPr bwMode="auto">
            <a:xfrm>
              <a:off x="3539" y="6435"/>
              <a:ext cx="1725" cy="7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Store it into the cloud Server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74" name="Picture 26">
              <a:extLst>
                <a:ext uri="{FF2B5EF4-FFF2-40B4-BE49-F238E27FC236}">
                  <a16:creationId xmlns:a16="http://schemas.microsoft.com/office/drawing/2014/main" id="{F6383872-E17B-47DE-8967-475EF7061E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2" y="5882"/>
              <a:ext cx="761" cy="75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25">
              <a:extLst>
                <a:ext uri="{FF2B5EF4-FFF2-40B4-BE49-F238E27FC236}">
                  <a16:creationId xmlns:a16="http://schemas.microsoft.com/office/drawing/2014/main" id="{7E82A8E9-6F45-4989-A697-8E1924135082}"/>
                </a:ext>
              </a:extLst>
            </p:cNvPr>
            <p:cNvSpPr txBox="1">
              <a:spLocks noChangeArrowheads="1"/>
            </p:cNvSpPr>
            <p:nvPr/>
          </p:nvSpPr>
          <p:spPr bwMode="auto">
            <a:xfrm>
              <a:off x="1855" y="8551"/>
              <a:ext cx="2310" cy="7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 dataset using dataming algorithms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 Box 24">
              <a:extLst>
                <a:ext uri="{FF2B5EF4-FFF2-40B4-BE49-F238E27FC236}">
                  <a16:creationId xmlns:a16="http://schemas.microsoft.com/office/drawing/2014/main" id="{B1AE396F-60E9-4D61-905E-6A0D341E6199}"/>
                </a:ext>
              </a:extLst>
            </p:cNvPr>
            <p:cNvSpPr txBox="1">
              <a:spLocks noChangeArrowheads="1"/>
            </p:cNvSpPr>
            <p:nvPr/>
          </p:nvSpPr>
          <p:spPr bwMode="auto">
            <a:xfrm>
              <a:off x="4531" y="8100"/>
              <a:ext cx="1874" cy="6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Store it into the cloud server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AutoShape 23">
              <a:extLst>
                <a:ext uri="{FF2B5EF4-FFF2-40B4-BE49-F238E27FC236}">
                  <a16:creationId xmlns:a16="http://schemas.microsoft.com/office/drawing/2014/main" id="{AAFEE31C-1347-41E7-B720-426D89931DD9}"/>
                </a:ext>
              </a:extLst>
            </p:cNvPr>
            <p:cNvSpPr>
              <a:spLocks noChangeShapeType="1"/>
            </p:cNvSpPr>
            <p:nvPr/>
          </p:nvSpPr>
          <p:spPr bwMode="auto">
            <a:xfrm flipH="1">
              <a:off x="2986" y="3825"/>
              <a:ext cx="14"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2">
              <a:extLst>
                <a:ext uri="{FF2B5EF4-FFF2-40B4-BE49-F238E27FC236}">
                  <a16:creationId xmlns:a16="http://schemas.microsoft.com/office/drawing/2014/main" id="{27449AB1-B1B8-48A0-9F31-7EE0E94BF815}"/>
                </a:ext>
              </a:extLst>
            </p:cNvPr>
            <p:cNvSpPr>
              <a:spLocks noChangeShapeType="1"/>
            </p:cNvSpPr>
            <p:nvPr/>
          </p:nvSpPr>
          <p:spPr bwMode="auto">
            <a:xfrm>
              <a:off x="2986" y="5010"/>
              <a:ext cx="7" cy="8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a:extLst>
                <a:ext uri="{FF2B5EF4-FFF2-40B4-BE49-F238E27FC236}">
                  <a16:creationId xmlns:a16="http://schemas.microsoft.com/office/drawing/2014/main" id="{A9670CFF-BF90-4610-ABD2-C7C1E3413F42}"/>
                </a:ext>
              </a:extLst>
            </p:cNvPr>
            <p:cNvSpPr>
              <a:spLocks noChangeShapeType="1"/>
            </p:cNvSpPr>
            <p:nvPr/>
          </p:nvSpPr>
          <p:spPr bwMode="auto">
            <a:xfrm>
              <a:off x="3373" y="6261"/>
              <a:ext cx="200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0">
              <a:extLst>
                <a:ext uri="{FF2B5EF4-FFF2-40B4-BE49-F238E27FC236}">
                  <a16:creationId xmlns:a16="http://schemas.microsoft.com/office/drawing/2014/main" id="{B486AE24-91C1-4FA2-84AC-1C16B1DB2404}"/>
                </a:ext>
              </a:extLst>
            </p:cNvPr>
            <p:cNvSpPr>
              <a:spLocks noChangeShapeType="1"/>
            </p:cNvSpPr>
            <p:nvPr/>
          </p:nvSpPr>
          <p:spPr bwMode="auto">
            <a:xfrm>
              <a:off x="2993" y="6640"/>
              <a:ext cx="2" cy="105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9">
              <a:extLst>
                <a:ext uri="{FF2B5EF4-FFF2-40B4-BE49-F238E27FC236}">
                  <a16:creationId xmlns:a16="http://schemas.microsoft.com/office/drawing/2014/main" id="{2E526E62-44D5-437D-A152-5D9A9ECE9911}"/>
                </a:ext>
              </a:extLst>
            </p:cNvPr>
            <p:cNvSpPr>
              <a:spLocks noChangeShapeType="1"/>
            </p:cNvSpPr>
            <p:nvPr/>
          </p:nvSpPr>
          <p:spPr bwMode="auto">
            <a:xfrm flipV="1">
              <a:off x="3259" y="6640"/>
              <a:ext cx="2501" cy="1296"/>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8">
              <a:extLst>
                <a:ext uri="{FF2B5EF4-FFF2-40B4-BE49-F238E27FC236}">
                  <a16:creationId xmlns:a16="http://schemas.microsoft.com/office/drawing/2014/main" id="{B2EE4D7B-C3DF-45F8-99E4-0039D31C35B3}"/>
                </a:ext>
              </a:extLst>
            </p:cNvPr>
            <p:cNvSpPr>
              <a:spLocks noChangeArrowheads="1"/>
            </p:cNvSpPr>
            <p:nvPr/>
          </p:nvSpPr>
          <p:spPr bwMode="auto">
            <a:xfrm>
              <a:off x="7350" y="5415"/>
              <a:ext cx="2580" cy="145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Send Request to the owner if request has accepted tester can test the drug component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65" name="Picture 17">
              <a:extLst>
                <a:ext uri="{FF2B5EF4-FFF2-40B4-BE49-F238E27FC236}">
                  <a16:creationId xmlns:a16="http://schemas.microsoft.com/office/drawing/2014/main" id="{03DF5BFF-E5B6-4579-A7B2-8734CDB758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0" y="11415"/>
              <a:ext cx="810" cy="81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EEC4B32E-19F9-4609-8EF3-23EA8756AD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61" y="769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5">
              <a:extLst>
                <a:ext uri="{FF2B5EF4-FFF2-40B4-BE49-F238E27FC236}">
                  <a16:creationId xmlns:a16="http://schemas.microsoft.com/office/drawing/2014/main" id="{C910FAF3-2B0B-4AFF-86CA-01FE6FE57E99}"/>
                </a:ext>
              </a:extLst>
            </p:cNvPr>
            <p:cNvSpPr txBox="1">
              <a:spLocks noChangeArrowheads="1"/>
            </p:cNvSpPr>
            <p:nvPr/>
          </p:nvSpPr>
          <p:spPr bwMode="auto">
            <a:xfrm>
              <a:off x="8005" y="8700"/>
              <a:ext cx="1771" cy="8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Test the drug component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62" name="Picture 14">
              <a:extLst>
                <a:ext uri="{FF2B5EF4-FFF2-40B4-BE49-F238E27FC236}">
                  <a16:creationId xmlns:a16="http://schemas.microsoft.com/office/drawing/2014/main" id="{96F5E6C1-F32F-49F5-9DC2-26C7A5CAD8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4" y="10250"/>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3">
              <a:extLst>
                <a:ext uri="{FF2B5EF4-FFF2-40B4-BE49-F238E27FC236}">
                  <a16:creationId xmlns:a16="http://schemas.microsoft.com/office/drawing/2014/main" id="{85D104A3-7BAE-4299-BA27-3A110D5D3D29}"/>
                </a:ext>
              </a:extLst>
            </p:cNvPr>
            <p:cNvSpPr txBox="1">
              <a:spLocks noChangeArrowheads="1"/>
            </p:cNvSpPr>
            <p:nvPr/>
          </p:nvSpPr>
          <p:spPr bwMode="auto">
            <a:xfrm>
              <a:off x="7845" y="11460"/>
              <a:ext cx="2025"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Sent the results to 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AutoShape 12">
              <a:extLst>
                <a:ext uri="{FF2B5EF4-FFF2-40B4-BE49-F238E27FC236}">
                  <a16:creationId xmlns:a16="http://schemas.microsoft.com/office/drawing/2014/main" id="{9DFC8F9D-A97D-47BC-8897-15983BFC6079}"/>
                </a:ext>
              </a:extLst>
            </p:cNvPr>
            <p:cNvSpPr>
              <a:spLocks noChangeArrowheads="1"/>
            </p:cNvSpPr>
            <p:nvPr/>
          </p:nvSpPr>
          <p:spPr bwMode="auto">
            <a:xfrm>
              <a:off x="5060" y="12735"/>
              <a:ext cx="1465" cy="4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9" name="Picture 11">
              <a:extLst>
                <a:ext uri="{FF2B5EF4-FFF2-40B4-BE49-F238E27FC236}">
                  <a16:creationId xmlns:a16="http://schemas.microsoft.com/office/drawing/2014/main" id="{707928DA-C61C-413E-ADCC-4504C94E47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55" y="13639"/>
              <a:ext cx="705" cy="705"/>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10">
              <a:extLst>
                <a:ext uri="{FF2B5EF4-FFF2-40B4-BE49-F238E27FC236}">
                  <a16:creationId xmlns:a16="http://schemas.microsoft.com/office/drawing/2014/main" id="{B139086E-32F6-4CC7-897E-36E82A39FF14}"/>
                </a:ext>
              </a:extLst>
            </p:cNvPr>
            <p:cNvSpPr txBox="1">
              <a:spLocks noChangeArrowheads="1"/>
            </p:cNvSpPr>
            <p:nvPr/>
          </p:nvSpPr>
          <p:spPr bwMode="auto">
            <a:xfrm>
              <a:off x="5150" y="14595"/>
              <a:ext cx="1575" cy="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Results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AutoShape 9">
              <a:extLst>
                <a:ext uri="{FF2B5EF4-FFF2-40B4-BE49-F238E27FC236}">
                  <a16:creationId xmlns:a16="http://schemas.microsoft.com/office/drawing/2014/main" id="{B21A647E-DDE5-4C4E-8350-2864AAB4BF16}"/>
                </a:ext>
              </a:extLst>
            </p:cNvPr>
            <p:cNvSpPr>
              <a:spLocks noChangeShapeType="1"/>
            </p:cNvSpPr>
            <p:nvPr/>
          </p:nvSpPr>
          <p:spPr bwMode="auto">
            <a:xfrm flipH="1">
              <a:off x="8632" y="3825"/>
              <a:ext cx="8" cy="26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8">
              <a:extLst>
                <a:ext uri="{FF2B5EF4-FFF2-40B4-BE49-F238E27FC236}">
                  <a16:creationId xmlns:a16="http://schemas.microsoft.com/office/drawing/2014/main" id="{1097A0F1-013B-4790-A358-E4DFDF920941}"/>
                </a:ext>
              </a:extLst>
            </p:cNvPr>
            <p:cNvSpPr>
              <a:spLocks noChangeShapeType="1"/>
            </p:cNvSpPr>
            <p:nvPr/>
          </p:nvSpPr>
          <p:spPr bwMode="auto">
            <a:xfrm>
              <a:off x="8632" y="4904"/>
              <a:ext cx="8" cy="5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7">
              <a:extLst>
                <a:ext uri="{FF2B5EF4-FFF2-40B4-BE49-F238E27FC236}">
                  <a16:creationId xmlns:a16="http://schemas.microsoft.com/office/drawing/2014/main" id="{12C015B6-C75B-46C3-86B3-D1EC10C220C5}"/>
                </a:ext>
              </a:extLst>
            </p:cNvPr>
            <p:cNvSpPr>
              <a:spLocks noChangeShapeType="1"/>
            </p:cNvSpPr>
            <p:nvPr/>
          </p:nvSpPr>
          <p:spPr bwMode="auto">
            <a:xfrm>
              <a:off x="8640" y="6870"/>
              <a:ext cx="9" cy="82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6">
              <a:extLst>
                <a:ext uri="{FF2B5EF4-FFF2-40B4-BE49-F238E27FC236}">
                  <a16:creationId xmlns:a16="http://schemas.microsoft.com/office/drawing/2014/main" id="{30833B43-852B-44D4-AABD-5E332F48D3D4}"/>
                </a:ext>
              </a:extLst>
            </p:cNvPr>
            <p:cNvSpPr>
              <a:spLocks noChangeShapeType="1"/>
            </p:cNvSpPr>
            <p:nvPr/>
          </p:nvSpPr>
          <p:spPr bwMode="auto">
            <a:xfrm flipH="1">
              <a:off x="8880" y="9555"/>
              <a:ext cx="11" cy="4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5">
              <a:extLst>
                <a:ext uri="{FF2B5EF4-FFF2-40B4-BE49-F238E27FC236}">
                  <a16:creationId xmlns:a16="http://schemas.microsoft.com/office/drawing/2014/main" id="{C7917EBA-FA8D-45C7-8F88-8D4BC0FCCD62}"/>
                </a:ext>
              </a:extLst>
            </p:cNvPr>
            <p:cNvSpPr>
              <a:spLocks noChangeShapeType="1"/>
            </p:cNvSpPr>
            <p:nvPr/>
          </p:nvSpPr>
          <p:spPr bwMode="auto">
            <a:xfrm flipH="1">
              <a:off x="6190" y="11820"/>
              <a:ext cx="165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ext Box 4">
              <a:extLst>
                <a:ext uri="{FF2B5EF4-FFF2-40B4-BE49-F238E27FC236}">
                  <a16:creationId xmlns:a16="http://schemas.microsoft.com/office/drawing/2014/main" id="{92986EED-D335-406C-B9B5-174F8648EA81}"/>
                </a:ext>
              </a:extLst>
            </p:cNvPr>
            <p:cNvSpPr txBox="1">
              <a:spLocks noChangeArrowheads="1"/>
            </p:cNvSpPr>
            <p:nvPr/>
          </p:nvSpPr>
          <p:spPr bwMode="auto">
            <a:xfrm>
              <a:off x="5150" y="10545"/>
              <a:ext cx="1780"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AutoShape 3">
              <a:extLst>
                <a:ext uri="{FF2B5EF4-FFF2-40B4-BE49-F238E27FC236}">
                  <a16:creationId xmlns:a16="http://schemas.microsoft.com/office/drawing/2014/main" id="{FCEB7342-22C9-4392-8EAC-8BABF90AC389}"/>
                </a:ext>
              </a:extLst>
            </p:cNvPr>
            <p:cNvSpPr>
              <a:spLocks noChangeShapeType="1"/>
            </p:cNvSpPr>
            <p:nvPr/>
          </p:nvSpPr>
          <p:spPr bwMode="auto">
            <a:xfrm>
              <a:off x="5785" y="12225"/>
              <a:ext cx="8" cy="5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
              <a:extLst>
                <a:ext uri="{FF2B5EF4-FFF2-40B4-BE49-F238E27FC236}">
                  <a16:creationId xmlns:a16="http://schemas.microsoft.com/office/drawing/2014/main" id="{A6977263-C456-4C50-812D-2535E4B5D8E8}"/>
                </a:ext>
              </a:extLst>
            </p:cNvPr>
            <p:cNvSpPr>
              <a:spLocks noChangeShapeType="1"/>
            </p:cNvSpPr>
            <p:nvPr/>
          </p:nvSpPr>
          <p:spPr bwMode="auto">
            <a:xfrm>
              <a:off x="5793" y="13230"/>
              <a:ext cx="15" cy="40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 name="TextBox 32">
            <a:extLst>
              <a:ext uri="{FF2B5EF4-FFF2-40B4-BE49-F238E27FC236}">
                <a16:creationId xmlns:a16="http://schemas.microsoft.com/office/drawing/2014/main" id="{F8769DC7-5EC7-4A26-ACC8-44DD3585AA27}"/>
              </a:ext>
            </a:extLst>
          </p:cNvPr>
          <p:cNvSpPr txBox="1"/>
          <p:nvPr/>
        </p:nvSpPr>
        <p:spPr>
          <a:xfrm>
            <a:off x="2307856" y="199787"/>
            <a:ext cx="731658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69263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3794" y="2931573"/>
            <a:ext cx="1384663" cy="471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solidFill>
                  <a:schemeClr val="tx1"/>
                </a:solidFill>
              </a:rPr>
              <a:t>LOGIN</a:t>
            </a:r>
          </a:p>
        </p:txBody>
      </p:sp>
      <p:sp>
        <p:nvSpPr>
          <p:cNvPr id="3" name="Oval 2"/>
          <p:cNvSpPr/>
          <p:nvPr/>
        </p:nvSpPr>
        <p:spPr>
          <a:xfrm>
            <a:off x="9432079" y="3193930"/>
            <a:ext cx="1641567" cy="3992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solidFill>
                  <a:schemeClr val="tx1"/>
                </a:solidFill>
              </a:rPr>
              <a:t>password</a:t>
            </a:r>
          </a:p>
        </p:txBody>
      </p:sp>
      <p:sp>
        <p:nvSpPr>
          <p:cNvPr id="4" name="Oval 3"/>
          <p:cNvSpPr/>
          <p:nvPr/>
        </p:nvSpPr>
        <p:spPr>
          <a:xfrm>
            <a:off x="9286285" y="2540509"/>
            <a:ext cx="1619794" cy="4777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username</a:t>
            </a:r>
          </a:p>
        </p:txBody>
      </p:sp>
      <p:cxnSp>
        <p:nvCxnSpPr>
          <p:cNvPr id="5" name="Straight Connector 4"/>
          <p:cNvCxnSpPr>
            <a:cxnSpLocks/>
            <a:stCxn id="4" idx="3"/>
            <a:endCxn id="2" idx="3"/>
          </p:cNvCxnSpPr>
          <p:nvPr/>
        </p:nvCxnSpPr>
        <p:spPr>
          <a:xfrm flipH="1">
            <a:off x="9058457" y="2948325"/>
            <a:ext cx="465041" cy="219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2" idx="3"/>
            <a:endCxn id="3" idx="2"/>
          </p:cNvCxnSpPr>
          <p:nvPr/>
        </p:nvCxnSpPr>
        <p:spPr>
          <a:xfrm>
            <a:off x="9058457" y="3167547"/>
            <a:ext cx="373622" cy="226012"/>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4428" y="2050673"/>
            <a:ext cx="1271451" cy="4789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services</a:t>
            </a:r>
          </a:p>
        </p:txBody>
      </p:sp>
      <p:sp>
        <p:nvSpPr>
          <p:cNvPr id="8" name="Oval 7"/>
          <p:cNvSpPr/>
          <p:nvPr/>
        </p:nvSpPr>
        <p:spPr>
          <a:xfrm>
            <a:off x="50527" y="2673154"/>
            <a:ext cx="1254034" cy="444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about</a:t>
            </a:r>
          </a:p>
        </p:txBody>
      </p:sp>
      <p:sp>
        <p:nvSpPr>
          <p:cNvPr id="9" name="Oval 8"/>
          <p:cNvSpPr/>
          <p:nvPr/>
        </p:nvSpPr>
        <p:spPr>
          <a:xfrm>
            <a:off x="1356804" y="1967043"/>
            <a:ext cx="1030873" cy="4096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gallery</a:t>
            </a:r>
          </a:p>
        </p:txBody>
      </p:sp>
      <p:sp>
        <p:nvSpPr>
          <p:cNvPr id="10" name="Oval 9"/>
          <p:cNvSpPr/>
          <p:nvPr/>
        </p:nvSpPr>
        <p:spPr>
          <a:xfrm>
            <a:off x="120252" y="3226798"/>
            <a:ext cx="1469364" cy="3696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typography</a:t>
            </a:r>
          </a:p>
        </p:txBody>
      </p:sp>
      <p:sp>
        <p:nvSpPr>
          <p:cNvPr id="11" name="Oval 10"/>
          <p:cNvSpPr/>
          <p:nvPr/>
        </p:nvSpPr>
        <p:spPr>
          <a:xfrm>
            <a:off x="2565093" y="1980640"/>
            <a:ext cx="1030873" cy="469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contact</a:t>
            </a:r>
          </a:p>
        </p:txBody>
      </p:sp>
      <p:sp>
        <p:nvSpPr>
          <p:cNvPr id="12" name="Rectangle 11"/>
          <p:cNvSpPr/>
          <p:nvPr/>
        </p:nvSpPr>
        <p:spPr>
          <a:xfrm>
            <a:off x="1817444" y="2895404"/>
            <a:ext cx="1968138" cy="6084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USER OPTIONS</a:t>
            </a:r>
          </a:p>
        </p:txBody>
      </p:sp>
      <p:cxnSp>
        <p:nvCxnSpPr>
          <p:cNvPr id="13" name="Straight Connector 12"/>
          <p:cNvCxnSpPr>
            <a:cxnSpLocks/>
            <a:stCxn id="12" idx="0"/>
            <a:endCxn id="11" idx="4"/>
          </p:cNvCxnSpPr>
          <p:nvPr/>
        </p:nvCxnSpPr>
        <p:spPr>
          <a:xfrm flipV="1">
            <a:off x="2801513" y="2449676"/>
            <a:ext cx="279017" cy="445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0"/>
            <a:endCxn id="9" idx="4"/>
          </p:cNvCxnSpPr>
          <p:nvPr/>
        </p:nvCxnSpPr>
        <p:spPr>
          <a:xfrm flipH="1" flipV="1">
            <a:off x="1872241" y="2376709"/>
            <a:ext cx="929272" cy="518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H="1" flipV="1">
            <a:off x="1050766" y="2461204"/>
            <a:ext cx="1770690" cy="435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1"/>
            <a:endCxn id="8" idx="6"/>
          </p:cNvCxnSpPr>
          <p:nvPr/>
        </p:nvCxnSpPr>
        <p:spPr>
          <a:xfrm flipH="1" flipV="1">
            <a:off x="1304561" y="2895404"/>
            <a:ext cx="512883" cy="30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a:stCxn id="12" idx="1"/>
            <a:endCxn id="10" idx="6"/>
          </p:cNvCxnSpPr>
          <p:nvPr/>
        </p:nvCxnSpPr>
        <p:spPr>
          <a:xfrm flipH="1">
            <a:off x="1589616" y="3199649"/>
            <a:ext cx="227828" cy="211950"/>
          </a:xfrm>
          <a:prstGeom prst="line">
            <a:avLst/>
          </a:prstGeom>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5125859" y="2769628"/>
            <a:ext cx="1288869" cy="87006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has</a:t>
            </a:r>
          </a:p>
        </p:txBody>
      </p:sp>
      <p:cxnSp>
        <p:nvCxnSpPr>
          <p:cNvPr id="19" name="Straight Connector 18"/>
          <p:cNvCxnSpPr>
            <a:stCxn id="18" idx="3"/>
            <a:endCxn id="2" idx="1"/>
          </p:cNvCxnSpPr>
          <p:nvPr/>
        </p:nvCxnSpPr>
        <p:spPr>
          <a:xfrm flipV="1">
            <a:off x="6414728" y="3167547"/>
            <a:ext cx="1259066" cy="3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8" idx="1"/>
          </p:cNvCxnSpPr>
          <p:nvPr/>
        </p:nvCxnSpPr>
        <p:spPr>
          <a:xfrm>
            <a:off x="3785582" y="3199649"/>
            <a:ext cx="1340277" cy="501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694784" y="1935314"/>
            <a:ext cx="215101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REGISTRATION FORM</a:t>
            </a:r>
          </a:p>
        </p:txBody>
      </p:sp>
      <p:sp>
        <p:nvSpPr>
          <p:cNvPr id="22" name="Oval 21"/>
          <p:cNvSpPr/>
          <p:nvPr/>
        </p:nvSpPr>
        <p:spPr>
          <a:xfrm>
            <a:off x="7713591" y="1425849"/>
            <a:ext cx="1254034" cy="4512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Lab name</a:t>
            </a:r>
          </a:p>
        </p:txBody>
      </p:sp>
      <p:sp>
        <p:nvSpPr>
          <p:cNvPr id="23" name="Oval 22"/>
          <p:cNvSpPr/>
          <p:nvPr/>
        </p:nvSpPr>
        <p:spPr>
          <a:xfrm>
            <a:off x="7155704" y="887882"/>
            <a:ext cx="900121" cy="4615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contact no</a:t>
            </a:r>
          </a:p>
        </p:txBody>
      </p:sp>
      <p:sp>
        <p:nvSpPr>
          <p:cNvPr id="24" name="Oval 23"/>
          <p:cNvSpPr/>
          <p:nvPr/>
        </p:nvSpPr>
        <p:spPr>
          <a:xfrm>
            <a:off x="5398241" y="1024721"/>
            <a:ext cx="1254187" cy="5247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password</a:t>
            </a:r>
          </a:p>
        </p:txBody>
      </p:sp>
      <p:sp>
        <p:nvSpPr>
          <p:cNvPr id="25" name="Oval 24"/>
          <p:cNvSpPr/>
          <p:nvPr/>
        </p:nvSpPr>
        <p:spPr>
          <a:xfrm>
            <a:off x="4144235" y="1177146"/>
            <a:ext cx="1254187" cy="4441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username</a:t>
            </a:r>
          </a:p>
        </p:txBody>
      </p:sp>
      <p:sp>
        <p:nvSpPr>
          <p:cNvPr id="26" name="Oval 25"/>
          <p:cNvSpPr/>
          <p:nvPr/>
        </p:nvSpPr>
        <p:spPr>
          <a:xfrm>
            <a:off x="3703225" y="2137452"/>
            <a:ext cx="777445" cy="5598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name</a:t>
            </a:r>
          </a:p>
        </p:txBody>
      </p:sp>
      <p:sp>
        <p:nvSpPr>
          <p:cNvPr id="27" name="Oval 26"/>
          <p:cNvSpPr/>
          <p:nvPr/>
        </p:nvSpPr>
        <p:spPr>
          <a:xfrm>
            <a:off x="2817476" y="1278074"/>
            <a:ext cx="1127760" cy="5225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Email-id</a:t>
            </a:r>
          </a:p>
        </p:txBody>
      </p:sp>
      <p:sp>
        <p:nvSpPr>
          <p:cNvPr id="28" name="Oval 27"/>
          <p:cNvSpPr/>
          <p:nvPr/>
        </p:nvSpPr>
        <p:spPr>
          <a:xfrm>
            <a:off x="7468496" y="2087729"/>
            <a:ext cx="1235553" cy="3903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Lab code</a:t>
            </a:r>
          </a:p>
        </p:txBody>
      </p:sp>
      <p:cxnSp>
        <p:nvCxnSpPr>
          <p:cNvPr id="29" name="Straight Connector 28"/>
          <p:cNvCxnSpPr>
            <a:stCxn id="18" idx="0"/>
            <a:endCxn id="21" idx="2"/>
          </p:cNvCxnSpPr>
          <p:nvPr/>
        </p:nvCxnSpPr>
        <p:spPr>
          <a:xfrm flipH="1" flipV="1">
            <a:off x="5770293" y="2544914"/>
            <a:ext cx="1" cy="224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a:stCxn id="21" idx="0"/>
            <a:endCxn id="24" idx="4"/>
          </p:cNvCxnSpPr>
          <p:nvPr/>
        </p:nvCxnSpPr>
        <p:spPr>
          <a:xfrm flipV="1">
            <a:off x="5770293" y="1549445"/>
            <a:ext cx="255042" cy="38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a:stCxn id="21" idx="0"/>
            <a:endCxn id="23" idx="3"/>
          </p:cNvCxnSpPr>
          <p:nvPr/>
        </p:nvCxnSpPr>
        <p:spPr>
          <a:xfrm flipV="1">
            <a:off x="5770293" y="1281844"/>
            <a:ext cx="1517231" cy="653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21" idx="0"/>
            <a:endCxn id="25" idx="4"/>
          </p:cNvCxnSpPr>
          <p:nvPr/>
        </p:nvCxnSpPr>
        <p:spPr>
          <a:xfrm flipH="1" flipV="1">
            <a:off x="4771329" y="1621283"/>
            <a:ext cx="998964" cy="314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1" idx="3"/>
            <a:endCxn id="22" idx="2"/>
          </p:cNvCxnSpPr>
          <p:nvPr/>
        </p:nvCxnSpPr>
        <p:spPr>
          <a:xfrm flipV="1">
            <a:off x="6845801" y="1651486"/>
            <a:ext cx="867790" cy="58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1" idx="3"/>
            <a:endCxn id="28" idx="1"/>
          </p:cNvCxnSpPr>
          <p:nvPr/>
        </p:nvCxnSpPr>
        <p:spPr>
          <a:xfrm flipV="1">
            <a:off x="6845801" y="2144889"/>
            <a:ext cx="803638" cy="95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1" idx="1"/>
            <a:endCxn id="27" idx="6"/>
          </p:cNvCxnSpPr>
          <p:nvPr/>
        </p:nvCxnSpPr>
        <p:spPr>
          <a:xfrm flipH="1" flipV="1">
            <a:off x="3945236" y="1539332"/>
            <a:ext cx="749548" cy="700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21" idx="1"/>
            <a:endCxn id="26" idx="6"/>
          </p:cNvCxnSpPr>
          <p:nvPr/>
        </p:nvCxnSpPr>
        <p:spPr>
          <a:xfrm flipH="1">
            <a:off x="4480670" y="2240114"/>
            <a:ext cx="214114" cy="1772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Diamond 36"/>
          <p:cNvSpPr/>
          <p:nvPr/>
        </p:nvSpPr>
        <p:spPr>
          <a:xfrm>
            <a:off x="7791968" y="3835344"/>
            <a:ext cx="1175657" cy="40098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has</a:t>
            </a:r>
          </a:p>
        </p:txBody>
      </p:sp>
      <p:sp>
        <p:nvSpPr>
          <p:cNvPr id="38" name="Rectangle 37"/>
          <p:cNvSpPr/>
          <p:nvPr/>
        </p:nvSpPr>
        <p:spPr>
          <a:xfrm>
            <a:off x="7538204" y="4533104"/>
            <a:ext cx="1628503" cy="5377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Upload &amp;train your document</a:t>
            </a:r>
          </a:p>
        </p:txBody>
      </p:sp>
      <p:sp>
        <p:nvSpPr>
          <p:cNvPr id="39" name="Oval 38"/>
          <p:cNvSpPr/>
          <p:nvPr/>
        </p:nvSpPr>
        <p:spPr>
          <a:xfrm>
            <a:off x="9637101" y="5747797"/>
            <a:ext cx="1288873" cy="5486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Drug id</a:t>
            </a:r>
          </a:p>
        </p:txBody>
      </p:sp>
      <p:sp>
        <p:nvSpPr>
          <p:cNvPr id="40" name="Oval 39"/>
          <p:cNvSpPr/>
          <p:nvPr/>
        </p:nvSpPr>
        <p:spPr>
          <a:xfrm>
            <a:off x="8235027" y="6001868"/>
            <a:ext cx="1288873" cy="452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Select date of upload</a:t>
            </a:r>
          </a:p>
        </p:txBody>
      </p:sp>
      <p:sp>
        <p:nvSpPr>
          <p:cNvPr id="41" name="Oval 40"/>
          <p:cNvSpPr/>
          <p:nvPr/>
        </p:nvSpPr>
        <p:spPr>
          <a:xfrm>
            <a:off x="7605765" y="5557250"/>
            <a:ext cx="1010195" cy="4528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Choose file</a:t>
            </a:r>
          </a:p>
        </p:txBody>
      </p:sp>
      <p:sp>
        <p:nvSpPr>
          <p:cNvPr id="42" name="Oval 41"/>
          <p:cNvSpPr/>
          <p:nvPr/>
        </p:nvSpPr>
        <p:spPr>
          <a:xfrm>
            <a:off x="9996350" y="5200948"/>
            <a:ext cx="1236617" cy="452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Drug name</a:t>
            </a:r>
          </a:p>
        </p:txBody>
      </p:sp>
      <p:sp>
        <p:nvSpPr>
          <p:cNvPr id="43" name="Oval 42"/>
          <p:cNvSpPr/>
          <p:nvPr/>
        </p:nvSpPr>
        <p:spPr>
          <a:xfrm>
            <a:off x="10324356" y="4606691"/>
            <a:ext cx="1180012" cy="3906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Lab code</a:t>
            </a:r>
          </a:p>
        </p:txBody>
      </p:sp>
      <p:sp>
        <p:nvSpPr>
          <p:cNvPr id="44" name="Oval 43"/>
          <p:cNvSpPr/>
          <p:nvPr/>
        </p:nvSpPr>
        <p:spPr>
          <a:xfrm>
            <a:off x="10506075" y="4055033"/>
            <a:ext cx="1180012" cy="4223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username</a:t>
            </a:r>
          </a:p>
        </p:txBody>
      </p:sp>
      <p:cxnSp>
        <p:nvCxnSpPr>
          <p:cNvPr id="45" name="Straight Connector 44"/>
          <p:cNvCxnSpPr>
            <a:cxnSpLocks/>
            <a:stCxn id="2" idx="2"/>
            <a:endCxn id="37" idx="0"/>
          </p:cNvCxnSpPr>
          <p:nvPr/>
        </p:nvCxnSpPr>
        <p:spPr>
          <a:xfrm>
            <a:off x="8366126" y="3403520"/>
            <a:ext cx="13671" cy="431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H="1">
            <a:off x="8379796" y="4262919"/>
            <a:ext cx="27341" cy="296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a:stCxn id="38" idx="2"/>
            <a:endCxn id="40" idx="0"/>
          </p:cNvCxnSpPr>
          <p:nvPr/>
        </p:nvCxnSpPr>
        <p:spPr>
          <a:xfrm>
            <a:off x="8352456" y="5070889"/>
            <a:ext cx="527008" cy="930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a:stCxn id="38" idx="3"/>
            <a:endCxn id="44" idx="2"/>
          </p:cNvCxnSpPr>
          <p:nvPr/>
        </p:nvCxnSpPr>
        <p:spPr>
          <a:xfrm flipV="1">
            <a:off x="9166707" y="4266185"/>
            <a:ext cx="1339368" cy="53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8" idx="3"/>
            <a:endCxn id="43" idx="2"/>
          </p:cNvCxnSpPr>
          <p:nvPr/>
        </p:nvCxnSpPr>
        <p:spPr>
          <a:xfrm flipV="1">
            <a:off x="9166707" y="4801996"/>
            <a:ext cx="11576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8" idx="3"/>
            <a:endCxn id="42" idx="1"/>
          </p:cNvCxnSpPr>
          <p:nvPr/>
        </p:nvCxnSpPr>
        <p:spPr>
          <a:xfrm>
            <a:off x="9166707" y="4801997"/>
            <a:ext cx="1010741" cy="46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endCxn id="39" idx="1"/>
          </p:cNvCxnSpPr>
          <p:nvPr/>
        </p:nvCxnSpPr>
        <p:spPr>
          <a:xfrm>
            <a:off x="8688738" y="5103035"/>
            <a:ext cx="1137114" cy="725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0"/>
            <a:endCxn id="38" idx="2"/>
          </p:cNvCxnSpPr>
          <p:nvPr/>
        </p:nvCxnSpPr>
        <p:spPr>
          <a:xfrm flipV="1">
            <a:off x="8110863" y="5070889"/>
            <a:ext cx="241593" cy="486361"/>
          </a:xfrm>
          <a:prstGeom prst="line">
            <a:avLst/>
          </a:prstGeom>
        </p:spPr>
        <p:style>
          <a:lnRef idx="1">
            <a:schemeClr val="accent1"/>
          </a:lnRef>
          <a:fillRef idx="0">
            <a:schemeClr val="accent1"/>
          </a:fillRef>
          <a:effectRef idx="0">
            <a:schemeClr val="accent1"/>
          </a:effectRef>
          <a:fontRef idx="minor">
            <a:schemeClr val="tx1"/>
          </a:fontRef>
        </p:style>
      </p:cxnSp>
      <p:sp>
        <p:nvSpPr>
          <p:cNvPr id="53" name="Diamond 52"/>
          <p:cNvSpPr/>
          <p:nvPr/>
        </p:nvSpPr>
        <p:spPr>
          <a:xfrm>
            <a:off x="5176911" y="4346002"/>
            <a:ext cx="1186766" cy="89885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has</a:t>
            </a:r>
          </a:p>
        </p:txBody>
      </p:sp>
      <p:cxnSp>
        <p:nvCxnSpPr>
          <p:cNvPr id="54" name="Straight Connector 53"/>
          <p:cNvCxnSpPr>
            <a:stCxn id="53" idx="3"/>
            <a:endCxn id="38" idx="1"/>
          </p:cNvCxnSpPr>
          <p:nvPr/>
        </p:nvCxnSpPr>
        <p:spPr>
          <a:xfrm>
            <a:off x="6363677" y="4795431"/>
            <a:ext cx="1174527" cy="6566"/>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999236" y="4502833"/>
            <a:ext cx="1926776" cy="677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UPLOADED DRUG</a:t>
            </a:r>
          </a:p>
        </p:txBody>
      </p:sp>
      <p:cxnSp>
        <p:nvCxnSpPr>
          <p:cNvPr id="56" name="Straight Connector 55"/>
          <p:cNvCxnSpPr>
            <a:stCxn id="55" idx="3"/>
            <a:endCxn id="53" idx="1"/>
          </p:cNvCxnSpPr>
          <p:nvPr/>
        </p:nvCxnSpPr>
        <p:spPr>
          <a:xfrm flipV="1">
            <a:off x="3926012" y="4795431"/>
            <a:ext cx="1250899" cy="46062"/>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38631" y="4585568"/>
            <a:ext cx="1132115" cy="402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File name</a:t>
            </a:r>
          </a:p>
        </p:txBody>
      </p:sp>
      <p:sp>
        <p:nvSpPr>
          <p:cNvPr id="58" name="Oval 57"/>
          <p:cNvSpPr/>
          <p:nvPr/>
        </p:nvSpPr>
        <p:spPr>
          <a:xfrm>
            <a:off x="38631" y="5138927"/>
            <a:ext cx="1112521" cy="4141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NB accuracy</a:t>
            </a:r>
          </a:p>
        </p:txBody>
      </p:sp>
      <p:sp>
        <p:nvSpPr>
          <p:cNvPr id="59" name="Oval 58"/>
          <p:cNvSpPr/>
          <p:nvPr/>
        </p:nvSpPr>
        <p:spPr>
          <a:xfrm>
            <a:off x="980750" y="5601143"/>
            <a:ext cx="1119275" cy="4784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SVM accuracy</a:t>
            </a:r>
          </a:p>
        </p:txBody>
      </p:sp>
      <p:sp>
        <p:nvSpPr>
          <p:cNvPr id="60" name="Oval 59"/>
          <p:cNvSpPr/>
          <p:nvPr/>
        </p:nvSpPr>
        <p:spPr>
          <a:xfrm>
            <a:off x="2390784" y="5698848"/>
            <a:ext cx="1120671" cy="4769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status</a:t>
            </a:r>
          </a:p>
        </p:txBody>
      </p:sp>
      <p:sp>
        <p:nvSpPr>
          <p:cNvPr id="61" name="Oval 60"/>
          <p:cNvSpPr/>
          <p:nvPr/>
        </p:nvSpPr>
        <p:spPr>
          <a:xfrm>
            <a:off x="484420" y="4077303"/>
            <a:ext cx="1291038" cy="432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Drug name</a:t>
            </a:r>
          </a:p>
        </p:txBody>
      </p:sp>
      <p:cxnSp>
        <p:nvCxnSpPr>
          <p:cNvPr id="62" name="Straight Connector 61"/>
          <p:cNvCxnSpPr>
            <a:stCxn id="55" idx="0"/>
            <a:endCxn id="61" idx="4"/>
          </p:cNvCxnSpPr>
          <p:nvPr/>
        </p:nvCxnSpPr>
        <p:spPr>
          <a:xfrm flipH="1">
            <a:off x="1129939" y="4502833"/>
            <a:ext cx="1832685" cy="7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5" idx="2"/>
            <a:endCxn id="60" idx="0"/>
          </p:cNvCxnSpPr>
          <p:nvPr/>
        </p:nvCxnSpPr>
        <p:spPr>
          <a:xfrm flipH="1">
            <a:off x="2951120" y="5180153"/>
            <a:ext cx="11504" cy="518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5" idx="1"/>
            <a:endCxn id="57" idx="5"/>
          </p:cNvCxnSpPr>
          <p:nvPr/>
        </p:nvCxnSpPr>
        <p:spPr>
          <a:xfrm flipH="1">
            <a:off x="1004952" y="4841493"/>
            <a:ext cx="994284" cy="87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1"/>
            <a:endCxn id="58" idx="6"/>
          </p:cNvCxnSpPr>
          <p:nvPr/>
        </p:nvCxnSpPr>
        <p:spPr>
          <a:xfrm flipH="1">
            <a:off x="1151152" y="4841493"/>
            <a:ext cx="848084" cy="504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9" idx="7"/>
            <a:endCxn id="55" idx="2"/>
          </p:cNvCxnSpPr>
          <p:nvPr/>
        </p:nvCxnSpPr>
        <p:spPr>
          <a:xfrm flipV="1">
            <a:off x="1936111" y="5180153"/>
            <a:ext cx="1026513" cy="49106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4675352" y="5533369"/>
            <a:ext cx="2189880" cy="5713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TESTER INFO.</a:t>
            </a:r>
          </a:p>
        </p:txBody>
      </p:sp>
      <p:sp>
        <p:nvSpPr>
          <p:cNvPr id="68" name="Oval 67"/>
          <p:cNvSpPr/>
          <p:nvPr/>
        </p:nvSpPr>
        <p:spPr>
          <a:xfrm>
            <a:off x="3297288" y="6318068"/>
            <a:ext cx="1632847"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username</a:t>
            </a:r>
          </a:p>
        </p:txBody>
      </p:sp>
      <p:sp>
        <p:nvSpPr>
          <p:cNvPr id="69" name="Oval 68"/>
          <p:cNvSpPr/>
          <p:nvPr/>
        </p:nvSpPr>
        <p:spPr>
          <a:xfrm>
            <a:off x="6110143" y="6351974"/>
            <a:ext cx="1733006" cy="4615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rating</a:t>
            </a:r>
          </a:p>
        </p:txBody>
      </p:sp>
      <p:cxnSp>
        <p:nvCxnSpPr>
          <p:cNvPr id="70" name="Straight Connector 69"/>
          <p:cNvCxnSpPr>
            <a:stCxn id="53" idx="2"/>
            <a:endCxn id="67" idx="0"/>
          </p:cNvCxnSpPr>
          <p:nvPr/>
        </p:nvCxnSpPr>
        <p:spPr>
          <a:xfrm flipH="1">
            <a:off x="5770292" y="5244860"/>
            <a:ext cx="2" cy="288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flipV="1">
            <a:off x="4389116" y="6079614"/>
            <a:ext cx="541019" cy="238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cxnSpLocks/>
            <a:endCxn id="69" idx="0"/>
          </p:cNvCxnSpPr>
          <p:nvPr/>
        </p:nvCxnSpPr>
        <p:spPr>
          <a:xfrm>
            <a:off x="6368131" y="6151451"/>
            <a:ext cx="608515" cy="200523"/>
          </a:xfrm>
          <a:prstGeom prst="line">
            <a:avLst/>
          </a:prstGeom>
        </p:spPr>
        <p:style>
          <a:lnRef idx="1">
            <a:schemeClr val="accent1"/>
          </a:lnRef>
          <a:fillRef idx="0">
            <a:schemeClr val="accent1"/>
          </a:fillRef>
          <a:effectRef idx="0">
            <a:schemeClr val="accent1"/>
          </a:effectRef>
          <a:fontRef idx="minor">
            <a:schemeClr val="tx1"/>
          </a:fontRef>
        </p:style>
      </p:cxnSp>
      <p:sp>
        <p:nvSpPr>
          <p:cNvPr id="246" name="TextBox 245">
            <a:extLst>
              <a:ext uri="{FF2B5EF4-FFF2-40B4-BE49-F238E27FC236}">
                <a16:creationId xmlns:a16="http://schemas.microsoft.com/office/drawing/2014/main" id="{EAB6CEFD-768D-4498-9C76-8668F127E14D}"/>
              </a:ext>
            </a:extLst>
          </p:cNvPr>
          <p:cNvSpPr txBox="1"/>
          <p:nvPr/>
        </p:nvSpPr>
        <p:spPr>
          <a:xfrm>
            <a:off x="1019340" y="145952"/>
            <a:ext cx="9455309"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SYSTEM DESIGN</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ER DIAGRAM</a:t>
            </a:r>
            <a:endParaRPr lang="en-US" sz="2800" dirty="0"/>
          </a:p>
        </p:txBody>
      </p:sp>
    </p:spTree>
    <p:extLst>
      <p:ext uri="{BB962C8B-B14F-4D97-AF65-F5344CB8AC3E}">
        <p14:creationId xmlns:p14="http://schemas.microsoft.com/office/powerpoint/2010/main" val="323762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8642-C9CF-4EC2-AD5D-E3DB74094F38}"/>
              </a:ext>
            </a:extLst>
          </p:cNvPr>
          <p:cNvSpPr>
            <a:spLocks noGrp="1"/>
          </p:cNvSpPr>
          <p:nvPr>
            <p:ph type="title"/>
          </p:nvPr>
        </p:nvSpPr>
        <p:spPr>
          <a:xfrm>
            <a:off x="838200" y="365125"/>
            <a:ext cx="10515600" cy="1105865"/>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UML DIAGRAMS</a:t>
            </a:r>
            <a:br>
              <a:rPr lang="en-US" sz="40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1.USECASE DIAGRAM</a:t>
            </a:r>
          </a:p>
        </p:txBody>
      </p:sp>
      <p:pic>
        <p:nvPicPr>
          <p:cNvPr id="5" name="Content Placeholder 4">
            <a:extLst>
              <a:ext uri="{FF2B5EF4-FFF2-40B4-BE49-F238E27FC236}">
                <a16:creationId xmlns:a16="http://schemas.microsoft.com/office/drawing/2014/main" id="{A3D0CE7E-D7DA-470A-A41A-C3433E144F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329" y="1825624"/>
            <a:ext cx="8560905" cy="5032375"/>
          </a:xfrm>
        </p:spPr>
      </p:pic>
    </p:spTree>
    <p:extLst>
      <p:ext uri="{BB962C8B-B14F-4D97-AF65-F5344CB8AC3E}">
        <p14:creationId xmlns:p14="http://schemas.microsoft.com/office/powerpoint/2010/main" val="207988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454" y="758026"/>
            <a:ext cx="1750423" cy="4005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Drug owner</a:t>
            </a:r>
          </a:p>
        </p:txBody>
      </p:sp>
      <p:sp>
        <p:nvSpPr>
          <p:cNvPr id="3" name="Rectangle 2"/>
          <p:cNvSpPr/>
          <p:nvPr/>
        </p:nvSpPr>
        <p:spPr>
          <a:xfrm>
            <a:off x="2325178" y="1152387"/>
            <a:ext cx="1750423" cy="1071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Username: string</a:t>
            </a:r>
          </a:p>
          <a:p>
            <a:pPr marL="285750" indent="-285750">
              <a:buFont typeface="Arial" panose="020B0604020202020204" pitchFamily="34" charset="0"/>
              <a:buChar char="•"/>
            </a:pPr>
            <a:r>
              <a:rPr lang="en-US" sz="1200" dirty="0"/>
              <a:t>Password: string</a:t>
            </a:r>
          </a:p>
          <a:p>
            <a:pPr marL="285750" indent="-285750">
              <a:buFont typeface="Arial" panose="020B0604020202020204" pitchFamily="34" charset="0"/>
              <a:buChar char="•"/>
            </a:pPr>
            <a:r>
              <a:rPr lang="en-US" sz="1200" dirty="0"/>
              <a:t>Email-id: string</a:t>
            </a:r>
          </a:p>
          <a:p>
            <a:pPr marL="285750" indent="-285750">
              <a:buFont typeface="Arial" panose="020B0604020202020204" pitchFamily="34" charset="0"/>
              <a:buChar char="•"/>
            </a:pPr>
            <a:r>
              <a:rPr lang="en-US" sz="1200" dirty="0"/>
              <a:t>Contact no: int</a:t>
            </a:r>
          </a:p>
          <a:p>
            <a:pPr marL="285750" indent="-285750">
              <a:buFont typeface="Arial" panose="020B0604020202020204" pitchFamily="34" charset="0"/>
              <a:buChar char="•"/>
            </a:pPr>
            <a:r>
              <a:rPr lang="en-US" sz="1200" dirty="0"/>
              <a:t>Lab name: string</a:t>
            </a:r>
          </a:p>
          <a:p>
            <a:pPr marL="285750" indent="-285750">
              <a:buFont typeface="Arial" panose="020B0604020202020204" pitchFamily="34" charset="0"/>
              <a:buChar char="•"/>
            </a:pPr>
            <a:r>
              <a:rPr lang="en-US" sz="1200" dirty="0"/>
              <a:t>Lab code: int</a:t>
            </a:r>
          </a:p>
        </p:txBody>
      </p:sp>
      <p:sp>
        <p:nvSpPr>
          <p:cNvPr id="4" name="Rectangle 3"/>
          <p:cNvSpPr/>
          <p:nvPr/>
        </p:nvSpPr>
        <p:spPr>
          <a:xfrm>
            <a:off x="2325177" y="2214702"/>
            <a:ext cx="1750423" cy="374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Login(): string</a:t>
            </a:r>
          </a:p>
          <a:p>
            <a:pPr marL="285750" indent="-285750">
              <a:buFont typeface="Arial" panose="020B0604020202020204" pitchFamily="34" charset="0"/>
              <a:buChar char="•"/>
            </a:pPr>
            <a:r>
              <a:rPr lang="en-US" sz="1200" dirty="0"/>
              <a:t>Register(): string</a:t>
            </a:r>
          </a:p>
        </p:txBody>
      </p:sp>
      <p:sp>
        <p:nvSpPr>
          <p:cNvPr id="5" name="Rectangle 4"/>
          <p:cNvSpPr/>
          <p:nvPr/>
        </p:nvSpPr>
        <p:spPr>
          <a:xfrm>
            <a:off x="487677" y="2557478"/>
            <a:ext cx="1750423"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Drug tester</a:t>
            </a:r>
          </a:p>
        </p:txBody>
      </p:sp>
      <p:sp>
        <p:nvSpPr>
          <p:cNvPr id="6" name="Rectangle 5"/>
          <p:cNvSpPr/>
          <p:nvPr/>
        </p:nvSpPr>
        <p:spPr>
          <a:xfrm>
            <a:off x="487677" y="2958072"/>
            <a:ext cx="1750423" cy="12104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Full name: string</a:t>
            </a:r>
          </a:p>
          <a:p>
            <a:pPr marL="285750" indent="-285750">
              <a:buFont typeface="Arial" panose="020B0604020202020204" pitchFamily="34" charset="0"/>
              <a:buChar char="•"/>
            </a:pPr>
            <a:r>
              <a:rPr lang="en-US" sz="1200" dirty="0"/>
              <a:t>Email-id: string</a:t>
            </a:r>
          </a:p>
          <a:p>
            <a:pPr marL="285750" indent="-285750">
              <a:buFont typeface="Arial" panose="020B0604020202020204" pitchFamily="34" charset="0"/>
              <a:buChar char="•"/>
            </a:pPr>
            <a:r>
              <a:rPr lang="en-US" sz="1200" dirty="0"/>
              <a:t>Username: string</a:t>
            </a:r>
          </a:p>
          <a:p>
            <a:pPr marL="285750" indent="-285750">
              <a:buFont typeface="Arial" panose="020B0604020202020204" pitchFamily="34" charset="0"/>
              <a:buChar char="•"/>
            </a:pPr>
            <a:r>
              <a:rPr lang="en-US" sz="1200" dirty="0"/>
              <a:t>Password: string</a:t>
            </a:r>
          </a:p>
          <a:p>
            <a:pPr marL="285750" indent="-285750">
              <a:buFont typeface="Arial" panose="020B0604020202020204" pitchFamily="34" charset="0"/>
              <a:buChar char="•"/>
            </a:pPr>
            <a:r>
              <a:rPr lang="en-US" sz="1200" dirty="0"/>
              <a:t>Contact no: int</a:t>
            </a:r>
          </a:p>
        </p:txBody>
      </p:sp>
      <p:sp>
        <p:nvSpPr>
          <p:cNvPr id="7" name="Rectangle 6"/>
          <p:cNvSpPr/>
          <p:nvPr/>
        </p:nvSpPr>
        <p:spPr>
          <a:xfrm>
            <a:off x="487677" y="4180113"/>
            <a:ext cx="1750423" cy="809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Login(): string</a:t>
            </a:r>
          </a:p>
          <a:p>
            <a:pPr marL="285750" indent="-285750">
              <a:buFont typeface="Arial" panose="020B0604020202020204" pitchFamily="34" charset="0"/>
              <a:buChar char="•"/>
            </a:pPr>
            <a:r>
              <a:rPr lang="en-US" sz="1200" dirty="0"/>
              <a:t>Register(): string</a:t>
            </a:r>
          </a:p>
          <a:p>
            <a:pPr marL="285750" indent="-285750">
              <a:buFont typeface="Arial" panose="020B0604020202020204" pitchFamily="34" charset="0"/>
              <a:buChar char="•"/>
            </a:pPr>
            <a:r>
              <a:rPr lang="en-US" sz="1200" dirty="0"/>
              <a:t>Request():string</a:t>
            </a:r>
          </a:p>
          <a:p>
            <a:pPr marL="285750" indent="-285750">
              <a:buFont typeface="Arial" panose="020B0604020202020204" pitchFamily="34" charset="0"/>
              <a:buChar char="•"/>
            </a:pPr>
            <a:r>
              <a:rPr lang="en-US" sz="1200" dirty="0"/>
              <a:t>Test(): string</a:t>
            </a:r>
          </a:p>
        </p:txBody>
      </p:sp>
      <p:sp>
        <p:nvSpPr>
          <p:cNvPr id="8" name="Rectangle 7"/>
          <p:cNvSpPr/>
          <p:nvPr/>
        </p:nvSpPr>
        <p:spPr>
          <a:xfrm>
            <a:off x="487677" y="5099240"/>
            <a:ext cx="1750423" cy="374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a:t>
            </a:r>
          </a:p>
        </p:txBody>
      </p:sp>
      <p:sp>
        <p:nvSpPr>
          <p:cNvPr id="9" name="Rectangle 8"/>
          <p:cNvSpPr/>
          <p:nvPr/>
        </p:nvSpPr>
        <p:spPr>
          <a:xfrm>
            <a:off x="487677" y="5487533"/>
            <a:ext cx="1750423" cy="8011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Username: string</a:t>
            </a:r>
          </a:p>
          <a:p>
            <a:pPr marL="285750" indent="-285750">
              <a:buFont typeface="Arial" panose="020B0604020202020204" pitchFamily="34" charset="0"/>
              <a:buChar char="•"/>
            </a:pPr>
            <a:r>
              <a:rPr lang="en-US" sz="1200" dirty="0"/>
              <a:t>Password: string</a:t>
            </a:r>
          </a:p>
        </p:txBody>
      </p:sp>
      <p:sp>
        <p:nvSpPr>
          <p:cNvPr id="10" name="Rectangle 9"/>
          <p:cNvSpPr/>
          <p:nvPr/>
        </p:nvSpPr>
        <p:spPr>
          <a:xfrm>
            <a:off x="487678" y="6311820"/>
            <a:ext cx="1750423" cy="409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Login(): string</a:t>
            </a:r>
          </a:p>
        </p:txBody>
      </p:sp>
      <p:sp>
        <p:nvSpPr>
          <p:cNvPr id="11" name="Rectangle 10"/>
          <p:cNvSpPr/>
          <p:nvPr/>
        </p:nvSpPr>
        <p:spPr>
          <a:xfrm>
            <a:off x="4808642" y="914400"/>
            <a:ext cx="1915885" cy="426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Upload &amp; train your doc</a:t>
            </a:r>
            <a:r>
              <a:rPr lang="en-US" dirty="0"/>
              <a:t>.</a:t>
            </a:r>
          </a:p>
        </p:txBody>
      </p:sp>
      <p:sp>
        <p:nvSpPr>
          <p:cNvPr id="12" name="Rectangle 11"/>
          <p:cNvSpPr/>
          <p:nvPr/>
        </p:nvSpPr>
        <p:spPr>
          <a:xfrm>
            <a:off x="4808643" y="1327114"/>
            <a:ext cx="1915885" cy="1166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Username: string</a:t>
            </a:r>
          </a:p>
          <a:p>
            <a:pPr marL="171450" indent="-171450">
              <a:buFont typeface="Arial" panose="020B0604020202020204" pitchFamily="34" charset="0"/>
              <a:buChar char="•"/>
            </a:pPr>
            <a:r>
              <a:rPr lang="en-US" sz="1200" dirty="0"/>
              <a:t>Lab code: int</a:t>
            </a:r>
          </a:p>
          <a:p>
            <a:pPr marL="171450" indent="-171450">
              <a:buFont typeface="Arial" panose="020B0604020202020204" pitchFamily="34" charset="0"/>
              <a:buChar char="•"/>
            </a:pPr>
            <a:r>
              <a:rPr lang="en-US" sz="1200" dirty="0"/>
              <a:t>Drug id: int</a:t>
            </a:r>
          </a:p>
          <a:p>
            <a:pPr marL="171450" indent="-171450">
              <a:buFont typeface="Arial" panose="020B0604020202020204" pitchFamily="34" charset="0"/>
              <a:buChar char="•"/>
            </a:pPr>
            <a:r>
              <a:rPr lang="en-US" sz="1200" dirty="0"/>
              <a:t>Select date of upload: date</a:t>
            </a:r>
          </a:p>
          <a:p>
            <a:pPr marL="171450" indent="-171450">
              <a:buFont typeface="Arial" panose="020B0604020202020204" pitchFamily="34" charset="0"/>
              <a:buChar char="•"/>
            </a:pPr>
            <a:r>
              <a:rPr lang="en-US" sz="1200" dirty="0"/>
              <a:t>Choose file: string</a:t>
            </a:r>
          </a:p>
        </p:txBody>
      </p:sp>
      <p:sp>
        <p:nvSpPr>
          <p:cNvPr id="13" name="Rectangle 12"/>
          <p:cNvSpPr/>
          <p:nvPr/>
        </p:nvSpPr>
        <p:spPr>
          <a:xfrm>
            <a:off x="4808643" y="2483813"/>
            <a:ext cx="1915885" cy="600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Uploaded drug info(): string</a:t>
            </a:r>
          </a:p>
          <a:p>
            <a:pPr marL="171450" indent="-171450">
              <a:buFont typeface="Arial" panose="020B0604020202020204" pitchFamily="34" charset="0"/>
              <a:buChar char="•"/>
            </a:pPr>
            <a:r>
              <a:rPr lang="en-US" sz="1200" dirty="0"/>
              <a:t>Tester info(): string</a:t>
            </a:r>
          </a:p>
        </p:txBody>
      </p:sp>
      <p:sp>
        <p:nvSpPr>
          <p:cNvPr id="14" name="Rectangle 13"/>
          <p:cNvSpPr/>
          <p:nvPr/>
        </p:nvSpPr>
        <p:spPr>
          <a:xfrm>
            <a:off x="7258025" y="647041"/>
            <a:ext cx="1846217" cy="426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Formula file</a:t>
            </a:r>
          </a:p>
        </p:txBody>
      </p:sp>
      <p:sp>
        <p:nvSpPr>
          <p:cNvPr id="15" name="Rectangle 14"/>
          <p:cNvSpPr/>
          <p:nvPr/>
        </p:nvSpPr>
        <p:spPr>
          <a:xfrm>
            <a:off x="7258024" y="1085520"/>
            <a:ext cx="1846217" cy="94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dirty="0"/>
              <a:t>Id: int</a:t>
            </a:r>
          </a:p>
          <a:p>
            <a:r>
              <a:rPr lang="en-US" sz="1100" dirty="0"/>
              <a:t>Username: String</a:t>
            </a:r>
          </a:p>
          <a:p>
            <a:r>
              <a:rPr lang="en-US" sz="1100" dirty="0"/>
              <a:t>File: String</a:t>
            </a:r>
          </a:p>
          <a:p>
            <a:r>
              <a:rPr lang="en-US" sz="1100" dirty="0"/>
              <a:t>File name: String</a:t>
            </a:r>
          </a:p>
          <a:p>
            <a:r>
              <a:rPr lang="en-US" sz="1100" dirty="0"/>
              <a:t>File type: String</a:t>
            </a:r>
          </a:p>
          <a:p>
            <a:endParaRPr lang="en-US" sz="1100" dirty="0"/>
          </a:p>
        </p:txBody>
      </p:sp>
      <p:sp>
        <p:nvSpPr>
          <p:cNvPr id="16" name="Rectangle 15"/>
          <p:cNvSpPr/>
          <p:nvPr/>
        </p:nvSpPr>
        <p:spPr>
          <a:xfrm>
            <a:off x="7258024" y="2001647"/>
            <a:ext cx="1846217" cy="13672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100" dirty="0"/>
              <a:t>getId(): int</a:t>
            </a:r>
          </a:p>
          <a:p>
            <a:pPr marL="171450" indent="-171450">
              <a:buFont typeface="Arial" panose="020B0604020202020204" pitchFamily="34" charset="0"/>
              <a:buChar char="•"/>
            </a:pPr>
            <a:r>
              <a:rPr lang="en-US" sz="1100" dirty="0"/>
              <a:t>setId(): int</a:t>
            </a:r>
          </a:p>
          <a:p>
            <a:pPr marL="171450" indent="-171450">
              <a:buFont typeface="Arial" panose="020B0604020202020204" pitchFamily="34" charset="0"/>
              <a:buChar char="•"/>
            </a:pPr>
            <a:r>
              <a:rPr lang="en-US" sz="1100" dirty="0"/>
              <a:t>getUsername(): String</a:t>
            </a:r>
          </a:p>
          <a:p>
            <a:pPr marL="171450" indent="-171450">
              <a:buFont typeface="Arial" panose="020B0604020202020204" pitchFamily="34" charset="0"/>
              <a:buChar char="•"/>
            </a:pPr>
            <a:r>
              <a:rPr lang="en-US" sz="1100" dirty="0"/>
              <a:t>SetUsername(): String</a:t>
            </a:r>
          </a:p>
          <a:p>
            <a:pPr marL="171450" indent="-171450">
              <a:buFont typeface="Arial" panose="020B0604020202020204" pitchFamily="34" charset="0"/>
              <a:buChar char="•"/>
            </a:pPr>
            <a:r>
              <a:rPr lang="en-US" sz="1100" dirty="0"/>
              <a:t>getFilename(): String</a:t>
            </a:r>
          </a:p>
          <a:p>
            <a:pPr marL="171450" indent="-171450">
              <a:buFont typeface="Arial" panose="020B0604020202020204" pitchFamily="34" charset="0"/>
              <a:buChar char="•"/>
            </a:pPr>
            <a:r>
              <a:rPr lang="en-US" sz="1100" dirty="0"/>
              <a:t>setFilename() String</a:t>
            </a:r>
          </a:p>
          <a:p>
            <a:pPr marL="171450" indent="-171450">
              <a:buFont typeface="Arial" panose="020B0604020202020204" pitchFamily="34" charset="0"/>
              <a:buChar char="•"/>
            </a:pPr>
            <a:r>
              <a:rPr lang="en-US" sz="1100" dirty="0"/>
              <a:t>getFiletype(): String</a:t>
            </a:r>
          </a:p>
          <a:p>
            <a:pPr marL="171450" indent="-171450">
              <a:buFont typeface="Arial" panose="020B0604020202020204" pitchFamily="34" charset="0"/>
              <a:buChar char="•"/>
            </a:pPr>
            <a:r>
              <a:rPr lang="en-US" sz="1100" dirty="0"/>
              <a:t>setFiletype(): String</a:t>
            </a:r>
          </a:p>
        </p:txBody>
      </p:sp>
      <p:sp>
        <p:nvSpPr>
          <p:cNvPr id="17" name="Rectangle 16"/>
          <p:cNvSpPr/>
          <p:nvPr/>
        </p:nvSpPr>
        <p:spPr>
          <a:xfrm>
            <a:off x="9953900" y="2929482"/>
            <a:ext cx="2124893" cy="418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data</a:t>
            </a:r>
          </a:p>
        </p:txBody>
      </p:sp>
      <p:sp>
        <p:nvSpPr>
          <p:cNvPr id="18" name="Rectangle 17"/>
          <p:cNvSpPr/>
          <p:nvPr/>
        </p:nvSpPr>
        <p:spPr>
          <a:xfrm>
            <a:off x="9953900" y="3346728"/>
            <a:ext cx="2124892" cy="7053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Train svm: String</a:t>
            </a:r>
          </a:p>
          <a:p>
            <a:pPr marL="171450" indent="-171450">
              <a:buFont typeface="Arial" panose="020B0604020202020204" pitchFamily="34" charset="0"/>
              <a:buChar char="•"/>
            </a:pPr>
            <a:r>
              <a:rPr lang="en-US" sz="1200" dirty="0"/>
              <a:t>Train nb: String</a:t>
            </a:r>
          </a:p>
          <a:p>
            <a:pPr marL="171450" indent="-171450">
              <a:buFont typeface="Arial" panose="020B0604020202020204" pitchFamily="34" charset="0"/>
              <a:buChar char="•"/>
            </a:pPr>
            <a:r>
              <a:rPr lang="en-US" sz="1200" dirty="0"/>
              <a:t>Status: String</a:t>
            </a:r>
          </a:p>
        </p:txBody>
      </p:sp>
      <p:sp>
        <p:nvSpPr>
          <p:cNvPr id="19" name="Rectangle 18"/>
          <p:cNvSpPr/>
          <p:nvPr/>
        </p:nvSpPr>
        <p:spPr>
          <a:xfrm>
            <a:off x="9945192" y="4020488"/>
            <a:ext cx="2116184" cy="15457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Getsvm(): String</a:t>
            </a:r>
          </a:p>
          <a:p>
            <a:pPr marL="171450" indent="-171450">
              <a:buFont typeface="Arial" panose="020B0604020202020204" pitchFamily="34" charset="0"/>
              <a:buChar char="•"/>
            </a:pPr>
            <a:r>
              <a:rPr lang="en-US" sz="1200" dirty="0"/>
              <a:t>Setsvm(): String</a:t>
            </a:r>
          </a:p>
          <a:p>
            <a:pPr marL="171450" indent="-171450">
              <a:buFont typeface="Arial" panose="020B0604020202020204" pitchFamily="34" charset="0"/>
              <a:buChar char="•"/>
            </a:pPr>
            <a:r>
              <a:rPr lang="en-US" sz="1200" dirty="0"/>
              <a:t>Getnb(): String</a:t>
            </a:r>
          </a:p>
          <a:p>
            <a:pPr marL="171450" indent="-171450">
              <a:buFont typeface="Arial" panose="020B0604020202020204" pitchFamily="34" charset="0"/>
              <a:buChar char="•"/>
            </a:pPr>
            <a:r>
              <a:rPr lang="en-US" sz="1200" dirty="0"/>
              <a:t>Setnb(): String</a:t>
            </a:r>
          </a:p>
          <a:p>
            <a:pPr marL="171450" indent="-171450">
              <a:buFont typeface="Arial" panose="020B0604020202020204" pitchFamily="34" charset="0"/>
              <a:buChar char="•"/>
            </a:pPr>
            <a:r>
              <a:rPr lang="en-US" sz="1200" dirty="0"/>
              <a:t>Getstatus(): String</a:t>
            </a:r>
          </a:p>
          <a:p>
            <a:pPr marL="171450" indent="-171450">
              <a:buFont typeface="Arial" panose="020B0604020202020204" pitchFamily="34" charset="0"/>
              <a:buChar char="•"/>
            </a:pPr>
            <a:r>
              <a:rPr lang="en-US" sz="1200" dirty="0"/>
              <a:t>Setstatus(): String</a:t>
            </a:r>
          </a:p>
        </p:txBody>
      </p:sp>
      <p:sp>
        <p:nvSpPr>
          <p:cNvPr id="20" name="Rectangle 19"/>
          <p:cNvSpPr/>
          <p:nvPr/>
        </p:nvSpPr>
        <p:spPr>
          <a:xfrm>
            <a:off x="4519747" y="3843118"/>
            <a:ext cx="2124893" cy="418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data result</a:t>
            </a:r>
          </a:p>
        </p:txBody>
      </p:sp>
      <p:sp>
        <p:nvSpPr>
          <p:cNvPr id="21" name="Rectangle 20"/>
          <p:cNvSpPr/>
          <p:nvPr/>
        </p:nvSpPr>
        <p:spPr>
          <a:xfrm>
            <a:off x="4519747" y="4263028"/>
            <a:ext cx="2124892" cy="7053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Train svm: String</a:t>
            </a:r>
          </a:p>
          <a:p>
            <a:pPr marL="171450" indent="-171450">
              <a:buFont typeface="Arial" panose="020B0604020202020204" pitchFamily="34" charset="0"/>
              <a:buChar char="•"/>
            </a:pPr>
            <a:r>
              <a:rPr lang="en-US" sz="1200" dirty="0"/>
              <a:t>Train nb: String</a:t>
            </a:r>
          </a:p>
          <a:p>
            <a:pPr marL="171450" indent="-171450">
              <a:buFont typeface="Arial" panose="020B0604020202020204" pitchFamily="34" charset="0"/>
              <a:buChar char="•"/>
            </a:pPr>
            <a:r>
              <a:rPr lang="en-US" sz="1200" dirty="0"/>
              <a:t>Status: String</a:t>
            </a:r>
          </a:p>
        </p:txBody>
      </p:sp>
      <p:sp>
        <p:nvSpPr>
          <p:cNvPr id="22" name="Rectangle 21"/>
          <p:cNvSpPr/>
          <p:nvPr/>
        </p:nvSpPr>
        <p:spPr>
          <a:xfrm>
            <a:off x="4519748" y="4970322"/>
            <a:ext cx="2116184" cy="1593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Getsvm(): String</a:t>
            </a:r>
          </a:p>
          <a:p>
            <a:pPr marL="171450" indent="-171450">
              <a:buFont typeface="Arial" panose="020B0604020202020204" pitchFamily="34" charset="0"/>
              <a:buChar char="•"/>
            </a:pPr>
            <a:r>
              <a:rPr lang="en-US" sz="1200" dirty="0"/>
              <a:t>Setsvm(): String</a:t>
            </a:r>
          </a:p>
          <a:p>
            <a:pPr marL="171450" indent="-171450">
              <a:buFont typeface="Arial" panose="020B0604020202020204" pitchFamily="34" charset="0"/>
              <a:buChar char="•"/>
            </a:pPr>
            <a:r>
              <a:rPr lang="en-US" sz="1200" dirty="0"/>
              <a:t>Getnb(): String</a:t>
            </a:r>
          </a:p>
          <a:p>
            <a:pPr marL="171450" indent="-171450">
              <a:buFont typeface="Arial" panose="020B0604020202020204" pitchFamily="34" charset="0"/>
              <a:buChar char="•"/>
            </a:pPr>
            <a:r>
              <a:rPr lang="en-US" sz="1200" dirty="0"/>
              <a:t>Setnb(): String</a:t>
            </a:r>
          </a:p>
          <a:p>
            <a:pPr marL="171450" indent="-171450">
              <a:buFont typeface="Arial" panose="020B0604020202020204" pitchFamily="34" charset="0"/>
              <a:buChar char="•"/>
            </a:pPr>
            <a:r>
              <a:rPr lang="en-US" sz="1200" dirty="0"/>
              <a:t>Getstatus(): String</a:t>
            </a:r>
          </a:p>
          <a:p>
            <a:pPr marL="171450" indent="-171450">
              <a:buFont typeface="Arial" panose="020B0604020202020204" pitchFamily="34" charset="0"/>
              <a:buChar char="•"/>
            </a:pPr>
            <a:r>
              <a:rPr lang="en-US" sz="1200" dirty="0"/>
              <a:t>Setstatus(): String</a:t>
            </a:r>
          </a:p>
        </p:txBody>
      </p:sp>
      <p:cxnSp>
        <p:nvCxnSpPr>
          <p:cNvPr id="23" name="Straight Connector 22"/>
          <p:cNvCxnSpPr>
            <a:cxnSpLocks/>
          </p:cNvCxnSpPr>
          <p:nvPr/>
        </p:nvCxnSpPr>
        <p:spPr>
          <a:xfrm>
            <a:off x="4050049" y="1620919"/>
            <a:ext cx="75859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a:off x="6724527" y="1608422"/>
            <a:ext cx="5334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5" idx="3"/>
            <a:endCxn id="18" idx="1"/>
          </p:cNvCxnSpPr>
          <p:nvPr/>
        </p:nvCxnSpPr>
        <p:spPr>
          <a:xfrm>
            <a:off x="9104241" y="1555783"/>
            <a:ext cx="849659" cy="2143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3"/>
            <a:endCxn id="21" idx="1"/>
          </p:cNvCxnSpPr>
          <p:nvPr/>
        </p:nvCxnSpPr>
        <p:spPr>
          <a:xfrm>
            <a:off x="2238100" y="3563318"/>
            <a:ext cx="2281647" cy="105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3"/>
            <a:endCxn id="21" idx="1"/>
          </p:cNvCxnSpPr>
          <p:nvPr/>
        </p:nvCxnSpPr>
        <p:spPr>
          <a:xfrm flipV="1">
            <a:off x="2238100" y="4615726"/>
            <a:ext cx="2281647" cy="127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18" idx="1"/>
            <a:endCxn id="21" idx="3"/>
          </p:cNvCxnSpPr>
          <p:nvPr/>
        </p:nvCxnSpPr>
        <p:spPr>
          <a:xfrm flipH="1">
            <a:off x="6644639" y="3699426"/>
            <a:ext cx="3309261" cy="9163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54A980C-F53A-45E3-A21A-CAE02FF14442}"/>
              </a:ext>
            </a:extLst>
          </p:cNvPr>
          <p:cNvSpPr txBox="1"/>
          <p:nvPr/>
        </p:nvSpPr>
        <p:spPr>
          <a:xfrm>
            <a:off x="4121426" y="238064"/>
            <a:ext cx="39491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2.CLASS DIAGRAM</a:t>
            </a:r>
            <a:endParaRPr lang="en-US" sz="2800" dirty="0"/>
          </a:p>
        </p:txBody>
      </p:sp>
    </p:spTree>
    <p:extLst>
      <p:ext uri="{BB962C8B-B14F-4D97-AF65-F5344CB8AC3E}">
        <p14:creationId xmlns:p14="http://schemas.microsoft.com/office/powerpoint/2010/main" val="253963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49D7-3BAA-4F33-9D0D-47169EB66AE1}"/>
              </a:ext>
            </a:extLst>
          </p:cNvPr>
          <p:cNvSpPr>
            <a:spLocks noGrp="1"/>
          </p:cNvSpPr>
          <p:nvPr>
            <p:ph type="title"/>
          </p:nvPr>
        </p:nvSpPr>
        <p:spPr>
          <a:xfrm>
            <a:off x="838200" y="365125"/>
            <a:ext cx="10515600" cy="854075"/>
          </a:xfrm>
        </p:spPr>
        <p:txBody>
          <a:bodyPr>
            <a:normAutofit/>
          </a:bodyPr>
          <a:lstStyle/>
          <a:p>
            <a:pPr algn="ctr"/>
            <a:r>
              <a:rPr lang="en-US" sz="3200" b="1" dirty="0">
                <a:latin typeface="Times New Roman" panose="02020603050405020304" pitchFamily="18" charset="0"/>
                <a:cs typeface="Times New Roman" panose="02020603050405020304" pitchFamily="18" charset="0"/>
              </a:rPr>
              <a:t>3.SEQUENCE DIAGRAM</a:t>
            </a:r>
          </a:p>
        </p:txBody>
      </p:sp>
      <p:pic>
        <p:nvPicPr>
          <p:cNvPr id="5" name="Content Placeholder 4">
            <a:extLst>
              <a:ext uri="{FF2B5EF4-FFF2-40B4-BE49-F238E27FC236}">
                <a16:creationId xmlns:a16="http://schemas.microsoft.com/office/drawing/2014/main" id="{CAA6E2EC-D135-440F-BBD1-D9CB02BD5F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165" y="1219200"/>
            <a:ext cx="9528313" cy="4957763"/>
          </a:xfrm>
        </p:spPr>
      </p:pic>
    </p:spTree>
    <p:extLst>
      <p:ext uri="{BB962C8B-B14F-4D97-AF65-F5344CB8AC3E}">
        <p14:creationId xmlns:p14="http://schemas.microsoft.com/office/powerpoint/2010/main" val="226828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BC47-74C0-4DAC-9A7A-3A68BA6D3AF6}"/>
              </a:ext>
            </a:extLst>
          </p:cNvPr>
          <p:cNvSpPr>
            <a:spLocks noGrp="1"/>
          </p:cNvSpPr>
          <p:nvPr>
            <p:ph type="title"/>
          </p:nvPr>
        </p:nvSpPr>
        <p:spPr>
          <a:xfrm>
            <a:off x="838200" y="365126"/>
            <a:ext cx="10515600" cy="787814"/>
          </a:xfrm>
        </p:spPr>
        <p:txBody>
          <a:bodyPr>
            <a:normAutofit/>
          </a:bodyPr>
          <a:lstStyle/>
          <a:p>
            <a:pPr algn="ctr"/>
            <a:r>
              <a:rPr lang="en-US" sz="3600" b="1" dirty="0">
                <a:latin typeface="Times New Roman" panose="02020603050405020304" pitchFamily="18" charset="0"/>
                <a:cs typeface="Times New Roman" panose="02020603050405020304" pitchFamily="18" charset="0"/>
              </a:rPr>
              <a:t>4.ACTIVITY DIAGRAM</a:t>
            </a:r>
          </a:p>
        </p:txBody>
      </p:sp>
      <p:pic>
        <p:nvPicPr>
          <p:cNvPr id="5" name="Content Placeholder 4">
            <a:extLst>
              <a:ext uri="{FF2B5EF4-FFF2-40B4-BE49-F238E27FC236}">
                <a16:creationId xmlns:a16="http://schemas.microsoft.com/office/drawing/2014/main" id="{AEFCFA99-79A9-4B21-8B1C-F52D4D996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5" y="1152940"/>
            <a:ext cx="6506816" cy="5592417"/>
          </a:xfrm>
        </p:spPr>
      </p:pic>
    </p:spTree>
    <p:extLst>
      <p:ext uri="{BB962C8B-B14F-4D97-AF65-F5344CB8AC3E}">
        <p14:creationId xmlns:p14="http://schemas.microsoft.com/office/powerpoint/2010/main" val="1028409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A773-002C-4466-A1E9-C2E4CE5509DE}"/>
              </a:ext>
            </a:extLst>
          </p:cNvPr>
          <p:cNvSpPr>
            <a:spLocks noGrp="1"/>
          </p:cNvSpPr>
          <p:nvPr>
            <p:ph type="title"/>
          </p:nvPr>
        </p:nvSpPr>
        <p:spPr>
          <a:xfrm>
            <a:off x="838200" y="365126"/>
            <a:ext cx="10515600" cy="960092"/>
          </a:xfrm>
        </p:spPr>
        <p:txBody>
          <a:bodyPr>
            <a:normAutofit/>
          </a:bodyPr>
          <a:lstStyle/>
          <a:p>
            <a:pPr algn="ctr"/>
            <a:r>
              <a:rPr lang="en-US" sz="3600" b="1" dirty="0">
                <a:latin typeface="Times New Roman" panose="02020603050405020304" pitchFamily="18" charset="0"/>
                <a:cs typeface="Times New Roman" panose="02020603050405020304" pitchFamily="18" charset="0"/>
              </a:rPr>
              <a:t>5.COLLABORATION DIAGRAM</a:t>
            </a:r>
          </a:p>
        </p:txBody>
      </p:sp>
      <p:pic>
        <p:nvPicPr>
          <p:cNvPr id="9" name="Content Placeholder 8">
            <a:extLst>
              <a:ext uri="{FF2B5EF4-FFF2-40B4-BE49-F238E27FC236}">
                <a16:creationId xmlns:a16="http://schemas.microsoft.com/office/drawing/2014/main" id="{A9295E02-DB6E-4BFB-9423-AF595A556A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564" y="1325218"/>
            <a:ext cx="6490915" cy="5532782"/>
          </a:xfrm>
        </p:spPr>
      </p:pic>
    </p:spTree>
    <p:extLst>
      <p:ext uri="{BB962C8B-B14F-4D97-AF65-F5344CB8AC3E}">
        <p14:creationId xmlns:p14="http://schemas.microsoft.com/office/powerpoint/2010/main" val="429295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01B2-E2AF-4ECA-BC4F-308358454F21}"/>
              </a:ext>
            </a:extLst>
          </p:cNvPr>
          <p:cNvSpPr>
            <a:spLocks noGrp="1"/>
          </p:cNvSpPr>
          <p:nvPr>
            <p:ph type="title"/>
          </p:nvPr>
        </p:nvSpPr>
        <p:spPr>
          <a:xfrm>
            <a:off x="458694" y="712787"/>
            <a:ext cx="10895106" cy="334135"/>
          </a:xfrm>
        </p:spPr>
        <p:txBody>
          <a:bodyPr>
            <a:normAutofit fontScale="90000"/>
          </a:bodyPr>
          <a:lstStyle/>
          <a:p>
            <a:pPr algn="ctr"/>
            <a:r>
              <a:rPr lang="en-US" sz="4400" b="1" dirty="0">
                <a:effectLst/>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INTRODUCTION</a:t>
            </a:r>
            <a:br>
              <a:rPr lang="en-US" sz="40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F494515-9373-49E2-B91C-185A37647880}"/>
              </a:ext>
            </a:extLst>
          </p:cNvPr>
          <p:cNvSpPr>
            <a:spLocks noGrp="1"/>
          </p:cNvSpPr>
          <p:nvPr>
            <p:ph idx="1"/>
          </p:nvPr>
        </p:nvSpPr>
        <p:spPr>
          <a:xfrm>
            <a:off x="458694" y="1046922"/>
            <a:ext cx="11274612" cy="5811078"/>
          </a:xfrm>
        </p:spPr>
        <p:txBody>
          <a:bodyPr>
            <a:normAutofit fontScale="92500" lnSpcReduction="20000"/>
          </a:bodyPr>
          <a:lstStyle/>
          <a:p>
            <a:pPr marL="0" marR="0" indent="0" algn="just">
              <a:spcBef>
                <a:spcPts val="0"/>
              </a:spcBef>
              <a:spcAft>
                <a:spcPts val="0"/>
              </a:spcAft>
              <a:buNone/>
            </a:pPr>
            <a:r>
              <a:rPr lang="en-US" dirty="0">
                <a:effectLst/>
                <a:latin typeface="Times New Roman" panose="02020603050405020304" pitchFamily="18" charset="0"/>
                <a:ea typeface="Times New Roman" panose="02020603050405020304" pitchFamily="18" charset="0"/>
              </a:rPr>
              <a:t>                   Drug discovery is the process through which potential new therapeutic entities are identified, using a combination of computational, experimental, translational</a:t>
            </a:r>
            <a:r>
              <a:rPr lang="en-US"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clinical models. Drug discovery is generally the process of identifying one or more active ingredients from traditional remedies, and includes the identification of screening hits, medicinal chemistry and optimization of these hits to increase the affinity, selectivity (to reduce the potential of side effects), bioavailability, and metabolic half-life. Drug discovery and development is a long-term, competitive, expensive and complicated process. Bringing the drugs from the bench to the market, that is, from screening and identification of the drug to its introduction to the market, takes several years of efforts. The process of discovering and developing a new drug involves an intricate interaction between investors, industry, academia, patent laws, regulatory authorities, marketing and the necessity to balance confidentiality with communication. The complete process of presenting a drug to the patients involves four stages- drug discovery, drug development, regulatory review and approval, and marketing.</a:t>
            </a:r>
          </a:p>
          <a:p>
            <a:endParaRPr lang="en-US" dirty="0"/>
          </a:p>
        </p:txBody>
      </p:sp>
    </p:spTree>
    <p:extLst>
      <p:ext uri="{BB962C8B-B14F-4D97-AF65-F5344CB8AC3E}">
        <p14:creationId xmlns:p14="http://schemas.microsoft.com/office/powerpoint/2010/main" val="4215392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EF9A-87D8-47A0-BA4C-11CDD56E2441}"/>
              </a:ext>
            </a:extLst>
          </p:cNvPr>
          <p:cNvSpPr>
            <a:spLocks noGrp="1"/>
          </p:cNvSpPr>
          <p:nvPr>
            <p:ph type="title"/>
          </p:nvPr>
        </p:nvSpPr>
        <p:spPr>
          <a:xfrm>
            <a:off x="838200" y="365125"/>
            <a:ext cx="10515600" cy="708301"/>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DATABASE DESIGN</a:t>
            </a:r>
          </a:p>
        </p:txBody>
      </p:sp>
      <p:graphicFrame>
        <p:nvGraphicFramePr>
          <p:cNvPr id="4" name="Table 4">
            <a:extLst>
              <a:ext uri="{FF2B5EF4-FFF2-40B4-BE49-F238E27FC236}">
                <a16:creationId xmlns:a16="http://schemas.microsoft.com/office/drawing/2014/main" id="{C74F3B26-FB79-4A0B-8679-1A8BA0C00020}"/>
              </a:ext>
            </a:extLst>
          </p:cNvPr>
          <p:cNvGraphicFramePr>
            <a:graphicFrameLocks noGrp="1"/>
          </p:cNvGraphicFramePr>
          <p:nvPr>
            <p:ph idx="1"/>
          </p:nvPr>
        </p:nvGraphicFramePr>
        <p:xfrm>
          <a:off x="838200" y="1298713"/>
          <a:ext cx="10515600" cy="495631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03230585"/>
                    </a:ext>
                  </a:extLst>
                </a:gridCol>
                <a:gridCol w="2103120">
                  <a:extLst>
                    <a:ext uri="{9D8B030D-6E8A-4147-A177-3AD203B41FA5}">
                      <a16:colId xmlns:a16="http://schemas.microsoft.com/office/drawing/2014/main" val="746241467"/>
                    </a:ext>
                  </a:extLst>
                </a:gridCol>
                <a:gridCol w="2103120">
                  <a:extLst>
                    <a:ext uri="{9D8B030D-6E8A-4147-A177-3AD203B41FA5}">
                      <a16:colId xmlns:a16="http://schemas.microsoft.com/office/drawing/2014/main" val="3894804914"/>
                    </a:ext>
                  </a:extLst>
                </a:gridCol>
                <a:gridCol w="2103120">
                  <a:extLst>
                    <a:ext uri="{9D8B030D-6E8A-4147-A177-3AD203B41FA5}">
                      <a16:colId xmlns:a16="http://schemas.microsoft.com/office/drawing/2014/main" val="4077624770"/>
                    </a:ext>
                  </a:extLst>
                </a:gridCol>
                <a:gridCol w="2103120">
                  <a:extLst>
                    <a:ext uri="{9D8B030D-6E8A-4147-A177-3AD203B41FA5}">
                      <a16:colId xmlns:a16="http://schemas.microsoft.com/office/drawing/2014/main" val="2837717381"/>
                    </a:ext>
                  </a:extLst>
                </a:gridCol>
              </a:tblGrid>
              <a:tr h="450574">
                <a:tc>
                  <a:txBody>
                    <a:bodyPr/>
                    <a:lstStyle/>
                    <a:p>
                      <a:pPr algn="ctr"/>
                      <a:r>
                        <a:rPr lang="en-US" dirty="0"/>
                        <a:t>FIELD NAME</a:t>
                      </a:r>
                    </a:p>
                  </a:txBody>
                  <a:tcPr/>
                </a:tc>
                <a:tc>
                  <a:txBody>
                    <a:bodyPr/>
                    <a:lstStyle/>
                    <a:p>
                      <a:pPr algn="ctr"/>
                      <a:r>
                        <a:rPr lang="en-US" dirty="0"/>
                        <a:t>DATATYPE</a:t>
                      </a:r>
                    </a:p>
                  </a:txBody>
                  <a:tcPr/>
                </a:tc>
                <a:tc>
                  <a:txBody>
                    <a:bodyPr/>
                    <a:lstStyle/>
                    <a:p>
                      <a:pPr algn="ctr"/>
                      <a:r>
                        <a:rPr lang="en-US" dirty="0"/>
                        <a:t>LENGTH</a:t>
                      </a:r>
                    </a:p>
                  </a:txBody>
                  <a:tcPr/>
                </a:tc>
                <a:tc>
                  <a:txBody>
                    <a:bodyPr/>
                    <a:lstStyle/>
                    <a:p>
                      <a:pPr algn="ctr"/>
                      <a:r>
                        <a:rPr lang="en-US" dirty="0"/>
                        <a:t>PRIMARY KEY</a:t>
                      </a:r>
                    </a:p>
                  </a:txBody>
                  <a:tcPr/>
                </a:tc>
                <a:tc>
                  <a:txBody>
                    <a:bodyPr/>
                    <a:lstStyle/>
                    <a:p>
                      <a:pPr algn="ctr"/>
                      <a:r>
                        <a:rPr lang="en-US" dirty="0"/>
                        <a:t>CONSTRAINS</a:t>
                      </a:r>
                    </a:p>
                  </a:txBody>
                  <a:tcPr/>
                </a:tc>
                <a:extLst>
                  <a:ext uri="{0D108BD9-81ED-4DB2-BD59-A6C34878D82A}">
                    <a16:rowId xmlns:a16="http://schemas.microsoft.com/office/drawing/2014/main" val="902614303"/>
                  </a:ext>
                </a:extLst>
              </a:tr>
              <a:tr h="450574">
                <a:tc>
                  <a:txBody>
                    <a:bodyPr/>
                    <a:lstStyle/>
                    <a:p>
                      <a:r>
                        <a:rPr lang="en-US" dirty="0"/>
                        <a:t>Username</a:t>
                      </a:r>
                    </a:p>
                  </a:txBody>
                  <a:tcPr/>
                </a:tc>
                <a:tc>
                  <a:txBody>
                    <a:bodyPr/>
                    <a:lstStyle/>
                    <a:p>
                      <a:r>
                        <a:rPr lang="en-US" dirty="0"/>
                        <a:t>varchar</a:t>
                      </a:r>
                    </a:p>
                  </a:txBody>
                  <a:tcPr/>
                </a:tc>
                <a:tc>
                  <a:txBody>
                    <a:bodyPr/>
                    <a:lstStyle/>
                    <a:p>
                      <a:r>
                        <a:rPr lang="en-US" dirty="0"/>
                        <a:t>255</a:t>
                      </a:r>
                    </a:p>
                  </a:txBody>
                  <a:tcPr/>
                </a:tc>
                <a:tc>
                  <a:txBody>
                    <a:bodyPr/>
                    <a:lstStyle/>
                    <a:p>
                      <a:r>
                        <a:rPr lang="en-US" dirty="0"/>
                        <a:t>Yes</a:t>
                      </a:r>
                    </a:p>
                  </a:txBody>
                  <a:tcPr/>
                </a:tc>
                <a:tc>
                  <a:txBody>
                    <a:bodyPr/>
                    <a:lstStyle/>
                    <a:p>
                      <a:r>
                        <a:rPr lang="en-US" dirty="0"/>
                        <a:t>Primary key</a:t>
                      </a:r>
                    </a:p>
                  </a:txBody>
                  <a:tcPr/>
                </a:tc>
                <a:extLst>
                  <a:ext uri="{0D108BD9-81ED-4DB2-BD59-A6C34878D82A}">
                    <a16:rowId xmlns:a16="http://schemas.microsoft.com/office/drawing/2014/main" val="749323416"/>
                  </a:ext>
                </a:extLst>
              </a:tr>
              <a:tr h="450574">
                <a:tc>
                  <a:txBody>
                    <a:bodyPr/>
                    <a:lstStyle/>
                    <a:p>
                      <a:r>
                        <a:rPr lang="en-US" dirty="0"/>
                        <a:t>Password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No</a:t>
                      </a:r>
                    </a:p>
                  </a:txBody>
                  <a:tcPr/>
                </a:tc>
                <a:tc>
                  <a:txBody>
                    <a:bodyPr/>
                    <a:lstStyle/>
                    <a:p>
                      <a:r>
                        <a:rPr lang="en-US" dirty="0"/>
                        <a:t>Not null</a:t>
                      </a:r>
                    </a:p>
                  </a:txBody>
                  <a:tcPr/>
                </a:tc>
                <a:extLst>
                  <a:ext uri="{0D108BD9-81ED-4DB2-BD59-A6C34878D82A}">
                    <a16:rowId xmlns:a16="http://schemas.microsoft.com/office/drawing/2014/main" val="1011298554"/>
                  </a:ext>
                </a:extLst>
              </a:tr>
              <a:tr h="450574">
                <a:tc>
                  <a:txBody>
                    <a:bodyPr/>
                    <a:lstStyle/>
                    <a:p>
                      <a:r>
                        <a:rPr lang="en-US" dirty="0"/>
                        <a:t>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No</a:t>
                      </a:r>
                    </a:p>
                  </a:txBody>
                  <a:tcPr/>
                </a:tc>
                <a:tc>
                  <a:txBody>
                    <a:bodyPr/>
                    <a:lstStyle/>
                    <a:p>
                      <a:r>
                        <a:rPr lang="en-US" dirty="0"/>
                        <a:t>Not null</a:t>
                      </a:r>
                    </a:p>
                  </a:txBody>
                  <a:tcPr/>
                </a:tc>
                <a:extLst>
                  <a:ext uri="{0D108BD9-81ED-4DB2-BD59-A6C34878D82A}">
                    <a16:rowId xmlns:a16="http://schemas.microsoft.com/office/drawing/2014/main" val="4125823515"/>
                  </a:ext>
                </a:extLst>
              </a:tr>
              <a:tr h="450574">
                <a:tc>
                  <a:txBody>
                    <a:bodyPr/>
                    <a:lstStyle/>
                    <a:p>
                      <a:r>
                        <a:rPr lang="en-US" dirty="0"/>
                        <a:t>Email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Yes</a:t>
                      </a:r>
                    </a:p>
                  </a:txBody>
                  <a:tcPr/>
                </a:tc>
                <a:tc>
                  <a:txBody>
                    <a:bodyPr/>
                    <a:lstStyle/>
                    <a:p>
                      <a:r>
                        <a:rPr lang="en-US" dirty="0"/>
                        <a:t>Primary key</a:t>
                      </a:r>
                    </a:p>
                  </a:txBody>
                  <a:tcPr/>
                </a:tc>
                <a:extLst>
                  <a:ext uri="{0D108BD9-81ED-4DB2-BD59-A6C34878D82A}">
                    <a16:rowId xmlns:a16="http://schemas.microsoft.com/office/drawing/2014/main" val="3024056599"/>
                  </a:ext>
                </a:extLst>
              </a:tr>
              <a:tr h="450574">
                <a:tc>
                  <a:txBody>
                    <a:bodyPr/>
                    <a:lstStyle/>
                    <a:p>
                      <a:r>
                        <a:rPr lang="en-US" dirty="0"/>
                        <a:t>Phone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Yes</a:t>
                      </a:r>
                    </a:p>
                  </a:txBody>
                  <a:tcPr/>
                </a:tc>
                <a:tc>
                  <a:txBody>
                    <a:bodyPr/>
                    <a:lstStyle/>
                    <a:p>
                      <a:r>
                        <a:rPr lang="en-US" dirty="0"/>
                        <a:t>Primary Key</a:t>
                      </a:r>
                    </a:p>
                  </a:txBody>
                  <a:tcPr/>
                </a:tc>
                <a:extLst>
                  <a:ext uri="{0D108BD9-81ED-4DB2-BD59-A6C34878D82A}">
                    <a16:rowId xmlns:a16="http://schemas.microsoft.com/office/drawing/2014/main" val="1043233165"/>
                  </a:ext>
                </a:extLst>
              </a:tr>
              <a:tr h="450574">
                <a:tc>
                  <a:txBody>
                    <a:bodyPr/>
                    <a:lstStyle/>
                    <a:p>
                      <a:r>
                        <a:rPr lang="en-US" dirty="0"/>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No</a:t>
                      </a:r>
                    </a:p>
                  </a:txBody>
                  <a:tcPr/>
                </a:tc>
                <a:tc>
                  <a:txBody>
                    <a:bodyPr/>
                    <a:lstStyle/>
                    <a:p>
                      <a:r>
                        <a:rPr lang="en-US" dirty="0"/>
                        <a:t>Not null</a:t>
                      </a:r>
                    </a:p>
                  </a:txBody>
                  <a:tcPr/>
                </a:tc>
                <a:extLst>
                  <a:ext uri="{0D108BD9-81ED-4DB2-BD59-A6C34878D82A}">
                    <a16:rowId xmlns:a16="http://schemas.microsoft.com/office/drawing/2014/main" val="129255877"/>
                  </a:ext>
                </a:extLst>
              </a:tr>
              <a:tr h="450574">
                <a:tc>
                  <a:txBody>
                    <a:bodyPr/>
                    <a:lstStyle/>
                    <a:p>
                      <a:r>
                        <a:rPr lang="en-US" dirty="0" err="1"/>
                        <a:t>Labname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No</a:t>
                      </a:r>
                    </a:p>
                  </a:txBody>
                  <a:tcPr/>
                </a:tc>
                <a:tc>
                  <a:txBody>
                    <a:bodyPr/>
                    <a:lstStyle/>
                    <a:p>
                      <a:r>
                        <a:rPr lang="en-US" dirty="0"/>
                        <a:t>Not null</a:t>
                      </a:r>
                    </a:p>
                  </a:txBody>
                  <a:tcPr/>
                </a:tc>
                <a:extLst>
                  <a:ext uri="{0D108BD9-81ED-4DB2-BD59-A6C34878D82A}">
                    <a16:rowId xmlns:a16="http://schemas.microsoft.com/office/drawing/2014/main" val="3255758010"/>
                  </a:ext>
                </a:extLst>
              </a:tr>
              <a:tr h="450574">
                <a:tc>
                  <a:txBody>
                    <a:bodyPr/>
                    <a:lstStyle/>
                    <a:p>
                      <a:r>
                        <a:rPr lang="en-US" dirty="0" err="1"/>
                        <a:t>Labcode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Yes</a:t>
                      </a:r>
                    </a:p>
                  </a:txBody>
                  <a:tcPr/>
                </a:tc>
                <a:tc>
                  <a:txBody>
                    <a:bodyPr/>
                    <a:lstStyle/>
                    <a:p>
                      <a:r>
                        <a:rPr lang="en-US" dirty="0"/>
                        <a:t>Primary Key</a:t>
                      </a:r>
                    </a:p>
                  </a:txBody>
                  <a:tcPr/>
                </a:tc>
                <a:extLst>
                  <a:ext uri="{0D108BD9-81ED-4DB2-BD59-A6C34878D82A}">
                    <a16:rowId xmlns:a16="http://schemas.microsoft.com/office/drawing/2014/main" val="2960378"/>
                  </a:ext>
                </a:extLst>
              </a:tr>
              <a:tr h="450574">
                <a:tc>
                  <a:txBody>
                    <a:bodyPr/>
                    <a:lstStyle/>
                    <a:p>
                      <a:r>
                        <a:rPr lang="en-US" dirty="0" err="1"/>
                        <a:t>Drugname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No</a:t>
                      </a:r>
                    </a:p>
                  </a:txBody>
                  <a:tcPr/>
                </a:tc>
                <a:tc>
                  <a:txBody>
                    <a:bodyPr/>
                    <a:lstStyle/>
                    <a:p>
                      <a:r>
                        <a:rPr lang="en-US" dirty="0"/>
                        <a:t>Not null</a:t>
                      </a:r>
                    </a:p>
                  </a:txBody>
                  <a:tcPr/>
                </a:tc>
                <a:extLst>
                  <a:ext uri="{0D108BD9-81ED-4DB2-BD59-A6C34878D82A}">
                    <a16:rowId xmlns:a16="http://schemas.microsoft.com/office/drawing/2014/main" val="2030029384"/>
                  </a:ext>
                </a:extLst>
              </a:tr>
              <a:tr h="450574">
                <a:tc>
                  <a:txBody>
                    <a:bodyPr/>
                    <a:lstStyle/>
                    <a:p>
                      <a:r>
                        <a:rPr lang="en-US" dirty="0" err="1"/>
                        <a:t>Drugid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Yes</a:t>
                      </a:r>
                    </a:p>
                  </a:txBody>
                  <a:tcPr/>
                </a:tc>
                <a:tc>
                  <a:txBody>
                    <a:bodyPr/>
                    <a:lstStyle/>
                    <a:p>
                      <a:r>
                        <a:rPr lang="en-US" dirty="0"/>
                        <a:t>Primary Key</a:t>
                      </a:r>
                    </a:p>
                  </a:txBody>
                  <a:tcPr/>
                </a:tc>
                <a:extLst>
                  <a:ext uri="{0D108BD9-81ED-4DB2-BD59-A6C34878D82A}">
                    <a16:rowId xmlns:a16="http://schemas.microsoft.com/office/drawing/2014/main" val="1151613427"/>
                  </a:ext>
                </a:extLst>
              </a:tr>
            </a:tbl>
          </a:graphicData>
        </a:graphic>
      </p:graphicFrame>
    </p:spTree>
    <p:extLst>
      <p:ext uri="{BB962C8B-B14F-4D97-AF65-F5344CB8AC3E}">
        <p14:creationId xmlns:p14="http://schemas.microsoft.com/office/powerpoint/2010/main" val="167500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459" y="-17427"/>
            <a:ext cx="10580367"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DFD DIAGRAM</a:t>
            </a:r>
            <a:endParaRPr lang="en-US" sz="4000" dirty="0"/>
          </a:p>
        </p:txBody>
      </p:sp>
      <p:sp>
        <p:nvSpPr>
          <p:cNvPr id="3" name="Content Placeholder 2"/>
          <p:cNvSpPr>
            <a:spLocks noGrp="1"/>
          </p:cNvSpPr>
          <p:nvPr>
            <p:ph idx="1"/>
          </p:nvPr>
        </p:nvSpPr>
        <p:spPr>
          <a:xfrm>
            <a:off x="458694" y="1308136"/>
            <a:ext cx="11274612" cy="4837077"/>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DFD LEVEL 0</a:t>
            </a:r>
          </a:p>
        </p:txBody>
      </p:sp>
      <p:sp>
        <p:nvSpPr>
          <p:cNvPr id="4" name="Rectangle 3"/>
          <p:cNvSpPr/>
          <p:nvPr/>
        </p:nvSpPr>
        <p:spPr>
          <a:xfrm>
            <a:off x="2048690" y="2422588"/>
            <a:ext cx="1515292" cy="714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 owner</a:t>
            </a:r>
          </a:p>
        </p:txBody>
      </p:sp>
      <p:sp>
        <p:nvSpPr>
          <p:cNvPr id="5" name="Oval 4"/>
          <p:cNvSpPr/>
          <p:nvPr/>
        </p:nvSpPr>
        <p:spPr>
          <a:xfrm>
            <a:off x="4632959" y="2137481"/>
            <a:ext cx="2046137" cy="12722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registration</a:t>
            </a:r>
          </a:p>
        </p:txBody>
      </p:sp>
      <p:sp>
        <p:nvSpPr>
          <p:cNvPr id="6" name="Oval 5"/>
          <p:cNvSpPr/>
          <p:nvPr/>
        </p:nvSpPr>
        <p:spPr>
          <a:xfrm>
            <a:off x="7210697" y="2238481"/>
            <a:ext cx="1558834" cy="1036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p>
        </p:txBody>
      </p:sp>
      <p:cxnSp>
        <p:nvCxnSpPr>
          <p:cNvPr id="8" name="Straight Arrow Connector 7"/>
          <p:cNvCxnSpPr>
            <a:cxnSpLocks/>
            <a:stCxn id="4" idx="3"/>
            <a:endCxn id="5" idx="2"/>
          </p:cNvCxnSpPr>
          <p:nvPr/>
        </p:nvCxnSpPr>
        <p:spPr>
          <a:xfrm flipV="1">
            <a:off x="3563982" y="2773609"/>
            <a:ext cx="1068977" cy="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6"/>
          </p:cNvCxnSpPr>
          <p:nvPr/>
        </p:nvCxnSpPr>
        <p:spPr>
          <a:xfrm>
            <a:off x="6679096" y="2773609"/>
            <a:ext cx="531601" cy="12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997529" y="4087494"/>
            <a:ext cx="1515292" cy="827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 tester</a:t>
            </a:r>
          </a:p>
        </p:txBody>
      </p:sp>
      <p:sp>
        <p:nvSpPr>
          <p:cNvPr id="17" name="Oval 16"/>
          <p:cNvSpPr/>
          <p:nvPr/>
        </p:nvSpPr>
        <p:spPr>
          <a:xfrm>
            <a:off x="4763587" y="4001294"/>
            <a:ext cx="2046137" cy="971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registration</a:t>
            </a:r>
          </a:p>
        </p:txBody>
      </p:sp>
      <p:sp>
        <p:nvSpPr>
          <p:cNvPr id="18" name="Oval 17"/>
          <p:cNvSpPr/>
          <p:nvPr/>
        </p:nvSpPr>
        <p:spPr>
          <a:xfrm>
            <a:off x="7888498" y="3968537"/>
            <a:ext cx="1489165" cy="9938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p>
        </p:txBody>
      </p:sp>
      <p:cxnSp>
        <p:nvCxnSpPr>
          <p:cNvPr id="20" name="Straight Arrow Connector 19"/>
          <p:cNvCxnSpPr>
            <a:cxnSpLocks/>
            <a:stCxn id="16" idx="3"/>
            <a:endCxn id="17" idx="2"/>
          </p:cNvCxnSpPr>
          <p:nvPr/>
        </p:nvCxnSpPr>
        <p:spPr>
          <a:xfrm flipV="1">
            <a:off x="3512821" y="4486944"/>
            <a:ext cx="1250766" cy="14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8" idx="2"/>
          </p:cNvCxnSpPr>
          <p:nvPr/>
        </p:nvCxnSpPr>
        <p:spPr>
          <a:xfrm flipV="1">
            <a:off x="6809724" y="4465442"/>
            <a:ext cx="1078774" cy="1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112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94" y="1081768"/>
            <a:ext cx="10895106" cy="825332"/>
          </a:xfrm>
        </p:spPr>
        <p:txBody>
          <a:bodyPr>
            <a:normAutofit/>
          </a:bodyPr>
          <a:lstStyle/>
          <a:p>
            <a:r>
              <a:rPr lang="en-US" sz="3600" dirty="0">
                <a:latin typeface="Times New Roman" panose="02020603050405020304" pitchFamily="18" charset="0"/>
                <a:cs typeface="Times New Roman" panose="02020603050405020304" pitchFamily="18" charset="0"/>
              </a:rPr>
              <a:t>DFD LEVEL 1</a:t>
            </a:r>
          </a:p>
        </p:txBody>
      </p:sp>
      <p:pic>
        <p:nvPicPr>
          <p:cNvPr id="4" name="Content Placeholder 3"/>
          <p:cNvPicPr>
            <a:picLocks noGrp="1" noChangeAspect="1"/>
          </p:cNvPicPr>
          <p:nvPr>
            <p:ph idx="1"/>
          </p:nvPr>
        </p:nvPicPr>
        <p:blipFill>
          <a:blip r:embed="rId2"/>
          <a:stretch>
            <a:fillRect/>
          </a:stretch>
        </p:blipFill>
        <p:spPr>
          <a:xfrm>
            <a:off x="1373927" y="2392228"/>
            <a:ext cx="1530229" cy="731583"/>
          </a:xfrm>
          <a:prstGeom prst="rect">
            <a:avLst/>
          </a:prstGeom>
        </p:spPr>
      </p:pic>
      <p:sp>
        <p:nvSpPr>
          <p:cNvPr id="5" name="Oval 4"/>
          <p:cNvSpPr/>
          <p:nvPr/>
        </p:nvSpPr>
        <p:spPr>
          <a:xfrm>
            <a:off x="4088010" y="2142404"/>
            <a:ext cx="2263023" cy="1217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registration</a:t>
            </a:r>
          </a:p>
        </p:txBody>
      </p:sp>
      <p:sp>
        <p:nvSpPr>
          <p:cNvPr id="6" name="Oval 5"/>
          <p:cNvSpPr/>
          <p:nvPr/>
        </p:nvSpPr>
        <p:spPr>
          <a:xfrm>
            <a:off x="7377248" y="2216068"/>
            <a:ext cx="1558834" cy="1036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p>
        </p:txBody>
      </p:sp>
      <p:cxnSp>
        <p:nvCxnSpPr>
          <p:cNvPr id="7" name="Straight Arrow Connector 6"/>
          <p:cNvCxnSpPr>
            <a:cxnSpLocks/>
            <a:stCxn id="4" idx="3"/>
            <a:endCxn id="5" idx="2"/>
          </p:cNvCxnSpPr>
          <p:nvPr/>
        </p:nvCxnSpPr>
        <p:spPr>
          <a:xfrm flipV="1">
            <a:off x="2904156" y="2751393"/>
            <a:ext cx="1183854" cy="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310448" y="2750610"/>
            <a:ext cx="1068977" cy="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344297" y="2392228"/>
            <a:ext cx="200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344297" y="3123811"/>
            <a:ext cx="210315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31383" y="2573354"/>
            <a:ext cx="2016065" cy="369332"/>
          </a:xfrm>
          <a:prstGeom prst="rect">
            <a:avLst/>
          </a:prstGeom>
          <a:noFill/>
        </p:spPr>
        <p:txBody>
          <a:bodyPr wrap="none" rtlCol="0">
            <a:spAutoFit/>
          </a:bodyPr>
          <a:lstStyle/>
          <a:p>
            <a:r>
              <a:rPr lang="en-US" dirty="0"/>
              <a:t>Upload drug details</a:t>
            </a:r>
          </a:p>
        </p:txBody>
      </p:sp>
      <p:cxnSp>
        <p:nvCxnSpPr>
          <p:cNvPr id="17" name="Straight Arrow Connector 16"/>
          <p:cNvCxnSpPr>
            <a:stCxn id="6" idx="6"/>
          </p:cNvCxnSpPr>
          <p:nvPr/>
        </p:nvCxnSpPr>
        <p:spPr>
          <a:xfrm>
            <a:off x="8936082" y="2734228"/>
            <a:ext cx="408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8993" y="3674268"/>
            <a:ext cx="2381538" cy="14456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395490" y="4135469"/>
            <a:ext cx="2255041" cy="523220"/>
          </a:xfrm>
          <a:prstGeom prst="rect">
            <a:avLst/>
          </a:prstGeom>
          <a:noFill/>
        </p:spPr>
        <p:txBody>
          <a:bodyPr wrap="none" rtlCol="0">
            <a:spAutoFit/>
          </a:bodyPr>
          <a:lstStyle/>
          <a:p>
            <a:r>
              <a:rPr lang="en-US" sz="1400" dirty="0"/>
              <a:t>Train the drug document </a:t>
            </a:r>
          </a:p>
          <a:p>
            <a:r>
              <a:rPr lang="en-US" sz="1400" dirty="0"/>
              <a:t>using </a:t>
            </a:r>
            <a:r>
              <a:rPr lang="en-US" sz="1400" dirty="0" err="1"/>
              <a:t>svm</a:t>
            </a:r>
            <a:r>
              <a:rPr lang="en-US" sz="1400" dirty="0"/>
              <a:t> and </a:t>
            </a:r>
            <a:r>
              <a:rPr lang="en-US" sz="1400" dirty="0" err="1"/>
              <a:t>nb</a:t>
            </a:r>
            <a:endParaRPr lang="en-US" sz="1400" dirty="0"/>
          </a:p>
        </p:txBody>
      </p:sp>
      <p:cxnSp>
        <p:nvCxnSpPr>
          <p:cNvPr id="23" name="Straight Arrow Connector 22"/>
          <p:cNvCxnSpPr>
            <a:endCxn id="18" idx="0"/>
          </p:cNvCxnSpPr>
          <p:nvPr/>
        </p:nvCxnSpPr>
        <p:spPr>
          <a:xfrm>
            <a:off x="10452847" y="3123811"/>
            <a:ext cx="6915" cy="550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464230" y="4669424"/>
            <a:ext cx="2029335" cy="12722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registration</a:t>
            </a:r>
          </a:p>
        </p:txBody>
      </p:sp>
      <p:sp>
        <p:nvSpPr>
          <p:cNvPr id="27" name="Oval 26"/>
          <p:cNvSpPr/>
          <p:nvPr/>
        </p:nvSpPr>
        <p:spPr>
          <a:xfrm>
            <a:off x="7422307" y="4787392"/>
            <a:ext cx="1717882" cy="1036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p>
        </p:txBody>
      </p:sp>
      <p:cxnSp>
        <p:nvCxnSpPr>
          <p:cNvPr id="28" name="Straight Arrow Connector 27"/>
          <p:cNvCxnSpPr/>
          <p:nvPr/>
        </p:nvCxnSpPr>
        <p:spPr>
          <a:xfrm flipV="1">
            <a:off x="3395253" y="5266958"/>
            <a:ext cx="1068977" cy="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6493565" y="5298144"/>
            <a:ext cx="9629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865874" y="4839593"/>
            <a:ext cx="1515292" cy="827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 tester</a:t>
            </a:r>
          </a:p>
        </p:txBody>
      </p:sp>
    </p:spTree>
    <p:extLst>
      <p:ext uri="{BB962C8B-B14F-4D97-AF65-F5344CB8AC3E}">
        <p14:creationId xmlns:p14="http://schemas.microsoft.com/office/powerpoint/2010/main" val="1823517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94" y="365760"/>
            <a:ext cx="9680034" cy="910429"/>
          </a:xfrm>
        </p:spPr>
        <p:txBody>
          <a:bodyPr>
            <a:normAutofit/>
          </a:bodyPr>
          <a:lstStyle/>
          <a:p>
            <a:r>
              <a:rPr lang="en-US" sz="3600" dirty="0">
                <a:latin typeface="Times New Roman" panose="02020603050405020304" pitchFamily="18" charset="0"/>
                <a:cs typeface="Times New Roman" panose="02020603050405020304" pitchFamily="18" charset="0"/>
              </a:rPr>
              <a:t>DFD LEVEL 2:</a:t>
            </a:r>
          </a:p>
        </p:txBody>
      </p:sp>
      <p:pic>
        <p:nvPicPr>
          <p:cNvPr id="4" name="Content Placeholder 3"/>
          <p:cNvPicPr>
            <a:picLocks noGrp="1" noChangeAspect="1"/>
          </p:cNvPicPr>
          <p:nvPr>
            <p:ph idx="1"/>
          </p:nvPr>
        </p:nvPicPr>
        <p:blipFill>
          <a:blip r:embed="rId2"/>
          <a:stretch>
            <a:fillRect/>
          </a:stretch>
        </p:blipFill>
        <p:spPr>
          <a:xfrm>
            <a:off x="132211" y="2210112"/>
            <a:ext cx="1530229" cy="731583"/>
          </a:xfrm>
          <a:prstGeom prst="rect">
            <a:avLst/>
          </a:prstGeom>
        </p:spPr>
      </p:pic>
      <p:sp>
        <p:nvSpPr>
          <p:cNvPr id="5" name="Oval 4"/>
          <p:cNvSpPr/>
          <p:nvPr/>
        </p:nvSpPr>
        <p:spPr>
          <a:xfrm>
            <a:off x="2644966" y="1906286"/>
            <a:ext cx="1949927" cy="12722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registration</a:t>
            </a:r>
          </a:p>
        </p:txBody>
      </p:sp>
      <p:pic>
        <p:nvPicPr>
          <p:cNvPr id="6" name="Picture 5"/>
          <p:cNvPicPr>
            <a:picLocks noChangeAspect="1"/>
          </p:cNvPicPr>
          <p:nvPr/>
        </p:nvPicPr>
        <p:blipFill>
          <a:blip r:embed="rId3"/>
          <a:stretch>
            <a:fillRect/>
          </a:stretch>
        </p:blipFill>
        <p:spPr>
          <a:xfrm>
            <a:off x="5174241" y="2018112"/>
            <a:ext cx="1572904" cy="1048603"/>
          </a:xfrm>
          <a:prstGeom prst="rect">
            <a:avLst/>
          </a:prstGeom>
        </p:spPr>
      </p:pic>
      <p:pic>
        <p:nvPicPr>
          <p:cNvPr id="7" name="Picture 6"/>
          <p:cNvPicPr>
            <a:picLocks noChangeAspect="1"/>
          </p:cNvPicPr>
          <p:nvPr/>
        </p:nvPicPr>
        <p:blipFill>
          <a:blip r:embed="rId4"/>
          <a:stretch>
            <a:fillRect/>
          </a:stretch>
        </p:blipFill>
        <p:spPr>
          <a:xfrm>
            <a:off x="7326493" y="2078969"/>
            <a:ext cx="2017951" cy="6097"/>
          </a:xfrm>
          <a:prstGeom prst="rect">
            <a:avLst/>
          </a:prstGeom>
        </p:spPr>
      </p:pic>
      <p:cxnSp>
        <p:nvCxnSpPr>
          <p:cNvPr id="8" name="Straight Connector 7"/>
          <p:cNvCxnSpPr/>
          <p:nvPr/>
        </p:nvCxnSpPr>
        <p:spPr>
          <a:xfrm>
            <a:off x="7326493" y="2946702"/>
            <a:ext cx="210315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241590" y="2345686"/>
            <a:ext cx="2016065" cy="369332"/>
          </a:xfrm>
          <a:prstGeom prst="rect">
            <a:avLst/>
          </a:prstGeom>
        </p:spPr>
        <p:txBody>
          <a:bodyPr wrap="none">
            <a:spAutoFit/>
          </a:bodyPr>
          <a:lstStyle/>
          <a:p>
            <a:r>
              <a:rPr lang="en-US" dirty="0"/>
              <a:t>Upload drug details</a:t>
            </a:r>
          </a:p>
        </p:txBody>
      </p:sp>
      <p:sp>
        <p:nvSpPr>
          <p:cNvPr id="10" name="Oval 9"/>
          <p:cNvSpPr/>
          <p:nvPr/>
        </p:nvSpPr>
        <p:spPr>
          <a:xfrm>
            <a:off x="9742442" y="1939777"/>
            <a:ext cx="2381538" cy="14456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074155" y="2109628"/>
            <a:ext cx="1806973" cy="1200329"/>
          </a:xfrm>
          <a:prstGeom prst="rect">
            <a:avLst/>
          </a:prstGeom>
          <a:noFill/>
        </p:spPr>
        <p:txBody>
          <a:bodyPr wrap="square" rtlCol="0">
            <a:spAutoFit/>
          </a:bodyPr>
          <a:lstStyle/>
          <a:p>
            <a:r>
              <a:rPr lang="en-US" dirty="0"/>
              <a:t>Train the drug document </a:t>
            </a:r>
          </a:p>
          <a:p>
            <a:r>
              <a:rPr lang="en-US" dirty="0"/>
              <a:t>using </a:t>
            </a:r>
            <a:r>
              <a:rPr lang="en-US" dirty="0" err="1"/>
              <a:t>svm</a:t>
            </a:r>
            <a:r>
              <a:rPr lang="en-US" dirty="0"/>
              <a:t> and </a:t>
            </a:r>
            <a:r>
              <a:rPr lang="en-US" dirty="0" err="1"/>
              <a:t>nb</a:t>
            </a:r>
            <a:endParaRPr lang="en-US" dirty="0"/>
          </a:p>
        </p:txBody>
      </p:sp>
      <p:cxnSp>
        <p:nvCxnSpPr>
          <p:cNvPr id="12" name="Straight Arrow Connector 11"/>
          <p:cNvCxnSpPr/>
          <p:nvPr/>
        </p:nvCxnSpPr>
        <p:spPr>
          <a:xfrm flipV="1">
            <a:off x="1619840" y="2569872"/>
            <a:ext cx="1068977" cy="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5" idx="6"/>
          </p:cNvCxnSpPr>
          <p:nvPr/>
        </p:nvCxnSpPr>
        <p:spPr>
          <a:xfrm flipV="1">
            <a:off x="4594893" y="2530352"/>
            <a:ext cx="620974" cy="12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6" idx="3"/>
          </p:cNvCxnSpPr>
          <p:nvPr/>
        </p:nvCxnSpPr>
        <p:spPr>
          <a:xfrm>
            <a:off x="6747145" y="2542414"/>
            <a:ext cx="48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9423678" y="2530352"/>
            <a:ext cx="318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0112940" y="3848452"/>
            <a:ext cx="1640541" cy="13626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0189544" y="4239895"/>
            <a:ext cx="1576194" cy="584775"/>
          </a:xfrm>
          <a:prstGeom prst="rect">
            <a:avLst/>
          </a:prstGeom>
          <a:noFill/>
        </p:spPr>
        <p:txBody>
          <a:bodyPr wrap="square" rtlCol="0">
            <a:spAutoFit/>
          </a:bodyPr>
          <a:lstStyle/>
          <a:p>
            <a:r>
              <a:rPr lang="en-US" sz="1600" dirty="0"/>
              <a:t>Accept or delete request</a:t>
            </a:r>
          </a:p>
        </p:txBody>
      </p:sp>
      <p:cxnSp>
        <p:nvCxnSpPr>
          <p:cNvPr id="30" name="Straight Arrow Connector 29"/>
          <p:cNvCxnSpPr>
            <a:cxnSpLocks/>
          </p:cNvCxnSpPr>
          <p:nvPr/>
        </p:nvCxnSpPr>
        <p:spPr>
          <a:xfrm>
            <a:off x="10977641" y="3421843"/>
            <a:ext cx="0" cy="463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11139" y="5211088"/>
            <a:ext cx="1515292" cy="827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 tester</a:t>
            </a:r>
          </a:p>
        </p:txBody>
      </p:sp>
      <p:sp>
        <p:nvSpPr>
          <p:cNvPr id="32" name="Oval 31"/>
          <p:cNvSpPr/>
          <p:nvPr/>
        </p:nvSpPr>
        <p:spPr>
          <a:xfrm>
            <a:off x="2895408" y="5043207"/>
            <a:ext cx="1846217" cy="12722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registration</a:t>
            </a:r>
          </a:p>
        </p:txBody>
      </p:sp>
      <p:sp>
        <p:nvSpPr>
          <p:cNvPr id="33" name="Oval 32"/>
          <p:cNvSpPr/>
          <p:nvPr/>
        </p:nvSpPr>
        <p:spPr>
          <a:xfrm>
            <a:off x="5810602" y="5173917"/>
            <a:ext cx="1717882" cy="1036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p>
        </p:txBody>
      </p:sp>
      <p:cxnSp>
        <p:nvCxnSpPr>
          <p:cNvPr id="34" name="Straight Arrow Connector 33"/>
          <p:cNvCxnSpPr/>
          <p:nvPr/>
        </p:nvCxnSpPr>
        <p:spPr>
          <a:xfrm flipV="1">
            <a:off x="1826431" y="5679335"/>
            <a:ext cx="1068977" cy="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741625" y="5673304"/>
            <a:ext cx="1068977" cy="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528484" y="5689061"/>
            <a:ext cx="1068977" cy="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625348" y="5106454"/>
            <a:ext cx="1819528" cy="11517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8804594" y="5394865"/>
            <a:ext cx="1703294" cy="646331"/>
          </a:xfrm>
          <a:prstGeom prst="rect">
            <a:avLst/>
          </a:prstGeom>
          <a:noFill/>
        </p:spPr>
        <p:txBody>
          <a:bodyPr wrap="square" rtlCol="0">
            <a:spAutoFit/>
          </a:bodyPr>
          <a:lstStyle/>
          <a:p>
            <a:r>
              <a:rPr lang="en-US" dirty="0"/>
              <a:t>Send request text document</a:t>
            </a:r>
          </a:p>
        </p:txBody>
      </p:sp>
    </p:spTree>
    <p:extLst>
      <p:ext uri="{BB962C8B-B14F-4D97-AF65-F5344CB8AC3E}">
        <p14:creationId xmlns:p14="http://schemas.microsoft.com/office/powerpoint/2010/main" val="267309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7897" y="365126"/>
            <a:ext cx="11105903" cy="9324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DFD LEVEL 3</a:t>
            </a:r>
          </a:p>
        </p:txBody>
      </p:sp>
      <p:pic>
        <p:nvPicPr>
          <p:cNvPr id="5" name="Content Placeholder 3"/>
          <p:cNvPicPr>
            <a:picLocks noChangeAspect="1"/>
          </p:cNvPicPr>
          <p:nvPr/>
        </p:nvPicPr>
        <p:blipFill>
          <a:blip r:embed="rId2"/>
          <a:stretch>
            <a:fillRect/>
          </a:stretch>
        </p:blipFill>
        <p:spPr>
          <a:xfrm>
            <a:off x="296202" y="1736313"/>
            <a:ext cx="1530229" cy="731583"/>
          </a:xfrm>
          <a:prstGeom prst="rect">
            <a:avLst/>
          </a:prstGeom>
        </p:spPr>
      </p:pic>
      <p:sp>
        <p:nvSpPr>
          <p:cNvPr id="6" name="Oval 5"/>
          <p:cNvSpPr/>
          <p:nvPr/>
        </p:nvSpPr>
        <p:spPr>
          <a:xfrm>
            <a:off x="2642099" y="1480976"/>
            <a:ext cx="2151664" cy="12722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Registration</a:t>
            </a:r>
          </a:p>
        </p:txBody>
      </p:sp>
      <p:pic>
        <p:nvPicPr>
          <p:cNvPr id="7" name="Picture 6"/>
          <p:cNvPicPr>
            <a:picLocks noChangeAspect="1"/>
          </p:cNvPicPr>
          <p:nvPr/>
        </p:nvPicPr>
        <p:blipFill>
          <a:blip r:embed="rId3"/>
          <a:stretch>
            <a:fillRect/>
          </a:stretch>
        </p:blipFill>
        <p:spPr>
          <a:xfrm>
            <a:off x="5236924" y="1614723"/>
            <a:ext cx="1572904" cy="1048603"/>
          </a:xfrm>
          <a:prstGeom prst="rect">
            <a:avLst/>
          </a:prstGeom>
        </p:spPr>
      </p:pic>
      <p:pic>
        <p:nvPicPr>
          <p:cNvPr id="8" name="Picture 7"/>
          <p:cNvPicPr>
            <a:picLocks noChangeAspect="1"/>
          </p:cNvPicPr>
          <p:nvPr/>
        </p:nvPicPr>
        <p:blipFill>
          <a:blip r:embed="rId4"/>
          <a:stretch>
            <a:fillRect/>
          </a:stretch>
        </p:blipFill>
        <p:spPr>
          <a:xfrm>
            <a:off x="7252989" y="1784300"/>
            <a:ext cx="2017951" cy="6097"/>
          </a:xfrm>
          <a:prstGeom prst="rect">
            <a:avLst/>
          </a:prstGeom>
        </p:spPr>
      </p:pic>
      <p:cxnSp>
        <p:nvCxnSpPr>
          <p:cNvPr id="9" name="Straight Connector 8"/>
          <p:cNvCxnSpPr/>
          <p:nvPr/>
        </p:nvCxnSpPr>
        <p:spPr>
          <a:xfrm>
            <a:off x="7258514" y="2467896"/>
            <a:ext cx="210315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42597" y="1917233"/>
            <a:ext cx="2016065" cy="369332"/>
          </a:xfrm>
          <a:prstGeom prst="rect">
            <a:avLst/>
          </a:prstGeom>
        </p:spPr>
        <p:txBody>
          <a:bodyPr wrap="none">
            <a:spAutoFit/>
          </a:bodyPr>
          <a:lstStyle/>
          <a:p>
            <a:r>
              <a:rPr lang="en-US" dirty="0"/>
              <a:t>Upload drug details</a:t>
            </a:r>
          </a:p>
        </p:txBody>
      </p:sp>
      <p:sp>
        <p:nvSpPr>
          <p:cNvPr id="11" name="Oval 10"/>
          <p:cNvSpPr/>
          <p:nvPr/>
        </p:nvSpPr>
        <p:spPr>
          <a:xfrm>
            <a:off x="9810462" y="1297617"/>
            <a:ext cx="2244183" cy="1747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948482" y="1758080"/>
            <a:ext cx="2141180" cy="830997"/>
          </a:xfrm>
          <a:prstGeom prst="rect">
            <a:avLst/>
          </a:prstGeom>
          <a:noFill/>
        </p:spPr>
        <p:txBody>
          <a:bodyPr wrap="square" rtlCol="0">
            <a:spAutoFit/>
          </a:bodyPr>
          <a:lstStyle/>
          <a:p>
            <a:r>
              <a:rPr lang="en-US" sz="1400" dirty="0"/>
              <a:t>T</a:t>
            </a:r>
            <a:r>
              <a:rPr lang="en-US" sz="1600" dirty="0"/>
              <a:t>rain the drug document</a:t>
            </a:r>
          </a:p>
          <a:p>
            <a:r>
              <a:rPr lang="en-US" sz="1600" dirty="0"/>
              <a:t> using </a:t>
            </a:r>
            <a:r>
              <a:rPr lang="en-US" sz="1600" dirty="0" err="1"/>
              <a:t>svm</a:t>
            </a:r>
            <a:r>
              <a:rPr lang="en-US" sz="1600" dirty="0"/>
              <a:t> and </a:t>
            </a:r>
            <a:r>
              <a:rPr lang="en-US" sz="1600" dirty="0" err="1"/>
              <a:t>nb</a:t>
            </a:r>
            <a:endParaRPr lang="en-US" sz="1600" dirty="0"/>
          </a:p>
        </p:txBody>
      </p:sp>
      <p:cxnSp>
        <p:nvCxnSpPr>
          <p:cNvPr id="13" name="Straight Arrow Connector 12"/>
          <p:cNvCxnSpPr>
            <a:cxnSpLocks/>
          </p:cNvCxnSpPr>
          <p:nvPr/>
        </p:nvCxnSpPr>
        <p:spPr>
          <a:xfrm flipV="1">
            <a:off x="1853575" y="2102104"/>
            <a:ext cx="802738" cy="2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6" idx="6"/>
          </p:cNvCxnSpPr>
          <p:nvPr/>
        </p:nvCxnSpPr>
        <p:spPr>
          <a:xfrm flipV="1">
            <a:off x="4793763" y="2105042"/>
            <a:ext cx="419237" cy="12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7" idx="3"/>
          </p:cNvCxnSpPr>
          <p:nvPr/>
        </p:nvCxnSpPr>
        <p:spPr>
          <a:xfrm flipV="1">
            <a:off x="6809828" y="2136531"/>
            <a:ext cx="406627" cy="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9488849" y="2094731"/>
            <a:ext cx="318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0087257" y="3345555"/>
            <a:ext cx="1640541" cy="13626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98481" y="3825050"/>
            <a:ext cx="1592103" cy="523220"/>
          </a:xfrm>
          <a:prstGeom prst="rect">
            <a:avLst/>
          </a:prstGeom>
          <a:noFill/>
        </p:spPr>
        <p:txBody>
          <a:bodyPr wrap="none" rtlCol="0">
            <a:spAutoFit/>
          </a:bodyPr>
          <a:lstStyle/>
          <a:p>
            <a:r>
              <a:rPr lang="en-US" sz="1400" dirty="0"/>
              <a:t>Accept or delete </a:t>
            </a:r>
          </a:p>
          <a:p>
            <a:r>
              <a:rPr lang="en-US" sz="1400" dirty="0"/>
              <a:t>request</a:t>
            </a:r>
          </a:p>
        </p:txBody>
      </p:sp>
      <p:cxnSp>
        <p:nvCxnSpPr>
          <p:cNvPr id="19" name="Straight Arrow Connector 18"/>
          <p:cNvCxnSpPr>
            <a:cxnSpLocks/>
            <a:stCxn id="11" idx="4"/>
            <a:endCxn id="17" idx="0"/>
          </p:cNvCxnSpPr>
          <p:nvPr/>
        </p:nvCxnSpPr>
        <p:spPr>
          <a:xfrm flipH="1">
            <a:off x="10907528" y="3044768"/>
            <a:ext cx="25026" cy="300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5365" y="5163671"/>
            <a:ext cx="1515292" cy="827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 tester</a:t>
            </a:r>
          </a:p>
        </p:txBody>
      </p:sp>
      <p:sp>
        <p:nvSpPr>
          <p:cNvPr id="21" name="Oval 20"/>
          <p:cNvSpPr/>
          <p:nvPr/>
        </p:nvSpPr>
        <p:spPr>
          <a:xfrm>
            <a:off x="2310790" y="4937981"/>
            <a:ext cx="2151664" cy="12722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Registration</a:t>
            </a:r>
          </a:p>
        </p:txBody>
      </p:sp>
      <p:sp>
        <p:nvSpPr>
          <p:cNvPr id="22" name="Oval 21"/>
          <p:cNvSpPr/>
          <p:nvPr/>
        </p:nvSpPr>
        <p:spPr>
          <a:xfrm>
            <a:off x="5036243" y="5042149"/>
            <a:ext cx="1717882" cy="1036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p>
        </p:txBody>
      </p:sp>
      <p:cxnSp>
        <p:nvCxnSpPr>
          <p:cNvPr id="23" name="Straight Arrow Connector 22"/>
          <p:cNvCxnSpPr>
            <a:cxnSpLocks/>
          </p:cNvCxnSpPr>
          <p:nvPr/>
        </p:nvCxnSpPr>
        <p:spPr>
          <a:xfrm flipV="1">
            <a:off x="1770657" y="5592086"/>
            <a:ext cx="484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4462454" y="5560309"/>
            <a:ext cx="559425" cy="13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758208" y="5582340"/>
            <a:ext cx="1068977" cy="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827184" y="4984413"/>
            <a:ext cx="2054025" cy="11517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970627" y="5325635"/>
            <a:ext cx="1703294" cy="646331"/>
          </a:xfrm>
          <a:prstGeom prst="rect">
            <a:avLst/>
          </a:prstGeom>
          <a:noFill/>
        </p:spPr>
        <p:txBody>
          <a:bodyPr wrap="square" rtlCol="0">
            <a:spAutoFit/>
          </a:bodyPr>
          <a:lstStyle/>
          <a:p>
            <a:r>
              <a:rPr lang="en-US" dirty="0"/>
              <a:t>Send request text document</a:t>
            </a:r>
          </a:p>
        </p:txBody>
      </p:sp>
      <p:sp>
        <p:nvSpPr>
          <p:cNvPr id="28" name="Oval 27"/>
          <p:cNvSpPr/>
          <p:nvPr/>
        </p:nvSpPr>
        <p:spPr>
          <a:xfrm>
            <a:off x="10450139" y="5081664"/>
            <a:ext cx="1639523" cy="1411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232396" y="3989777"/>
            <a:ext cx="2860154" cy="9855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cxnSpLocks/>
            <a:stCxn id="29" idx="6"/>
          </p:cNvCxnSpPr>
          <p:nvPr/>
        </p:nvCxnSpPr>
        <p:spPr>
          <a:xfrm>
            <a:off x="7092550" y="4482555"/>
            <a:ext cx="878077" cy="693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05508" y="4224488"/>
            <a:ext cx="1713931" cy="584775"/>
          </a:xfrm>
          <a:prstGeom prst="rect">
            <a:avLst/>
          </a:prstGeom>
          <a:noFill/>
        </p:spPr>
        <p:txBody>
          <a:bodyPr wrap="none" rtlCol="0">
            <a:spAutoFit/>
          </a:bodyPr>
          <a:lstStyle/>
          <a:p>
            <a:r>
              <a:rPr lang="en-US" sz="1600" dirty="0"/>
              <a:t>If accepted test </a:t>
            </a:r>
          </a:p>
          <a:p>
            <a:r>
              <a:rPr lang="en-US" sz="1600" dirty="0"/>
              <a:t>the components</a:t>
            </a:r>
          </a:p>
        </p:txBody>
      </p:sp>
      <p:sp>
        <p:nvSpPr>
          <p:cNvPr id="40" name="TextBox 39"/>
          <p:cNvSpPr txBox="1"/>
          <p:nvPr/>
        </p:nvSpPr>
        <p:spPr>
          <a:xfrm>
            <a:off x="10775150" y="5361088"/>
            <a:ext cx="1314512" cy="954107"/>
          </a:xfrm>
          <a:prstGeom prst="rect">
            <a:avLst/>
          </a:prstGeom>
          <a:noFill/>
        </p:spPr>
        <p:txBody>
          <a:bodyPr wrap="square" rtlCol="0">
            <a:spAutoFit/>
          </a:bodyPr>
          <a:lstStyle/>
          <a:p>
            <a:r>
              <a:rPr lang="en-US" sz="1400" dirty="0"/>
              <a:t>If declined end the whole process</a:t>
            </a:r>
          </a:p>
        </p:txBody>
      </p:sp>
      <p:cxnSp>
        <p:nvCxnSpPr>
          <p:cNvPr id="42" name="Straight Arrow Connector 41"/>
          <p:cNvCxnSpPr>
            <a:cxnSpLocks/>
            <a:stCxn id="26" idx="6"/>
          </p:cNvCxnSpPr>
          <p:nvPr/>
        </p:nvCxnSpPr>
        <p:spPr>
          <a:xfrm>
            <a:off x="9881209" y="5560309"/>
            <a:ext cx="568932" cy="31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96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E9FF-FC7E-4938-B74E-248328CD22DA}"/>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36F6771E-E0AA-4F51-8024-1C23D9AAA61E}"/>
              </a:ext>
            </a:extLst>
          </p:cNvPr>
          <p:cNvSpPr>
            <a:spLocks noGrp="1"/>
          </p:cNvSpPr>
          <p:nvPr>
            <p:ph idx="1"/>
          </p:nvPr>
        </p:nvSpPr>
        <p:spPr/>
        <p:txBody>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Owner &amp; Tester Registration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Component Uploading</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Train dataset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Testing</a:t>
            </a:r>
          </a:p>
          <a:p>
            <a:pPr marL="0" indent="0">
              <a:buNone/>
            </a:pPr>
            <a:endParaRPr lang="en-US" dirty="0"/>
          </a:p>
        </p:txBody>
      </p:sp>
    </p:spTree>
    <p:extLst>
      <p:ext uri="{BB962C8B-B14F-4D97-AF65-F5344CB8AC3E}">
        <p14:creationId xmlns:p14="http://schemas.microsoft.com/office/powerpoint/2010/main" val="3871361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1FE9-1AA0-49F4-81C8-C529AE28F03A}"/>
              </a:ext>
            </a:extLst>
          </p:cNvPr>
          <p:cNvSpPr>
            <a:spLocks noGrp="1"/>
          </p:cNvSpPr>
          <p:nvPr>
            <p:ph type="title"/>
          </p:nvPr>
        </p:nvSpPr>
        <p:spPr>
          <a:xfrm>
            <a:off x="838200" y="365125"/>
            <a:ext cx="10515600" cy="814318"/>
          </a:xfrm>
        </p:spPr>
        <p:txBody>
          <a:bodyPr>
            <a:normAutofit fontScale="90000"/>
          </a:bodyPr>
          <a:lstStyle/>
          <a:p>
            <a:pPr algn="ctr"/>
            <a:r>
              <a:rPr kumimoji="0" lang="en-US" sz="44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Owner &amp; </a:t>
            </a:r>
            <a:r>
              <a:rPr kumimoji="0" lang="en-US" sz="40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Tester</a:t>
            </a:r>
            <a:r>
              <a:rPr kumimoji="0" lang="en-US" sz="44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Registration</a:t>
            </a:r>
            <a:br>
              <a:rPr kumimoji="0" lang="en-US" sz="4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endParaRPr lang="en-US" dirty="0"/>
          </a:p>
        </p:txBody>
      </p:sp>
      <p:sp>
        <p:nvSpPr>
          <p:cNvPr id="3" name="Content Placeholder 2">
            <a:extLst>
              <a:ext uri="{FF2B5EF4-FFF2-40B4-BE49-F238E27FC236}">
                <a16:creationId xmlns:a16="http://schemas.microsoft.com/office/drawing/2014/main" id="{DECF5B9D-02C4-481B-9E6E-41E63588AF05}"/>
              </a:ext>
            </a:extLst>
          </p:cNvPr>
          <p:cNvSpPr>
            <a:spLocks noGrp="1"/>
          </p:cNvSpPr>
          <p:nvPr>
            <p:ph idx="1"/>
          </p:nvPr>
        </p:nvSpPr>
        <p:spPr>
          <a:xfrm>
            <a:off x="119269" y="927652"/>
            <a:ext cx="11820939" cy="5930348"/>
          </a:xfrm>
        </p:spPr>
        <p:txBody>
          <a:bodyPr>
            <a:normAutofit fontScale="25000" lnSpcReduction="20000"/>
          </a:bodyPr>
          <a:lstStyle/>
          <a:p>
            <a:pPr algn="just">
              <a:lnSpc>
                <a:spcPct val="120000"/>
              </a:lnSpc>
              <a:spcBef>
                <a:spcPts val="0"/>
              </a:spcBef>
              <a:spcAft>
                <a:spcPts val="1000"/>
              </a:spcAft>
              <a:buFont typeface="Wingdings" panose="05000000000000000000" pitchFamily="2" charset="2"/>
              <a:buChar char="v"/>
            </a:pPr>
            <a:r>
              <a:rPr lang="en-US" sz="9200" dirty="0">
                <a:latin typeface="Times New Roman" panose="02020603050405020304" pitchFamily="18" charset="0"/>
                <a:ea typeface="Times New Roman" panose="02020603050405020304" pitchFamily="18" charset="0"/>
                <a:cs typeface="Times New Roman" panose="02020603050405020304" pitchFamily="18" charset="0"/>
              </a:rPr>
              <a:t>Drug Owner will register in the service provider platform.</a:t>
            </a:r>
          </a:p>
          <a:p>
            <a:pPr algn="just">
              <a:lnSpc>
                <a:spcPct val="120000"/>
              </a:lnSpc>
              <a:spcBef>
                <a:spcPts val="0"/>
              </a:spcBef>
              <a:spcAft>
                <a:spcPts val="1000"/>
              </a:spcAft>
              <a:buFont typeface="Wingdings" panose="05000000000000000000" pitchFamily="2" charset="2"/>
              <a:buChar char="v"/>
            </a:pPr>
            <a:r>
              <a:rPr lang="en-US" sz="9200" dirty="0">
                <a:latin typeface="Times New Roman" panose="02020603050405020304" pitchFamily="18" charset="0"/>
                <a:ea typeface="Times New Roman" panose="02020603050405020304" pitchFamily="18" charset="0"/>
                <a:cs typeface="Times New Roman" panose="02020603050405020304" pitchFamily="18" charset="0"/>
              </a:rPr>
              <a:t>For storing the meta details about the drugs we  use the MySQL data base</a:t>
            </a:r>
            <a:r>
              <a:rPr lang="en-US" sz="9200" dirty="0">
                <a:latin typeface="Times New Roman" pitchFamily="18" charset="0"/>
                <a:cs typeface="Times New Roman" pitchFamily="18" charset="0"/>
              </a:rPr>
              <a:t>. </a:t>
            </a:r>
          </a:p>
          <a:p>
            <a:pPr algn="just">
              <a:lnSpc>
                <a:spcPct val="120000"/>
              </a:lnSpc>
              <a:spcBef>
                <a:spcPts val="0"/>
              </a:spcBef>
              <a:spcAft>
                <a:spcPts val="1000"/>
              </a:spcAft>
              <a:buFont typeface="Wingdings" panose="05000000000000000000" pitchFamily="2" charset="2"/>
              <a:buChar char="v"/>
            </a:pPr>
            <a:r>
              <a:rPr lang="en-US" sz="9200" dirty="0">
                <a:latin typeface="Times New Roman" pitchFamily="18" charset="0"/>
                <a:cs typeface="Times New Roman" pitchFamily="18" charset="0"/>
              </a:rPr>
              <a:t>This drug owner registration process will involves few entities such as </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             1)Name(drug owner’s)    2)Email(drug owner’s)       3)Contact number(drug owner’s)</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             4)lab name(where the drugs has been discovered)     5)lab code(unique number of lab)     </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     for this process.</a:t>
            </a:r>
          </a:p>
          <a:p>
            <a:pPr algn="just">
              <a:lnSpc>
                <a:spcPct val="120000"/>
              </a:lnSpc>
              <a:spcBef>
                <a:spcPts val="0"/>
              </a:spcBef>
              <a:spcAft>
                <a:spcPts val="1000"/>
              </a:spcAft>
              <a:buFont typeface="Wingdings" panose="05000000000000000000" pitchFamily="2" charset="2"/>
              <a:buChar char="v"/>
            </a:pPr>
            <a:r>
              <a:rPr lang="en-US" sz="9200" dirty="0">
                <a:latin typeface="Times New Roman" panose="02020603050405020304" pitchFamily="18" charset="0"/>
                <a:ea typeface="Times New Roman" panose="02020603050405020304" pitchFamily="18" charset="0"/>
                <a:cs typeface="Times New Roman" panose="02020603050405020304" pitchFamily="18" charset="0"/>
              </a:rPr>
              <a:t>  Likewise Drug Tester will also register in the service provider platform.</a:t>
            </a:r>
          </a:p>
          <a:p>
            <a:pPr algn="just">
              <a:lnSpc>
                <a:spcPct val="120000"/>
              </a:lnSpc>
              <a:spcBef>
                <a:spcPts val="0"/>
              </a:spcBef>
              <a:spcAft>
                <a:spcPts val="1000"/>
              </a:spcAft>
              <a:buFont typeface="Wingdings" panose="05000000000000000000" pitchFamily="2" charset="2"/>
              <a:buChar char="v"/>
            </a:pPr>
            <a:r>
              <a:rPr lang="en-US" sz="9200" dirty="0">
                <a:latin typeface="Times New Roman" panose="02020603050405020304" pitchFamily="18" charset="0"/>
                <a:ea typeface="Times New Roman" panose="02020603050405020304" pitchFamily="18" charset="0"/>
                <a:cs typeface="Times New Roman" panose="02020603050405020304" pitchFamily="18" charset="0"/>
              </a:rPr>
              <a:t>For storing the meta details about the drugs we use the MySQL data base</a:t>
            </a:r>
            <a:r>
              <a:rPr lang="en-US" sz="9200" dirty="0">
                <a:latin typeface="Times New Roman" pitchFamily="18" charset="0"/>
                <a:cs typeface="Times New Roman" pitchFamily="18" charset="0"/>
              </a:rPr>
              <a:t>. </a:t>
            </a:r>
          </a:p>
          <a:p>
            <a:pPr algn="just">
              <a:lnSpc>
                <a:spcPct val="120000"/>
              </a:lnSpc>
              <a:spcBef>
                <a:spcPts val="0"/>
              </a:spcBef>
              <a:spcAft>
                <a:spcPts val="1000"/>
              </a:spcAft>
              <a:buFont typeface="Wingdings" panose="05000000000000000000" pitchFamily="2" charset="2"/>
              <a:buChar char="v"/>
            </a:pPr>
            <a:r>
              <a:rPr lang="en-US" sz="9200" dirty="0">
                <a:latin typeface="Times New Roman" pitchFamily="18" charset="0"/>
                <a:cs typeface="Times New Roman" pitchFamily="18" charset="0"/>
              </a:rPr>
              <a:t>This drug tester registration process will involves few entities such as </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                               1.Name(drug tester’s)     3.Contact number(drug tester’s) </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                               2.Email(drug tester’s)     4.TesterID( unique number of that tester) </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for this process.</a:t>
            </a:r>
          </a:p>
          <a:p>
            <a:pPr marL="0" indent="0" algn="just">
              <a:lnSpc>
                <a:spcPct val="150000"/>
              </a:lnSpc>
              <a:spcBef>
                <a:spcPts val="0"/>
              </a:spcBef>
              <a:spcAft>
                <a:spcPts val="1000"/>
              </a:spcAft>
              <a:buNone/>
            </a:pPr>
            <a:endParaRPr lang="en-US" sz="2800" dirty="0">
              <a:latin typeface="Times New Roman" pitchFamily="18" charset="0"/>
              <a:cs typeface="Times New Roman" pitchFamily="18" charset="0"/>
            </a:endParaRPr>
          </a:p>
          <a:p>
            <a:pPr marL="0" marR="0" indent="0" algn="just">
              <a:lnSpc>
                <a:spcPct val="150000"/>
              </a:lnSpc>
              <a:spcBef>
                <a:spcPts val="0"/>
              </a:spcBef>
              <a:spcAft>
                <a:spcPts val="10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816475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FD47-EC5D-4BD3-845E-5E6B105A7C1C}"/>
              </a:ext>
            </a:extLst>
          </p:cNvPr>
          <p:cNvSpPr>
            <a:spLocks noGrp="1"/>
          </p:cNvSpPr>
          <p:nvPr>
            <p:ph type="title"/>
          </p:nvPr>
        </p:nvSpPr>
        <p:spPr>
          <a:xfrm>
            <a:off x="458694" y="365760"/>
            <a:ext cx="10895106" cy="813683"/>
          </a:xfrm>
        </p:spPr>
        <p:txBody>
          <a:bodyPr/>
          <a:lstStyle/>
          <a:p>
            <a:pPr algn="ctr"/>
            <a:r>
              <a:rPr kumimoji="0" lang="en-US" sz="44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a:t>
            </a:r>
            <a:r>
              <a:rPr kumimoji="0" lang="en-US" sz="40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Component</a:t>
            </a:r>
            <a:r>
              <a:rPr kumimoji="0" lang="en-US" sz="44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Uploading</a:t>
            </a:r>
            <a:endParaRPr lang="en-US" u="sng" dirty="0"/>
          </a:p>
        </p:txBody>
      </p:sp>
      <p:sp>
        <p:nvSpPr>
          <p:cNvPr id="3" name="Content Placeholder 2">
            <a:extLst>
              <a:ext uri="{FF2B5EF4-FFF2-40B4-BE49-F238E27FC236}">
                <a16:creationId xmlns:a16="http://schemas.microsoft.com/office/drawing/2014/main" id="{D03CE590-6D01-4445-B4C1-8B84FA5B6EC1}"/>
              </a:ext>
            </a:extLst>
          </p:cNvPr>
          <p:cNvSpPr>
            <a:spLocks noGrp="1"/>
          </p:cNvSpPr>
          <p:nvPr>
            <p:ph idx="1"/>
          </p:nvPr>
        </p:nvSpPr>
        <p:spPr>
          <a:xfrm>
            <a:off x="458694" y="1417983"/>
            <a:ext cx="11274612" cy="4943059"/>
          </a:xfrm>
        </p:spPr>
        <p:txBody>
          <a:bodyPr>
            <a:normAutofit fontScale="85000" lnSpcReduction="10000"/>
          </a:bodyPr>
          <a:lstStyle/>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Once the Registration is completed, the drug owner </a:t>
            </a:r>
            <a:r>
              <a:rPr lang="en-US" dirty="0">
                <a:latin typeface="Times New Roman" panose="02020603050405020304" pitchFamily="18" charset="0"/>
                <a:ea typeface="Times New Roman" panose="02020603050405020304" pitchFamily="18" charset="0"/>
                <a:cs typeface="Times New Roman" panose="02020603050405020304" pitchFamily="18" charset="0"/>
              </a:rPr>
              <a:t>should upload the drug component.</a:t>
            </a:r>
          </a:p>
          <a:p>
            <a:pPr marR="0" algn="just">
              <a:lnSpc>
                <a:spcPct val="150000"/>
              </a:lnSpc>
              <a:spcBef>
                <a:spcPts val="0"/>
              </a:spcBef>
              <a:spcAft>
                <a:spcPts val="1000"/>
              </a:spcAft>
              <a:buFont typeface="Wingdings" panose="05000000000000000000" pitchFamily="2" charset="2"/>
              <a:buChar char="v"/>
            </a:pPr>
            <a:r>
              <a:rPr lang="en-US" dirty="0">
                <a:latin typeface="Times New Roman" panose="02020603050405020304" pitchFamily="18" charset="0"/>
                <a:ea typeface="Times New Roman" panose="02020603050405020304" pitchFamily="18" charset="0"/>
                <a:cs typeface="Times New Roman" panose="02020603050405020304" pitchFamily="18" charset="0"/>
              </a:rPr>
              <a:t>For uploading the drug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component,the</a:t>
            </a:r>
            <a:r>
              <a:rPr lang="en-US" dirty="0">
                <a:latin typeface="Times New Roman" panose="02020603050405020304" pitchFamily="18" charset="0"/>
                <a:ea typeface="Times New Roman" panose="02020603050405020304" pitchFamily="18" charset="0"/>
                <a:cs typeface="Times New Roman" panose="02020603050405020304" pitchFamily="18" charset="0"/>
              </a:rPr>
              <a:t> owner must provide the Drug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Name,Drug</a:t>
            </a:r>
            <a:r>
              <a:rPr lang="en-US" dirty="0">
                <a:latin typeface="Times New Roman" panose="02020603050405020304" pitchFamily="18" charset="0"/>
                <a:ea typeface="Times New Roman" panose="02020603050405020304" pitchFamily="18" charset="0"/>
                <a:cs typeface="Times New Roman" panose="02020603050405020304" pitchFamily="18" charset="0"/>
              </a:rPr>
              <a:t> Id and Date of Uploading.</a:t>
            </a:r>
          </a:p>
          <a:p>
            <a:pPr marR="0" algn="just">
              <a:lnSpc>
                <a:spcPct val="150000"/>
              </a:lnSpc>
              <a:spcBef>
                <a:spcPts val="0"/>
              </a:spcBef>
              <a:spcAft>
                <a:spcPts val="1000"/>
              </a:spcAft>
              <a:buFont typeface="Wingdings" panose="05000000000000000000" pitchFamily="2" charset="2"/>
              <a:buChar char="v"/>
            </a:pPr>
            <a:r>
              <a:rPr lang="en-US" dirty="0">
                <a:latin typeface="Times New Roman" panose="02020603050405020304" pitchFamily="18" charset="0"/>
                <a:ea typeface="Times New Roman" panose="02020603050405020304" pitchFamily="18" charset="0"/>
                <a:cs typeface="Times New Roman" panose="02020603050405020304" pitchFamily="18" charset="0"/>
              </a:rPr>
              <a:t>Now we have to choose the file that contains the drug data sets and drug components.</a:t>
            </a:r>
          </a:p>
          <a:p>
            <a:pPr marR="0" algn="just">
              <a:lnSpc>
                <a:spcPct val="150000"/>
              </a:lnSpc>
              <a:spcBef>
                <a:spcPts val="0"/>
              </a:spcBef>
              <a:spcAft>
                <a:spcPts val="1000"/>
              </a:spcAft>
              <a:buFont typeface="Wingdings" panose="05000000000000000000" pitchFamily="2" charset="2"/>
              <a:buChar char="v"/>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That data set contains the formula and we have to mention the type of class (Class A, Class B). </a:t>
            </a:r>
          </a:p>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While uploading the file we will read the content and store into the database and store that .csv file in cloud.</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0839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C17B-CFB2-447E-9813-BE7B92671B4A}"/>
              </a:ext>
            </a:extLst>
          </p:cNvPr>
          <p:cNvSpPr>
            <a:spLocks noGrp="1"/>
          </p:cNvSpPr>
          <p:nvPr>
            <p:ph type="title"/>
          </p:nvPr>
        </p:nvSpPr>
        <p:spPr>
          <a:xfrm>
            <a:off x="458694" y="365761"/>
            <a:ext cx="10895106" cy="561892"/>
          </a:xfrm>
        </p:spPr>
        <p:txBody>
          <a:bodyPr>
            <a:normAutofit fontScale="90000"/>
          </a:bodyPr>
          <a:lstStyle/>
          <a:p>
            <a:pPr algn="ctr"/>
            <a:r>
              <a:rPr kumimoji="0" lang="en-US" sz="40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Train dataset </a:t>
            </a:r>
            <a:endParaRPr lang="en-US" sz="4000" u="sng" dirty="0"/>
          </a:p>
        </p:txBody>
      </p:sp>
      <p:sp>
        <p:nvSpPr>
          <p:cNvPr id="3" name="Content Placeholder 2">
            <a:extLst>
              <a:ext uri="{FF2B5EF4-FFF2-40B4-BE49-F238E27FC236}">
                <a16:creationId xmlns:a16="http://schemas.microsoft.com/office/drawing/2014/main" id="{B7F1D675-B809-4BC3-A586-D95E765A76CF}"/>
              </a:ext>
            </a:extLst>
          </p:cNvPr>
          <p:cNvSpPr>
            <a:spLocks noGrp="1"/>
          </p:cNvSpPr>
          <p:nvPr>
            <p:ph idx="1"/>
          </p:nvPr>
        </p:nvSpPr>
        <p:spPr>
          <a:xfrm>
            <a:off x="458694" y="1205949"/>
            <a:ext cx="11274612" cy="4452730"/>
          </a:xfrm>
        </p:spPr>
        <p:txBody>
          <a:bodyPr/>
          <a:lstStyle/>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As the drug owner has successfully uploaded the drug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components,now</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we will train the uploaded data using python. </a:t>
            </a:r>
          </a:p>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For this part we will use two algorithms, SVM and Naïve Bayes. </a:t>
            </a:r>
          </a:p>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trained data and accuracy will be sent to the owner from python server.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57614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93B9-226B-4B0B-A38F-68B31F11BE44}"/>
              </a:ext>
            </a:extLst>
          </p:cNvPr>
          <p:cNvSpPr>
            <a:spLocks noGrp="1"/>
          </p:cNvSpPr>
          <p:nvPr>
            <p:ph type="title"/>
          </p:nvPr>
        </p:nvSpPr>
        <p:spPr>
          <a:xfrm>
            <a:off x="458694" y="365761"/>
            <a:ext cx="10895106" cy="707666"/>
          </a:xfrm>
        </p:spPr>
        <p:txBody>
          <a:bodyPr>
            <a:normAutofit/>
          </a:bodyPr>
          <a:lstStyle/>
          <a:p>
            <a:pPr algn="ctr"/>
            <a:r>
              <a:rPr kumimoji="0" lang="en-US" sz="40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Testing</a:t>
            </a:r>
            <a:endParaRPr lang="en-US" sz="4000" u="sng" dirty="0"/>
          </a:p>
        </p:txBody>
      </p:sp>
      <p:sp>
        <p:nvSpPr>
          <p:cNvPr id="3" name="Content Placeholder 2">
            <a:extLst>
              <a:ext uri="{FF2B5EF4-FFF2-40B4-BE49-F238E27FC236}">
                <a16:creationId xmlns:a16="http://schemas.microsoft.com/office/drawing/2014/main" id="{D19F1D4A-6C22-4D0B-B48A-EFB052B6035B}"/>
              </a:ext>
            </a:extLst>
          </p:cNvPr>
          <p:cNvSpPr>
            <a:spLocks noGrp="1"/>
          </p:cNvSpPr>
          <p:nvPr>
            <p:ph idx="1"/>
          </p:nvPr>
        </p:nvSpPr>
        <p:spPr>
          <a:xfrm>
            <a:off x="458694" y="1232452"/>
            <a:ext cx="11274612" cy="4912761"/>
          </a:xfrm>
        </p:spPr>
        <p:txBody>
          <a:bodyPr>
            <a:normAutofit fontScale="92500"/>
          </a:bodyPr>
          <a:lstStyle/>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As the drug dataset has been trained and uploaded in the cloud , the drug tester now send request to the owner for testing.</a:t>
            </a:r>
          </a:p>
          <a:p>
            <a:pPr marR="0" algn="just">
              <a:lnSpc>
                <a:spcPct val="150000"/>
              </a:lnSpc>
              <a:spcBef>
                <a:spcPts val="0"/>
              </a:spcBef>
              <a:spcAft>
                <a:spcPts val="1000"/>
              </a:spcAft>
              <a:buFont typeface="Wingdings" panose="05000000000000000000" pitchFamily="2" charset="2"/>
              <a:buChar char="v"/>
            </a:pPr>
            <a:r>
              <a:rPr lang="en-US" dirty="0">
                <a:latin typeface="Times New Roman" panose="02020603050405020304" pitchFamily="18" charset="0"/>
                <a:ea typeface="Times New Roman" panose="02020603050405020304" pitchFamily="18" charset="0"/>
                <a:cs typeface="Times New Roman" panose="02020603050405020304" pitchFamily="18" charset="0"/>
              </a:rPr>
              <a:t>Only after accepting the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request,the</a:t>
            </a:r>
            <a:r>
              <a:rPr lang="en-US" dirty="0">
                <a:latin typeface="Times New Roman" panose="02020603050405020304" pitchFamily="18" charset="0"/>
                <a:ea typeface="Times New Roman" panose="02020603050405020304" pitchFamily="18" charset="0"/>
                <a:cs typeface="Times New Roman" panose="02020603050405020304" pitchFamily="18" charset="0"/>
              </a:rPr>
              <a:t> test can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test the uploaded drug components.</a:t>
            </a:r>
          </a:p>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Once the Testing is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completed,the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drug tester sends result </a:t>
            </a:r>
            <a:r>
              <a:rPr lang="en-US" dirty="0">
                <a:latin typeface="Times New Roman" panose="02020603050405020304" pitchFamily="18" charset="0"/>
                <a:ea typeface="Times New Roman" panose="02020603050405020304" pitchFamily="18" charset="0"/>
                <a:cs typeface="Times New Roman" panose="02020603050405020304" pitchFamily="18" charset="0"/>
              </a:rPr>
              <a:t>to</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the admin.</a:t>
            </a:r>
          </a:p>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If that particular drug component is still retained in the cloud </a:t>
            </a:r>
            <a:r>
              <a:rPr lang="en-US" dirty="0">
                <a:latin typeface="Times New Roman" panose="02020603050405020304" pitchFamily="18" charset="0"/>
                <a:ea typeface="Times New Roman" panose="02020603050405020304" pitchFamily="18" charset="0"/>
                <a:cs typeface="Times New Roman" panose="02020603050405020304" pitchFamily="18" charset="0"/>
              </a:rPr>
              <a:t>then it is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assumed that component is still active</a:t>
            </a:r>
            <a:r>
              <a:rPr lang="en-US" dirty="0">
                <a:latin typeface="Times New Roman" panose="02020603050405020304" pitchFamily="18" charset="0"/>
                <a:ea typeface="Times New Roman" panose="02020603050405020304" pitchFamily="18" charset="0"/>
                <a:cs typeface="Times New Roman" panose="02020603050405020304" pitchFamily="18" charset="0"/>
              </a:rPr>
              <a:t> and passed the testing successfully.</a:t>
            </a:r>
          </a:p>
          <a:p>
            <a:pPr marR="0" algn="just">
              <a:lnSpc>
                <a:spcPct val="150000"/>
              </a:lnSpc>
              <a:spcBef>
                <a:spcPts val="0"/>
              </a:spcBef>
              <a:spcAft>
                <a:spcPts val="1000"/>
              </a:spcAft>
              <a:buFont typeface="Wingdings" panose="05000000000000000000" pitchFamily="2" charset="2"/>
              <a:buChar char="v"/>
            </a:pPr>
            <a:r>
              <a:rPr lang="en-US" dirty="0">
                <a:latin typeface="Times New Roman" panose="02020603050405020304" pitchFamily="18" charset="0"/>
                <a:ea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not,then</a:t>
            </a:r>
            <a:r>
              <a:rPr lang="en-US" dirty="0">
                <a:latin typeface="Times New Roman" panose="02020603050405020304" pitchFamily="18" charset="0"/>
                <a:ea typeface="Times New Roman" panose="02020603050405020304" pitchFamily="18" charset="0"/>
                <a:cs typeface="Times New Roman" panose="02020603050405020304" pitchFamily="18" charset="0"/>
              </a:rPr>
              <a:t> the drug component gets removed from the cloud.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9156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EBF4-DCAB-4434-B55D-B6E72687979F}"/>
              </a:ext>
            </a:extLst>
          </p:cNvPr>
          <p:cNvSpPr>
            <a:spLocks noGrp="1"/>
          </p:cNvSpPr>
          <p:nvPr>
            <p:ph type="title"/>
          </p:nvPr>
        </p:nvSpPr>
        <p:spPr>
          <a:xfrm>
            <a:off x="258416" y="33821"/>
            <a:ext cx="11509513" cy="655293"/>
          </a:xfrm>
        </p:spPr>
        <p:txBody>
          <a:bodyPr>
            <a:normAutofit/>
          </a:bodyPr>
          <a:lstStyle/>
          <a:p>
            <a:pPr algn="ctr"/>
            <a:r>
              <a:rPr lang="en-IN" sz="3600" dirty="0">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11" name="Table 11">
            <a:extLst>
              <a:ext uri="{FF2B5EF4-FFF2-40B4-BE49-F238E27FC236}">
                <a16:creationId xmlns:a16="http://schemas.microsoft.com/office/drawing/2014/main" id="{89075373-DEA8-43D9-9ADD-B4CBD45DFB29}"/>
              </a:ext>
            </a:extLst>
          </p:cNvPr>
          <p:cNvGraphicFramePr>
            <a:graphicFrameLocks noGrp="1"/>
          </p:cNvGraphicFramePr>
          <p:nvPr>
            <p:ph idx="1"/>
            <p:extLst>
              <p:ext uri="{D42A27DB-BD31-4B8C-83A1-F6EECF244321}">
                <p14:modId xmlns:p14="http://schemas.microsoft.com/office/powerpoint/2010/main" val="2738033738"/>
              </p:ext>
            </p:extLst>
          </p:nvPr>
        </p:nvGraphicFramePr>
        <p:xfrm>
          <a:off x="119271" y="728869"/>
          <a:ext cx="11966712" cy="6055554"/>
        </p:xfrm>
        <a:graphic>
          <a:graphicData uri="http://schemas.openxmlformats.org/drawingml/2006/table">
            <a:tbl>
              <a:tblPr firstRow="1" bandRow="1">
                <a:tableStyleId>{5C22544A-7EE6-4342-B048-85BDC9FD1C3A}</a:tableStyleId>
              </a:tblPr>
              <a:tblGrid>
                <a:gridCol w="887894">
                  <a:extLst>
                    <a:ext uri="{9D8B030D-6E8A-4147-A177-3AD203B41FA5}">
                      <a16:colId xmlns:a16="http://schemas.microsoft.com/office/drawing/2014/main" val="2190367394"/>
                    </a:ext>
                  </a:extLst>
                </a:gridCol>
                <a:gridCol w="1378226">
                  <a:extLst>
                    <a:ext uri="{9D8B030D-6E8A-4147-A177-3AD203B41FA5}">
                      <a16:colId xmlns:a16="http://schemas.microsoft.com/office/drawing/2014/main" val="1625341649"/>
                    </a:ext>
                  </a:extLst>
                </a:gridCol>
                <a:gridCol w="2305879">
                  <a:extLst>
                    <a:ext uri="{9D8B030D-6E8A-4147-A177-3AD203B41FA5}">
                      <a16:colId xmlns:a16="http://schemas.microsoft.com/office/drawing/2014/main" val="3751360184"/>
                    </a:ext>
                  </a:extLst>
                </a:gridCol>
                <a:gridCol w="1683026">
                  <a:extLst>
                    <a:ext uri="{9D8B030D-6E8A-4147-A177-3AD203B41FA5}">
                      <a16:colId xmlns:a16="http://schemas.microsoft.com/office/drawing/2014/main" val="1808781548"/>
                    </a:ext>
                  </a:extLst>
                </a:gridCol>
                <a:gridCol w="3551582">
                  <a:extLst>
                    <a:ext uri="{9D8B030D-6E8A-4147-A177-3AD203B41FA5}">
                      <a16:colId xmlns:a16="http://schemas.microsoft.com/office/drawing/2014/main" val="826081231"/>
                    </a:ext>
                  </a:extLst>
                </a:gridCol>
                <a:gridCol w="2160105">
                  <a:extLst>
                    <a:ext uri="{9D8B030D-6E8A-4147-A177-3AD203B41FA5}">
                      <a16:colId xmlns:a16="http://schemas.microsoft.com/office/drawing/2014/main" val="1804721532"/>
                    </a:ext>
                  </a:extLst>
                </a:gridCol>
              </a:tblGrid>
              <a:tr h="569381">
                <a:tc>
                  <a:txBody>
                    <a:bodyPr/>
                    <a:lstStyle/>
                    <a:p>
                      <a:pPr algn="ctr"/>
                      <a:r>
                        <a:rPr lang="en-US" sz="2000" dirty="0"/>
                        <a:t>S.NO</a:t>
                      </a:r>
                    </a:p>
                  </a:txBody>
                  <a:tcPr/>
                </a:tc>
                <a:tc>
                  <a:txBody>
                    <a:bodyPr/>
                    <a:lstStyle/>
                    <a:p>
                      <a:pPr algn="ctr"/>
                      <a:r>
                        <a:rPr lang="en-US" sz="2000" dirty="0"/>
                        <a:t>TITLE</a:t>
                      </a:r>
                    </a:p>
                  </a:txBody>
                  <a:tcPr/>
                </a:tc>
                <a:tc>
                  <a:txBody>
                    <a:bodyPr/>
                    <a:lstStyle/>
                    <a:p>
                      <a:pPr algn="ctr"/>
                      <a:r>
                        <a:rPr lang="en-US" sz="2000" dirty="0"/>
                        <a:t>AUTHOR</a:t>
                      </a:r>
                    </a:p>
                  </a:txBody>
                  <a:tcPr/>
                </a:tc>
                <a:tc>
                  <a:txBody>
                    <a:bodyPr/>
                    <a:lstStyle/>
                    <a:p>
                      <a:pPr algn="ctr"/>
                      <a:r>
                        <a:rPr lang="en-US" sz="2000" dirty="0">
                          <a:latin typeface="Times New Roman" panose="02020603050405020304" pitchFamily="18" charset="0"/>
                          <a:cs typeface="Times New Roman" panose="02020603050405020304" pitchFamily="18" charset="0"/>
                        </a:rPr>
                        <a:t>YEAR</a:t>
                      </a:r>
                    </a:p>
                  </a:txBody>
                  <a:tcPr/>
                </a:tc>
                <a:tc>
                  <a:txBody>
                    <a:bodyPr/>
                    <a:lstStyle/>
                    <a:p>
                      <a:pPr algn="ctr"/>
                      <a:r>
                        <a:rPr lang="en-US" sz="2000" dirty="0"/>
                        <a:t>INFERENCE</a:t>
                      </a:r>
                    </a:p>
                  </a:txBody>
                  <a:tcPr/>
                </a:tc>
                <a:tc>
                  <a:txBody>
                    <a:bodyPr/>
                    <a:lstStyle/>
                    <a:p>
                      <a:pPr algn="ctr"/>
                      <a:r>
                        <a:rPr lang="en-US" sz="2000" dirty="0"/>
                        <a:t>DRAWBACKS</a:t>
                      </a:r>
                    </a:p>
                  </a:txBody>
                  <a:tcPr/>
                </a:tc>
                <a:extLst>
                  <a:ext uri="{0D108BD9-81ED-4DB2-BD59-A6C34878D82A}">
                    <a16:rowId xmlns:a16="http://schemas.microsoft.com/office/drawing/2014/main" val="485905138"/>
                  </a:ext>
                </a:extLst>
              </a:tr>
              <a:tr h="5486173">
                <a:tc>
                  <a:txBody>
                    <a:bodyPr/>
                    <a:lstStyle/>
                    <a:p>
                      <a:r>
                        <a:rPr lang="en-US" u="none" dirty="0">
                          <a:latin typeface="Times New Roman" panose="02020603050405020304" pitchFamily="18" charset="0"/>
                          <a:cs typeface="Times New Roman" panose="02020603050405020304" pitchFamily="18" charset="0"/>
                        </a:rPr>
                        <a:t>1.</a:t>
                      </a: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Deep Learning in Drug Discovery and Medicine; Scratching the Surface</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Dibyendu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Dana ,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Satishkumar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 Gadhiya , Luce G. St.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Surin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 David Li , Farha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Naaz</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Quaisar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Ali </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British journal of pharmacology, vol. 162, no. 6, pp. 1239–1249, </a:t>
                      </a:r>
                      <a:r>
                        <a:rPr lang="en-US" dirty="0">
                          <a:latin typeface="Times New Roman" panose="02020603050405020304" pitchFamily="18" charset="0"/>
                          <a:cs typeface="Times New Roman" panose="02020603050405020304" pitchFamily="18" charset="0"/>
                        </a:rPr>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Drug discovery and medicine that started with Ayurveda in India are now benefiting from an altogether different artificial intelligence (AI)—one which is automating the invention of new chemical entities and the mining of large databases in health-privacy-protected vaults. Indeed, disciplines as diverse as language, chemistry, toxicology, biostatistics, medicine and computing have come together to harness algorithms based on transfer learning and recurrent neural networks to design novel drug candidates but only on demand.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1)The molecular profile of an individual patient drives the selection</a:t>
                      </a:r>
                    </a:p>
                    <a:p>
                      <a:r>
                        <a:rPr lang="en-US" dirty="0">
                          <a:latin typeface="Times New Roman" panose="02020603050405020304" pitchFamily="18" charset="0"/>
                          <a:cs typeface="Times New Roman" panose="02020603050405020304" pitchFamily="18" charset="0"/>
                        </a:rPr>
                        <a:t>of therapy.</a:t>
                      </a:r>
                    </a:p>
                    <a:p>
                      <a:r>
                        <a:rPr lang="en-US" dirty="0">
                          <a:latin typeface="Times New Roman" panose="02020603050405020304" pitchFamily="18" charset="0"/>
                          <a:cs typeface="Times New Roman" panose="02020603050405020304" pitchFamily="18" charset="0"/>
                        </a:rPr>
                        <a:t>2)Post-marketing surveillance data show that its benefit is not experienced by every patient.</a:t>
                      </a:r>
                    </a:p>
                  </a:txBody>
                  <a:tcPr/>
                </a:tc>
                <a:extLst>
                  <a:ext uri="{0D108BD9-81ED-4DB2-BD59-A6C34878D82A}">
                    <a16:rowId xmlns:a16="http://schemas.microsoft.com/office/drawing/2014/main" val="3809364525"/>
                  </a:ext>
                </a:extLst>
              </a:tr>
            </a:tbl>
          </a:graphicData>
        </a:graphic>
      </p:graphicFrame>
    </p:spTree>
    <p:extLst>
      <p:ext uri="{BB962C8B-B14F-4D97-AF65-F5344CB8AC3E}">
        <p14:creationId xmlns:p14="http://schemas.microsoft.com/office/powerpoint/2010/main" val="143973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74CB-EEA5-4C88-883F-4AE57B2B29C0}"/>
              </a:ext>
            </a:extLst>
          </p:cNvPr>
          <p:cNvSpPr>
            <a:spLocks noGrp="1"/>
          </p:cNvSpPr>
          <p:nvPr>
            <p:ph type="title"/>
          </p:nvPr>
        </p:nvSpPr>
        <p:spPr/>
        <p:txBody>
          <a:bodyPr>
            <a:normAutofit/>
          </a:bodyPr>
          <a:lstStyle/>
          <a:p>
            <a:r>
              <a:rPr lang="en-US" sz="3600" b="1" dirty="0"/>
              <a:t>ALGORITHMS USED</a:t>
            </a:r>
          </a:p>
        </p:txBody>
      </p:sp>
      <p:sp>
        <p:nvSpPr>
          <p:cNvPr id="3" name="Content Placeholder 2">
            <a:extLst>
              <a:ext uri="{FF2B5EF4-FFF2-40B4-BE49-F238E27FC236}">
                <a16:creationId xmlns:a16="http://schemas.microsoft.com/office/drawing/2014/main" id="{DEEE7FAA-D2F2-4C1A-ABAA-C5E99914B7E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Support Vector Machine(SVM)</a:t>
            </a:r>
          </a:p>
          <a:p>
            <a:r>
              <a:rPr lang="en-US" dirty="0">
                <a:latin typeface="Times New Roman" panose="02020603050405020304" pitchFamily="18" charset="0"/>
                <a:cs typeface="Times New Roman" panose="02020603050405020304" pitchFamily="18" charset="0"/>
              </a:rPr>
              <a:t>Naïve Bayes</a:t>
            </a:r>
          </a:p>
        </p:txBody>
      </p:sp>
    </p:spTree>
    <p:extLst>
      <p:ext uri="{BB962C8B-B14F-4D97-AF65-F5344CB8AC3E}">
        <p14:creationId xmlns:p14="http://schemas.microsoft.com/office/powerpoint/2010/main" val="3445859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71E4-F1D5-4FB8-A79B-9C881B609506}"/>
              </a:ext>
            </a:extLst>
          </p:cNvPr>
          <p:cNvSpPr>
            <a:spLocks noGrp="1"/>
          </p:cNvSpPr>
          <p:nvPr>
            <p:ph type="title"/>
          </p:nvPr>
        </p:nvSpPr>
        <p:spPr>
          <a:xfrm>
            <a:off x="458694" y="113788"/>
            <a:ext cx="10895106" cy="1197997"/>
          </a:xfrm>
        </p:spPr>
        <p:txBody>
          <a:bodyPr>
            <a:normAutofit/>
          </a:bodyPr>
          <a:lstStyle/>
          <a:p>
            <a:pPr algn="ctr"/>
            <a:r>
              <a:rPr lang="en-US" sz="3600" b="1" dirty="0">
                <a:latin typeface="Times New Roman" panose="02020603050405020304" pitchFamily="18" charset="0"/>
                <a:cs typeface="Times New Roman" panose="02020603050405020304" pitchFamily="18" charset="0"/>
              </a:rPr>
              <a:t>Algorithm</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SVM(Support Vector Machine)</a:t>
            </a:r>
          </a:p>
        </p:txBody>
      </p:sp>
      <p:sp>
        <p:nvSpPr>
          <p:cNvPr id="3" name="Content Placeholder 2">
            <a:extLst>
              <a:ext uri="{FF2B5EF4-FFF2-40B4-BE49-F238E27FC236}">
                <a16:creationId xmlns:a16="http://schemas.microsoft.com/office/drawing/2014/main" id="{64CB9C8B-E264-45D2-941E-3CB2095A0830}"/>
              </a:ext>
            </a:extLst>
          </p:cNvPr>
          <p:cNvSpPr>
            <a:spLocks noGrp="1"/>
          </p:cNvSpPr>
          <p:nvPr>
            <p:ph idx="1"/>
          </p:nvPr>
        </p:nvSpPr>
        <p:spPr>
          <a:xfrm>
            <a:off x="458694" y="1311785"/>
            <a:ext cx="11274612" cy="5327553"/>
          </a:xfrm>
        </p:spPr>
        <p:txBody>
          <a:bodyPr>
            <a:normAutofit fontScale="92500"/>
          </a:bodyPr>
          <a:lstStyle/>
          <a:p>
            <a:pPr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a:t>
            </a:r>
          </a:p>
          <a:p>
            <a:pPr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 However, primarily, it is used for Classification problems in Machine Learning.</a:t>
            </a:r>
          </a:p>
          <a:p>
            <a:pPr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SVM chooses the extreme points/vectors that help in creating the hyperplane.</a:t>
            </a:r>
          </a:p>
          <a:p>
            <a:pPr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These extreme cases are called as support vectors, and hence algorithm is termed as Support Vector Machine.</a:t>
            </a:r>
          </a:p>
          <a:p>
            <a:pPr marL="0" indent="0">
              <a:buNone/>
            </a:pPr>
            <a:endParaRPr lang="en-US" dirty="0"/>
          </a:p>
        </p:txBody>
      </p:sp>
    </p:spTree>
    <p:extLst>
      <p:ext uri="{BB962C8B-B14F-4D97-AF65-F5344CB8AC3E}">
        <p14:creationId xmlns:p14="http://schemas.microsoft.com/office/powerpoint/2010/main" val="4138177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547E-7949-49C8-A70E-42A8A1EE9610}"/>
              </a:ext>
            </a:extLst>
          </p:cNvPr>
          <p:cNvSpPr>
            <a:spLocks noGrp="1"/>
          </p:cNvSpPr>
          <p:nvPr>
            <p:ph type="title"/>
          </p:nvPr>
        </p:nvSpPr>
        <p:spPr>
          <a:xfrm>
            <a:off x="458694" y="112644"/>
            <a:ext cx="10895106" cy="575143"/>
          </a:xfrm>
        </p:spPr>
        <p:txBody>
          <a:bodyPr>
            <a:normAutofit fontScale="90000"/>
          </a:bodyPr>
          <a:lstStyle/>
          <a:p>
            <a:pPr algn="ctr"/>
            <a:r>
              <a:rPr lang="en-US" dirty="0"/>
              <a:t>Naïve Bayes</a:t>
            </a:r>
          </a:p>
        </p:txBody>
      </p:sp>
      <p:sp>
        <p:nvSpPr>
          <p:cNvPr id="3" name="Content Placeholder 2">
            <a:extLst>
              <a:ext uri="{FF2B5EF4-FFF2-40B4-BE49-F238E27FC236}">
                <a16:creationId xmlns:a16="http://schemas.microsoft.com/office/drawing/2014/main" id="{0FFD7CCB-32E2-49A8-B508-040949C41CDA}"/>
              </a:ext>
            </a:extLst>
          </p:cNvPr>
          <p:cNvSpPr>
            <a:spLocks noGrp="1"/>
          </p:cNvSpPr>
          <p:nvPr>
            <p:ph idx="1"/>
          </p:nvPr>
        </p:nvSpPr>
        <p:spPr>
          <a:xfrm>
            <a:off x="458694" y="795131"/>
            <a:ext cx="11274612" cy="5950226"/>
          </a:xfrm>
        </p:spPr>
        <p:txBody>
          <a:bodyPr>
            <a:normAutofit fontScale="77500" lnSpcReduction="20000"/>
          </a:bodyPr>
          <a:lstStyle/>
          <a:p>
            <a:pPr>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t is a classification technique based on Bayes’ Theorem with an assumption of independence among predictors. </a:t>
            </a:r>
          </a:p>
          <a:p>
            <a:pPr>
              <a:lnSpc>
                <a:spcPct val="120000"/>
              </a:lnSpc>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In simple terms, a Naive Bayes classifier assumes that the presence of a particular feature in a class is unrelated to the presence of any other feature. For example, a fruit may be considered to be an apple if it is red, round, and about 3 inches in diameter.</a:t>
            </a:r>
          </a:p>
          <a:p>
            <a:pPr>
              <a:lnSpc>
                <a:spcPct val="120000"/>
              </a:lnSpc>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 Even if these features depend on each other or upon the existence of the other features, all of these properties independently contribute to the probability that this fruit is an apple and that is why it is known as ‘Naive’.</a:t>
            </a:r>
          </a:p>
          <a:p>
            <a:pPr marL="0" indent="0">
              <a:lnSpc>
                <a:spcPct val="120000"/>
              </a:lnSpc>
              <a:buNone/>
            </a:pPr>
            <a:r>
              <a:rPr lang="en-US" sz="2600" dirty="0">
                <a:latin typeface="Times New Roman" panose="02020603050405020304" pitchFamily="18" charset="0"/>
                <a:cs typeface="Times New Roman" panose="02020603050405020304" pitchFamily="18" charset="0"/>
              </a:rPr>
              <a:t>Bayes theorem:</a:t>
            </a:r>
          </a:p>
          <a:p>
            <a:pPr marL="0" indent="0">
              <a:lnSpc>
                <a:spcPct val="120000"/>
              </a:lnSpc>
              <a:buNone/>
            </a:pPr>
            <a:r>
              <a:rPr lang="en-US" sz="2600" dirty="0">
                <a:latin typeface="Times New Roman" panose="02020603050405020304" pitchFamily="18" charset="0"/>
                <a:cs typeface="Times New Roman" panose="02020603050405020304" pitchFamily="18" charset="0"/>
              </a:rPr>
              <a:t>                                            </a:t>
            </a:r>
          </a:p>
          <a:p>
            <a:pPr marL="0" indent="0">
              <a:lnSpc>
                <a:spcPct val="120000"/>
              </a:lnSpc>
              <a:buNone/>
            </a:pPr>
            <a:r>
              <a:rPr lang="en-US" sz="2600" dirty="0">
                <a:latin typeface="Times New Roman" panose="02020603050405020304" pitchFamily="18" charset="0"/>
                <a:cs typeface="Times New Roman" panose="02020603050405020304" pitchFamily="18" charset="0"/>
              </a:rPr>
              <a:t> </a:t>
            </a:r>
          </a:p>
          <a:p>
            <a:pPr marL="0" indent="0">
              <a:lnSpc>
                <a:spcPct val="120000"/>
              </a:lnSpc>
              <a:buNone/>
            </a:pPr>
            <a:r>
              <a:rPr lang="en-US" sz="2600" dirty="0">
                <a:solidFill>
                  <a:srgbClr val="595858"/>
                </a:solidFill>
                <a:effectLst/>
                <a:latin typeface="Times New Roman" panose="02020603050405020304" pitchFamily="18" charset="0"/>
                <a:ea typeface="Times New Roman" panose="02020603050405020304" pitchFamily="18" charset="0"/>
              </a:rPr>
              <a:t>                     </a:t>
            </a:r>
          </a:p>
          <a:p>
            <a:pPr marL="0" indent="0">
              <a:lnSpc>
                <a:spcPct val="120000"/>
              </a:lnSpc>
              <a:buNone/>
            </a:pPr>
            <a:r>
              <a:rPr lang="en-US" sz="2600" dirty="0">
                <a:solidFill>
                  <a:srgbClr val="595858"/>
                </a:solidFill>
                <a:effectLst/>
                <a:latin typeface="Times New Roman" panose="02020603050405020304" pitchFamily="18" charset="0"/>
                <a:ea typeface="Times New Roman" panose="02020603050405020304" pitchFamily="18" charset="0"/>
              </a:rPr>
              <a:t>              Let’s understand it using an example. Below we have a training data set of weather and corresponding target variable ‘Play’ (suggesting possibilities of playing). Now, we need to classify whether players will play or not based on weather condition.</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descr="Bayes_rule-300x172">
            <a:extLst>
              <a:ext uri="{FF2B5EF4-FFF2-40B4-BE49-F238E27FC236}">
                <a16:creationId xmlns:a16="http://schemas.microsoft.com/office/drawing/2014/main" id="{1947A5E0-56A4-43D2-AD8C-E8EAA32EB5E1}"/>
              </a:ext>
            </a:extLst>
          </p:cNvPr>
          <p:cNvPicPr/>
          <p:nvPr/>
        </p:nvPicPr>
        <p:blipFill>
          <a:blip r:embed="rId2"/>
          <a:srcRect/>
          <a:stretch>
            <a:fillRect/>
          </a:stretch>
        </p:blipFill>
        <p:spPr bwMode="auto">
          <a:xfrm>
            <a:off x="3779354" y="3675822"/>
            <a:ext cx="4158698" cy="1638300"/>
          </a:xfrm>
          <a:prstGeom prst="rect">
            <a:avLst/>
          </a:prstGeom>
          <a:noFill/>
          <a:ln w="9525">
            <a:noFill/>
            <a:miter lim="800000"/>
            <a:headEnd/>
            <a:tailEnd/>
          </a:ln>
        </p:spPr>
      </p:pic>
    </p:spTree>
    <p:extLst>
      <p:ext uri="{BB962C8B-B14F-4D97-AF65-F5344CB8AC3E}">
        <p14:creationId xmlns:p14="http://schemas.microsoft.com/office/powerpoint/2010/main" val="2863826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559C-FF6A-496B-8664-6328EBE1B679}"/>
              </a:ext>
            </a:extLst>
          </p:cNvPr>
          <p:cNvSpPr>
            <a:spLocks noGrp="1"/>
          </p:cNvSpPr>
          <p:nvPr>
            <p:ph type="title"/>
          </p:nvPr>
        </p:nvSpPr>
        <p:spPr>
          <a:xfrm>
            <a:off x="239123" y="246490"/>
            <a:ext cx="10895106" cy="548640"/>
          </a:xfrm>
        </p:spPr>
        <p:txBody>
          <a:bodyPr>
            <a:normAutofit fontScale="90000"/>
          </a:bodyPr>
          <a:lstStyle/>
          <a:p>
            <a:pPr marL="0" marR="0">
              <a:lnSpc>
                <a:spcPts val="1680"/>
              </a:lnSpc>
              <a:spcBef>
                <a:spcPts val="0"/>
              </a:spcBef>
              <a:spcAft>
                <a:spcPts val="1000"/>
              </a:spcAft>
            </a:pPr>
            <a:r>
              <a:rPr lang="en-US" sz="2800" b="1" dirty="0">
                <a:solidFill>
                  <a:srgbClr val="333333"/>
                </a:solidFill>
                <a:effectLst/>
                <a:latin typeface="Times New Roman" panose="02020603050405020304" pitchFamily="18" charset="0"/>
                <a:ea typeface="Times New Roman" panose="02020603050405020304" pitchFamily="18" charset="0"/>
              </a:rPr>
              <a:t>Naive Bayes algorithm works:</a:t>
            </a:r>
            <a:br>
              <a:rPr lang="en-US" sz="1800" dirty="0">
                <a:effectLst/>
                <a:latin typeface="Calibri" panose="020F0502020204030204" pitchFamily="34"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4A38958-67AB-46F8-BE6F-D0D97AC2867F}"/>
              </a:ext>
            </a:extLst>
          </p:cNvPr>
          <p:cNvSpPr>
            <a:spLocks noGrp="1"/>
          </p:cNvSpPr>
          <p:nvPr>
            <p:ph idx="1"/>
          </p:nvPr>
        </p:nvSpPr>
        <p:spPr>
          <a:xfrm>
            <a:off x="458694" y="795130"/>
            <a:ext cx="11274612" cy="5350083"/>
          </a:xfrm>
        </p:spPr>
        <p:txBody>
          <a:bodyPr>
            <a:normAutofit/>
          </a:bodyPr>
          <a:lstStyle/>
          <a:p>
            <a:pPr marL="0" indent="0">
              <a:buNone/>
            </a:pPr>
            <a:r>
              <a:rPr lang="en-US" sz="2000" dirty="0">
                <a:solidFill>
                  <a:srgbClr val="595858"/>
                </a:solidFill>
                <a:effectLst/>
                <a:latin typeface="Times New Roman" panose="02020603050405020304" pitchFamily="18" charset="0"/>
                <a:ea typeface="Times New Roman" panose="02020603050405020304" pitchFamily="18" charset="0"/>
              </a:rPr>
              <a:t>                   </a:t>
            </a:r>
            <a:endParaRPr lang="en-US" sz="2000" dirty="0"/>
          </a:p>
        </p:txBody>
      </p:sp>
      <p:pic>
        <p:nvPicPr>
          <p:cNvPr id="4" name="Picture 3" descr="Bayes_4">
            <a:extLst>
              <a:ext uri="{FF2B5EF4-FFF2-40B4-BE49-F238E27FC236}">
                <a16:creationId xmlns:a16="http://schemas.microsoft.com/office/drawing/2014/main" id="{FCBE3C6A-0602-4F7A-8493-C3B8AE2396FD}"/>
              </a:ext>
            </a:extLst>
          </p:cNvPr>
          <p:cNvPicPr/>
          <p:nvPr/>
        </p:nvPicPr>
        <p:blipFill>
          <a:blip r:embed="rId2"/>
          <a:srcRect/>
          <a:stretch>
            <a:fillRect/>
          </a:stretch>
        </p:blipFill>
        <p:spPr bwMode="auto">
          <a:xfrm>
            <a:off x="678264" y="712787"/>
            <a:ext cx="10455965" cy="3686935"/>
          </a:xfrm>
          <a:prstGeom prst="rect">
            <a:avLst/>
          </a:prstGeom>
          <a:noFill/>
          <a:ln w="9525">
            <a:noFill/>
            <a:miter lim="800000"/>
            <a:headEnd/>
            <a:tailEnd/>
          </a:ln>
        </p:spPr>
      </p:pic>
      <p:sp>
        <p:nvSpPr>
          <p:cNvPr id="6" name="TextBox 5">
            <a:extLst>
              <a:ext uri="{FF2B5EF4-FFF2-40B4-BE49-F238E27FC236}">
                <a16:creationId xmlns:a16="http://schemas.microsoft.com/office/drawing/2014/main" id="{49E89B07-45B5-465B-A56B-1B7A8728E057}"/>
              </a:ext>
            </a:extLst>
          </p:cNvPr>
          <p:cNvSpPr txBox="1"/>
          <p:nvPr/>
        </p:nvSpPr>
        <p:spPr>
          <a:xfrm>
            <a:off x="715617" y="4482065"/>
            <a:ext cx="10760765" cy="2177840"/>
          </a:xfrm>
          <a:prstGeom prst="rect">
            <a:avLst/>
          </a:prstGeom>
          <a:noFill/>
        </p:spPr>
        <p:txBody>
          <a:bodyPr wrap="square">
            <a:spAutoFit/>
          </a:bodyPr>
          <a:lstStyle/>
          <a:p>
            <a:pPr marL="0" marR="0" algn="just">
              <a:lnSpc>
                <a:spcPct val="115000"/>
              </a:lnSpc>
              <a:spcBef>
                <a:spcPts val="0"/>
              </a:spcBef>
              <a:spcAft>
                <a:spcPts val="1000"/>
              </a:spcAft>
            </a:pPr>
            <a:r>
              <a:rPr lang="en-US" sz="1800" b="1">
                <a:solidFill>
                  <a:srgbClr val="333333"/>
                </a:solidFill>
                <a:effectLst/>
                <a:latin typeface="Times New Roman" panose="02020603050405020304" pitchFamily="18" charset="0"/>
                <a:ea typeface="Times New Roman" panose="02020603050405020304" pitchFamily="18" charset="0"/>
              </a:rPr>
              <a:t>Problem: </a:t>
            </a:r>
            <a:r>
              <a:rPr lang="en-US" sz="1800">
                <a:solidFill>
                  <a:srgbClr val="595858"/>
                </a:solidFill>
                <a:effectLst/>
                <a:latin typeface="Times New Roman" panose="02020603050405020304" pitchFamily="18" charset="0"/>
                <a:ea typeface="Times New Roman" panose="02020603050405020304" pitchFamily="18" charset="0"/>
              </a:rPr>
              <a:t>Players will play if weather is sunny. Is this statement is correct?</a:t>
            </a:r>
            <a:endParaRPr lang="en-US" sz="1800">
              <a:effectLst/>
              <a:latin typeface="Calibri" panose="020F0502020204030204" pitchFamily="34" charset="0"/>
              <a:ea typeface="Times New Roman" panose="02020603050405020304" pitchFamily="18" charset="0"/>
            </a:endParaRPr>
          </a:p>
          <a:p>
            <a:pPr marL="0" marR="0" algn="just">
              <a:lnSpc>
                <a:spcPct val="115000"/>
              </a:lnSpc>
              <a:spcBef>
                <a:spcPts val="0"/>
              </a:spcBef>
              <a:spcAft>
                <a:spcPts val="1000"/>
              </a:spcAft>
            </a:pPr>
            <a:r>
              <a:rPr lang="en-US" sz="1800">
                <a:solidFill>
                  <a:srgbClr val="595858"/>
                </a:solidFill>
                <a:effectLst/>
                <a:latin typeface="Times New Roman" panose="02020603050405020304" pitchFamily="18" charset="0"/>
                <a:ea typeface="Times New Roman" panose="02020603050405020304" pitchFamily="18" charset="0"/>
              </a:rPr>
              <a:t>We can solve it using above discussed method of posterior probability.</a:t>
            </a:r>
            <a:endParaRPr lang="en-US" sz="1800">
              <a:effectLst/>
              <a:latin typeface="Calibri" panose="020F0502020204030204" pitchFamily="34" charset="0"/>
              <a:ea typeface="Times New Roman" panose="02020603050405020304" pitchFamily="18" charset="0"/>
            </a:endParaRPr>
          </a:p>
          <a:p>
            <a:pPr marL="0" marR="0" algn="just">
              <a:lnSpc>
                <a:spcPct val="115000"/>
              </a:lnSpc>
              <a:spcBef>
                <a:spcPts val="0"/>
              </a:spcBef>
              <a:spcAft>
                <a:spcPts val="1000"/>
              </a:spcAft>
            </a:pPr>
            <a:r>
              <a:rPr lang="en-US" sz="1800">
                <a:solidFill>
                  <a:srgbClr val="595858"/>
                </a:solidFill>
                <a:effectLst/>
                <a:latin typeface="Times New Roman" panose="02020603050405020304" pitchFamily="18" charset="0"/>
                <a:ea typeface="Times New Roman" panose="02020603050405020304" pitchFamily="18" charset="0"/>
              </a:rPr>
              <a:t>P(Yes | Sunny) = P( Sunny | Yes) * P(Yes) / P (Sunny)</a:t>
            </a:r>
            <a:endParaRPr lang="en-US" sz="1800">
              <a:effectLst/>
              <a:latin typeface="Calibri" panose="020F0502020204030204" pitchFamily="34" charset="0"/>
              <a:ea typeface="Times New Roman" panose="02020603050405020304" pitchFamily="18" charset="0"/>
            </a:endParaRPr>
          </a:p>
          <a:p>
            <a:pPr marL="0" marR="0" algn="just">
              <a:lnSpc>
                <a:spcPct val="115000"/>
              </a:lnSpc>
              <a:spcBef>
                <a:spcPts val="0"/>
              </a:spcBef>
              <a:spcAft>
                <a:spcPts val="1000"/>
              </a:spcAft>
            </a:pPr>
            <a:r>
              <a:rPr lang="en-US" sz="1800">
                <a:solidFill>
                  <a:srgbClr val="595858"/>
                </a:solidFill>
                <a:effectLst/>
                <a:latin typeface="Times New Roman" panose="02020603050405020304" pitchFamily="18" charset="0"/>
                <a:ea typeface="Times New Roman" panose="02020603050405020304" pitchFamily="18" charset="0"/>
              </a:rPr>
              <a:t>Here we have P (Sunny |Yes) = 3/9 = 0.33, P(Sunny) = 5/14 = 0.36, P( Yes)= 9/14 = 0.64</a:t>
            </a:r>
            <a:endParaRPr lang="en-US" sz="1800">
              <a:effectLst/>
              <a:latin typeface="Calibri" panose="020F0502020204030204" pitchFamily="34" charset="0"/>
              <a:ea typeface="Times New Roman" panose="02020603050405020304" pitchFamily="18" charset="0"/>
            </a:endParaRPr>
          </a:p>
          <a:p>
            <a:pPr marL="0" marR="0" algn="just">
              <a:lnSpc>
                <a:spcPct val="115000"/>
              </a:lnSpc>
              <a:spcBef>
                <a:spcPts val="0"/>
              </a:spcBef>
              <a:spcAft>
                <a:spcPts val="1000"/>
              </a:spcAft>
            </a:pPr>
            <a:r>
              <a:rPr lang="en-US" sz="1800">
                <a:solidFill>
                  <a:srgbClr val="595858"/>
                </a:solidFill>
                <a:effectLst/>
                <a:latin typeface="Times New Roman" panose="02020603050405020304" pitchFamily="18" charset="0"/>
                <a:ea typeface="Times New Roman" panose="02020603050405020304" pitchFamily="18" charset="0"/>
              </a:rPr>
              <a:t>Now, P (Yes | Sunny) = 0.33 * 0.64 / 0.36 = 0.60, which has higher probability.</a:t>
            </a:r>
            <a:endParaRPr lang="en-US" sz="180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7551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9" y="212035"/>
            <a:ext cx="9530366" cy="980661"/>
          </a:xfrm>
        </p:spPr>
        <p:txBody>
          <a:bodyPr>
            <a:normAutofit fontScale="90000"/>
          </a:bodyPr>
          <a:lstStyle/>
          <a:p>
            <a:r>
              <a:rPr lang="en-IN" dirty="0"/>
              <a:t>      </a:t>
            </a:r>
            <a:r>
              <a:rPr lang="en-IN" sz="3600" dirty="0">
                <a:latin typeface="Times New Roman" panose="02020603050405020304" pitchFamily="18" charset="0"/>
                <a:cs typeface="Times New Roman" panose="02020603050405020304" pitchFamily="18" charset="0"/>
              </a:rPr>
              <a:t>TESTING AND PERFORMANCE ANALYSIS</a:t>
            </a:r>
          </a:p>
        </p:txBody>
      </p:sp>
      <p:sp>
        <p:nvSpPr>
          <p:cNvPr id="3" name="Content Placeholder 2"/>
          <p:cNvSpPr>
            <a:spLocks noGrp="1"/>
          </p:cNvSpPr>
          <p:nvPr>
            <p:ph idx="1"/>
          </p:nvPr>
        </p:nvSpPr>
        <p:spPr>
          <a:xfrm>
            <a:off x="318052" y="1192696"/>
            <a:ext cx="11370365" cy="5194851"/>
          </a:xfrm>
        </p:spPr>
        <p:txBody>
          <a:bodyPr/>
          <a:lstStyle/>
          <a:p>
            <a:pPr marL="0" indent="0">
              <a:buNone/>
            </a:pPr>
            <a:r>
              <a:rPr lang="en-US" b="1" dirty="0">
                <a:latin typeface="Times New Roman" panose="02020603050405020304" pitchFamily="18" charset="0"/>
                <a:cs typeface="Times New Roman" panose="02020603050405020304" pitchFamily="18" charset="0"/>
              </a:rPr>
              <a:t>UNIT TESTING </a:t>
            </a:r>
          </a:p>
          <a:p>
            <a:pPr marL="0" indent="0">
              <a:buNone/>
            </a:pPr>
            <a:r>
              <a:rPr lang="en-US" dirty="0">
                <a:latin typeface="Times New Roman" panose="02020603050405020304" pitchFamily="18" charset="0"/>
                <a:cs typeface="Times New Roman" panose="02020603050405020304" pitchFamily="18" charset="0"/>
              </a:rPr>
              <a:t>                     Unit Testing is a type of software testing where individual units or components of a software are tested. In this project, In the module of registration each input is denoted with specify constraint and the violation of these constraint will display error message. Thus it verify the unit testing.</a:t>
            </a:r>
            <a:endParaRPr lang="en-IN"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Result: </a:t>
            </a:r>
          </a:p>
          <a:p>
            <a:pPr marL="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itchFamily="18" charset="0"/>
              </a:rPr>
              <a:t>All the test cases mentioned above passed successfully. No defects encountered</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93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0426855"/>
              </p:ext>
            </p:extLst>
          </p:nvPr>
        </p:nvGraphicFramePr>
        <p:xfrm>
          <a:off x="447027" y="118475"/>
          <a:ext cx="11332848" cy="6202812"/>
        </p:xfrm>
        <a:graphic>
          <a:graphicData uri="http://schemas.openxmlformats.org/drawingml/2006/table">
            <a:tbl>
              <a:tblPr firstRow="1" bandRow="1">
                <a:tableStyleId>{5C22544A-7EE6-4342-B048-85BDC9FD1C3A}</a:tableStyleId>
              </a:tblPr>
              <a:tblGrid>
                <a:gridCol w="712072">
                  <a:extLst>
                    <a:ext uri="{9D8B030D-6E8A-4147-A177-3AD203B41FA5}">
                      <a16:colId xmlns:a16="http://schemas.microsoft.com/office/drawing/2014/main" val="20000"/>
                    </a:ext>
                  </a:extLst>
                </a:gridCol>
                <a:gridCol w="2601532">
                  <a:extLst>
                    <a:ext uri="{9D8B030D-6E8A-4147-A177-3AD203B41FA5}">
                      <a16:colId xmlns:a16="http://schemas.microsoft.com/office/drawing/2014/main" val="20001"/>
                    </a:ext>
                  </a:extLst>
                </a:gridCol>
                <a:gridCol w="2352820">
                  <a:extLst>
                    <a:ext uri="{9D8B030D-6E8A-4147-A177-3AD203B41FA5}">
                      <a16:colId xmlns:a16="http://schemas.microsoft.com/office/drawing/2014/main" val="20002"/>
                    </a:ext>
                  </a:extLst>
                </a:gridCol>
                <a:gridCol w="1888808">
                  <a:extLst>
                    <a:ext uri="{9D8B030D-6E8A-4147-A177-3AD203B41FA5}">
                      <a16:colId xmlns:a16="http://schemas.microsoft.com/office/drawing/2014/main" val="20003"/>
                    </a:ext>
                  </a:extLst>
                </a:gridCol>
                <a:gridCol w="1888808">
                  <a:extLst>
                    <a:ext uri="{9D8B030D-6E8A-4147-A177-3AD203B41FA5}">
                      <a16:colId xmlns:a16="http://schemas.microsoft.com/office/drawing/2014/main" val="20004"/>
                    </a:ext>
                  </a:extLst>
                </a:gridCol>
                <a:gridCol w="1888808">
                  <a:extLst>
                    <a:ext uri="{9D8B030D-6E8A-4147-A177-3AD203B41FA5}">
                      <a16:colId xmlns:a16="http://schemas.microsoft.com/office/drawing/2014/main" val="20005"/>
                    </a:ext>
                  </a:extLst>
                </a:gridCol>
              </a:tblGrid>
              <a:tr h="746532">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1433710">
                <a:tc>
                  <a:txBody>
                    <a:bodyPr/>
                    <a:lstStyle/>
                    <a:p>
                      <a:r>
                        <a:rPr lang="en-IN" dirty="0"/>
                        <a:t>1.</a:t>
                      </a:r>
                    </a:p>
                  </a:txBody>
                  <a:tcPr/>
                </a:tc>
                <a:tc>
                  <a:txBody>
                    <a:bodyPr/>
                    <a:lstStyle/>
                    <a:p>
                      <a:r>
                        <a:rPr lang="en-IN" dirty="0"/>
                        <a:t>Enter</a:t>
                      </a:r>
                      <a:r>
                        <a:rPr lang="en-IN" baseline="0" dirty="0"/>
                        <a:t> the </a:t>
                      </a:r>
                      <a:r>
                        <a:rPr lang="en-IN" baseline="0" dirty="0" err="1"/>
                        <a:t>username,password</a:t>
                      </a:r>
                      <a:r>
                        <a:rPr lang="en-IN" baseline="0" dirty="0"/>
                        <a:t> for registration.</a:t>
                      </a:r>
                      <a:endParaRPr lang="en-IN" dirty="0"/>
                    </a:p>
                  </a:txBody>
                  <a:tcPr/>
                </a:tc>
                <a:tc>
                  <a:txBody>
                    <a:bodyPr/>
                    <a:lstStyle/>
                    <a:p>
                      <a:r>
                        <a:rPr lang="en-IN" dirty="0" err="1"/>
                        <a:t>Username:XXX</a:t>
                      </a:r>
                      <a:endParaRPr lang="en-IN" dirty="0"/>
                    </a:p>
                    <a:p>
                      <a:r>
                        <a:rPr lang="en-IN" dirty="0"/>
                        <a:t>Password:</a:t>
                      </a:r>
                    </a:p>
                    <a:p>
                      <a:r>
                        <a:rPr lang="en-IN" dirty="0"/>
                        <a:t>***</a:t>
                      </a:r>
                    </a:p>
                  </a:txBody>
                  <a:tcPr/>
                </a:tc>
                <a:tc>
                  <a:txBody>
                    <a:bodyPr/>
                    <a:lstStyle/>
                    <a:p>
                      <a:r>
                        <a:rPr lang="en-IN" dirty="0"/>
                        <a:t>XXX</a:t>
                      </a:r>
                    </a:p>
                    <a:p>
                      <a:r>
                        <a:rPr lang="en-IN" dirty="0"/>
                        <a:t>***</a:t>
                      </a:r>
                    </a:p>
                    <a:p>
                      <a:endParaRPr lang="en-IN" dirty="0"/>
                    </a:p>
                  </a:txBody>
                  <a:tcPr/>
                </a:tc>
                <a:tc>
                  <a:txBody>
                    <a:bodyPr/>
                    <a:lstStyle/>
                    <a:p>
                      <a:r>
                        <a:rPr lang="en-IN" dirty="0"/>
                        <a:t>XXX</a:t>
                      </a:r>
                    </a:p>
                    <a:p>
                      <a:r>
                        <a:rPr lang="en-IN" dirty="0"/>
                        <a:t>***</a:t>
                      </a:r>
                    </a:p>
                  </a:txBody>
                  <a:tcPr/>
                </a:tc>
                <a:tc>
                  <a:txBody>
                    <a:bodyPr/>
                    <a:lstStyle/>
                    <a:p>
                      <a:r>
                        <a:rPr lang="en-IN" dirty="0"/>
                        <a:t>passed</a:t>
                      </a:r>
                    </a:p>
                  </a:txBody>
                  <a:tcPr/>
                </a:tc>
                <a:extLst>
                  <a:ext uri="{0D108BD9-81ED-4DB2-BD59-A6C34878D82A}">
                    <a16:rowId xmlns:a16="http://schemas.microsoft.com/office/drawing/2014/main" val="10001"/>
                  </a:ext>
                </a:extLst>
              </a:tr>
              <a:tr h="2011285">
                <a:tc>
                  <a:txBody>
                    <a:bodyPr/>
                    <a:lstStyle/>
                    <a:p>
                      <a:r>
                        <a:rPr lang="en-IN" dirty="0"/>
                        <a:t>2.</a:t>
                      </a:r>
                    </a:p>
                  </a:txBody>
                  <a:tcPr/>
                </a:tc>
                <a:tc>
                  <a:txBody>
                    <a:bodyPr/>
                    <a:lstStyle/>
                    <a:p>
                      <a:r>
                        <a:rPr lang="en-IN" dirty="0"/>
                        <a:t>Compare username and password with registered</a:t>
                      </a:r>
                      <a:r>
                        <a:rPr lang="en-IN" baseline="0" dirty="0"/>
                        <a:t> field</a:t>
                      </a:r>
                      <a:endParaRPr lang="en-IN" dirty="0"/>
                    </a:p>
                  </a:txBody>
                  <a:tcPr/>
                </a:tc>
                <a:tc>
                  <a:txBody>
                    <a:bodyPr/>
                    <a:lstStyle/>
                    <a:p>
                      <a:r>
                        <a:rPr lang="en-IN" dirty="0" err="1"/>
                        <a:t>Username:XXX</a:t>
                      </a:r>
                      <a:endParaRPr lang="en-IN" dirty="0"/>
                    </a:p>
                    <a:p>
                      <a:r>
                        <a:rPr lang="en-IN" dirty="0"/>
                        <a:t>Password:</a:t>
                      </a:r>
                    </a:p>
                    <a:p>
                      <a:r>
                        <a:rPr lang="en-IN" dirty="0"/>
                        <a:t>***</a:t>
                      </a:r>
                    </a:p>
                  </a:txBody>
                  <a:tcPr/>
                </a:tc>
                <a:tc>
                  <a:txBody>
                    <a:bodyPr/>
                    <a:lstStyle/>
                    <a:p>
                      <a:r>
                        <a:rPr lang="en-IN" dirty="0"/>
                        <a:t>It Redirects</a:t>
                      </a:r>
                      <a:r>
                        <a:rPr lang="en-IN" baseline="0" dirty="0"/>
                        <a:t> to drug component uploading page.</a:t>
                      </a:r>
                      <a:endParaRPr lang="en-IN" dirty="0"/>
                    </a:p>
                  </a:txBody>
                  <a:tcPr/>
                </a:tc>
                <a:tc>
                  <a:txBody>
                    <a:bodyPr/>
                    <a:lstStyle/>
                    <a:p>
                      <a:r>
                        <a:rPr lang="en-IN" dirty="0"/>
                        <a:t>It redirects </a:t>
                      </a:r>
                      <a:r>
                        <a:rPr lang="en-IN" dirty="0" err="1"/>
                        <a:t>todrug</a:t>
                      </a:r>
                      <a:r>
                        <a:rPr lang="en-IN" dirty="0"/>
                        <a:t> component </a:t>
                      </a:r>
                      <a:r>
                        <a:rPr lang="en-IN"/>
                        <a:t>uploading page.</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r h="2011285">
                <a:tc>
                  <a:txBody>
                    <a:bodyPr/>
                    <a:lstStyle/>
                    <a:p>
                      <a:r>
                        <a:rPr lang="en-IN" dirty="0"/>
                        <a:t>3.</a:t>
                      </a:r>
                    </a:p>
                  </a:txBody>
                  <a:tcPr/>
                </a:tc>
                <a:tc>
                  <a:txBody>
                    <a:bodyPr/>
                    <a:lstStyle/>
                    <a:p>
                      <a:r>
                        <a:rPr lang="en-IN" dirty="0"/>
                        <a:t>Compare username and password with registered</a:t>
                      </a:r>
                      <a:r>
                        <a:rPr lang="en-IN" baseline="0" dirty="0"/>
                        <a:t> field</a:t>
                      </a:r>
                      <a:endParaRPr lang="en-IN" dirty="0"/>
                    </a:p>
                  </a:txBody>
                  <a:tcPr/>
                </a:tc>
                <a:tc>
                  <a:txBody>
                    <a:bodyPr/>
                    <a:lstStyle/>
                    <a:p>
                      <a:r>
                        <a:rPr lang="en-IN" dirty="0" err="1"/>
                        <a:t>Username:XXy</a:t>
                      </a:r>
                      <a:endParaRPr lang="en-IN" dirty="0"/>
                    </a:p>
                    <a:p>
                      <a:r>
                        <a:rPr lang="en-IN" dirty="0"/>
                        <a:t>Password:</a:t>
                      </a:r>
                    </a:p>
                    <a:p>
                      <a:r>
                        <a:rPr lang="en-IN" dirty="0"/>
                        <a:t>***</a:t>
                      </a:r>
                    </a:p>
                  </a:txBody>
                  <a:tcPr/>
                </a:tc>
                <a:tc>
                  <a:txBody>
                    <a:bodyPr/>
                    <a:lstStyle/>
                    <a:p>
                      <a:r>
                        <a:rPr lang="en-IN" dirty="0"/>
                        <a:t>Invalid</a:t>
                      </a:r>
                      <a:r>
                        <a:rPr lang="en-IN" baseline="0" dirty="0"/>
                        <a:t> username and password.</a:t>
                      </a:r>
                      <a:endParaRPr lang="en-IN" dirty="0"/>
                    </a:p>
                  </a:txBody>
                  <a:tcPr/>
                </a:tc>
                <a:tc>
                  <a:txBody>
                    <a:bodyPr/>
                    <a:lstStyle/>
                    <a:p>
                      <a:r>
                        <a:rPr lang="en-IN" dirty="0"/>
                        <a:t>Invalid</a:t>
                      </a:r>
                      <a:r>
                        <a:rPr lang="en-IN" baseline="0" dirty="0"/>
                        <a:t> username and password</a:t>
                      </a:r>
                      <a:endParaRPr lang="en-IN" dirty="0"/>
                    </a:p>
                  </a:txBody>
                  <a:tcPr/>
                </a:tc>
                <a:tc>
                  <a:txBody>
                    <a:bodyPr/>
                    <a:lstStyle/>
                    <a:p>
                      <a:r>
                        <a:rPr lang="en-IN" dirty="0"/>
                        <a:t>passed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75835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8763328"/>
              </p:ext>
            </p:extLst>
          </p:nvPr>
        </p:nvGraphicFramePr>
        <p:xfrm>
          <a:off x="106016" y="132524"/>
          <a:ext cx="11860697" cy="6533319"/>
        </p:xfrm>
        <a:graphic>
          <a:graphicData uri="http://schemas.openxmlformats.org/drawingml/2006/table">
            <a:tbl>
              <a:tblPr firstRow="1" bandRow="1">
                <a:tableStyleId>{5C22544A-7EE6-4342-B048-85BDC9FD1C3A}</a:tableStyleId>
              </a:tblPr>
              <a:tblGrid>
                <a:gridCol w="806200">
                  <a:extLst>
                    <a:ext uri="{9D8B030D-6E8A-4147-A177-3AD203B41FA5}">
                      <a16:colId xmlns:a16="http://schemas.microsoft.com/office/drawing/2014/main" val="20000"/>
                    </a:ext>
                  </a:extLst>
                </a:gridCol>
                <a:gridCol w="2514248">
                  <a:extLst>
                    <a:ext uri="{9D8B030D-6E8A-4147-A177-3AD203B41FA5}">
                      <a16:colId xmlns:a16="http://schemas.microsoft.com/office/drawing/2014/main" val="20001"/>
                    </a:ext>
                  </a:extLst>
                </a:gridCol>
                <a:gridCol w="3015906">
                  <a:extLst>
                    <a:ext uri="{9D8B030D-6E8A-4147-A177-3AD203B41FA5}">
                      <a16:colId xmlns:a16="http://schemas.microsoft.com/office/drawing/2014/main" val="20002"/>
                    </a:ext>
                  </a:extLst>
                </a:gridCol>
                <a:gridCol w="1570777">
                  <a:extLst>
                    <a:ext uri="{9D8B030D-6E8A-4147-A177-3AD203B41FA5}">
                      <a16:colId xmlns:a16="http://schemas.microsoft.com/office/drawing/2014/main" val="20003"/>
                    </a:ext>
                  </a:extLst>
                </a:gridCol>
                <a:gridCol w="1976783">
                  <a:extLst>
                    <a:ext uri="{9D8B030D-6E8A-4147-A177-3AD203B41FA5}">
                      <a16:colId xmlns:a16="http://schemas.microsoft.com/office/drawing/2014/main" val="20004"/>
                    </a:ext>
                  </a:extLst>
                </a:gridCol>
                <a:gridCol w="1976783">
                  <a:extLst>
                    <a:ext uri="{9D8B030D-6E8A-4147-A177-3AD203B41FA5}">
                      <a16:colId xmlns:a16="http://schemas.microsoft.com/office/drawing/2014/main" val="20005"/>
                    </a:ext>
                  </a:extLst>
                </a:gridCol>
              </a:tblGrid>
              <a:tr h="710130">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1663858">
                <a:tc>
                  <a:txBody>
                    <a:bodyPr/>
                    <a:lstStyle/>
                    <a:p>
                      <a:r>
                        <a:rPr lang="en-IN" dirty="0"/>
                        <a:t>1.</a:t>
                      </a:r>
                    </a:p>
                  </a:txBody>
                  <a:tcPr/>
                </a:tc>
                <a:tc>
                  <a:txBody>
                    <a:bodyPr/>
                    <a:lstStyle/>
                    <a:p>
                      <a:r>
                        <a:rPr lang="en-IN" dirty="0"/>
                        <a:t>Drug Owner should provide name</a:t>
                      </a:r>
                      <a:r>
                        <a:rPr lang="en-IN" baseline="0" dirty="0"/>
                        <a:t>, mail id ,contact </a:t>
                      </a:r>
                      <a:r>
                        <a:rPr lang="en-IN" baseline="0" dirty="0" err="1"/>
                        <a:t>no,Lab</a:t>
                      </a:r>
                      <a:r>
                        <a:rPr lang="en-IN" baseline="0" dirty="0"/>
                        <a:t> Name and Lab Id.</a:t>
                      </a:r>
                      <a:endParaRPr lang="en-IN" dirty="0"/>
                    </a:p>
                  </a:txBody>
                  <a:tcPr/>
                </a:tc>
                <a:tc>
                  <a:txBody>
                    <a:bodyPr/>
                    <a:lstStyle/>
                    <a:p>
                      <a:r>
                        <a:rPr lang="en-IN" dirty="0" err="1"/>
                        <a:t>Name:Jayalakshmi</a:t>
                      </a:r>
                      <a:endParaRPr lang="en-IN" dirty="0"/>
                    </a:p>
                    <a:p>
                      <a:r>
                        <a:rPr lang="en-IN" dirty="0"/>
                        <a:t>Mail id: </a:t>
                      </a:r>
                      <a:r>
                        <a:rPr lang="en-IN" dirty="0">
                          <a:hlinkClick r:id="rId2"/>
                        </a:rPr>
                        <a:t>jay@gmail.com</a:t>
                      </a:r>
                      <a:endParaRPr lang="en-IN" dirty="0"/>
                    </a:p>
                    <a:p>
                      <a:r>
                        <a:rPr lang="en-IN" dirty="0"/>
                        <a:t>Contact no:9876543210</a:t>
                      </a:r>
                    </a:p>
                    <a:p>
                      <a:r>
                        <a:rPr lang="en-IN" dirty="0"/>
                        <a:t>Lab </a:t>
                      </a:r>
                      <a:r>
                        <a:rPr lang="en-IN" dirty="0" err="1"/>
                        <a:t>Name:ABC</a:t>
                      </a:r>
                      <a:endParaRPr lang="en-IN" dirty="0"/>
                    </a:p>
                    <a:p>
                      <a:r>
                        <a:rPr lang="en-IN" dirty="0"/>
                        <a:t>Lab ID:1234</a:t>
                      </a:r>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1927495">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name</a:t>
                      </a:r>
                      <a:r>
                        <a:rPr lang="en-IN" baseline="0" dirty="0"/>
                        <a:t>, mail id ,contact </a:t>
                      </a:r>
                      <a:r>
                        <a:rPr lang="en-IN" baseline="0" dirty="0" err="1"/>
                        <a:t>no,Lab</a:t>
                      </a:r>
                      <a:r>
                        <a:rPr lang="en-IN" baseline="0" dirty="0"/>
                        <a:t> Name and Lab Id.</a:t>
                      </a:r>
                      <a:endParaRPr lang="en-IN" dirty="0"/>
                    </a:p>
                    <a:p>
                      <a:endParaRPr lang="en-IN" dirty="0"/>
                    </a:p>
                  </a:txBody>
                  <a:tcPr/>
                </a:tc>
                <a:tc>
                  <a:txBody>
                    <a:bodyPr/>
                    <a:lstStyle/>
                    <a:p>
                      <a:r>
                        <a:rPr lang="en-IN" dirty="0" err="1"/>
                        <a:t>Name:Jayalakshmi</a:t>
                      </a:r>
                      <a:endParaRPr lang="en-IN" dirty="0"/>
                    </a:p>
                    <a:p>
                      <a:r>
                        <a:rPr lang="en-IN" dirty="0"/>
                        <a:t>Mail id: </a:t>
                      </a:r>
                      <a:r>
                        <a:rPr lang="en-IN" dirty="0" err="1"/>
                        <a:t>jaygmailcom</a:t>
                      </a:r>
                      <a:endParaRPr lang="en-IN" dirty="0"/>
                    </a:p>
                    <a:p>
                      <a:r>
                        <a:rPr lang="en-IN" dirty="0"/>
                        <a:t>Contact no:9876543210</a:t>
                      </a:r>
                    </a:p>
                    <a:p>
                      <a:r>
                        <a:rPr lang="en-IN" dirty="0"/>
                        <a:t>Lab </a:t>
                      </a:r>
                      <a:r>
                        <a:rPr lang="en-IN" dirty="0" err="1"/>
                        <a:t>Name:ABC</a:t>
                      </a:r>
                      <a:endParaRPr lang="en-IN" dirty="0"/>
                    </a:p>
                    <a:p>
                      <a:r>
                        <a:rPr lang="en-IN" dirty="0"/>
                        <a:t>Lab ID:1234</a:t>
                      </a:r>
                    </a:p>
                    <a:p>
                      <a:endParaRPr lang="en-IN" dirty="0"/>
                    </a:p>
                  </a:txBody>
                  <a:tcPr/>
                </a:tc>
                <a:tc>
                  <a:txBody>
                    <a:bodyPr/>
                    <a:lstStyle/>
                    <a:p>
                      <a:r>
                        <a:rPr lang="en-IN" dirty="0"/>
                        <a:t>Please</a:t>
                      </a:r>
                      <a:r>
                        <a:rPr lang="en-IN" baseline="0" dirty="0"/>
                        <a:t> match the requested format for</a:t>
                      </a:r>
                    </a:p>
                    <a:p>
                      <a:r>
                        <a:rPr lang="en-IN" baseline="0" dirty="0"/>
                        <a:t>Mail Id.</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a:t>
                      </a:r>
                    </a:p>
                    <a:p>
                      <a:pPr marL="0" marR="0" indent="0" algn="l" defTabSz="457200" rtl="0" eaLnBrk="1" fontAlgn="auto" latinLnBrk="0" hangingPunct="1">
                        <a:lnSpc>
                          <a:spcPct val="100000"/>
                        </a:lnSpc>
                        <a:spcBef>
                          <a:spcPts val="0"/>
                        </a:spcBef>
                        <a:spcAft>
                          <a:spcPts val="0"/>
                        </a:spcAft>
                        <a:buClrTx/>
                        <a:buSzTx/>
                        <a:buFontTx/>
                        <a:buNone/>
                        <a:tabLst/>
                        <a:defRPr/>
                      </a:pPr>
                      <a:r>
                        <a:rPr lang="en-IN" baseline="0" dirty="0"/>
                        <a:t>Mail Id.</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r h="2231836">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name</a:t>
                      </a:r>
                      <a:r>
                        <a:rPr lang="en-IN" baseline="0" dirty="0"/>
                        <a:t>, mail id ,contact </a:t>
                      </a:r>
                      <a:r>
                        <a:rPr lang="en-IN" baseline="0" dirty="0" err="1"/>
                        <a:t>no,Lab</a:t>
                      </a:r>
                      <a:r>
                        <a:rPr lang="en-IN" baseline="0" dirty="0"/>
                        <a:t> Name and Lab Id.</a:t>
                      </a:r>
                      <a:endParaRPr lang="en-IN" dirty="0"/>
                    </a:p>
                    <a:p>
                      <a:endParaRPr lang="en-IN" dirty="0"/>
                    </a:p>
                  </a:txBody>
                  <a:tcPr/>
                </a:tc>
                <a:tc>
                  <a:txBody>
                    <a:bodyPr/>
                    <a:lstStyle/>
                    <a:p>
                      <a:r>
                        <a:rPr lang="en-IN" dirty="0" err="1"/>
                        <a:t>Name:Jayalakshmi</a:t>
                      </a:r>
                      <a:endParaRPr lang="en-IN" dirty="0"/>
                    </a:p>
                    <a:p>
                      <a:r>
                        <a:rPr lang="en-IN" dirty="0"/>
                        <a:t>Mail id: </a:t>
                      </a:r>
                      <a:r>
                        <a:rPr lang="en-IN" dirty="0">
                          <a:hlinkClick r:id="rId2"/>
                        </a:rPr>
                        <a:t>jay@gmail.com</a:t>
                      </a:r>
                      <a:endParaRPr lang="en-IN" dirty="0"/>
                    </a:p>
                    <a:p>
                      <a:r>
                        <a:rPr lang="en-IN" dirty="0"/>
                        <a:t>Contact no:98765432</a:t>
                      </a:r>
                    </a:p>
                    <a:p>
                      <a:r>
                        <a:rPr lang="en-IN" dirty="0"/>
                        <a:t>Lab </a:t>
                      </a:r>
                      <a:r>
                        <a:rPr lang="en-IN" dirty="0" err="1"/>
                        <a:t>Name:ABC</a:t>
                      </a:r>
                      <a:endParaRPr lang="en-IN" dirty="0"/>
                    </a:p>
                    <a:p>
                      <a:r>
                        <a:rPr lang="en-IN" dirty="0"/>
                        <a:t>Lab ID:1234</a:t>
                      </a:r>
                    </a:p>
                    <a:p>
                      <a:endParaRPr lang="en-IN" dirty="0"/>
                    </a:p>
                  </a:txBody>
                  <a:tcPr/>
                </a:tc>
                <a:tc>
                  <a:txBody>
                    <a:bodyPr/>
                    <a:lstStyle/>
                    <a:p>
                      <a:r>
                        <a:rPr lang="en-IN" dirty="0"/>
                        <a:t>Please</a:t>
                      </a:r>
                      <a:r>
                        <a:rPr lang="en-IN" baseline="0" dirty="0"/>
                        <a:t> match the requested format for</a:t>
                      </a:r>
                    </a:p>
                    <a:p>
                      <a:r>
                        <a:rPr lang="en-IN" baseline="0" dirty="0"/>
                        <a:t>Contact number.</a:t>
                      </a:r>
                      <a:endParaRPr lang="en-IN" dirty="0"/>
                    </a:p>
                    <a:p>
                      <a:endParaRPr lang="en-IN" dirty="0"/>
                    </a:p>
                  </a:txBody>
                  <a:tcPr/>
                </a:tc>
                <a:tc>
                  <a:txBody>
                    <a:bodyPr/>
                    <a:lstStyle/>
                    <a:p>
                      <a:r>
                        <a:rPr lang="en-IN" dirty="0"/>
                        <a:t>Please</a:t>
                      </a:r>
                      <a:r>
                        <a:rPr lang="en-IN" baseline="0" dirty="0"/>
                        <a:t> match the requested format for</a:t>
                      </a:r>
                    </a:p>
                    <a:p>
                      <a:r>
                        <a:rPr lang="en-IN" baseline="0" dirty="0"/>
                        <a:t>Contact number.</a:t>
                      </a:r>
                      <a:endParaRPr lang="en-IN" dirty="0"/>
                    </a:p>
                    <a:p>
                      <a:pPr marL="0" marR="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passed</a:t>
                      </a:r>
                    </a:p>
                    <a:p>
                      <a:endParaRPr lang="en-IN" dirty="0"/>
                    </a:p>
                  </a:txBody>
                  <a:tcPr/>
                </a:tc>
                <a:extLst>
                  <a:ext uri="{0D108BD9-81ED-4DB2-BD59-A6C34878D82A}">
                    <a16:rowId xmlns:a16="http://schemas.microsoft.com/office/drawing/2014/main" val="3923939085"/>
                  </a:ext>
                </a:extLst>
              </a:tr>
            </a:tbl>
          </a:graphicData>
        </a:graphic>
      </p:graphicFrame>
    </p:spTree>
    <p:extLst>
      <p:ext uri="{BB962C8B-B14F-4D97-AF65-F5344CB8AC3E}">
        <p14:creationId xmlns:p14="http://schemas.microsoft.com/office/powerpoint/2010/main" val="2410882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97884218"/>
              </p:ext>
            </p:extLst>
          </p:nvPr>
        </p:nvGraphicFramePr>
        <p:xfrm>
          <a:off x="384175" y="252413"/>
          <a:ext cx="11807688" cy="6644773"/>
        </p:xfrm>
        <a:graphic>
          <a:graphicData uri="http://schemas.openxmlformats.org/drawingml/2006/table">
            <a:tbl>
              <a:tblPr firstRow="1" bandRow="1">
                <a:tableStyleId>{5C22544A-7EE6-4342-B048-85BDC9FD1C3A}</a:tableStyleId>
              </a:tblPr>
              <a:tblGrid>
                <a:gridCol w="802597">
                  <a:extLst>
                    <a:ext uri="{9D8B030D-6E8A-4147-A177-3AD203B41FA5}">
                      <a16:colId xmlns:a16="http://schemas.microsoft.com/office/drawing/2014/main" val="20000"/>
                    </a:ext>
                  </a:extLst>
                </a:gridCol>
                <a:gridCol w="2503012">
                  <a:extLst>
                    <a:ext uri="{9D8B030D-6E8A-4147-A177-3AD203B41FA5}">
                      <a16:colId xmlns:a16="http://schemas.microsoft.com/office/drawing/2014/main" val="20001"/>
                    </a:ext>
                  </a:extLst>
                </a:gridCol>
                <a:gridCol w="3227714">
                  <a:extLst>
                    <a:ext uri="{9D8B030D-6E8A-4147-A177-3AD203B41FA5}">
                      <a16:colId xmlns:a16="http://schemas.microsoft.com/office/drawing/2014/main" val="20002"/>
                    </a:ext>
                  </a:extLst>
                </a:gridCol>
                <a:gridCol w="1338469">
                  <a:extLst>
                    <a:ext uri="{9D8B030D-6E8A-4147-A177-3AD203B41FA5}">
                      <a16:colId xmlns:a16="http://schemas.microsoft.com/office/drawing/2014/main" val="20003"/>
                    </a:ext>
                  </a:extLst>
                </a:gridCol>
                <a:gridCol w="1967948">
                  <a:extLst>
                    <a:ext uri="{9D8B030D-6E8A-4147-A177-3AD203B41FA5}">
                      <a16:colId xmlns:a16="http://schemas.microsoft.com/office/drawing/2014/main" val="20004"/>
                    </a:ext>
                  </a:extLst>
                </a:gridCol>
                <a:gridCol w="1967948">
                  <a:extLst>
                    <a:ext uri="{9D8B030D-6E8A-4147-A177-3AD203B41FA5}">
                      <a16:colId xmlns:a16="http://schemas.microsoft.com/office/drawing/2014/main" val="20005"/>
                    </a:ext>
                  </a:extLst>
                </a:gridCol>
              </a:tblGrid>
              <a:tr h="598245">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1754100">
                <a:tc>
                  <a:txBody>
                    <a:bodyPr/>
                    <a:lstStyle/>
                    <a:p>
                      <a:r>
                        <a:rPr lang="en-IN" dirty="0"/>
                        <a:t>1.</a:t>
                      </a:r>
                    </a:p>
                  </a:txBody>
                  <a:tcPr/>
                </a:tc>
                <a:tc>
                  <a:txBody>
                    <a:bodyPr/>
                    <a:lstStyle/>
                    <a:p>
                      <a:r>
                        <a:rPr lang="en-IN" dirty="0"/>
                        <a:t>Drug Tester should provide name</a:t>
                      </a:r>
                      <a:r>
                        <a:rPr lang="en-IN" baseline="0" dirty="0"/>
                        <a:t>, mail id ,contact no and Tester Id.</a:t>
                      </a:r>
                      <a:endParaRPr lang="en-IN" dirty="0"/>
                    </a:p>
                  </a:txBody>
                  <a:tcPr/>
                </a:tc>
                <a:tc>
                  <a:txBody>
                    <a:bodyPr/>
                    <a:lstStyle/>
                    <a:p>
                      <a:r>
                        <a:rPr lang="en-IN" dirty="0" err="1"/>
                        <a:t>Name:Saiveena</a:t>
                      </a:r>
                      <a:endParaRPr lang="en-IN" dirty="0"/>
                    </a:p>
                    <a:p>
                      <a:r>
                        <a:rPr lang="en-IN" dirty="0"/>
                        <a:t>Mail id: saiveena@gmail.com</a:t>
                      </a:r>
                    </a:p>
                    <a:p>
                      <a:r>
                        <a:rPr lang="en-IN" dirty="0"/>
                        <a:t>Contact no:9876543210</a:t>
                      </a:r>
                    </a:p>
                    <a:p>
                      <a:r>
                        <a:rPr lang="en-IN" dirty="0"/>
                        <a:t>Tester ID:1234</a:t>
                      </a:r>
                    </a:p>
                    <a:p>
                      <a:endParaRPr lang="en-IN" dirty="0"/>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1964593">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name</a:t>
                      </a:r>
                      <a:r>
                        <a:rPr lang="en-IN" baseline="0" dirty="0"/>
                        <a:t>, mail id ,contact no and Tester Id.</a:t>
                      </a:r>
                      <a:endParaRPr lang="en-IN" dirty="0"/>
                    </a:p>
                    <a:p>
                      <a:endParaRPr lang="en-IN" dirty="0"/>
                    </a:p>
                  </a:txBody>
                  <a:tcPr/>
                </a:tc>
                <a:tc>
                  <a:txBody>
                    <a:bodyPr/>
                    <a:lstStyle/>
                    <a:p>
                      <a:r>
                        <a:rPr lang="en-IN" dirty="0" err="1"/>
                        <a:t>Name:Saiveena</a:t>
                      </a:r>
                      <a:endParaRPr lang="en-IN" dirty="0"/>
                    </a:p>
                    <a:p>
                      <a:r>
                        <a:rPr lang="en-IN" dirty="0"/>
                        <a:t>Mail id: </a:t>
                      </a:r>
                      <a:r>
                        <a:rPr lang="en-IN" dirty="0" err="1"/>
                        <a:t>saiveenagmailcom</a:t>
                      </a:r>
                      <a:endParaRPr lang="en-IN" dirty="0"/>
                    </a:p>
                    <a:p>
                      <a:r>
                        <a:rPr lang="en-IN" dirty="0"/>
                        <a:t>Contact no:9876543210</a:t>
                      </a:r>
                    </a:p>
                    <a:p>
                      <a:r>
                        <a:rPr lang="en-IN" dirty="0"/>
                        <a:t>Tester ID:1234</a:t>
                      </a:r>
                    </a:p>
                    <a:p>
                      <a:endParaRPr lang="en-IN" dirty="0"/>
                    </a:p>
                  </a:txBody>
                  <a:tcPr/>
                </a:tc>
                <a:tc>
                  <a:txBody>
                    <a:bodyPr/>
                    <a:lstStyle/>
                    <a:p>
                      <a:r>
                        <a:rPr lang="en-IN" dirty="0"/>
                        <a:t>Please</a:t>
                      </a:r>
                      <a:r>
                        <a:rPr lang="en-IN" baseline="0" dirty="0"/>
                        <a:t> match the requested format for</a:t>
                      </a:r>
                    </a:p>
                    <a:p>
                      <a:r>
                        <a:rPr lang="en-IN" baseline="0" dirty="0"/>
                        <a:t>Mail Id.</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a:t>
                      </a:r>
                    </a:p>
                    <a:p>
                      <a:pPr marL="0" marR="0" indent="0" algn="l" defTabSz="457200" rtl="0" eaLnBrk="1" fontAlgn="auto" latinLnBrk="0" hangingPunct="1">
                        <a:lnSpc>
                          <a:spcPct val="100000"/>
                        </a:lnSpc>
                        <a:spcBef>
                          <a:spcPts val="0"/>
                        </a:spcBef>
                        <a:spcAft>
                          <a:spcPts val="0"/>
                        </a:spcAft>
                        <a:buClrTx/>
                        <a:buSzTx/>
                        <a:buFontTx/>
                        <a:buNone/>
                        <a:tabLst/>
                        <a:defRPr/>
                      </a:pPr>
                      <a:r>
                        <a:rPr lang="en-IN" baseline="0" dirty="0"/>
                        <a:t>Mail Id.</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r h="196459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name</a:t>
                      </a:r>
                      <a:r>
                        <a:rPr lang="en-IN" baseline="0" dirty="0"/>
                        <a:t>, mail id ,contact no and Tester Id.</a:t>
                      </a:r>
                      <a:endParaRPr lang="en-IN" dirty="0"/>
                    </a:p>
                    <a:p>
                      <a:endParaRPr lang="en-IN" dirty="0"/>
                    </a:p>
                  </a:txBody>
                  <a:tcPr/>
                </a:tc>
                <a:tc>
                  <a:txBody>
                    <a:bodyPr/>
                    <a:lstStyle/>
                    <a:p>
                      <a:r>
                        <a:rPr lang="en-IN" dirty="0" err="1"/>
                        <a:t>Name:Saiveena</a:t>
                      </a:r>
                      <a:endParaRPr lang="en-IN" dirty="0"/>
                    </a:p>
                    <a:p>
                      <a:r>
                        <a:rPr lang="en-IN" dirty="0"/>
                        <a:t>Mail id: saiveena@gmail.com</a:t>
                      </a:r>
                    </a:p>
                    <a:p>
                      <a:r>
                        <a:rPr lang="en-IN" dirty="0"/>
                        <a:t>Contact no:98765432</a:t>
                      </a:r>
                    </a:p>
                    <a:p>
                      <a:r>
                        <a:rPr lang="en-IN" dirty="0"/>
                        <a:t>Tester ID:1234</a:t>
                      </a:r>
                    </a:p>
                    <a:p>
                      <a:endParaRPr lang="en-IN" dirty="0"/>
                    </a:p>
                  </a:txBody>
                  <a:tcPr/>
                </a:tc>
                <a:tc>
                  <a:txBody>
                    <a:bodyPr/>
                    <a:lstStyle/>
                    <a:p>
                      <a:r>
                        <a:rPr lang="en-IN" dirty="0"/>
                        <a:t>Please</a:t>
                      </a:r>
                      <a:r>
                        <a:rPr lang="en-IN" baseline="0" dirty="0"/>
                        <a:t> match the requested format for</a:t>
                      </a:r>
                    </a:p>
                    <a:p>
                      <a:r>
                        <a:rPr lang="en-IN" baseline="0" dirty="0"/>
                        <a:t>Contact number.</a:t>
                      </a:r>
                      <a:endParaRPr lang="en-IN" dirty="0"/>
                    </a:p>
                    <a:p>
                      <a:endParaRPr lang="en-IN" dirty="0"/>
                    </a:p>
                  </a:txBody>
                  <a:tcPr/>
                </a:tc>
                <a:tc>
                  <a:txBody>
                    <a:bodyPr/>
                    <a:lstStyle/>
                    <a:p>
                      <a:r>
                        <a:rPr lang="en-IN" dirty="0"/>
                        <a:t>Please</a:t>
                      </a:r>
                      <a:r>
                        <a:rPr lang="en-IN" baseline="0" dirty="0"/>
                        <a:t> match the requested format for</a:t>
                      </a:r>
                    </a:p>
                    <a:p>
                      <a:r>
                        <a:rPr lang="en-IN" baseline="0" dirty="0"/>
                        <a:t>Contact number.</a:t>
                      </a:r>
                      <a:endParaRPr lang="en-IN" dirty="0"/>
                    </a:p>
                    <a:p>
                      <a:pPr marL="0" marR="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passed</a:t>
                      </a:r>
                    </a:p>
                    <a:p>
                      <a:endParaRPr lang="en-IN" dirty="0"/>
                    </a:p>
                  </a:txBody>
                  <a:tcPr/>
                </a:tc>
                <a:extLst>
                  <a:ext uri="{0D108BD9-81ED-4DB2-BD59-A6C34878D82A}">
                    <a16:rowId xmlns:a16="http://schemas.microsoft.com/office/drawing/2014/main" val="3923939085"/>
                  </a:ext>
                </a:extLst>
              </a:tr>
            </a:tbl>
          </a:graphicData>
        </a:graphic>
      </p:graphicFrame>
    </p:spTree>
    <p:extLst>
      <p:ext uri="{BB962C8B-B14F-4D97-AF65-F5344CB8AC3E}">
        <p14:creationId xmlns:p14="http://schemas.microsoft.com/office/powerpoint/2010/main" val="744536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6BB967BA-7BE0-4333-B976-7E917DC48F87}"/>
              </a:ext>
            </a:extLst>
          </p:cNvPr>
          <p:cNvGraphicFramePr>
            <a:graphicFrameLocks/>
          </p:cNvGraphicFramePr>
          <p:nvPr>
            <p:extLst>
              <p:ext uri="{D42A27DB-BD31-4B8C-83A1-F6EECF244321}">
                <p14:modId xmlns:p14="http://schemas.microsoft.com/office/powerpoint/2010/main" val="1763054930"/>
              </p:ext>
            </p:extLst>
          </p:nvPr>
        </p:nvGraphicFramePr>
        <p:xfrm>
          <a:off x="0" y="0"/>
          <a:ext cx="11834189" cy="7315200"/>
        </p:xfrm>
        <a:graphic>
          <a:graphicData uri="http://schemas.openxmlformats.org/drawingml/2006/table">
            <a:tbl>
              <a:tblPr firstRow="1" bandRow="1">
                <a:tableStyleId>{5C22544A-7EE6-4342-B048-85BDC9FD1C3A}</a:tableStyleId>
              </a:tblPr>
              <a:tblGrid>
                <a:gridCol w="804398">
                  <a:extLst>
                    <a:ext uri="{9D8B030D-6E8A-4147-A177-3AD203B41FA5}">
                      <a16:colId xmlns:a16="http://schemas.microsoft.com/office/drawing/2014/main" val="20000"/>
                    </a:ext>
                  </a:extLst>
                </a:gridCol>
                <a:gridCol w="2263725">
                  <a:extLst>
                    <a:ext uri="{9D8B030D-6E8A-4147-A177-3AD203B41FA5}">
                      <a16:colId xmlns:a16="http://schemas.microsoft.com/office/drawing/2014/main" val="20001"/>
                    </a:ext>
                  </a:extLst>
                </a:gridCol>
                <a:gridCol w="2536846">
                  <a:extLst>
                    <a:ext uri="{9D8B030D-6E8A-4147-A177-3AD203B41FA5}">
                      <a16:colId xmlns:a16="http://schemas.microsoft.com/office/drawing/2014/main" val="20002"/>
                    </a:ext>
                  </a:extLst>
                </a:gridCol>
                <a:gridCol w="2483719">
                  <a:extLst>
                    <a:ext uri="{9D8B030D-6E8A-4147-A177-3AD203B41FA5}">
                      <a16:colId xmlns:a16="http://schemas.microsoft.com/office/drawing/2014/main" val="20003"/>
                    </a:ext>
                  </a:extLst>
                </a:gridCol>
                <a:gridCol w="2032133">
                  <a:extLst>
                    <a:ext uri="{9D8B030D-6E8A-4147-A177-3AD203B41FA5}">
                      <a16:colId xmlns:a16="http://schemas.microsoft.com/office/drawing/2014/main" val="20004"/>
                    </a:ext>
                  </a:extLst>
                </a:gridCol>
                <a:gridCol w="1713368">
                  <a:extLst>
                    <a:ext uri="{9D8B030D-6E8A-4147-A177-3AD203B41FA5}">
                      <a16:colId xmlns:a16="http://schemas.microsoft.com/office/drawing/2014/main" val="20005"/>
                    </a:ext>
                  </a:extLst>
                </a:gridCol>
              </a:tblGrid>
              <a:tr h="616889">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1410031">
                <a:tc>
                  <a:txBody>
                    <a:bodyPr/>
                    <a:lstStyle/>
                    <a:p>
                      <a:r>
                        <a:rPr lang="en-IN" dirty="0"/>
                        <a:t>1.</a:t>
                      </a:r>
                    </a:p>
                  </a:txBody>
                  <a:tcPr/>
                </a:tc>
                <a:tc>
                  <a:txBody>
                    <a:bodyPr/>
                    <a:lstStyle/>
                    <a:p>
                      <a:r>
                        <a:rPr lang="en-IN" dirty="0"/>
                        <a:t>Drug Owner should provide drug name</a:t>
                      </a:r>
                      <a:r>
                        <a:rPr lang="en-IN" baseline="0" dirty="0"/>
                        <a:t>, drug id, date of upload and drug component file.</a:t>
                      </a:r>
                      <a:endParaRPr lang="en-IN" dirty="0"/>
                    </a:p>
                  </a:txBody>
                  <a:tcPr/>
                </a:tc>
                <a:tc>
                  <a:txBody>
                    <a:bodyPr/>
                    <a:lstStyle/>
                    <a:p>
                      <a:r>
                        <a:rPr lang="en-IN" dirty="0"/>
                        <a:t>Drug </a:t>
                      </a:r>
                      <a:r>
                        <a:rPr lang="en-IN" dirty="0" err="1"/>
                        <a:t>Name:XYZ</a:t>
                      </a:r>
                      <a:endParaRPr lang="en-IN" dirty="0"/>
                    </a:p>
                    <a:p>
                      <a:r>
                        <a:rPr lang="en-IN" dirty="0"/>
                        <a:t>Drug ID:12345</a:t>
                      </a:r>
                    </a:p>
                    <a:p>
                      <a:r>
                        <a:rPr lang="en-IN" dirty="0"/>
                        <a:t>Date of Upload:</a:t>
                      </a:r>
                    </a:p>
                    <a:p>
                      <a:r>
                        <a:rPr lang="en-IN" dirty="0"/>
                        <a:t>MM-DD-YYYY</a:t>
                      </a:r>
                    </a:p>
                    <a:p>
                      <a:r>
                        <a:rPr lang="en-IN" dirty="0"/>
                        <a:t>File:drug1.csv</a:t>
                      </a:r>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1674412">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drug name</a:t>
                      </a:r>
                      <a:r>
                        <a:rPr lang="en-IN" baseline="0" dirty="0"/>
                        <a:t>, drug id ,date of upload and drug component file.</a:t>
                      </a:r>
                      <a:endParaRPr lang="en-IN" dirty="0"/>
                    </a:p>
                  </a:txBody>
                  <a:tcPr/>
                </a:tc>
                <a:tc>
                  <a:txBody>
                    <a:bodyPr/>
                    <a:lstStyle/>
                    <a:p>
                      <a:r>
                        <a:rPr lang="en-IN" dirty="0"/>
                        <a:t>Drug </a:t>
                      </a:r>
                      <a:r>
                        <a:rPr lang="en-IN" dirty="0" err="1"/>
                        <a:t>Name:Zincovit</a:t>
                      </a:r>
                      <a:endParaRPr lang="en-IN" dirty="0"/>
                    </a:p>
                    <a:p>
                      <a:r>
                        <a:rPr lang="en-IN" dirty="0"/>
                        <a:t>Drug ID:1234</a:t>
                      </a:r>
                    </a:p>
                    <a:p>
                      <a:r>
                        <a:rPr lang="en-IN" dirty="0"/>
                        <a:t>Date of Upload:</a:t>
                      </a:r>
                    </a:p>
                    <a:p>
                      <a:r>
                        <a:rPr lang="en-IN" dirty="0"/>
                        <a:t>06-22-2020</a:t>
                      </a:r>
                    </a:p>
                    <a:p>
                      <a:r>
                        <a:rPr lang="en-IN" dirty="0"/>
                        <a:t>File:drug1.csv</a:t>
                      </a:r>
                    </a:p>
                    <a:p>
                      <a:endParaRPr lang="en-IN" dirty="0"/>
                    </a:p>
                  </a:txBody>
                  <a:tcPr/>
                </a:tc>
                <a:tc>
                  <a:txBody>
                    <a:bodyPr/>
                    <a:lstStyle/>
                    <a:p>
                      <a:r>
                        <a:rPr lang="en-IN" dirty="0"/>
                        <a:t>Please</a:t>
                      </a:r>
                      <a:r>
                        <a:rPr lang="en-IN" baseline="0" dirty="0"/>
                        <a:t> match the requested format for Drug Id.</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 Drug Id.</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r h="1674412">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drug name</a:t>
                      </a:r>
                      <a:r>
                        <a:rPr lang="en-IN" baseline="0" dirty="0"/>
                        <a:t>, drug id , date of upload and drug component file.</a:t>
                      </a:r>
                      <a:endParaRPr lang="en-IN" dirty="0"/>
                    </a:p>
                  </a:txBody>
                  <a:tcPr/>
                </a:tc>
                <a:tc>
                  <a:txBody>
                    <a:bodyPr/>
                    <a:lstStyle/>
                    <a:p>
                      <a:r>
                        <a:rPr lang="en-IN" dirty="0"/>
                        <a:t>Drug </a:t>
                      </a:r>
                      <a:r>
                        <a:rPr lang="en-IN" dirty="0" err="1"/>
                        <a:t>Name:Zincovit</a:t>
                      </a:r>
                      <a:endParaRPr lang="en-IN" dirty="0"/>
                    </a:p>
                    <a:p>
                      <a:r>
                        <a:rPr lang="en-IN" dirty="0"/>
                        <a:t>Drug ID:1234</a:t>
                      </a:r>
                    </a:p>
                    <a:p>
                      <a:r>
                        <a:rPr lang="en-IN" dirty="0"/>
                        <a:t>Date of Upload:</a:t>
                      </a:r>
                    </a:p>
                    <a:p>
                      <a:r>
                        <a:rPr lang="en-IN" dirty="0"/>
                        <a:t>22-06-2020</a:t>
                      </a:r>
                    </a:p>
                    <a:p>
                      <a:r>
                        <a:rPr lang="en-IN" dirty="0"/>
                        <a:t>File:drug1.csv</a:t>
                      </a:r>
                    </a:p>
                    <a:p>
                      <a:endParaRPr lang="en-IN" dirty="0"/>
                    </a:p>
                  </a:txBody>
                  <a:tcPr/>
                </a:tc>
                <a:tc>
                  <a:txBody>
                    <a:bodyPr/>
                    <a:lstStyle/>
                    <a:p>
                      <a:r>
                        <a:rPr lang="en-IN" dirty="0"/>
                        <a:t>Please</a:t>
                      </a:r>
                      <a:r>
                        <a:rPr lang="en-IN" baseline="0" dirty="0"/>
                        <a:t> match the requested format for Date of upload.</a:t>
                      </a:r>
                      <a:endParaRPr lang="en-IN" dirty="0"/>
                    </a:p>
                    <a:p>
                      <a:endParaRPr lang="en-IN" dirty="0"/>
                    </a:p>
                  </a:txBody>
                  <a:tcPr/>
                </a:tc>
                <a:tc>
                  <a:txBody>
                    <a:bodyPr/>
                    <a:lstStyle/>
                    <a:p>
                      <a:r>
                        <a:rPr lang="en-IN" dirty="0"/>
                        <a:t>Please</a:t>
                      </a:r>
                      <a:r>
                        <a:rPr lang="en-IN" baseline="0" dirty="0"/>
                        <a:t> match the requested format for Date of upload.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passed</a:t>
                      </a:r>
                    </a:p>
                    <a:p>
                      <a:endParaRPr lang="en-IN" dirty="0"/>
                    </a:p>
                  </a:txBody>
                  <a:tcPr/>
                </a:tc>
                <a:extLst>
                  <a:ext uri="{0D108BD9-81ED-4DB2-BD59-A6C34878D82A}">
                    <a16:rowId xmlns:a16="http://schemas.microsoft.com/office/drawing/2014/main" val="3923939085"/>
                  </a:ext>
                </a:extLst>
              </a:tr>
              <a:tr h="167441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drug name</a:t>
                      </a:r>
                      <a:r>
                        <a:rPr lang="en-IN" baseline="0" dirty="0"/>
                        <a:t>, drug id , date of upload and drug component file.</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Drug </a:t>
                      </a:r>
                      <a:r>
                        <a:rPr lang="en-IN" dirty="0" err="1"/>
                        <a:t>Name:Zincovit</a:t>
                      </a:r>
                      <a:endParaRPr lang="en-IN" dirty="0"/>
                    </a:p>
                    <a:p>
                      <a:r>
                        <a:rPr lang="en-IN" dirty="0"/>
                        <a:t>Drug ID:1234</a:t>
                      </a:r>
                    </a:p>
                    <a:p>
                      <a:r>
                        <a:rPr lang="en-IN" dirty="0"/>
                        <a:t>Date of Upload:</a:t>
                      </a:r>
                    </a:p>
                    <a:p>
                      <a:r>
                        <a:rPr lang="en-IN" dirty="0"/>
                        <a:t>22-06-2020</a:t>
                      </a:r>
                    </a:p>
                    <a:p>
                      <a:r>
                        <a:rPr lang="en-IN" dirty="0"/>
                        <a:t>File:drug1.csv</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a:t>File upload.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 file upload.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Passed.</a:t>
                      </a:r>
                    </a:p>
                  </a:txBody>
                  <a:tcPr/>
                </a:tc>
                <a:extLst>
                  <a:ext uri="{0D108BD9-81ED-4DB2-BD59-A6C34878D82A}">
                    <a16:rowId xmlns:a16="http://schemas.microsoft.com/office/drawing/2014/main" val="2199668669"/>
                  </a:ext>
                </a:extLst>
              </a:tr>
            </a:tbl>
          </a:graphicData>
        </a:graphic>
      </p:graphicFrame>
    </p:spTree>
    <p:extLst>
      <p:ext uri="{BB962C8B-B14F-4D97-AF65-F5344CB8AC3E}">
        <p14:creationId xmlns:p14="http://schemas.microsoft.com/office/powerpoint/2010/main" val="3307649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684"/>
            <a:ext cx="11701669" cy="718693"/>
          </a:xfrm>
        </p:spPr>
        <p:txBody>
          <a:bodyPr>
            <a:normAutofit fontScale="90000"/>
          </a:bodyPr>
          <a:lstStyle/>
          <a:p>
            <a:pPr algn="ctr"/>
            <a:r>
              <a:rPr lang="en-US" dirty="0"/>
              <a:t>           </a:t>
            </a:r>
            <a:r>
              <a:rPr lang="en-US" sz="3600" b="1" dirty="0">
                <a:latin typeface="Times New Roman" panose="02020603050405020304" pitchFamily="18" charset="0"/>
                <a:cs typeface="Times New Roman" panose="02020603050405020304" pitchFamily="18" charset="0"/>
              </a:rPr>
              <a:t>INTEGRATION </a:t>
            </a:r>
            <a:r>
              <a:rPr lang="en-IN" sz="3600" b="1" dirty="0">
                <a:latin typeface="Times New Roman" panose="02020603050405020304" pitchFamily="18" charset="0"/>
                <a:cs typeface="Times New Roman" panose="02020603050405020304" pitchFamily="18" charset="0"/>
              </a:rPr>
              <a:t>TESTING </a:t>
            </a:r>
          </a:p>
        </p:txBody>
      </p:sp>
      <p:sp>
        <p:nvSpPr>
          <p:cNvPr id="3" name="Content Placeholder 2"/>
          <p:cNvSpPr>
            <a:spLocks noGrp="1"/>
          </p:cNvSpPr>
          <p:nvPr>
            <p:ph idx="1"/>
          </p:nvPr>
        </p:nvSpPr>
        <p:spPr>
          <a:xfrm>
            <a:off x="384313" y="1603513"/>
            <a:ext cx="11582400" cy="479780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INTEGRATION TESTING is a level of software testing where individual units / components are combined and tested as a group. In this project, in the page of drug component uploading when we click submit it gets stored in the crowd similarly when we send request it gets notified to the drug owner to accept or decline the request. Thus the integration testing is done successfully and validated.</a:t>
            </a:r>
          </a:p>
          <a:p>
            <a:pPr marL="0" indent="0">
              <a:buNone/>
            </a:pPr>
            <a:r>
              <a:rPr lang="en-US" sz="2400" dirty="0">
                <a:latin typeface="Times New Roman" panose="02020603050405020304" pitchFamily="18" charset="0"/>
                <a:cs typeface="Times New Roman" panose="02020603050405020304" pitchFamily="18" charset="0"/>
              </a:rPr>
              <a:t>Result: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itchFamily="18" charset="0"/>
              </a:rPr>
              <a:t>All the test cases mentioned above passed successfully. No defects encountered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3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CFED43C3-0E99-47AC-A483-62B0454C8026}"/>
              </a:ext>
            </a:extLst>
          </p:cNvPr>
          <p:cNvGraphicFramePr>
            <a:graphicFrameLocks noGrp="1"/>
          </p:cNvGraphicFramePr>
          <p:nvPr>
            <p:ph idx="1"/>
            <p:extLst>
              <p:ext uri="{D42A27DB-BD31-4B8C-83A1-F6EECF244321}">
                <p14:modId xmlns:p14="http://schemas.microsoft.com/office/powerpoint/2010/main" val="4060855796"/>
              </p:ext>
            </p:extLst>
          </p:nvPr>
        </p:nvGraphicFramePr>
        <p:xfrm>
          <a:off x="198782" y="165489"/>
          <a:ext cx="11542644" cy="7030579"/>
        </p:xfrm>
        <a:graphic>
          <a:graphicData uri="http://schemas.openxmlformats.org/drawingml/2006/table">
            <a:tbl>
              <a:tblPr firstRow="1" bandRow="1">
                <a:tableStyleId>{5C22544A-7EE6-4342-B048-85BDC9FD1C3A}</a:tableStyleId>
              </a:tblPr>
              <a:tblGrid>
                <a:gridCol w="821635">
                  <a:extLst>
                    <a:ext uri="{9D8B030D-6E8A-4147-A177-3AD203B41FA5}">
                      <a16:colId xmlns:a16="http://schemas.microsoft.com/office/drawing/2014/main" val="2361687054"/>
                    </a:ext>
                  </a:extLst>
                </a:gridCol>
                <a:gridCol w="1749287">
                  <a:extLst>
                    <a:ext uri="{9D8B030D-6E8A-4147-A177-3AD203B41FA5}">
                      <a16:colId xmlns:a16="http://schemas.microsoft.com/office/drawing/2014/main" val="1620803272"/>
                    </a:ext>
                  </a:extLst>
                </a:gridCol>
                <a:gridCol w="1616766">
                  <a:extLst>
                    <a:ext uri="{9D8B030D-6E8A-4147-A177-3AD203B41FA5}">
                      <a16:colId xmlns:a16="http://schemas.microsoft.com/office/drawing/2014/main" val="597536295"/>
                    </a:ext>
                  </a:extLst>
                </a:gridCol>
                <a:gridCol w="1404730">
                  <a:extLst>
                    <a:ext uri="{9D8B030D-6E8A-4147-A177-3AD203B41FA5}">
                      <a16:colId xmlns:a16="http://schemas.microsoft.com/office/drawing/2014/main" val="1311217726"/>
                    </a:ext>
                  </a:extLst>
                </a:gridCol>
                <a:gridCol w="3313043">
                  <a:extLst>
                    <a:ext uri="{9D8B030D-6E8A-4147-A177-3AD203B41FA5}">
                      <a16:colId xmlns:a16="http://schemas.microsoft.com/office/drawing/2014/main" val="3129175060"/>
                    </a:ext>
                  </a:extLst>
                </a:gridCol>
                <a:gridCol w="2637183">
                  <a:extLst>
                    <a:ext uri="{9D8B030D-6E8A-4147-A177-3AD203B41FA5}">
                      <a16:colId xmlns:a16="http://schemas.microsoft.com/office/drawing/2014/main" val="3160262857"/>
                    </a:ext>
                  </a:extLst>
                </a:gridCol>
              </a:tblGrid>
              <a:tr h="474591">
                <a:tc>
                  <a:txBody>
                    <a:bodyPr/>
                    <a:lstStyle/>
                    <a:p>
                      <a:pPr algn="ctr"/>
                      <a:r>
                        <a:rPr lang="en-US" dirty="0"/>
                        <a:t>S.NO</a:t>
                      </a:r>
                    </a:p>
                  </a:txBody>
                  <a:tcPr/>
                </a:tc>
                <a:tc>
                  <a:txBody>
                    <a:bodyPr/>
                    <a:lstStyle/>
                    <a:p>
                      <a:pPr algn="ctr"/>
                      <a:r>
                        <a:rPr lang="en-US" dirty="0"/>
                        <a:t>TITLE</a:t>
                      </a:r>
                    </a:p>
                  </a:txBody>
                  <a:tcPr/>
                </a:tc>
                <a:tc>
                  <a:txBody>
                    <a:bodyPr/>
                    <a:lstStyle/>
                    <a:p>
                      <a:pPr algn="ctr"/>
                      <a:r>
                        <a:rPr lang="en-US" dirty="0"/>
                        <a:t>AUTHOR</a:t>
                      </a:r>
                    </a:p>
                  </a:txBody>
                  <a:tcPr/>
                </a:tc>
                <a:tc>
                  <a:txBody>
                    <a:bodyPr/>
                    <a:lstStyle/>
                    <a:p>
                      <a:pPr algn="ctr"/>
                      <a:r>
                        <a:rPr lang="en-US" dirty="0"/>
                        <a:t>YEAR</a:t>
                      </a:r>
                    </a:p>
                  </a:txBody>
                  <a:tcPr/>
                </a:tc>
                <a:tc>
                  <a:txBody>
                    <a:bodyPr/>
                    <a:lstStyle/>
                    <a:p>
                      <a:pPr algn="ctr"/>
                      <a:r>
                        <a:rPr lang="en-US" dirty="0"/>
                        <a:t>INFERENCE</a:t>
                      </a:r>
                    </a:p>
                  </a:txBody>
                  <a:tcPr/>
                </a:tc>
                <a:tc>
                  <a:txBody>
                    <a:bodyPr/>
                    <a:lstStyle/>
                    <a:p>
                      <a:pPr algn="ctr"/>
                      <a:r>
                        <a:rPr lang="en-US" dirty="0"/>
                        <a:t>DRAWBACKS</a:t>
                      </a:r>
                    </a:p>
                  </a:txBody>
                  <a:tcPr/>
                </a:tc>
                <a:extLst>
                  <a:ext uri="{0D108BD9-81ED-4DB2-BD59-A6C34878D82A}">
                    <a16:rowId xmlns:a16="http://schemas.microsoft.com/office/drawing/2014/main" val="160963289"/>
                  </a:ext>
                </a:extLst>
              </a:tr>
              <a:tr h="241292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A Novel </a:t>
                      </a:r>
                      <a:r>
                        <a:rPr kumimoji="0" lang="en-US" sz="1800" kern="1200" dirty="0" err="1">
                          <a:solidFill>
                            <a:schemeClr val="dk1"/>
                          </a:solidFill>
                          <a:latin typeface="Times New Roman" pitchFamily="18" charset="0"/>
                          <a:ea typeface="+mn-ea"/>
                          <a:cs typeface="Times New Roman" pitchFamily="18" charset="0"/>
                        </a:rPr>
                        <a:t>Neutrosophic</a:t>
                      </a:r>
                      <a:r>
                        <a:rPr kumimoji="0" lang="en-US" sz="1800" kern="1200" dirty="0">
                          <a:solidFill>
                            <a:schemeClr val="dk1"/>
                          </a:solidFill>
                          <a:latin typeface="Times New Roman" pitchFamily="18" charset="0"/>
                          <a:ea typeface="+mn-ea"/>
                          <a:cs typeface="Times New Roman" pitchFamily="18" charset="0"/>
                        </a:rPr>
                        <a:t> Weighted Extreme Learning Machine for Imbalanced Data Set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Times New Roman" pitchFamily="18" charset="0"/>
                          <a:ea typeface="+mn-ea"/>
                          <a:cs typeface="Times New Roman" pitchFamily="18" charset="0"/>
                        </a:rPr>
                        <a:t>Yaman</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Akbulut</a:t>
                      </a:r>
                      <a:r>
                        <a:rPr kumimoji="0" lang="en-US" sz="1800" kern="1200" dirty="0">
                          <a:solidFill>
                            <a:schemeClr val="dk1"/>
                          </a:solidFill>
                          <a:latin typeface="Times New Roman" pitchFamily="18" charset="0"/>
                          <a:ea typeface="+mn-ea"/>
                          <a:cs typeface="Times New Roman" pitchFamily="18" charset="0"/>
                        </a:rPr>
                        <a:t> 1 ID , Abdulkadir ¸ </a:t>
                      </a:r>
                      <a:r>
                        <a:rPr kumimoji="0" lang="en-US" sz="1800" kern="1200" dirty="0" err="1">
                          <a:solidFill>
                            <a:schemeClr val="dk1"/>
                          </a:solidFill>
                          <a:latin typeface="Times New Roman" pitchFamily="18" charset="0"/>
                          <a:ea typeface="+mn-ea"/>
                          <a:cs typeface="Times New Roman" pitchFamily="18" charset="0"/>
                        </a:rPr>
                        <a:t>Sengür</a:t>
                      </a:r>
                      <a:r>
                        <a:rPr kumimoji="0" lang="en-US" sz="1800" kern="1200" dirty="0">
                          <a:solidFill>
                            <a:schemeClr val="dk1"/>
                          </a:solidFill>
                          <a:latin typeface="Times New Roman" pitchFamily="18" charset="0"/>
                          <a:ea typeface="+mn-ea"/>
                          <a:cs typeface="Times New Roman" pitchFamily="18" charset="0"/>
                        </a:rPr>
                        <a:t> 1,* ID , </a:t>
                      </a:r>
                      <a:r>
                        <a:rPr kumimoji="0" lang="en-US" sz="1800" kern="1200" dirty="0" err="1">
                          <a:solidFill>
                            <a:schemeClr val="dk1"/>
                          </a:solidFill>
                          <a:latin typeface="Times New Roman" pitchFamily="18" charset="0"/>
                          <a:ea typeface="+mn-ea"/>
                          <a:cs typeface="Times New Roman" pitchFamily="18" charset="0"/>
                        </a:rPr>
                        <a:t>Yanhui</a:t>
                      </a:r>
                      <a:r>
                        <a:rPr kumimoji="0" lang="en-US" sz="1800" kern="1200" dirty="0">
                          <a:solidFill>
                            <a:schemeClr val="dk1"/>
                          </a:solidFill>
                          <a:latin typeface="Times New Roman" pitchFamily="18" charset="0"/>
                          <a:ea typeface="+mn-ea"/>
                          <a:cs typeface="Times New Roman" pitchFamily="18" charset="0"/>
                        </a:rPr>
                        <a:t> Guo 2 and </a:t>
                      </a:r>
                      <a:r>
                        <a:rPr kumimoji="0" lang="en-US" sz="1800" kern="1200" dirty="0" err="1">
                          <a:solidFill>
                            <a:schemeClr val="dk1"/>
                          </a:solidFill>
                          <a:latin typeface="Times New Roman" pitchFamily="18" charset="0"/>
                          <a:ea typeface="+mn-ea"/>
                          <a:cs typeface="Times New Roman" pitchFamily="18" charset="0"/>
                        </a:rPr>
                        <a:t>Florentin</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Smarandache</a:t>
                      </a:r>
                      <a:endParaRPr kumimoji="0" lang="en-US" sz="1800" kern="1200" dirty="0">
                        <a:solidFill>
                          <a:schemeClr val="dk1"/>
                        </a:solidFill>
                        <a:latin typeface="Times New Roman" pitchFamily="18" charset="0"/>
                        <a:ea typeface="+mn-ea"/>
                        <a:cs typeface="Times New Roman"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Journal of chemical information and computer sciences, vol. 44, no. 5, pp. 1630–1638, </a:t>
                      </a:r>
                      <a:r>
                        <a:rPr lang="en-US" dirty="0">
                          <a:latin typeface="Times New Roman" panose="02020603050405020304" pitchFamily="18" charset="0"/>
                          <a:cs typeface="Times New Roman" panose="02020603050405020304" pitchFamily="18" charset="0"/>
                        </a:rPr>
                        <a:t>2017</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It has advantages such as good generalization performance, fast learning speed, and low computational cost.</a:t>
                      </a:r>
                    </a:p>
                    <a:p>
                      <a:pPr algn="just"/>
                      <a:r>
                        <a:rPr kumimoji="0" lang="en-US" sz="1800" kern="1200" dirty="0" err="1">
                          <a:solidFill>
                            <a:schemeClr val="dk1"/>
                          </a:solidFill>
                          <a:latin typeface="Times New Roman" pitchFamily="18" charset="0"/>
                          <a:ea typeface="+mn-ea"/>
                          <a:cs typeface="Times New Roman" pitchFamily="18" charset="0"/>
                        </a:rPr>
                        <a:t>Neutrosophic</a:t>
                      </a:r>
                      <a:r>
                        <a:rPr kumimoji="0" lang="en-US" sz="1800" kern="1200" dirty="0">
                          <a:solidFill>
                            <a:schemeClr val="dk1"/>
                          </a:solidFill>
                          <a:latin typeface="Times New Roman" pitchFamily="18" charset="0"/>
                          <a:ea typeface="+mn-ea"/>
                          <a:cs typeface="Times New Roman" pitchFamily="18" charset="0"/>
                        </a:rPr>
                        <a:t> weighted extreme learning machine (NWELM), in which </a:t>
                      </a:r>
                      <a:r>
                        <a:rPr kumimoji="0" lang="en-US" sz="1800" kern="1200" dirty="0" err="1">
                          <a:solidFill>
                            <a:schemeClr val="dk1"/>
                          </a:solidFill>
                          <a:latin typeface="Times New Roman" pitchFamily="18" charset="0"/>
                          <a:ea typeface="+mn-ea"/>
                          <a:cs typeface="Times New Roman" pitchFamily="18" charset="0"/>
                        </a:rPr>
                        <a:t>neutrosophic</a:t>
                      </a:r>
                      <a:r>
                        <a:rPr kumimoji="0" lang="en-US" sz="1800" kern="1200" dirty="0">
                          <a:solidFill>
                            <a:schemeClr val="dk1"/>
                          </a:solidFill>
                          <a:latin typeface="Times New Roman" pitchFamily="18" charset="0"/>
                          <a:ea typeface="+mn-ea"/>
                          <a:cs typeface="Times New Roman" pitchFamily="18" charset="0"/>
                        </a:rPr>
                        <a:t> c-means (NCM) clustering algorithm is used for the approximation of the output weights of the ELM.</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1)Problems in the classification of imbalanced data sets.</a:t>
                      </a:r>
                    </a:p>
                    <a:p>
                      <a:pPr algn="just"/>
                      <a:r>
                        <a:rPr kumimoji="0" lang="en-US" sz="1800" kern="1200" dirty="0">
                          <a:solidFill>
                            <a:schemeClr val="dk1"/>
                          </a:solidFill>
                          <a:latin typeface="Times New Roman" pitchFamily="18" charset="0"/>
                          <a:ea typeface="+mn-ea"/>
                          <a:cs typeface="Times New Roman" pitchFamily="18" charset="0"/>
                        </a:rPr>
                        <a:t>2)ELM suffers from the presence of irrelevant variables in the large and high dimensional real data set </a:t>
                      </a:r>
                    </a:p>
                    <a:p>
                      <a:endParaRPr lang="en-US" dirty="0"/>
                    </a:p>
                  </a:txBody>
                  <a:tcPr/>
                </a:tc>
                <a:extLst>
                  <a:ext uri="{0D108BD9-81ED-4DB2-BD59-A6C34878D82A}">
                    <a16:rowId xmlns:a16="http://schemas.microsoft.com/office/drawing/2014/main" val="2215120205"/>
                  </a:ext>
                </a:extLst>
              </a:tr>
              <a:tr h="3447028">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Drug discovery and development: Role of basic biological research</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Richard C. </a:t>
                      </a:r>
                      <a:r>
                        <a:rPr kumimoji="0" lang="en-US" sz="1800" kern="1200" dirty="0" err="1">
                          <a:solidFill>
                            <a:schemeClr val="dk1"/>
                          </a:solidFill>
                          <a:latin typeface="Times New Roman" pitchFamily="18" charset="0"/>
                          <a:ea typeface="+mn-ea"/>
                          <a:cs typeface="Times New Roman" pitchFamily="18" charset="0"/>
                        </a:rPr>
                        <a:t>Mohsa</a:t>
                      </a:r>
                      <a:r>
                        <a:rPr kumimoji="0" lang="en-US" sz="1800" kern="1200" dirty="0">
                          <a:solidFill>
                            <a:schemeClr val="dk1"/>
                          </a:solidFill>
                          <a:latin typeface="Times New Roman" pitchFamily="18" charset="0"/>
                          <a:ea typeface="+mn-ea"/>
                          <a:cs typeface="Times New Roman" pitchFamily="18" charset="0"/>
                        </a:rPr>
                        <a:t>, Nigel H. Greig</a:t>
                      </a:r>
                    </a:p>
                    <a:p>
                      <a:endParaRPr lang="en-US" dirty="0"/>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IEEE Journal of Biomedical and Health Informatics, vol. 20, pp. 655 – 668, </a:t>
                      </a:r>
                      <a:r>
                        <a:rPr lang="en-US" dirty="0">
                          <a:latin typeface="Times New Roman" panose="02020603050405020304" pitchFamily="18" charset="0"/>
                          <a:cs typeface="Times New Roman" panose="02020603050405020304" pitchFamily="18" charset="0"/>
                        </a:rPr>
                        <a:t>2017</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Better medicines that are iterative improvements on current medications are valuable as they may offer benefits over existing medications in terms of potency, safety, tolerability, or convenience.</a:t>
                      </a:r>
                    </a:p>
                    <a:p>
                      <a:pPr algn="just"/>
                      <a:r>
                        <a:rPr kumimoji="0" lang="en-US" sz="1800" kern="1200" dirty="0">
                          <a:solidFill>
                            <a:schemeClr val="dk1"/>
                          </a:solidFill>
                          <a:latin typeface="Times New Roman" pitchFamily="18" charset="0"/>
                          <a:ea typeface="+mn-ea"/>
                          <a:cs typeface="Times New Roman" pitchFamily="18" charset="0"/>
                        </a:rPr>
                        <a:t>The drug discovery and development process and thereby support effective translation of preclinical research to humans.</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The process is sufficiently long, complex, and expensive so that many biological targets must be considered for every new medicine eventually approved for clinical use and new research tools may be needed to investigate each new target.</a:t>
                      </a:r>
                    </a:p>
                    <a:p>
                      <a:endParaRPr lang="en-US" dirty="0"/>
                    </a:p>
                  </a:txBody>
                  <a:tcPr/>
                </a:tc>
                <a:extLst>
                  <a:ext uri="{0D108BD9-81ED-4DB2-BD59-A6C34878D82A}">
                    <a16:rowId xmlns:a16="http://schemas.microsoft.com/office/drawing/2014/main" val="3402754552"/>
                  </a:ext>
                </a:extLst>
              </a:tr>
            </a:tbl>
          </a:graphicData>
        </a:graphic>
      </p:graphicFrame>
    </p:spTree>
    <p:extLst>
      <p:ext uri="{BB962C8B-B14F-4D97-AF65-F5344CB8AC3E}">
        <p14:creationId xmlns:p14="http://schemas.microsoft.com/office/powerpoint/2010/main" val="1967327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43A922DD-FE4B-4BA3-8A0B-7A82B082A098}"/>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Tree>
    <p:extLst>
      <p:ext uri="{BB962C8B-B14F-4D97-AF65-F5344CB8AC3E}">
        <p14:creationId xmlns:p14="http://schemas.microsoft.com/office/powerpoint/2010/main" val="2525202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58BADE4C-B3B8-4569-ABA3-FAB93B0823A5}"/>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Tree>
    <p:extLst>
      <p:ext uri="{BB962C8B-B14F-4D97-AF65-F5344CB8AC3E}">
        <p14:creationId xmlns:p14="http://schemas.microsoft.com/office/powerpoint/2010/main" val="674287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C21772B6-A6DF-40C9-A3A4-F851FE1DFD39}"/>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Tree>
    <p:extLst>
      <p:ext uri="{BB962C8B-B14F-4D97-AF65-F5344CB8AC3E}">
        <p14:creationId xmlns:p14="http://schemas.microsoft.com/office/powerpoint/2010/main" val="475216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988F5835-5931-4F3A-BD01-C3FA0339CCBA}"/>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Tree>
    <p:extLst>
      <p:ext uri="{BB962C8B-B14F-4D97-AF65-F5344CB8AC3E}">
        <p14:creationId xmlns:p14="http://schemas.microsoft.com/office/powerpoint/2010/main" val="1011284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8E87E2BB-67C0-419F-9B99-1A006F2847ED}"/>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Tree>
    <p:extLst>
      <p:ext uri="{BB962C8B-B14F-4D97-AF65-F5344CB8AC3E}">
        <p14:creationId xmlns:p14="http://schemas.microsoft.com/office/powerpoint/2010/main" val="2473197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D63AB78A-E8CD-4F10-BEE3-09851D0085BF}"/>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Tree>
    <p:extLst>
      <p:ext uri="{BB962C8B-B14F-4D97-AF65-F5344CB8AC3E}">
        <p14:creationId xmlns:p14="http://schemas.microsoft.com/office/powerpoint/2010/main" val="42650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0D7DE9E5-4859-4E9E-BD91-1F791A1C25D5}"/>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Tree>
    <p:extLst>
      <p:ext uri="{BB962C8B-B14F-4D97-AF65-F5344CB8AC3E}">
        <p14:creationId xmlns:p14="http://schemas.microsoft.com/office/powerpoint/2010/main" val="3893636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B5C0FCC0-51CA-40D2-8917-C688DDC66D7E}"/>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Tree>
    <p:extLst>
      <p:ext uri="{BB962C8B-B14F-4D97-AF65-F5344CB8AC3E}">
        <p14:creationId xmlns:p14="http://schemas.microsoft.com/office/powerpoint/2010/main" val="562442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8" name="Picture 7">
            <a:extLst>
              <a:ext uri="{FF2B5EF4-FFF2-40B4-BE49-F238E27FC236}">
                <a16:creationId xmlns:a16="http://schemas.microsoft.com/office/drawing/2014/main" id="{CD561849-DCF8-4DDE-8BE6-A2162338E1E6}"/>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Tree>
    <p:extLst>
      <p:ext uri="{BB962C8B-B14F-4D97-AF65-F5344CB8AC3E}">
        <p14:creationId xmlns:p14="http://schemas.microsoft.com/office/powerpoint/2010/main" val="2663063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8E18-8C1E-4F6E-86CD-381C70567920}"/>
              </a:ext>
            </a:extLst>
          </p:cNvPr>
          <p:cNvSpPr>
            <a:spLocks noGrp="1"/>
          </p:cNvSpPr>
          <p:nvPr>
            <p:ph type="title"/>
          </p:nvPr>
        </p:nvSpPr>
        <p:spPr>
          <a:xfrm>
            <a:off x="458694" y="365761"/>
            <a:ext cx="10895106" cy="628152"/>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CONCLUSION AND FUTURE ENHANCEMENT</a:t>
            </a:r>
          </a:p>
        </p:txBody>
      </p:sp>
      <p:sp>
        <p:nvSpPr>
          <p:cNvPr id="3" name="Content Placeholder 2">
            <a:extLst>
              <a:ext uri="{FF2B5EF4-FFF2-40B4-BE49-F238E27FC236}">
                <a16:creationId xmlns:a16="http://schemas.microsoft.com/office/drawing/2014/main" id="{D988ACF6-E39F-4B6F-8F89-EBFAEAA796D6}"/>
              </a:ext>
            </a:extLst>
          </p:cNvPr>
          <p:cNvSpPr>
            <a:spLocks noGrp="1"/>
          </p:cNvSpPr>
          <p:nvPr>
            <p:ph idx="1"/>
          </p:nvPr>
        </p:nvSpPr>
        <p:spPr>
          <a:xfrm>
            <a:off x="225288" y="993913"/>
            <a:ext cx="11754678" cy="5864087"/>
          </a:xfrm>
        </p:spPr>
        <p:txBody>
          <a:bodyPr>
            <a:normAutofit fontScale="70000" lnSpcReduction="20000"/>
          </a:bodyPr>
          <a:lstStyle/>
          <a:p>
            <a:pPr marL="0" marR="0" indent="0" algn="just">
              <a:lnSpc>
                <a:spcPct val="150000"/>
              </a:lnSpc>
              <a:spcBef>
                <a:spcPts val="0"/>
              </a:spcBef>
              <a:spcAft>
                <a:spcPts val="1000"/>
              </a:spcAft>
              <a:buNone/>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1000"/>
              </a:spcAft>
              <a:buNone/>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We proposed POD, a new privacy preserving outsourced drug discovery in the cloud. POD is designed to facilitate drug manufacturers to securely outsource their formulas to the cloud for storage and SVM and NB training. The trained model could be used for authorized client’s compound classification in a privacy-preserving way. Specifically, we designed a secure domain transformation protocol and several basic secure computation components for secure outsourced computation across different parties. We also built two key secure components (i.e. secure parameter selection and secure sequential minimal optimization) to achieve privacy-preserving SVM and NB training in drug discovery.</a:t>
            </a:r>
          </a:p>
          <a:p>
            <a:pPr marL="0" marR="0" indent="0" algn="just">
              <a:lnSpc>
                <a:spcPct val="150000"/>
              </a:lnSpc>
              <a:spcBef>
                <a:spcPts val="0"/>
              </a:spcBef>
              <a:spcAft>
                <a:spcPts val="1000"/>
              </a:spcAft>
              <a:buNone/>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Future Work</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1000"/>
              </a:spcAft>
              <a:buNone/>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We will be extending our approach to support more sophisticated data mining method in order to support very large dataset in drug discovery.</a:t>
            </a:r>
          </a:p>
          <a:p>
            <a:pPr marL="0" indent="0">
              <a:buNone/>
            </a:pPr>
            <a:endParaRPr lang="en-US" dirty="0"/>
          </a:p>
        </p:txBody>
      </p:sp>
    </p:spTree>
    <p:extLst>
      <p:ext uri="{BB962C8B-B14F-4D97-AF65-F5344CB8AC3E}">
        <p14:creationId xmlns:p14="http://schemas.microsoft.com/office/powerpoint/2010/main" val="342982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CF9C8C50-1952-4DD9-9C52-77D3B2CBACB7}"/>
              </a:ext>
            </a:extLst>
          </p:cNvPr>
          <p:cNvGraphicFramePr>
            <a:graphicFrameLocks noGrp="1"/>
          </p:cNvGraphicFramePr>
          <p:nvPr>
            <p:ph idx="1"/>
            <p:extLst>
              <p:ext uri="{D42A27DB-BD31-4B8C-83A1-F6EECF244321}">
                <p14:modId xmlns:p14="http://schemas.microsoft.com/office/powerpoint/2010/main" val="3035265584"/>
              </p:ext>
            </p:extLst>
          </p:nvPr>
        </p:nvGraphicFramePr>
        <p:xfrm>
          <a:off x="265043" y="145774"/>
          <a:ext cx="11529390" cy="6361043"/>
        </p:xfrm>
        <a:graphic>
          <a:graphicData uri="http://schemas.openxmlformats.org/drawingml/2006/table">
            <a:tbl>
              <a:tblPr firstRow="1" bandRow="1">
                <a:tableStyleId>{5C22544A-7EE6-4342-B048-85BDC9FD1C3A}</a:tableStyleId>
              </a:tblPr>
              <a:tblGrid>
                <a:gridCol w="768627">
                  <a:extLst>
                    <a:ext uri="{9D8B030D-6E8A-4147-A177-3AD203B41FA5}">
                      <a16:colId xmlns:a16="http://schemas.microsoft.com/office/drawing/2014/main" val="3960544112"/>
                    </a:ext>
                  </a:extLst>
                </a:gridCol>
                <a:gridCol w="1577008">
                  <a:extLst>
                    <a:ext uri="{9D8B030D-6E8A-4147-A177-3AD203B41FA5}">
                      <a16:colId xmlns:a16="http://schemas.microsoft.com/office/drawing/2014/main" val="2051837687"/>
                    </a:ext>
                  </a:extLst>
                </a:gridCol>
                <a:gridCol w="1219200">
                  <a:extLst>
                    <a:ext uri="{9D8B030D-6E8A-4147-A177-3AD203B41FA5}">
                      <a16:colId xmlns:a16="http://schemas.microsoft.com/office/drawing/2014/main" val="911273748"/>
                    </a:ext>
                  </a:extLst>
                </a:gridCol>
                <a:gridCol w="1524000">
                  <a:extLst>
                    <a:ext uri="{9D8B030D-6E8A-4147-A177-3AD203B41FA5}">
                      <a16:colId xmlns:a16="http://schemas.microsoft.com/office/drawing/2014/main" val="862445723"/>
                    </a:ext>
                  </a:extLst>
                </a:gridCol>
                <a:gridCol w="3896139">
                  <a:extLst>
                    <a:ext uri="{9D8B030D-6E8A-4147-A177-3AD203B41FA5}">
                      <a16:colId xmlns:a16="http://schemas.microsoft.com/office/drawing/2014/main" val="2121617293"/>
                    </a:ext>
                  </a:extLst>
                </a:gridCol>
                <a:gridCol w="2544416">
                  <a:extLst>
                    <a:ext uri="{9D8B030D-6E8A-4147-A177-3AD203B41FA5}">
                      <a16:colId xmlns:a16="http://schemas.microsoft.com/office/drawing/2014/main" val="1172185570"/>
                    </a:ext>
                  </a:extLst>
                </a:gridCol>
              </a:tblGrid>
              <a:tr h="754700">
                <a:tc>
                  <a:txBody>
                    <a:bodyPr/>
                    <a:lstStyle/>
                    <a:p>
                      <a:r>
                        <a:rPr lang="en-US"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INFERENCE</a:t>
                      </a:r>
                    </a:p>
                  </a:txBody>
                  <a:tcPr/>
                </a:tc>
                <a:tc>
                  <a:txBody>
                    <a:bodyPr/>
                    <a:lstStyle/>
                    <a:p>
                      <a:r>
                        <a:rPr lang="en-US" dirty="0"/>
                        <a:t>DRAWBACKS</a:t>
                      </a:r>
                    </a:p>
                  </a:txBody>
                  <a:tcPr/>
                </a:tc>
                <a:extLst>
                  <a:ext uri="{0D108BD9-81ED-4DB2-BD59-A6C34878D82A}">
                    <a16:rowId xmlns:a16="http://schemas.microsoft.com/office/drawing/2014/main" val="4258691317"/>
                  </a:ext>
                </a:extLst>
              </a:tr>
              <a:tr h="5606343">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Needle Free Drug Delivery Devices Market Size, Industry Outlook and Opportunity Analysis Report 2018-2025</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Aniket Sharma</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8th ACM SIGSAC symposium on Information, computer and communications security. ACM, 2013, pp. 541–546.</a:t>
                      </a:r>
                      <a:r>
                        <a:rPr lang="en-US"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The global Needle-Free Drug Delivery Devices Market report is a tailored made research service providing informative data and various critical aspects of the market such as market outlook, market share, growth, and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trends.Moreover</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the report also highlights the key strategy of top players. Additionally, this report covers a wide spectrum of services such as the latest technology trend, market opportunity analysis, and competitive landscape</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p>
                  </a:txBody>
                  <a:tcPr/>
                </a:tc>
                <a:tc>
                  <a:txBody>
                    <a:bodyPr/>
                    <a:lstStyle/>
                    <a:p>
                      <a:r>
                        <a:rPr lang="en-US" dirty="0">
                          <a:latin typeface="Times New Roman" panose="02020603050405020304" pitchFamily="18" charset="0"/>
                          <a:cs typeface="Times New Roman" panose="02020603050405020304" pitchFamily="18" charset="0"/>
                        </a:rPr>
                        <a:t>This Needle free drug discovery is yet to be developed and to carry on this discovery we need advanced expensive technology.</a:t>
                      </a:r>
                    </a:p>
                  </a:txBody>
                  <a:tcPr/>
                </a:tc>
                <a:extLst>
                  <a:ext uri="{0D108BD9-81ED-4DB2-BD59-A6C34878D82A}">
                    <a16:rowId xmlns:a16="http://schemas.microsoft.com/office/drawing/2014/main" val="2112102498"/>
                  </a:ext>
                </a:extLst>
              </a:tr>
            </a:tbl>
          </a:graphicData>
        </a:graphic>
      </p:graphicFrame>
    </p:spTree>
    <p:extLst>
      <p:ext uri="{BB962C8B-B14F-4D97-AF65-F5344CB8AC3E}">
        <p14:creationId xmlns:p14="http://schemas.microsoft.com/office/powerpoint/2010/main" val="2021362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F9DC-D395-4D26-8B3B-B05AC27E3044}"/>
              </a:ext>
            </a:extLst>
          </p:cNvPr>
          <p:cNvSpPr>
            <a:spLocks noGrp="1"/>
          </p:cNvSpPr>
          <p:nvPr>
            <p:ph type="title"/>
          </p:nvPr>
        </p:nvSpPr>
        <p:spPr>
          <a:xfrm>
            <a:off x="838200" y="365126"/>
            <a:ext cx="10515600" cy="64203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DD6006B-B670-4905-A7B5-811243B52C80}"/>
              </a:ext>
            </a:extLst>
          </p:cNvPr>
          <p:cNvSpPr>
            <a:spLocks noGrp="1"/>
          </p:cNvSpPr>
          <p:nvPr>
            <p:ph idx="1"/>
          </p:nvPr>
        </p:nvSpPr>
        <p:spPr>
          <a:xfrm>
            <a:off x="477079" y="1298713"/>
            <a:ext cx="11463130" cy="5300870"/>
          </a:xfrm>
        </p:spPr>
        <p:txBody>
          <a:bodyPr>
            <a:normAutofit fontScale="85000" lnSpcReduction="20000"/>
          </a:bodyPr>
          <a:lstStyle/>
          <a:p>
            <a:pPr marL="514350" indent="-514350">
              <a:buFont typeface="Arial" panose="020B0604020202020204" pitchFamily="34" charset="0"/>
              <a:buAutoNum type="arabicPeriod"/>
            </a:pPr>
            <a:r>
              <a:rPr lang="en-US" sz="2800" kern="1200" dirty="0" err="1">
                <a:solidFill>
                  <a:schemeClr val="dk1"/>
                </a:solidFill>
                <a:effectLst/>
                <a:latin typeface="Times New Roman" panose="02020603050405020304" pitchFamily="18" charset="0"/>
                <a:cs typeface="Times New Roman" panose="02020603050405020304" pitchFamily="18" charset="0"/>
              </a:rPr>
              <a:t>Dibyendu</a:t>
            </a:r>
            <a:r>
              <a:rPr lang="en-US" sz="2800" kern="1200" dirty="0">
                <a:solidFill>
                  <a:schemeClr val="dk1"/>
                </a:solidFill>
                <a:effectLst/>
                <a:latin typeface="Times New Roman" panose="02020603050405020304" pitchFamily="18" charset="0"/>
                <a:cs typeface="Times New Roman" panose="02020603050405020304" pitchFamily="18" charset="0"/>
              </a:rPr>
              <a:t> Dana , </a:t>
            </a:r>
            <a:r>
              <a:rPr lang="en-US" sz="2800" kern="1200" dirty="0" err="1">
                <a:solidFill>
                  <a:schemeClr val="dk1"/>
                </a:solidFill>
                <a:effectLst/>
                <a:latin typeface="Times New Roman" panose="02020603050405020304" pitchFamily="18" charset="0"/>
                <a:cs typeface="Times New Roman" panose="02020603050405020304" pitchFamily="18" charset="0"/>
              </a:rPr>
              <a:t>Satishkumar</a:t>
            </a:r>
            <a:r>
              <a:rPr lang="en-US" sz="2800" kern="1200" dirty="0">
                <a:solidFill>
                  <a:schemeClr val="dk1"/>
                </a:solidFill>
                <a:effectLst/>
                <a:latin typeface="Times New Roman" panose="02020603050405020304" pitchFamily="18" charset="0"/>
                <a:cs typeface="Times New Roman" panose="02020603050405020304" pitchFamily="18" charset="0"/>
              </a:rPr>
              <a:t> V. Gadhiya , Luce G. St. </a:t>
            </a:r>
            <a:r>
              <a:rPr lang="en-US" sz="2800" kern="1200" dirty="0" err="1">
                <a:solidFill>
                  <a:schemeClr val="dk1"/>
                </a:solidFill>
                <a:effectLst/>
                <a:latin typeface="Times New Roman" panose="02020603050405020304" pitchFamily="18" charset="0"/>
                <a:cs typeface="Times New Roman" panose="02020603050405020304" pitchFamily="18" charset="0"/>
              </a:rPr>
              <a:t>Surin</a:t>
            </a:r>
            <a:r>
              <a:rPr lang="en-US" sz="2800" kern="1200" dirty="0">
                <a:solidFill>
                  <a:schemeClr val="dk1"/>
                </a:solidFill>
                <a:effectLst/>
                <a:latin typeface="Times New Roman" panose="02020603050405020304" pitchFamily="18" charset="0"/>
                <a:cs typeface="Times New Roman" panose="02020603050405020304" pitchFamily="18" charset="0"/>
              </a:rPr>
              <a:t> , David Li , Farha </a:t>
            </a:r>
            <a:r>
              <a:rPr lang="en-US" sz="2800" kern="1200" dirty="0" err="1">
                <a:solidFill>
                  <a:schemeClr val="dk1"/>
                </a:solidFill>
                <a:effectLst/>
                <a:latin typeface="Times New Roman" panose="02020603050405020304" pitchFamily="18" charset="0"/>
                <a:cs typeface="Times New Roman" panose="02020603050405020304" pitchFamily="18" charset="0"/>
              </a:rPr>
              <a:t>Naaz</a:t>
            </a:r>
            <a:r>
              <a:rPr lang="en-US" sz="2800" kern="1200" dirty="0">
                <a:solidFill>
                  <a:schemeClr val="dk1"/>
                </a:solidFill>
                <a:effectLst/>
                <a:latin typeface="Times New Roman" panose="02020603050405020304" pitchFamily="18" charset="0"/>
                <a:cs typeface="Times New Roman" panose="02020603050405020304" pitchFamily="18" charset="0"/>
              </a:rPr>
              <a:t> ,</a:t>
            </a:r>
            <a:r>
              <a:rPr lang="en-US" sz="2800" kern="1200" dirty="0" err="1">
                <a:solidFill>
                  <a:schemeClr val="dk1"/>
                </a:solidFill>
                <a:effectLst/>
                <a:latin typeface="Times New Roman" panose="02020603050405020304" pitchFamily="18" charset="0"/>
                <a:cs typeface="Times New Roman" panose="02020603050405020304" pitchFamily="18" charset="0"/>
              </a:rPr>
              <a:t>Quaisar</a:t>
            </a:r>
            <a:r>
              <a:rPr lang="en-US" sz="2800" kern="1200" dirty="0">
                <a:solidFill>
                  <a:schemeClr val="dk1"/>
                </a:solidFill>
                <a:effectLst/>
                <a:latin typeface="Times New Roman" panose="02020603050405020304" pitchFamily="18" charset="0"/>
                <a:cs typeface="Times New Roman" panose="02020603050405020304" pitchFamily="18" charset="0"/>
              </a:rPr>
              <a:t> </a:t>
            </a:r>
            <a:r>
              <a:rPr lang="en-US" sz="2800" kern="1200" dirty="0" err="1">
                <a:solidFill>
                  <a:schemeClr val="dk1"/>
                </a:solidFill>
                <a:effectLst/>
                <a:latin typeface="Times New Roman" panose="02020603050405020304" pitchFamily="18" charset="0"/>
                <a:cs typeface="Times New Roman" panose="02020603050405020304" pitchFamily="18" charset="0"/>
              </a:rPr>
              <a:t>Ali,“Deep</a:t>
            </a:r>
            <a:r>
              <a:rPr lang="en-US" sz="2800" kern="1200" dirty="0">
                <a:solidFill>
                  <a:schemeClr val="dk1"/>
                </a:solidFill>
                <a:effectLst/>
                <a:latin typeface="Times New Roman" panose="02020603050405020304" pitchFamily="18" charset="0"/>
                <a:cs typeface="Times New Roman" panose="02020603050405020304" pitchFamily="18" charset="0"/>
              </a:rPr>
              <a:t> Learning in Drug Discovery and Medicine; Scratching the Surface”, </a:t>
            </a:r>
            <a:r>
              <a:rPr lang="en-US" dirty="0">
                <a:solidFill>
                  <a:schemeClr val="dk1"/>
                </a:solidFill>
                <a:latin typeface="Times New Roman" panose="02020603050405020304" pitchFamily="18" charset="0"/>
                <a:cs typeface="Times New Roman" panose="02020603050405020304" pitchFamily="18" charset="0"/>
              </a:rPr>
              <a:t>The </a:t>
            </a:r>
            <a:r>
              <a:rPr lang="en-IN" sz="2800" kern="1200" dirty="0">
                <a:solidFill>
                  <a:schemeClr val="dk1"/>
                </a:solidFill>
                <a:effectLst/>
                <a:latin typeface="Times New Roman" panose="02020603050405020304" pitchFamily="18" charset="0"/>
                <a:cs typeface="Times New Roman" panose="02020603050405020304" pitchFamily="18" charset="0"/>
              </a:rPr>
              <a:t>British journal of pharmacology, vol. 162, no. 6, pp. 1239–1249, </a:t>
            </a:r>
            <a:r>
              <a:rPr lang="en-US" dirty="0">
                <a:latin typeface="Times New Roman" panose="02020603050405020304" pitchFamily="18" charset="0"/>
                <a:cs typeface="Times New Roman" panose="02020603050405020304" pitchFamily="18" charset="0"/>
              </a:rPr>
              <a:t>2018</a:t>
            </a:r>
          </a:p>
          <a:p>
            <a:pPr marL="514350" indent="-514350">
              <a:buFont typeface="Arial" panose="020B0604020202020204" pitchFamily="34" charset="0"/>
              <a:buAutoNum type="arabicPeriod"/>
            </a:pPr>
            <a:r>
              <a:rPr kumimoji="0" lang="en-US" sz="2800" kern="1200" dirty="0" err="1">
                <a:solidFill>
                  <a:schemeClr val="dk1"/>
                </a:solidFill>
                <a:latin typeface="Times New Roman" panose="02020603050405020304" pitchFamily="18" charset="0"/>
                <a:cs typeface="Times New Roman" pitchFamily="18" charset="0"/>
              </a:rPr>
              <a:t>Yaman</a:t>
            </a:r>
            <a:r>
              <a:rPr kumimoji="0" lang="en-US" sz="2800" kern="1200" dirty="0">
                <a:solidFill>
                  <a:schemeClr val="dk1"/>
                </a:solidFill>
                <a:latin typeface="Times New Roman" panose="02020603050405020304" pitchFamily="18" charset="0"/>
                <a:cs typeface="Times New Roman" pitchFamily="18" charset="0"/>
              </a:rPr>
              <a:t> </a:t>
            </a:r>
            <a:r>
              <a:rPr kumimoji="0" lang="en-US" sz="2800" kern="1200" dirty="0" err="1">
                <a:solidFill>
                  <a:schemeClr val="dk1"/>
                </a:solidFill>
                <a:latin typeface="Times New Roman" panose="02020603050405020304" pitchFamily="18" charset="0"/>
                <a:cs typeface="Times New Roman" pitchFamily="18" charset="0"/>
              </a:rPr>
              <a:t>Akbulut</a:t>
            </a:r>
            <a:r>
              <a:rPr kumimoji="0" lang="en-US" sz="2800" kern="1200" dirty="0">
                <a:solidFill>
                  <a:schemeClr val="dk1"/>
                </a:solidFill>
                <a:latin typeface="Times New Roman" panose="02020603050405020304" pitchFamily="18" charset="0"/>
                <a:cs typeface="Times New Roman" pitchFamily="18" charset="0"/>
              </a:rPr>
              <a:t> 1 ID , Abdulkadir ¸ </a:t>
            </a:r>
            <a:r>
              <a:rPr kumimoji="0" lang="en-US" sz="2800" kern="1200" dirty="0" err="1">
                <a:solidFill>
                  <a:schemeClr val="dk1"/>
                </a:solidFill>
                <a:latin typeface="Times New Roman" panose="02020603050405020304" pitchFamily="18" charset="0"/>
                <a:cs typeface="Times New Roman" pitchFamily="18" charset="0"/>
              </a:rPr>
              <a:t>Sengür</a:t>
            </a:r>
            <a:r>
              <a:rPr kumimoji="0" lang="en-US" sz="2800" kern="1200" dirty="0">
                <a:solidFill>
                  <a:schemeClr val="dk1"/>
                </a:solidFill>
                <a:latin typeface="Times New Roman" panose="02020603050405020304" pitchFamily="18" charset="0"/>
                <a:cs typeface="Times New Roman" pitchFamily="18" charset="0"/>
              </a:rPr>
              <a:t> 1,* ID , </a:t>
            </a:r>
            <a:r>
              <a:rPr kumimoji="0" lang="en-US" sz="2800" kern="1200" dirty="0" err="1">
                <a:solidFill>
                  <a:schemeClr val="dk1"/>
                </a:solidFill>
                <a:latin typeface="Times New Roman" panose="02020603050405020304" pitchFamily="18" charset="0"/>
                <a:cs typeface="Times New Roman" pitchFamily="18" charset="0"/>
              </a:rPr>
              <a:t>Yanhui</a:t>
            </a:r>
            <a:r>
              <a:rPr kumimoji="0" lang="en-US" sz="2800" kern="1200" dirty="0">
                <a:solidFill>
                  <a:schemeClr val="dk1"/>
                </a:solidFill>
                <a:latin typeface="Times New Roman" panose="02020603050405020304" pitchFamily="18" charset="0"/>
                <a:cs typeface="Times New Roman" pitchFamily="18" charset="0"/>
              </a:rPr>
              <a:t> Guo 2 and </a:t>
            </a:r>
            <a:r>
              <a:rPr kumimoji="0" lang="en-US" sz="2800" kern="1200" dirty="0" err="1">
                <a:solidFill>
                  <a:schemeClr val="dk1"/>
                </a:solidFill>
                <a:latin typeface="Times New Roman" panose="02020603050405020304" pitchFamily="18" charset="0"/>
                <a:cs typeface="Times New Roman" pitchFamily="18" charset="0"/>
              </a:rPr>
              <a:t>Florentin</a:t>
            </a:r>
            <a:r>
              <a:rPr kumimoji="0" lang="en-US" sz="2800" kern="1200" dirty="0">
                <a:solidFill>
                  <a:schemeClr val="dk1"/>
                </a:solidFill>
                <a:latin typeface="Times New Roman" panose="02020603050405020304" pitchFamily="18" charset="0"/>
                <a:cs typeface="Times New Roman" pitchFamily="18" charset="0"/>
              </a:rPr>
              <a:t> </a:t>
            </a:r>
            <a:r>
              <a:rPr kumimoji="0" lang="en-US" sz="2800" kern="1200" dirty="0" err="1">
                <a:solidFill>
                  <a:schemeClr val="dk1"/>
                </a:solidFill>
                <a:latin typeface="Times New Roman" panose="02020603050405020304" pitchFamily="18" charset="0"/>
                <a:cs typeface="Times New Roman" pitchFamily="18" charset="0"/>
              </a:rPr>
              <a:t>Smarandache</a:t>
            </a:r>
            <a:r>
              <a:rPr kumimoji="0" lang="en-US" sz="2800" kern="1200" dirty="0">
                <a:solidFill>
                  <a:schemeClr val="dk1"/>
                </a:solidFill>
                <a:latin typeface="Times New Roman" panose="02020603050405020304" pitchFamily="18" charset="0"/>
                <a:cs typeface="Times New Roman" pitchFamily="18" charset="0"/>
              </a:rPr>
              <a:t>, “A Novel </a:t>
            </a:r>
            <a:r>
              <a:rPr kumimoji="0" lang="en-US" sz="2800" kern="1200" dirty="0" err="1">
                <a:solidFill>
                  <a:schemeClr val="dk1"/>
                </a:solidFill>
                <a:latin typeface="Times New Roman" panose="02020603050405020304" pitchFamily="18" charset="0"/>
                <a:cs typeface="Times New Roman" pitchFamily="18" charset="0"/>
              </a:rPr>
              <a:t>Neutrosophic</a:t>
            </a:r>
            <a:r>
              <a:rPr kumimoji="0" lang="en-US" sz="2800" kern="1200" dirty="0">
                <a:solidFill>
                  <a:schemeClr val="dk1"/>
                </a:solidFill>
                <a:latin typeface="Times New Roman" panose="02020603050405020304" pitchFamily="18" charset="0"/>
                <a:cs typeface="Times New Roman" pitchFamily="18" charset="0"/>
              </a:rPr>
              <a:t> Weighted Extreme Learning Machine for Imbalanced Data Set ”,</a:t>
            </a:r>
            <a:r>
              <a:rPr lang="en-IN" sz="2800" kern="1200" dirty="0">
                <a:solidFill>
                  <a:schemeClr val="dk1"/>
                </a:solidFill>
                <a:effectLst/>
                <a:latin typeface="Times New Roman" panose="02020603050405020304" pitchFamily="18" charset="0"/>
                <a:cs typeface="Times New Roman" panose="02020603050405020304" pitchFamily="18" charset="0"/>
              </a:rPr>
              <a:t>Journal of chemical information and computer sciences, vol. 44, no. 5, pp. 1630–1638, </a:t>
            </a:r>
            <a:r>
              <a:rPr lang="en-US" dirty="0">
                <a:latin typeface="Times New Roman" panose="02020603050405020304" pitchFamily="18" charset="0"/>
                <a:cs typeface="Times New Roman" panose="02020603050405020304" pitchFamily="18" charset="0"/>
              </a:rPr>
              <a:t>2017</a:t>
            </a:r>
            <a:endParaRPr kumimoji="0" lang="en-US" sz="2800" kern="1200" dirty="0">
              <a:solidFill>
                <a:schemeClr val="dk1"/>
              </a:solidFill>
              <a:latin typeface="Times New Roman" panose="02020603050405020304" pitchFamily="18" charset="0"/>
              <a:cs typeface="Times New Roman" pitchFamily="18" charset="0"/>
            </a:endParaRPr>
          </a:p>
          <a:p>
            <a:pPr marL="514350" indent="-514350">
              <a:buFont typeface="Arial" panose="020B0604020202020204" pitchFamily="34" charset="0"/>
              <a:buAutoNum type="arabicPeriod"/>
            </a:pPr>
            <a:r>
              <a:rPr kumimoji="0" lang="en-US" sz="2800" kern="1200" dirty="0">
                <a:solidFill>
                  <a:schemeClr val="dk1"/>
                </a:solidFill>
                <a:latin typeface="Times New Roman" panose="02020603050405020304" pitchFamily="18" charset="0"/>
                <a:cs typeface="Times New Roman" pitchFamily="18" charset="0"/>
              </a:rPr>
              <a:t>Richard C. </a:t>
            </a:r>
            <a:r>
              <a:rPr kumimoji="0" lang="en-US" sz="2800" kern="1200" dirty="0" err="1">
                <a:solidFill>
                  <a:schemeClr val="dk1"/>
                </a:solidFill>
                <a:latin typeface="Times New Roman" panose="02020603050405020304" pitchFamily="18" charset="0"/>
                <a:cs typeface="Times New Roman" pitchFamily="18" charset="0"/>
              </a:rPr>
              <a:t>Mohsa</a:t>
            </a:r>
            <a:r>
              <a:rPr kumimoji="0" lang="en-US" sz="2800" kern="1200" dirty="0">
                <a:solidFill>
                  <a:schemeClr val="dk1"/>
                </a:solidFill>
                <a:latin typeface="Times New Roman" panose="02020603050405020304" pitchFamily="18" charset="0"/>
                <a:cs typeface="Times New Roman" pitchFamily="18" charset="0"/>
              </a:rPr>
              <a:t>, Nigel H. Greig, </a:t>
            </a:r>
            <a:r>
              <a:rPr lang="en-US" dirty="0">
                <a:solidFill>
                  <a:schemeClr val="dk1"/>
                </a:solidFill>
                <a:latin typeface="Times New Roman" panose="02020603050405020304" pitchFamily="18" charset="0"/>
                <a:cs typeface="Times New Roman" pitchFamily="18" charset="0"/>
              </a:rPr>
              <a:t>“</a:t>
            </a:r>
            <a:r>
              <a:rPr kumimoji="0" lang="en-US" sz="2800" kern="1200" dirty="0">
                <a:solidFill>
                  <a:schemeClr val="dk1"/>
                </a:solidFill>
                <a:latin typeface="Times New Roman" panose="02020603050405020304" pitchFamily="18" charset="0"/>
                <a:cs typeface="Times New Roman" pitchFamily="18" charset="0"/>
              </a:rPr>
              <a:t>Drug discovery and development: Role of basic biological research,</a:t>
            </a:r>
            <a:r>
              <a:rPr lang="en-US" dirty="0">
                <a:solidFill>
                  <a:schemeClr val="dk1"/>
                </a:solidFill>
                <a:latin typeface="Times New Roman" panose="02020603050405020304" pitchFamily="18" charset="0"/>
                <a:cs typeface="Times New Roman" pitchFamily="18" charset="0"/>
              </a:rPr>
              <a:t>” </a:t>
            </a:r>
            <a:r>
              <a:rPr lang="en-IN" sz="2800" kern="1200" dirty="0">
                <a:solidFill>
                  <a:schemeClr val="dk1"/>
                </a:solidFill>
                <a:effectLst/>
                <a:latin typeface="Times New Roman" panose="02020603050405020304" pitchFamily="18" charset="0"/>
                <a:cs typeface="Times New Roman" panose="02020603050405020304" pitchFamily="18" charset="0"/>
              </a:rPr>
              <a:t>IEEE Journal of Biomedical and Health Informatics, vol. 20, pp. 655 – 668, </a:t>
            </a:r>
            <a:r>
              <a:rPr lang="en-US" dirty="0">
                <a:latin typeface="Times New Roman" panose="02020603050405020304" pitchFamily="18" charset="0"/>
                <a:cs typeface="Times New Roman" panose="02020603050405020304" pitchFamily="18" charset="0"/>
              </a:rPr>
              <a:t>2017</a:t>
            </a:r>
          </a:p>
          <a:p>
            <a:pPr marL="514350" indent="-514350">
              <a:buFont typeface="Arial" panose="020B0604020202020204" pitchFamily="34" charset="0"/>
              <a:buAutoNum type="arabicPeriod"/>
            </a:pPr>
            <a:r>
              <a:rPr lang="en-US" sz="2800" kern="1200" dirty="0">
                <a:solidFill>
                  <a:schemeClr val="dk1"/>
                </a:solidFill>
                <a:effectLst/>
                <a:latin typeface="Times New Roman" panose="02020603050405020304" pitchFamily="18" charset="0"/>
                <a:cs typeface="Times New Roman" panose="02020603050405020304" pitchFamily="18" charset="0"/>
              </a:rPr>
              <a:t>Aniket Sharma, “</a:t>
            </a:r>
            <a:r>
              <a:rPr lang="en-IN" sz="2800" kern="1200" dirty="0">
                <a:solidFill>
                  <a:schemeClr val="dk1"/>
                </a:solidFill>
                <a:effectLst/>
                <a:latin typeface="Times New Roman" panose="02020603050405020304" pitchFamily="18" charset="0"/>
                <a:cs typeface="Times New Roman" panose="02020603050405020304" pitchFamily="18" charset="0"/>
              </a:rPr>
              <a:t>Needle Free Drug Delivery Devices Market Size, Industry Outlook and Opportunity Analysis Report 2018-2025</a:t>
            </a:r>
            <a:r>
              <a:rPr lang="en-US" sz="2800" kern="1200" dirty="0">
                <a:solidFill>
                  <a:schemeClr val="dk1"/>
                </a:solidFill>
                <a:effectLst/>
                <a:latin typeface="Times New Roman" panose="02020603050405020304" pitchFamily="18" charset="0"/>
                <a:cs typeface="Times New Roman" panose="02020603050405020304" pitchFamily="18" charset="0"/>
              </a:rPr>
              <a:t> ”</a:t>
            </a:r>
          </a:p>
          <a:p>
            <a:pPr marL="514350" indent="-514350">
              <a:buFont typeface="Arial" panose="020B0604020202020204" pitchFamily="34" charset="0"/>
              <a:buAutoNum type="arabicPeriod"/>
            </a:pPr>
            <a:r>
              <a:rPr lang="en-US" sz="2800" dirty="0">
                <a:latin typeface="Times New Roman" panose="02020603050405020304" pitchFamily="18" charset="0"/>
                <a:cs typeface="Times New Roman" panose="02020603050405020304" pitchFamily="18" charset="0"/>
              </a:rPr>
              <a:t> </a:t>
            </a:r>
            <a:r>
              <a:rPr kumimoji="0" lang="en-US" sz="2800" kern="1200" dirty="0">
                <a:solidFill>
                  <a:schemeClr val="dk1"/>
                </a:solidFill>
                <a:latin typeface="Times New Roman" panose="02020603050405020304" pitchFamily="18" charset="0"/>
                <a:cs typeface="Times New Roman" pitchFamily="18" charset="0"/>
              </a:rPr>
              <a:t>Shu-   Feng Zhou , Wei-Zhu Zhong,”</a:t>
            </a:r>
            <a:r>
              <a:rPr lang="en-US" sz="2800" dirty="0">
                <a:latin typeface="Times New Roman" panose="02020603050405020304" pitchFamily="18" charset="0"/>
                <a:cs typeface="Times New Roman" panose="02020603050405020304" pitchFamily="18" charset="0"/>
              </a:rPr>
              <a:t> Drug Design and Discovery: Principles and Applications </a:t>
            </a:r>
            <a:r>
              <a:rPr kumimoji="0" lang="en-US" sz="2800" kern="1200" dirty="0">
                <a:solidFill>
                  <a:schemeClr val="dk1"/>
                </a:solidFill>
                <a:latin typeface="Times New Roman" panose="02020603050405020304" pitchFamily="18" charset="0"/>
                <a:cs typeface="Times New Roman" pitchFamily="18" charset="0"/>
              </a:rPr>
              <a:t>”,</a:t>
            </a:r>
            <a:r>
              <a:rPr lang="en-IN" sz="2800" kern="1200" dirty="0">
                <a:solidFill>
                  <a:schemeClr val="dk1"/>
                </a:solidFill>
                <a:effectLst/>
                <a:latin typeface="Times New Roman" panose="02020603050405020304" pitchFamily="18" charset="0"/>
                <a:cs typeface="Times New Roman" panose="02020603050405020304" pitchFamily="18" charset="0"/>
              </a:rPr>
              <a:t> Drug discovery today, vol. 17, no. 19, pp. 1088–1102,2017</a:t>
            </a:r>
            <a:r>
              <a:rPr kumimoji="0" lang="en-US" sz="2800" kern="1200" dirty="0">
                <a:solidFill>
                  <a:schemeClr val="dk1"/>
                </a:solidFill>
                <a:latin typeface="Times New Roman" panose="02020603050405020304" pitchFamily="18" charset="0"/>
                <a:cs typeface="Times New Roman" pitchFamily="18" charset="0"/>
              </a:rPr>
              <a:t>.</a:t>
            </a:r>
          </a:p>
        </p:txBody>
      </p:sp>
    </p:spTree>
    <p:extLst>
      <p:ext uri="{BB962C8B-B14F-4D97-AF65-F5344CB8AC3E}">
        <p14:creationId xmlns:p14="http://schemas.microsoft.com/office/powerpoint/2010/main" val="8815272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4E97-125F-43AF-8E5E-5CAA63A390E3}"/>
              </a:ext>
            </a:extLst>
          </p:cNvPr>
          <p:cNvSpPr>
            <a:spLocks noGrp="1"/>
          </p:cNvSpPr>
          <p:nvPr>
            <p:ph type="title"/>
          </p:nvPr>
        </p:nvSpPr>
        <p:spPr>
          <a:xfrm>
            <a:off x="838200" y="365126"/>
            <a:ext cx="10515600" cy="69504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7A92A49-B234-41EE-ABBC-D24012AE15A1}"/>
              </a:ext>
            </a:extLst>
          </p:cNvPr>
          <p:cNvSpPr>
            <a:spLocks noGrp="1"/>
          </p:cNvSpPr>
          <p:nvPr>
            <p:ph idx="1"/>
          </p:nvPr>
        </p:nvSpPr>
        <p:spPr>
          <a:xfrm>
            <a:off x="212035" y="1205948"/>
            <a:ext cx="11688417" cy="5459895"/>
          </a:xfrm>
        </p:spPr>
        <p:txBody>
          <a:bodyPr>
            <a:normAutofit fontScale="70000" lnSpcReduction="20000"/>
          </a:bodyPr>
          <a:lstStyle/>
          <a:p>
            <a:pPr marL="0" indent="0">
              <a:buNone/>
            </a:pPr>
            <a:r>
              <a:rPr lang="en-US" sz="3400" dirty="0">
                <a:solidFill>
                  <a:schemeClr val="dk1"/>
                </a:solidFill>
                <a:latin typeface="Times New Roman" panose="02020603050405020304" pitchFamily="18" charset="0"/>
                <a:cs typeface="Times New Roman" pitchFamily="18" charset="0"/>
              </a:rPr>
              <a:t>6. </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Y.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Rahulamathavan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Veluru</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R. C.-W. Phan, J. A. Chambers, and M.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Rajarajan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“Privacy-preserving clinical decision support system using gaussian kernel-based classification,” Biomedical and Health Informatics, IEEE Journal of, vol. 18, no. 1, pp. 56–66, 2015.</a:t>
            </a:r>
          </a:p>
          <a:p>
            <a:pPr marL="0" indent="0">
              <a:buNone/>
            </a:pPr>
            <a:r>
              <a:rPr lang="en-US" sz="3400" dirty="0">
                <a:solidFill>
                  <a:schemeClr val="dk1"/>
                </a:solidFill>
                <a:latin typeface="Times New Roman" panose="02020603050405020304" pitchFamily="18" charset="0"/>
                <a:cs typeface="Times New Roman" pitchFamily="18" charset="0"/>
              </a:rPr>
              <a:t>7. </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R. Bost, R. A. Popa, S. Tu, and S. Goldwasser, “Machine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learningclassification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over encrypted data,” in 22nd Annual Network and Distributed System Security Symposium, NDSS 2015, San Diego, California, USA, February 8-11,  2015.</a:t>
            </a:r>
            <a:endParaRPr lang="en-US" sz="3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400" dirty="0">
                <a:solidFill>
                  <a:schemeClr val="dk1"/>
                </a:solidFill>
                <a:latin typeface="Times New Roman" panose="02020603050405020304" pitchFamily="18" charset="0"/>
                <a:cs typeface="Times New Roman" pitchFamily="18" charset="0"/>
              </a:rPr>
              <a:t>8. </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Y.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Rahulamathavan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R. C.-W. Phan, S.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Veluru</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K.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Cumanan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Rajarajan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“Privacy-preserving multi-class support vector machine for outsourcing the data classification in cloud,” IEEE on Dependable and Secure Computing, vol. 11, no. 5, pp. 467–479, 2014.</a:t>
            </a:r>
          </a:p>
          <a:p>
            <a:pPr marL="0" indent="0">
              <a:buNone/>
            </a:pPr>
            <a:r>
              <a:rPr kumimoji="0" lang="en-IN" sz="3400" kern="1200" dirty="0">
                <a:solidFill>
                  <a:schemeClr val="dk1"/>
                </a:solidFill>
                <a:latin typeface="Times New Roman" panose="02020603050405020304" pitchFamily="18" charset="0"/>
                <a:cs typeface="Times New Roman" pitchFamily="18" charset="0"/>
              </a:rPr>
              <a:t>9.</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J. B. Mitchell, “Machine learning methods in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chemoinformatics</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Wiley Interdisciplinary Reviews: Computational Molecular Science, . 4, no. 5, pp. 468–481, 2014. </a:t>
            </a:r>
          </a:p>
          <a:p>
            <a:pPr marL="0" indent="0">
              <a:buNone/>
            </a:pPr>
            <a:r>
              <a:rPr kumimoji="0" lang="en-IN" sz="3400" kern="1200" dirty="0">
                <a:solidFill>
                  <a:schemeClr val="dk1"/>
                </a:solidFill>
                <a:latin typeface="Times New Roman" panose="02020603050405020304" pitchFamily="18" charset="0"/>
                <a:cs typeface="Times New Roman" pitchFamily="18" charset="0"/>
              </a:rPr>
              <a:t>10.</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M. A.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Lill</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and M. L. Danielson, “Computer-aided drug design platform using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pymol</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Journal of computer-aided molecular design, vol. 25, no. 1, pp. 13–19, 2011.</a:t>
            </a:r>
            <a:endParaRPr kumimoji="0" lang="en-US" sz="3400" kern="1200" dirty="0">
              <a:solidFill>
                <a:schemeClr val="dk1"/>
              </a:solidFill>
              <a:latin typeface="Times New Roman" panose="02020603050405020304" pitchFamily="18" charset="0"/>
              <a:cs typeface="Times New Roman" pitchFamily="18" charset="0"/>
            </a:endParaRPr>
          </a:p>
          <a:p>
            <a:pPr marL="0" indent="0">
              <a:buNone/>
            </a:pPr>
            <a:endParaRPr kumimoji="0" lang="en-US" sz="2800" kern="1200" dirty="0">
              <a:solidFill>
                <a:schemeClr val="dk1"/>
              </a:solidFill>
              <a:latin typeface="Times New Roman" pitchFamily="18" charset="0"/>
              <a:ea typeface="+mn-ea"/>
              <a:cs typeface="Times New Roman" pitchFamily="18" charset="0"/>
            </a:endParaRPr>
          </a:p>
          <a:p>
            <a:pPr marL="0" indent="0">
              <a:buNone/>
            </a:pPr>
            <a:endParaRPr kumimoji="0" lang="en-US" sz="2800" kern="1200" dirty="0">
              <a:solidFill>
                <a:schemeClr val="dk1"/>
              </a:solidFill>
              <a:latin typeface="Times New Roman" pitchFamily="18" charset="0"/>
              <a:ea typeface="+mn-ea"/>
              <a:cs typeface="Times New Roman" pitchFamily="18" charset="0"/>
            </a:endParaRPr>
          </a:p>
          <a:p>
            <a:pPr marL="0" indent="0">
              <a:buNone/>
            </a:pPr>
            <a:endParaRPr lang="en-US" dirty="0"/>
          </a:p>
        </p:txBody>
      </p:sp>
    </p:spTree>
    <p:extLst>
      <p:ext uri="{BB962C8B-B14F-4D97-AF65-F5344CB8AC3E}">
        <p14:creationId xmlns:p14="http://schemas.microsoft.com/office/powerpoint/2010/main" val="3543266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F9DC-D395-4D26-8B3B-B05AC27E3044}"/>
              </a:ext>
            </a:extLst>
          </p:cNvPr>
          <p:cNvSpPr>
            <a:spLocks noGrp="1"/>
          </p:cNvSpPr>
          <p:nvPr>
            <p:ph type="title"/>
          </p:nvPr>
        </p:nvSpPr>
        <p:spPr>
          <a:xfrm>
            <a:off x="679174" y="126587"/>
            <a:ext cx="10515600" cy="54927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DD6006B-B670-4905-A7B5-811243B52C80}"/>
              </a:ext>
            </a:extLst>
          </p:cNvPr>
          <p:cNvSpPr>
            <a:spLocks noGrp="1"/>
          </p:cNvSpPr>
          <p:nvPr>
            <p:ph idx="1"/>
          </p:nvPr>
        </p:nvSpPr>
        <p:spPr>
          <a:xfrm>
            <a:off x="119269" y="887896"/>
            <a:ext cx="11979965" cy="5274365"/>
          </a:xfrm>
        </p:spPr>
        <p:txBody>
          <a:bodyPr>
            <a:noAutofit/>
          </a:bodyPr>
          <a:lstStyle/>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11. G. Cano, J. Garcia-Rodriguez, A. Garcia-Garcia, H. Perez-Sanchez, J. A.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Benediktsson</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 Thapa, and A. Barr, “Automatic selection of descriptors using random forest: Application to drug discovery,” Expert Systems with Applications, vol. 72, pp. 151–159,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12. Liu, K.-K. R. Choo, R. H. Deng, R. Lu, and J. Weng, “Efficient and privacy-preserving outsourced computation of rational numbers,” IEEE Journal of Biomedical and Health Informatics, vol. 20, pp. 655 – 668, 2016.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13</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X. Liu, R. Choo, R. Deng, R. Lu, and J. Weng, “Efficient and privacy-preserving outsourced calculation of rational numbers,” IEEE Transactions on Dependable and Secure Computing, 2016.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14 B. K.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Samanthula</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H. Chun, and W. Jiang, “An efficient and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probabilisticbit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decomposition,” in Proceedings of the 8th ACM SIGSAC symposium on Information, computer and communications security. ACM, 2013.</a:t>
            </a:r>
          </a:p>
          <a:p>
            <a:pPr marL="0" indent="0" algn="just">
              <a:lnSpc>
                <a:spcPct val="100000"/>
              </a:lnSpc>
              <a:spcBef>
                <a:spcPts val="0"/>
              </a:spcBef>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15 X. Liu, R. H. Deng, K.-K. R. Choo, and J. Weng, “An efficient privacy preserving outsourced calculation toolkit with multiple keys,” IEEE Transactions Information Forensics and Security, vol. 11, no. 11, pp. 2401–2414, 2016</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961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A997-043A-452D-A995-EB4611A616E0}"/>
              </a:ext>
            </a:extLst>
          </p:cNvPr>
          <p:cNvSpPr>
            <a:spLocks noGrp="1"/>
          </p:cNvSpPr>
          <p:nvPr>
            <p:ph type="title"/>
          </p:nvPr>
        </p:nvSpPr>
        <p:spPr>
          <a:xfrm>
            <a:off x="458694" y="365760"/>
            <a:ext cx="10895106" cy="628153"/>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74E01AC9-6B5E-48A5-9B6D-1E0085072C4D}"/>
              </a:ext>
            </a:extLst>
          </p:cNvPr>
          <p:cNvSpPr>
            <a:spLocks noGrp="1"/>
          </p:cNvSpPr>
          <p:nvPr>
            <p:ph idx="1"/>
          </p:nvPr>
        </p:nvSpPr>
        <p:spPr>
          <a:xfrm>
            <a:off x="212034" y="993914"/>
            <a:ext cx="11834191" cy="5022574"/>
          </a:xfrm>
        </p:spPr>
        <p:txBody>
          <a:bodyPr>
            <a:normAutofit fontScale="62500" lnSpcReduction="20000"/>
          </a:bodyPr>
          <a:lstStyle/>
          <a:p>
            <a:pPr marL="0" marR="0" indent="0" algn="just">
              <a:lnSpc>
                <a:spcPct val="120000"/>
              </a:lnSpc>
              <a:spcBef>
                <a:spcPts val="0"/>
              </a:spcBef>
              <a:spcAft>
                <a:spcPts val="0"/>
              </a:spcAft>
              <a:buNone/>
            </a:pP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16</a:t>
            </a:r>
            <a:r>
              <a:rPr lang="en-IN" sz="3800" dirty="0">
                <a:latin typeface="Times New Roman" panose="02020603050405020304" pitchFamily="18" charset="0"/>
                <a:ea typeface="Times New Roman" panose="02020603050405020304" pitchFamily="18" charset="0"/>
                <a:cs typeface="Times New Roman" panose="02020603050405020304" pitchFamily="18" charset="0"/>
              </a:rPr>
              <a:t>.</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J. Platt, “Sequential minimal optimization: A fast algorithm for training support vector machines,” 1998.</a:t>
            </a:r>
            <a:endParaRPr lang="en-US" sz="3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0"/>
              </a:spcAft>
              <a:buNone/>
            </a:pP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17. R. Todeschini and V.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Consonni</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Handbook of molecular descriptors. John Wiley &amp; Sons, 2008, vol. 11.</a:t>
            </a:r>
            <a:endParaRPr lang="en-US" sz="3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0"/>
              </a:spcAft>
              <a:buNone/>
            </a:pP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18. S. Kamara, P.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Mohassel</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Raykova</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“Outsourcing multiparty ,” IACR Cryptology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ePrint</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Archive, vol. 2011, p. , 2011. [Online]. Available: http://eprint.iacr.org/2011/272</a:t>
            </a:r>
            <a:endParaRPr lang="en-US" sz="3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0"/>
              </a:spcAft>
              <a:buNone/>
            </a:pP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19</a:t>
            </a:r>
            <a:r>
              <a:rPr lang="en-IN" sz="3800" dirty="0">
                <a:latin typeface="Times New Roman" panose="02020603050405020304" pitchFamily="18" charset="0"/>
                <a:ea typeface="Times New Roman" panose="02020603050405020304" pitchFamily="18" charset="0"/>
                <a:cs typeface="Times New Roman" panose="02020603050405020304" pitchFamily="18" charset="0"/>
              </a:rPr>
              <a:t>.</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A. Peter, E. Tews, and S.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Katzenbeisser</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“Efficiently outsourcing multiparty computation under multiple keys,” Information Forensics and Security, IEEE Transactions on, vol. 8, no. 12, pp. 2046–2058, 2013.</a:t>
            </a:r>
            <a:endParaRPr lang="en-US" sz="3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0"/>
              </a:spcAft>
              <a:buNone/>
            </a:pP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20. Y.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Xue</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Z.-R. Li, C. W. Yap, L. Z. Sun, X. Chen, and Y. Z. Chen, “Effect of molecular descriptor feature selection in support vector machine classification of pharmacokinetic and toxicological properties of chemical agents,” Journal of chemical information and computer sciences, vol. 44, no. 5, pp. 1630–1638, 2004.</a:t>
            </a:r>
            <a:endParaRPr lang="en-US" sz="3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36581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1729-D0AB-4BD9-8772-52A8CF16C9EB}"/>
              </a:ext>
            </a:extLst>
          </p:cNvPr>
          <p:cNvSpPr>
            <a:spLocks noGrp="1"/>
          </p:cNvSpPr>
          <p:nvPr>
            <p:ph type="title"/>
          </p:nvPr>
        </p:nvSpPr>
        <p:spPr>
          <a:xfrm>
            <a:off x="458694" y="365761"/>
            <a:ext cx="10895106" cy="57514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E46EDD4-718C-4B13-83CA-FD000C601C2B}"/>
              </a:ext>
            </a:extLst>
          </p:cNvPr>
          <p:cNvSpPr>
            <a:spLocks noGrp="1"/>
          </p:cNvSpPr>
          <p:nvPr>
            <p:ph idx="1"/>
          </p:nvPr>
        </p:nvSpPr>
        <p:spPr>
          <a:xfrm>
            <a:off x="458694" y="1152940"/>
            <a:ext cx="11274612" cy="4992274"/>
          </a:xfrm>
        </p:spPr>
        <p:txBody>
          <a:bodyPr>
            <a:noAutofit/>
          </a:bodyPr>
          <a:lstStyle/>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21. D. E. Knuth,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Seminumerical</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algorithm (arithmetic) the art of computer programming vol. 2,” 1981.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22</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H. Yu, J. Vaidya, and X. Jiang, “Privacy-preserving SVM classification on vertically partitioned data,” in Advances in Knowledge and Data Mining, 10th Pacific-Asia Conference, PAKDD 2006, Singapore, April 9-12, 2006, Proceedings, 2006, pp. 647–656.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23. H. Yu, X. Jiang, and J. Vaidya, “Privacy-preserving SVM using nonlinear kernels on horizontally partitioned data,” in Proceedings of the 2006 ACM Symposium on Applied Computing (SAC), Dijon, France, April 23-27, 2006, 2006, pp. 603–610.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24</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J. Vaidya, H. Yu, and X. Jiang, “Privacy-preserving SVM classification,”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Knowl</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Inf. Syst., vol. 14, no. 2, pp. 161–178, 2008.</a:t>
            </a:r>
          </a:p>
          <a:p>
            <a:pPr marL="0" marR="0" indent="0" algn="just">
              <a:lnSpc>
                <a:spcPct val="100000"/>
              </a:lnSpc>
              <a:spcBef>
                <a:spcPts val="0"/>
              </a:spcBef>
              <a:spcAft>
                <a:spcPts val="0"/>
              </a:spcAft>
              <a:buNone/>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25.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Joachims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“Making large-scale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svm</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learning practical,” Technical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Report,SFB</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475: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Komplexit¨atsreduktion</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Multivariaten</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Datenstrukturen</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Universit¨at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Dortmund, Tech. Rep., 1998.</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635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1729-D0AB-4BD9-8772-52A8CF16C9EB}"/>
              </a:ext>
            </a:extLst>
          </p:cNvPr>
          <p:cNvSpPr>
            <a:spLocks noGrp="1"/>
          </p:cNvSpPr>
          <p:nvPr>
            <p:ph type="title"/>
          </p:nvPr>
        </p:nvSpPr>
        <p:spPr>
          <a:xfrm>
            <a:off x="458694" y="365761"/>
            <a:ext cx="10895106" cy="57514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E46EDD4-718C-4B13-83CA-FD000C601C2B}"/>
              </a:ext>
            </a:extLst>
          </p:cNvPr>
          <p:cNvSpPr>
            <a:spLocks noGrp="1"/>
          </p:cNvSpPr>
          <p:nvPr>
            <p:ph idx="1"/>
          </p:nvPr>
        </p:nvSpPr>
        <p:spPr>
          <a:xfrm>
            <a:off x="458694" y="1152940"/>
            <a:ext cx="11274612" cy="4992274"/>
          </a:xfrm>
        </p:spPr>
        <p:txBody>
          <a:bodyPr>
            <a:noAutofit/>
          </a:bodyPr>
          <a:lstStyle/>
          <a:p>
            <a:pPr marL="0" marR="0" indent="0" algn="just">
              <a:lnSpc>
                <a:spcPct val="150000"/>
              </a:lnSpc>
              <a:spcBef>
                <a:spcPts val="0"/>
              </a:spcBef>
              <a:spcAft>
                <a:spcPts val="0"/>
              </a:spcAft>
              <a:buNone/>
            </a:pPr>
            <a:r>
              <a:rPr lang="en-IN" sz="2400" dirty="0">
                <a:latin typeface="Times New Roman" panose="02020603050405020304" pitchFamily="18" charset="0"/>
                <a:ea typeface="Times New Roman" panose="02020603050405020304" pitchFamily="18" charset="0"/>
              </a:rPr>
              <a:t>26.</a:t>
            </a:r>
            <a:r>
              <a:rPr lang="en-IN" sz="2400" dirty="0">
                <a:effectLst/>
                <a:latin typeface="Times New Roman" panose="02020603050405020304" pitchFamily="18" charset="0"/>
                <a:ea typeface="Times New Roman" panose="02020603050405020304" pitchFamily="18" charset="0"/>
              </a:rPr>
              <a:t> R. Burbidge, M. Trotter, B. Buxton, and S. Holden, “Drug design by machine learning: support vector machines for </a:t>
            </a:r>
            <a:r>
              <a:rPr lang="en-IN" sz="2400" dirty="0" err="1">
                <a:effectLst/>
                <a:latin typeface="Times New Roman" panose="02020603050405020304" pitchFamily="18" charset="0"/>
                <a:ea typeface="Times New Roman" panose="02020603050405020304" pitchFamily="18" charset="0"/>
              </a:rPr>
              <a:t>pharmaceuticaldata</a:t>
            </a:r>
            <a:r>
              <a:rPr lang="en-IN" sz="2400" dirty="0">
                <a:effectLst/>
                <a:latin typeface="Times New Roman" panose="02020603050405020304" pitchFamily="18" charset="0"/>
                <a:ea typeface="Times New Roman" panose="02020603050405020304" pitchFamily="18" charset="0"/>
              </a:rPr>
              <a:t> analysis,” Computers &amp; chemistry, vol. 26, no. 1, pp. 5–14, 2001.</a:t>
            </a:r>
            <a:endParaRPr lang="en-US" sz="1800" dirty="0">
              <a:effectLst/>
              <a:latin typeface="Calibri" panose="020F0502020204030204" pitchFamily="34" charset="0"/>
              <a:ea typeface="Times New Roman" panose="02020603050405020304" pitchFamily="18" charset="0"/>
            </a:endParaRPr>
          </a:p>
          <a:p>
            <a:pPr marL="0" marR="0" indent="0" algn="just">
              <a:lnSpc>
                <a:spcPct val="100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83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259D0D3-646D-451D-A2E2-7ED63C47CA78}"/>
              </a:ext>
            </a:extLst>
          </p:cNvPr>
          <p:cNvGraphicFramePr>
            <a:graphicFrameLocks noGrp="1"/>
          </p:cNvGraphicFramePr>
          <p:nvPr>
            <p:ph idx="1"/>
            <p:extLst>
              <p:ext uri="{D42A27DB-BD31-4B8C-83A1-F6EECF244321}">
                <p14:modId xmlns:p14="http://schemas.microsoft.com/office/powerpoint/2010/main" val="417138684"/>
              </p:ext>
            </p:extLst>
          </p:nvPr>
        </p:nvGraphicFramePr>
        <p:xfrm>
          <a:off x="159025" y="185530"/>
          <a:ext cx="11873949" cy="6774511"/>
        </p:xfrm>
        <a:graphic>
          <a:graphicData uri="http://schemas.openxmlformats.org/drawingml/2006/table">
            <a:tbl>
              <a:tblPr firstRow="1" bandRow="1">
                <a:tableStyleId>{5C22544A-7EE6-4342-B048-85BDC9FD1C3A}</a:tableStyleId>
              </a:tblPr>
              <a:tblGrid>
                <a:gridCol w="848140">
                  <a:extLst>
                    <a:ext uri="{9D8B030D-6E8A-4147-A177-3AD203B41FA5}">
                      <a16:colId xmlns:a16="http://schemas.microsoft.com/office/drawing/2014/main" val="1797530979"/>
                    </a:ext>
                  </a:extLst>
                </a:gridCol>
                <a:gridCol w="1545585">
                  <a:extLst>
                    <a:ext uri="{9D8B030D-6E8A-4147-A177-3AD203B41FA5}">
                      <a16:colId xmlns:a16="http://schemas.microsoft.com/office/drawing/2014/main" val="3420723601"/>
                    </a:ext>
                  </a:extLst>
                </a:gridCol>
                <a:gridCol w="1190099">
                  <a:extLst>
                    <a:ext uri="{9D8B030D-6E8A-4147-A177-3AD203B41FA5}">
                      <a16:colId xmlns:a16="http://schemas.microsoft.com/office/drawing/2014/main" val="3958459269"/>
                    </a:ext>
                  </a:extLst>
                </a:gridCol>
                <a:gridCol w="1266473">
                  <a:extLst>
                    <a:ext uri="{9D8B030D-6E8A-4147-A177-3AD203B41FA5}">
                      <a16:colId xmlns:a16="http://schemas.microsoft.com/office/drawing/2014/main" val="2633742967"/>
                    </a:ext>
                  </a:extLst>
                </a:gridCol>
                <a:gridCol w="4846311">
                  <a:extLst>
                    <a:ext uri="{9D8B030D-6E8A-4147-A177-3AD203B41FA5}">
                      <a16:colId xmlns:a16="http://schemas.microsoft.com/office/drawing/2014/main" val="3203813410"/>
                    </a:ext>
                  </a:extLst>
                </a:gridCol>
                <a:gridCol w="2177341">
                  <a:extLst>
                    <a:ext uri="{9D8B030D-6E8A-4147-A177-3AD203B41FA5}">
                      <a16:colId xmlns:a16="http://schemas.microsoft.com/office/drawing/2014/main" val="582416395"/>
                    </a:ext>
                  </a:extLst>
                </a:gridCol>
              </a:tblGrid>
              <a:tr h="556591">
                <a:tc>
                  <a:txBody>
                    <a:bodyPr/>
                    <a:lstStyle/>
                    <a:p>
                      <a:r>
                        <a:rPr lang="en-US" dirty="0"/>
                        <a:t>S.NO</a:t>
                      </a:r>
                    </a:p>
                  </a:txBody>
                  <a:tcPr/>
                </a:tc>
                <a:tc>
                  <a:txBody>
                    <a:bodyPr/>
                    <a:lstStyle/>
                    <a:p>
                      <a:pPr algn="ctr"/>
                      <a:r>
                        <a:rPr lang="en-US" dirty="0"/>
                        <a:t>TITLE</a:t>
                      </a:r>
                    </a:p>
                  </a:txBody>
                  <a:tcPr/>
                </a:tc>
                <a:tc>
                  <a:txBody>
                    <a:bodyPr/>
                    <a:lstStyle/>
                    <a:p>
                      <a:pPr algn="ctr"/>
                      <a:r>
                        <a:rPr lang="en-US" dirty="0"/>
                        <a:t>AUTHOR</a:t>
                      </a:r>
                    </a:p>
                  </a:txBody>
                  <a:tcPr/>
                </a:tc>
                <a:tc>
                  <a:txBody>
                    <a:bodyPr/>
                    <a:lstStyle/>
                    <a:p>
                      <a:r>
                        <a:rPr lang="en-US" dirty="0"/>
                        <a:t>YEAR</a:t>
                      </a:r>
                    </a:p>
                  </a:txBody>
                  <a:tcPr/>
                </a:tc>
                <a:tc>
                  <a:txBody>
                    <a:bodyPr/>
                    <a:lstStyle/>
                    <a:p>
                      <a:pPr algn="ctr"/>
                      <a:r>
                        <a:rPr lang="en-US" dirty="0"/>
                        <a:t>INFERENCE</a:t>
                      </a:r>
                    </a:p>
                  </a:txBody>
                  <a:tcPr/>
                </a:tc>
                <a:tc>
                  <a:txBody>
                    <a:bodyPr/>
                    <a:lstStyle/>
                    <a:p>
                      <a:pPr algn="ctr"/>
                      <a:r>
                        <a:rPr lang="en-US" dirty="0"/>
                        <a:t>DRAWBACK</a:t>
                      </a:r>
                    </a:p>
                  </a:txBody>
                  <a:tcPr/>
                </a:tc>
                <a:extLst>
                  <a:ext uri="{0D108BD9-81ED-4DB2-BD59-A6C34878D82A}">
                    <a16:rowId xmlns:a16="http://schemas.microsoft.com/office/drawing/2014/main" val="2442651498"/>
                  </a:ext>
                </a:extLst>
              </a:tr>
              <a:tr h="1630459">
                <a:tc>
                  <a:txBody>
                    <a:bodyPr/>
                    <a:lstStyle/>
                    <a:p>
                      <a:r>
                        <a:rPr lang="en-US" dirty="0"/>
                        <a:t>5.</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Drug Design and Discovery: Principles</a:t>
                      </a:r>
                    </a:p>
                    <a:p>
                      <a:pPr algn="just"/>
                      <a:r>
                        <a:rPr kumimoji="0" lang="en-US" sz="1800" kern="1200" dirty="0">
                          <a:solidFill>
                            <a:schemeClr val="dk1"/>
                          </a:solidFill>
                          <a:latin typeface="Times New Roman" pitchFamily="18" charset="0"/>
                          <a:ea typeface="+mn-ea"/>
                          <a:cs typeface="Times New Roman" pitchFamily="18" charset="0"/>
                        </a:rPr>
                        <a:t>and Applications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Shu-Feng Zhou , Wei-Zhu Zhong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Drug discovery today, vol. 17, no. 19, pp. 1088–1102, </a:t>
                      </a:r>
                      <a:r>
                        <a:rPr lang="en-US" dirty="0">
                          <a:latin typeface="Times New Roman" panose="02020603050405020304" pitchFamily="18" charset="0"/>
                          <a:cs typeface="Times New Roman" panose="02020603050405020304" pitchFamily="18" charset="0"/>
                        </a:rPr>
                        <a:t>2017</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Drug discovery is the process through which potential new therapeutic entities are identified, using a combination of computational, experimental, translational, and clinical models.</a:t>
                      </a:r>
                    </a:p>
                    <a:p>
                      <a:pPr algn="just"/>
                      <a:r>
                        <a:rPr kumimoji="0" lang="en-US" sz="1800" kern="1200" dirty="0">
                          <a:solidFill>
                            <a:schemeClr val="dk1"/>
                          </a:solidFill>
                          <a:latin typeface="Times New Roman" pitchFamily="18" charset="0"/>
                          <a:ea typeface="+mn-ea"/>
                          <a:cs typeface="Times New Roman" pitchFamily="18" charset="0"/>
                        </a:rPr>
                        <a:t>Modern drug discovery involves the identification of screening hits, medicinal chemistry and optimization of those hits to increase the affinity, selectivity (to reduce the potential of side effects), efficacy/potency, metabolic stability (to increase the half-life), and oral bioavailability.</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Despite advances in biotechnology and understanding of biological systems, drug discovery is still a lengthy, costly, difficult, and inefficient process with a high attrition rate of new therapeutic discovery.</a:t>
                      </a:r>
                      <a:endParaRPr lang="en-US" dirty="0"/>
                    </a:p>
                  </a:txBody>
                  <a:tcPr/>
                </a:tc>
                <a:extLst>
                  <a:ext uri="{0D108BD9-81ED-4DB2-BD59-A6C34878D82A}">
                    <a16:rowId xmlns:a16="http://schemas.microsoft.com/office/drawing/2014/main" val="4242833478"/>
                  </a:ext>
                </a:extLst>
              </a:tr>
              <a:tr h="1978991">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Privacy-Preserving Clinical Decision Support System Using Gaussian Kernel- Based Classification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Times New Roman" pitchFamily="18" charset="0"/>
                          <a:ea typeface="+mn-ea"/>
                          <a:cs typeface="Times New Roman" pitchFamily="18" charset="0"/>
                        </a:rPr>
                        <a:t>Yogachandran</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Rahulamathavan</a:t>
                      </a:r>
                      <a:r>
                        <a:rPr kumimoji="0" lang="en-US" sz="1800" kern="1200" dirty="0">
                          <a:solidFill>
                            <a:schemeClr val="dk1"/>
                          </a:solidFill>
                          <a:latin typeface="Times New Roman" pitchFamily="18" charset="0"/>
                          <a:ea typeface="+mn-ea"/>
                          <a:cs typeface="Times New Roman" pitchFamily="18" charset="0"/>
                        </a:rPr>
                        <a:t>, Suresh </a:t>
                      </a:r>
                      <a:r>
                        <a:rPr kumimoji="0" lang="en-US" sz="1800" kern="1200" dirty="0" err="1">
                          <a:solidFill>
                            <a:schemeClr val="dk1"/>
                          </a:solidFill>
                          <a:latin typeface="Times New Roman" pitchFamily="18" charset="0"/>
                          <a:ea typeface="+mn-ea"/>
                          <a:cs typeface="Times New Roman" pitchFamily="18" charset="0"/>
                        </a:rPr>
                        <a:t>Veluru</a:t>
                      </a:r>
                      <a:r>
                        <a:rPr kumimoji="0" lang="en-US" sz="1800" kern="1200" dirty="0">
                          <a:solidFill>
                            <a:schemeClr val="dk1"/>
                          </a:solidFill>
                          <a:latin typeface="Times New Roman" pitchFamily="18" charset="0"/>
                          <a:ea typeface="+mn-ea"/>
                          <a:cs typeface="Times New Roman" pitchFamily="18" charset="0"/>
                        </a:rPr>
                        <a:t>, Raphael</a:t>
                      </a:r>
                    </a:p>
                    <a:p>
                      <a:endParaRPr lang="en-US" dirty="0"/>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Biomedical and Health Informatics, IEEE Journal of, vol. 18, no. 1, pp. 56–66, </a:t>
                      </a:r>
                      <a:r>
                        <a:rPr lang="en-US" dirty="0">
                          <a:latin typeface="Times New Roman" panose="02020603050405020304" pitchFamily="18" charset="0"/>
                          <a:cs typeface="Times New Roman" panose="02020603050405020304" pitchFamily="18" charset="0"/>
                        </a:rPr>
                        <a:t>2015</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A clinical decision support system forms a critical capability to link health observations with health knowledge to influence choices by clinicians for improved healthcare. </a:t>
                      </a:r>
                    </a:p>
                    <a:p>
                      <a:pPr algn="just"/>
                      <a:r>
                        <a:rPr kumimoji="0" lang="en-US" sz="1800" kern="1200" dirty="0">
                          <a:solidFill>
                            <a:schemeClr val="dk1"/>
                          </a:solidFill>
                          <a:latin typeface="Times New Roman" pitchFamily="18" charset="0"/>
                          <a:ea typeface="+mn-ea"/>
                          <a:cs typeface="Times New Roman" pitchFamily="18" charset="0"/>
                        </a:rPr>
                        <a:t>Remote outsourcing can be exploited to provide efficient and accurate clinical decision support in healthcare.</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Servers are third party and therefore potentially not fully trusted raises possible privacy concerns.</a:t>
                      </a:r>
                    </a:p>
                    <a:p>
                      <a:endParaRPr lang="en-US" dirty="0"/>
                    </a:p>
                  </a:txBody>
                  <a:tcPr/>
                </a:tc>
                <a:extLst>
                  <a:ext uri="{0D108BD9-81ED-4DB2-BD59-A6C34878D82A}">
                    <a16:rowId xmlns:a16="http://schemas.microsoft.com/office/drawing/2014/main" val="510707106"/>
                  </a:ext>
                </a:extLst>
              </a:tr>
            </a:tbl>
          </a:graphicData>
        </a:graphic>
      </p:graphicFrame>
    </p:spTree>
    <p:extLst>
      <p:ext uri="{BB962C8B-B14F-4D97-AF65-F5344CB8AC3E}">
        <p14:creationId xmlns:p14="http://schemas.microsoft.com/office/powerpoint/2010/main" val="360810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0DF14C4-C26D-49FE-9242-8397123AF2DE}"/>
              </a:ext>
            </a:extLst>
          </p:cNvPr>
          <p:cNvGraphicFramePr>
            <a:graphicFrameLocks noGrp="1"/>
          </p:cNvGraphicFramePr>
          <p:nvPr>
            <p:ph idx="1"/>
            <p:extLst>
              <p:ext uri="{D42A27DB-BD31-4B8C-83A1-F6EECF244321}">
                <p14:modId xmlns:p14="http://schemas.microsoft.com/office/powerpoint/2010/main" val="519080056"/>
              </p:ext>
            </p:extLst>
          </p:nvPr>
        </p:nvGraphicFramePr>
        <p:xfrm>
          <a:off x="132522" y="198783"/>
          <a:ext cx="11940210" cy="6927709"/>
        </p:xfrm>
        <a:graphic>
          <a:graphicData uri="http://schemas.openxmlformats.org/drawingml/2006/table">
            <a:tbl>
              <a:tblPr firstRow="1" bandRow="1">
                <a:tableStyleId>{5C22544A-7EE6-4342-B048-85BDC9FD1C3A}</a:tableStyleId>
              </a:tblPr>
              <a:tblGrid>
                <a:gridCol w="821635">
                  <a:extLst>
                    <a:ext uri="{9D8B030D-6E8A-4147-A177-3AD203B41FA5}">
                      <a16:colId xmlns:a16="http://schemas.microsoft.com/office/drawing/2014/main" val="234115959"/>
                    </a:ext>
                  </a:extLst>
                </a:gridCol>
                <a:gridCol w="1524000">
                  <a:extLst>
                    <a:ext uri="{9D8B030D-6E8A-4147-A177-3AD203B41FA5}">
                      <a16:colId xmlns:a16="http://schemas.microsoft.com/office/drawing/2014/main" val="1994488826"/>
                    </a:ext>
                  </a:extLst>
                </a:gridCol>
                <a:gridCol w="1417982">
                  <a:extLst>
                    <a:ext uri="{9D8B030D-6E8A-4147-A177-3AD203B41FA5}">
                      <a16:colId xmlns:a16="http://schemas.microsoft.com/office/drawing/2014/main" val="1736812224"/>
                    </a:ext>
                  </a:extLst>
                </a:gridCol>
                <a:gridCol w="1590261">
                  <a:extLst>
                    <a:ext uri="{9D8B030D-6E8A-4147-A177-3AD203B41FA5}">
                      <a16:colId xmlns:a16="http://schemas.microsoft.com/office/drawing/2014/main" val="1443724275"/>
                    </a:ext>
                  </a:extLst>
                </a:gridCol>
                <a:gridCol w="3763617">
                  <a:extLst>
                    <a:ext uri="{9D8B030D-6E8A-4147-A177-3AD203B41FA5}">
                      <a16:colId xmlns:a16="http://schemas.microsoft.com/office/drawing/2014/main" val="1487371166"/>
                    </a:ext>
                  </a:extLst>
                </a:gridCol>
                <a:gridCol w="2822715">
                  <a:extLst>
                    <a:ext uri="{9D8B030D-6E8A-4147-A177-3AD203B41FA5}">
                      <a16:colId xmlns:a16="http://schemas.microsoft.com/office/drawing/2014/main" val="2407260147"/>
                    </a:ext>
                  </a:extLst>
                </a:gridCol>
              </a:tblGrid>
              <a:tr h="845648">
                <a:tc>
                  <a:txBody>
                    <a:bodyPr/>
                    <a:lstStyle/>
                    <a:p>
                      <a:r>
                        <a:rPr lang="en-US"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INFERENCE</a:t>
                      </a:r>
                    </a:p>
                  </a:txBody>
                  <a:tcPr/>
                </a:tc>
                <a:tc>
                  <a:txBody>
                    <a:bodyPr/>
                    <a:lstStyle/>
                    <a:p>
                      <a:r>
                        <a:rPr lang="en-US" dirty="0"/>
                        <a:t>DRWABACKS</a:t>
                      </a:r>
                    </a:p>
                  </a:txBody>
                  <a:tcPr/>
                </a:tc>
                <a:extLst>
                  <a:ext uri="{0D108BD9-81ED-4DB2-BD59-A6C34878D82A}">
                    <a16:rowId xmlns:a16="http://schemas.microsoft.com/office/drawing/2014/main" val="2260043266"/>
                  </a:ext>
                </a:extLst>
              </a:tr>
              <a:tr h="6082061">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Machine Learning Classification over Encrypted Data</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Raphael Bost, Raluca Ada Popa, Stephen Tu</a:t>
                      </a:r>
                    </a:p>
                    <a:p>
                      <a:endParaRPr lang="en-US" dirty="0"/>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22nd Annual Network and Distributed System Security Symposium, NDSS 2015, San Diego, California, USA, February 8-11, 2015.</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Machine learning classification is used for numerous tasks nowadays, such as medical or genomics </a:t>
                      </a:r>
                      <a:r>
                        <a:rPr kumimoji="0" lang="en-US" sz="1800" kern="1200" dirty="0" err="1">
                          <a:solidFill>
                            <a:schemeClr val="dk1"/>
                          </a:solidFill>
                          <a:latin typeface="Times New Roman" pitchFamily="18" charset="0"/>
                          <a:ea typeface="+mn-ea"/>
                          <a:cs typeface="Times New Roman" pitchFamily="18" charset="0"/>
                        </a:rPr>
                        <a:t>predictions,spam</a:t>
                      </a:r>
                      <a:r>
                        <a:rPr kumimoji="0" lang="en-US" sz="1800" kern="1200" dirty="0">
                          <a:solidFill>
                            <a:schemeClr val="dk1"/>
                          </a:solidFill>
                          <a:latin typeface="Times New Roman" pitchFamily="18" charset="0"/>
                          <a:ea typeface="+mn-ea"/>
                          <a:cs typeface="Times New Roman" pitchFamily="18" charset="0"/>
                        </a:rPr>
                        <a:t> detection, face recognition, and financial predictions. Due</a:t>
                      </a:r>
                    </a:p>
                    <a:p>
                      <a:pPr algn="just"/>
                      <a:r>
                        <a:rPr kumimoji="0" lang="en-US" sz="1800" kern="1200" dirty="0">
                          <a:solidFill>
                            <a:schemeClr val="dk1"/>
                          </a:solidFill>
                          <a:latin typeface="Times New Roman" pitchFamily="18" charset="0"/>
                          <a:ea typeface="+mn-ea"/>
                          <a:cs typeface="Times New Roman" pitchFamily="18" charset="0"/>
                        </a:rPr>
                        <a:t>to privacy concerns, in some of these applications, it is important</a:t>
                      </a:r>
                    </a:p>
                    <a:p>
                      <a:pPr algn="just"/>
                      <a:r>
                        <a:rPr kumimoji="0" lang="en-US" sz="1800" kern="1200" dirty="0">
                          <a:solidFill>
                            <a:schemeClr val="dk1"/>
                          </a:solidFill>
                          <a:latin typeface="Times New Roman" pitchFamily="18" charset="0"/>
                          <a:ea typeface="+mn-ea"/>
                          <a:cs typeface="Times New Roman" pitchFamily="18" charset="0"/>
                        </a:rPr>
                        <a:t>that the data and the classifier remain </a:t>
                      </a:r>
                      <a:r>
                        <a:rPr kumimoji="0" lang="en-US" sz="1800" kern="1200" dirty="0" err="1">
                          <a:solidFill>
                            <a:schemeClr val="dk1"/>
                          </a:solidFill>
                          <a:latin typeface="Times New Roman" pitchFamily="18" charset="0"/>
                          <a:ea typeface="+mn-ea"/>
                          <a:cs typeface="Times New Roman" pitchFamily="18" charset="0"/>
                        </a:rPr>
                        <a:t>confidential.Three</a:t>
                      </a:r>
                      <a:r>
                        <a:rPr kumimoji="0" lang="en-US" sz="1800" kern="1200" dirty="0">
                          <a:solidFill>
                            <a:schemeClr val="dk1"/>
                          </a:solidFill>
                          <a:latin typeface="Times New Roman" pitchFamily="18" charset="0"/>
                          <a:ea typeface="+mn-ea"/>
                          <a:cs typeface="Times New Roman" pitchFamily="18" charset="0"/>
                        </a:rPr>
                        <a:t> major classification protocols that satisfy this privacy constraint: hyperplane decision, Naïve Bayes, and decision trees.</a:t>
                      </a:r>
                    </a:p>
                    <a:p>
                      <a:pPr algn="just"/>
                      <a:r>
                        <a:rPr kumimoji="0" lang="en-US" sz="1800" kern="1200" dirty="0">
                          <a:solidFill>
                            <a:schemeClr val="dk1"/>
                          </a:solidFill>
                          <a:latin typeface="Times New Roman" pitchFamily="18" charset="0"/>
                          <a:ea typeface="+mn-ea"/>
                          <a:cs typeface="Times New Roman" pitchFamily="18" charset="0"/>
                        </a:rPr>
                        <a:t>The basis of these constructions is a new library of building blocks, which enables constructing a wide range of privacy-preserving classifiers.</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In the most basic sense, drug design involves the design of molecules that are complementary in shape and charge to the molecular target with which they interact and bind.</a:t>
                      </a:r>
                    </a:p>
                    <a:p>
                      <a:pPr algn="just"/>
                      <a:r>
                        <a:rPr kumimoji="0" lang="en-US" sz="1800" kern="1200" dirty="0">
                          <a:solidFill>
                            <a:schemeClr val="dk1"/>
                          </a:solidFill>
                          <a:latin typeface="Times New Roman" pitchFamily="18" charset="0"/>
                          <a:ea typeface="+mn-ea"/>
                          <a:cs typeface="Times New Roman" pitchFamily="18" charset="0"/>
                        </a:rPr>
                        <a:t>No security for drug components while train the data set.</a:t>
                      </a:r>
                    </a:p>
                    <a:p>
                      <a:endParaRPr lang="en-US" dirty="0"/>
                    </a:p>
                  </a:txBody>
                  <a:tcPr/>
                </a:tc>
                <a:extLst>
                  <a:ext uri="{0D108BD9-81ED-4DB2-BD59-A6C34878D82A}">
                    <a16:rowId xmlns:a16="http://schemas.microsoft.com/office/drawing/2014/main" val="3479863947"/>
                  </a:ext>
                </a:extLst>
              </a:tr>
            </a:tbl>
          </a:graphicData>
        </a:graphic>
      </p:graphicFrame>
    </p:spTree>
    <p:extLst>
      <p:ext uri="{BB962C8B-B14F-4D97-AF65-F5344CB8AC3E}">
        <p14:creationId xmlns:p14="http://schemas.microsoft.com/office/powerpoint/2010/main" val="385953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4C8F38B-77ED-475D-A64F-C8EBE16CEB6B}"/>
              </a:ext>
            </a:extLst>
          </p:cNvPr>
          <p:cNvGraphicFramePr>
            <a:graphicFrameLocks noGrp="1"/>
          </p:cNvGraphicFramePr>
          <p:nvPr>
            <p:ph idx="1"/>
            <p:extLst>
              <p:ext uri="{D42A27DB-BD31-4B8C-83A1-F6EECF244321}">
                <p14:modId xmlns:p14="http://schemas.microsoft.com/office/powerpoint/2010/main" val="4202550403"/>
              </p:ext>
            </p:extLst>
          </p:nvPr>
        </p:nvGraphicFramePr>
        <p:xfrm>
          <a:off x="172277" y="212036"/>
          <a:ext cx="11794434" cy="6480312"/>
        </p:xfrm>
        <a:graphic>
          <a:graphicData uri="http://schemas.openxmlformats.org/drawingml/2006/table">
            <a:tbl>
              <a:tblPr firstRow="1" bandRow="1">
                <a:tableStyleId>{5C22544A-7EE6-4342-B048-85BDC9FD1C3A}</a:tableStyleId>
              </a:tblPr>
              <a:tblGrid>
                <a:gridCol w="768627">
                  <a:extLst>
                    <a:ext uri="{9D8B030D-6E8A-4147-A177-3AD203B41FA5}">
                      <a16:colId xmlns:a16="http://schemas.microsoft.com/office/drawing/2014/main" val="2491169276"/>
                    </a:ext>
                  </a:extLst>
                </a:gridCol>
                <a:gridCol w="1444487">
                  <a:extLst>
                    <a:ext uri="{9D8B030D-6E8A-4147-A177-3AD203B41FA5}">
                      <a16:colId xmlns:a16="http://schemas.microsoft.com/office/drawing/2014/main" val="274788271"/>
                    </a:ext>
                  </a:extLst>
                </a:gridCol>
                <a:gridCol w="1590261">
                  <a:extLst>
                    <a:ext uri="{9D8B030D-6E8A-4147-A177-3AD203B41FA5}">
                      <a16:colId xmlns:a16="http://schemas.microsoft.com/office/drawing/2014/main" val="704688990"/>
                    </a:ext>
                  </a:extLst>
                </a:gridCol>
                <a:gridCol w="1364974">
                  <a:extLst>
                    <a:ext uri="{9D8B030D-6E8A-4147-A177-3AD203B41FA5}">
                      <a16:colId xmlns:a16="http://schemas.microsoft.com/office/drawing/2014/main" val="2825246914"/>
                    </a:ext>
                  </a:extLst>
                </a:gridCol>
                <a:gridCol w="3313044">
                  <a:extLst>
                    <a:ext uri="{9D8B030D-6E8A-4147-A177-3AD203B41FA5}">
                      <a16:colId xmlns:a16="http://schemas.microsoft.com/office/drawing/2014/main" val="1259389222"/>
                    </a:ext>
                  </a:extLst>
                </a:gridCol>
                <a:gridCol w="3313041">
                  <a:extLst>
                    <a:ext uri="{9D8B030D-6E8A-4147-A177-3AD203B41FA5}">
                      <a16:colId xmlns:a16="http://schemas.microsoft.com/office/drawing/2014/main" val="3669428853"/>
                    </a:ext>
                  </a:extLst>
                </a:gridCol>
              </a:tblGrid>
              <a:tr h="996795">
                <a:tc>
                  <a:txBody>
                    <a:bodyPr/>
                    <a:lstStyle/>
                    <a:p>
                      <a:r>
                        <a:rPr lang="en-US"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INFERENCE</a:t>
                      </a:r>
                    </a:p>
                  </a:txBody>
                  <a:tcPr/>
                </a:tc>
                <a:tc>
                  <a:txBody>
                    <a:bodyPr/>
                    <a:lstStyle/>
                    <a:p>
                      <a:r>
                        <a:rPr lang="en-US" dirty="0"/>
                        <a:t>DRAWBACKS</a:t>
                      </a:r>
                    </a:p>
                  </a:txBody>
                  <a:tcPr/>
                </a:tc>
                <a:extLst>
                  <a:ext uri="{0D108BD9-81ED-4DB2-BD59-A6C34878D82A}">
                    <a16:rowId xmlns:a16="http://schemas.microsoft.com/office/drawing/2014/main" val="3899691211"/>
                  </a:ext>
                </a:extLst>
              </a:tr>
              <a:tr h="5483517">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Privacy-Preserving Multi-Class Support Vector Machine for Outsourcing the Data Classification in Cloud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Times New Roman" pitchFamily="18" charset="0"/>
                          <a:ea typeface="+mn-ea"/>
                          <a:cs typeface="Times New Roman" pitchFamily="18" charset="0"/>
                        </a:rPr>
                        <a:t>Kanapathippillai</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Cumanan</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Muttukrishnan</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Rajarajan</a:t>
                      </a:r>
                      <a:endParaRPr kumimoji="0" lang="en-US" sz="1800" kern="1200" dirty="0">
                        <a:solidFill>
                          <a:schemeClr val="dk1"/>
                        </a:solidFill>
                        <a:latin typeface="Times New Roman" pitchFamily="18" charset="0"/>
                        <a:ea typeface="+mn-ea"/>
                        <a:cs typeface="Times New Roman" pitchFamily="18" charset="0"/>
                      </a:endParaRPr>
                    </a:p>
                    <a:p>
                      <a:endParaRPr lang="en-US" dirty="0"/>
                    </a:p>
                  </a:txBody>
                  <a:tcPr/>
                </a:tc>
                <a:tc>
                  <a:txBody>
                    <a:bodyPr/>
                    <a:lstStyle/>
                    <a:p>
                      <a:r>
                        <a:rPr lang="en-IN" sz="1800" kern="1200">
                          <a:solidFill>
                            <a:schemeClr val="dk1"/>
                          </a:solidFill>
                          <a:effectLst/>
                          <a:latin typeface="Times New Roman" panose="02020603050405020304" pitchFamily="18" charset="0"/>
                          <a:ea typeface="+mn-ea"/>
                          <a:cs typeface="Times New Roman" panose="02020603050405020304" pitchFamily="18" charset="0"/>
                        </a:rPr>
                        <a:t>IEEE </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on Dependable and Secure Computing, vol. 11, no. 5, pp. 467–479, </a:t>
                      </a:r>
                      <a:r>
                        <a:rPr lang="en-US" dirty="0">
                          <a:latin typeface="Times New Roman" panose="02020603050405020304" pitchFamily="18" charset="0"/>
                          <a:cs typeface="Times New Roman" panose="02020603050405020304" pitchFamily="18" charset="0"/>
                        </a:rPr>
                        <a:t>2014</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Classifier built by the server can be utilized by clients in order to classify their own data samples over the cloud.</a:t>
                      </a:r>
                    </a:p>
                    <a:p>
                      <a:pPr algn="just"/>
                      <a:r>
                        <a:rPr kumimoji="0" lang="en-US" sz="1800" kern="1200" dirty="0">
                          <a:solidFill>
                            <a:schemeClr val="dk1"/>
                          </a:solidFill>
                          <a:latin typeface="Times New Roman" pitchFamily="18" charset="0"/>
                          <a:ea typeface="+mn-ea"/>
                          <a:cs typeface="Times New Roman" pitchFamily="18" charset="0"/>
                        </a:rPr>
                        <a:t>A privacy-preserving (PP) data classification technique where the server is unable to learn any knowledge about clients’ input data samples while the server side classifier is also kept secret from the clients during the classification process</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Emerging cloud computing infrastructure replaces traditional outsourcing techniques and provides flexible services to clients at different locations via Internet. This leads to the requirement for data classification to be performed by potentially untrusted servers in the </a:t>
                      </a:r>
                      <a:r>
                        <a:rPr kumimoji="0" lang="en-US" sz="1800" kern="1200" dirty="0" err="1">
                          <a:solidFill>
                            <a:schemeClr val="dk1"/>
                          </a:solidFill>
                          <a:latin typeface="Times New Roman" pitchFamily="18" charset="0"/>
                          <a:ea typeface="+mn-ea"/>
                          <a:cs typeface="Times New Roman" pitchFamily="18" charset="0"/>
                        </a:rPr>
                        <a:t>cloud.Releasing</a:t>
                      </a:r>
                      <a:r>
                        <a:rPr kumimoji="0" lang="en-US" sz="1800" kern="1200" dirty="0">
                          <a:solidFill>
                            <a:schemeClr val="dk1"/>
                          </a:solidFill>
                          <a:latin typeface="Times New Roman" pitchFamily="18" charset="0"/>
                          <a:ea typeface="+mn-ea"/>
                          <a:cs typeface="Times New Roman" pitchFamily="18" charset="0"/>
                        </a:rPr>
                        <a:t> the data samples owned by the clients to the cloud raises privacy concerns since the data processed in the cloud are often outsourced to untrusted-third-party-servers.</a:t>
                      </a:r>
                    </a:p>
                    <a:p>
                      <a:endParaRPr lang="en-US" dirty="0"/>
                    </a:p>
                  </a:txBody>
                  <a:tcPr/>
                </a:tc>
                <a:extLst>
                  <a:ext uri="{0D108BD9-81ED-4DB2-BD59-A6C34878D82A}">
                    <a16:rowId xmlns:a16="http://schemas.microsoft.com/office/drawing/2014/main" val="3205819197"/>
                  </a:ext>
                </a:extLst>
              </a:tr>
            </a:tbl>
          </a:graphicData>
        </a:graphic>
      </p:graphicFrame>
    </p:spTree>
    <p:extLst>
      <p:ext uri="{BB962C8B-B14F-4D97-AF65-F5344CB8AC3E}">
        <p14:creationId xmlns:p14="http://schemas.microsoft.com/office/powerpoint/2010/main" val="145743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607D7D9-AA6C-48AB-9FFB-77CD5543E8ED}"/>
              </a:ext>
            </a:extLst>
          </p:cNvPr>
          <p:cNvGraphicFramePr>
            <a:graphicFrameLocks noGrp="1"/>
          </p:cNvGraphicFramePr>
          <p:nvPr>
            <p:ph idx="1"/>
            <p:extLst>
              <p:ext uri="{D42A27DB-BD31-4B8C-83A1-F6EECF244321}">
                <p14:modId xmlns:p14="http://schemas.microsoft.com/office/powerpoint/2010/main" val="2429608251"/>
              </p:ext>
            </p:extLst>
          </p:nvPr>
        </p:nvGraphicFramePr>
        <p:xfrm>
          <a:off x="145774" y="238539"/>
          <a:ext cx="11794436" cy="8023402"/>
        </p:xfrm>
        <a:graphic>
          <a:graphicData uri="http://schemas.openxmlformats.org/drawingml/2006/table">
            <a:tbl>
              <a:tblPr firstRow="1" bandRow="1">
                <a:tableStyleId>{5C22544A-7EE6-4342-B048-85BDC9FD1C3A}</a:tableStyleId>
              </a:tblPr>
              <a:tblGrid>
                <a:gridCol w="768626">
                  <a:extLst>
                    <a:ext uri="{9D8B030D-6E8A-4147-A177-3AD203B41FA5}">
                      <a16:colId xmlns:a16="http://schemas.microsoft.com/office/drawing/2014/main" val="2572025016"/>
                    </a:ext>
                  </a:extLst>
                </a:gridCol>
                <a:gridCol w="1099930">
                  <a:extLst>
                    <a:ext uri="{9D8B030D-6E8A-4147-A177-3AD203B41FA5}">
                      <a16:colId xmlns:a16="http://schemas.microsoft.com/office/drawing/2014/main" val="2973776475"/>
                    </a:ext>
                  </a:extLst>
                </a:gridCol>
                <a:gridCol w="1245705">
                  <a:extLst>
                    <a:ext uri="{9D8B030D-6E8A-4147-A177-3AD203B41FA5}">
                      <a16:colId xmlns:a16="http://schemas.microsoft.com/office/drawing/2014/main" val="4160720862"/>
                    </a:ext>
                  </a:extLst>
                </a:gridCol>
                <a:gridCol w="1489805">
                  <a:extLst>
                    <a:ext uri="{9D8B030D-6E8A-4147-A177-3AD203B41FA5}">
                      <a16:colId xmlns:a16="http://schemas.microsoft.com/office/drawing/2014/main" val="3216635166"/>
                    </a:ext>
                  </a:extLst>
                </a:gridCol>
                <a:gridCol w="3433541">
                  <a:extLst>
                    <a:ext uri="{9D8B030D-6E8A-4147-A177-3AD203B41FA5}">
                      <a16:colId xmlns:a16="http://schemas.microsoft.com/office/drawing/2014/main" val="1796954005"/>
                    </a:ext>
                  </a:extLst>
                </a:gridCol>
                <a:gridCol w="3756829">
                  <a:extLst>
                    <a:ext uri="{9D8B030D-6E8A-4147-A177-3AD203B41FA5}">
                      <a16:colId xmlns:a16="http://schemas.microsoft.com/office/drawing/2014/main" val="3639780176"/>
                    </a:ext>
                  </a:extLst>
                </a:gridCol>
              </a:tblGrid>
              <a:tr h="832954">
                <a:tc>
                  <a:txBody>
                    <a:bodyPr/>
                    <a:lstStyle/>
                    <a:p>
                      <a:r>
                        <a:rPr lang="en-US" sz="1600"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INFERENCE</a:t>
                      </a:r>
                    </a:p>
                  </a:txBody>
                  <a:tcPr/>
                </a:tc>
                <a:tc>
                  <a:txBody>
                    <a:bodyPr/>
                    <a:lstStyle/>
                    <a:p>
                      <a:r>
                        <a:rPr lang="en-US" dirty="0"/>
                        <a:t>DRWBACKS</a:t>
                      </a:r>
                    </a:p>
                  </a:txBody>
                  <a:tcPr/>
                </a:tc>
                <a:extLst>
                  <a:ext uri="{0D108BD9-81ED-4DB2-BD59-A6C34878D82A}">
                    <a16:rowId xmlns:a16="http://schemas.microsoft.com/office/drawing/2014/main" val="2896690853"/>
                  </a:ext>
                </a:extLst>
              </a:tr>
              <a:tr h="6357494">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Machine learning methods in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chemoinformatics</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J. B. Mitchell</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Wiley Interdisciplinary Reviews: Computational Molecular Science, . 4, no. 5, pp. 468–481, 2014.</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Machine learning algorithms are generally developed in computer science or adjacent disciplines and find their way into chemical modeling by a process of diffusion. This discussion is concentrate on methods for supervised learning, predicting the unknown property values of a test set of instances, usually molecules, based on the known values for a training set. Particularly relevant approaches include Artificial Neural Networks, Random Forest, Support Vector Machine, k‐Nearest Neighbors and naïve Bayes classifiers. </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Although numerous articles cited herein have compared performances of the various machine‐learning algorithms used in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chemoinformatics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there is no single best method for all problems. The relative abilities of methods will depend on the size and distribution in chemical space of the dataset, the linearity etc.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0157599"/>
                  </a:ext>
                </a:extLst>
              </a:tr>
              <a:tr h="83295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55015773"/>
                  </a:ext>
                </a:extLst>
              </a:tr>
            </a:tbl>
          </a:graphicData>
        </a:graphic>
      </p:graphicFrame>
    </p:spTree>
    <p:extLst>
      <p:ext uri="{BB962C8B-B14F-4D97-AF65-F5344CB8AC3E}">
        <p14:creationId xmlns:p14="http://schemas.microsoft.com/office/powerpoint/2010/main" val="3341805837"/>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Dappled</Template>
  <TotalTime>762</TotalTime>
  <Words>5622</Words>
  <Application>Microsoft Office PowerPoint</Application>
  <PresentationFormat>Widescreen</PresentationFormat>
  <Paragraphs>646</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Avenir Next LT Pro</vt:lpstr>
      <vt:lpstr>AvenirNext LT Pro Medium</vt:lpstr>
      <vt:lpstr>Calibri</vt:lpstr>
      <vt:lpstr>Sabon Next LT</vt:lpstr>
      <vt:lpstr>Times New Roman</vt:lpstr>
      <vt:lpstr>Wingdings</vt:lpstr>
      <vt:lpstr>DappledVTI</vt:lpstr>
      <vt:lpstr>PANIMALAR ENGINEERING COLLEGE DEPARTMENT OF CSE  SECURE THE DRUG COMPONENTS  USING SVM  AND NAÏVE BAYES (DOMAIN: Cloud Computing) </vt:lpstr>
      <vt:lpstr> INTRODUCTION </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PowerPoint Presentation</vt:lpstr>
      <vt:lpstr>PowerPoint Presentation</vt:lpstr>
      <vt:lpstr>PowerPoint Presentation</vt:lpstr>
      <vt:lpstr>UML DIAGRAMS  1.USECASE DIAGRAM</vt:lpstr>
      <vt:lpstr>PowerPoint Presentation</vt:lpstr>
      <vt:lpstr>3.SEQUENCE DIAGRAM</vt:lpstr>
      <vt:lpstr>4.ACTIVITY DIAGRAM</vt:lpstr>
      <vt:lpstr>5.COLLABORATION DIAGRAM</vt:lpstr>
      <vt:lpstr>DATABASE DESIGN</vt:lpstr>
      <vt:lpstr>DFD DIAGRAM</vt:lpstr>
      <vt:lpstr>DFD LEVEL 1</vt:lpstr>
      <vt:lpstr>DFD LEVEL 2:</vt:lpstr>
      <vt:lpstr>PowerPoint Presentation</vt:lpstr>
      <vt:lpstr>MODULES</vt:lpstr>
      <vt:lpstr>Drug Owner &amp; Tester Registration </vt:lpstr>
      <vt:lpstr>Drug Component Uploading</vt:lpstr>
      <vt:lpstr>Train dataset </vt:lpstr>
      <vt:lpstr>Drug Testing</vt:lpstr>
      <vt:lpstr>ALGORITHMS USED</vt:lpstr>
      <vt:lpstr>Algorithm SVM(Support Vector Machine)</vt:lpstr>
      <vt:lpstr>Naïve Bayes</vt:lpstr>
      <vt:lpstr>Naive Bayes algorithm works: </vt:lpstr>
      <vt:lpstr>      TESTING AND PERFORMANCE ANALYSIS</vt:lpstr>
      <vt:lpstr>PowerPoint Presentation</vt:lpstr>
      <vt:lpstr>PowerPoint Presentation</vt:lpstr>
      <vt:lpstr>PowerPoint Presentation</vt:lpstr>
      <vt:lpstr>PowerPoint Presentation</vt:lpstr>
      <vt:lpstr>           INTEGRATION TESTING </vt:lpstr>
      <vt:lpstr>SCREENSHOTS</vt:lpstr>
      <vt:lpstr>SCREENSHOTS</vt:lpstr>
      <vt:lpstr>SCREENSHOTS</vt:lpstr>
      <vt:lpstr>SCREENSHOTS</vt:lpstr>
      <vt:lpstr>SCREENSHOTS</vt:lpstr>
      <vt:lpstr>SCREENSHOTS</vt:lpstr>
      <vt:lpstr>SCREENSHOTS</vt:lpstr>
      <vt:lpstr>SCREENSHOTS</vt:lpstr>
      <vt:lpstr>SCREENSHOTS</vt:lpstr>
      <vt:lpstr>CONCLUSION AND FUTURE ENHANCEMENT</vt:lpstr>
      <vt:lpstr>REFERENCES</vt:lpstr>
      <vt:lpstr>REFERENCES</vt:lpstr>
      <vt:lpstr>REFERENCES</vt:lpstr>
      <vt:lpstr>REFERENCE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 DEPARTMENT OF CSE  SECURE THE DRUG COMPONENTS  USING SVM  AND NAÏVE BAYES (DOMAIN:Cloud Computing)</dc:title>
  <dc:creator>SREE RAMESH</dc:creator>
  <cp:lastModifiedBy>SREE RAMESH</cp:lastModifiedBy>
  <cp:revision>41</cp:revision>
  <dcterms:created xsi:type="dcterms:W3CDTF">2021-03-30T06:15:56Z</dcterms:created>
  <dcterms:modified xsi:type="dcterms:W3CDTF">2021-06-16T07:01:34Z</dcterms:modified>
</cp:coreProperties>
</file>