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595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752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3764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402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809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2334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4911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72870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2005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8849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000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783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063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99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668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47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691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99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91611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463" y="305350"/>
            <a:ext cx="12001500" cy="100155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LAVANYA. C</a:t>
            </a:r>
          </a:p>
          <a:p>
            <a:r>
              <a:rPr lang="en-US" sz="2400" dirty="0"/>
              <a:t>REGISTER NO: 312200859</a:t>
            </a:r>
          </a:p>
          <a:p>
            <a:r>
              <a:rPr lang="en-US" sz="2400" dirty="0"/>
              <a:t>DEPARTMENT: </a:t>
            </a:r>
            <a:r>
              <a:rPr lang="en-US" sz="2400" dirty="0" err="1"/>
              <a:t>B.com</a:t>
            </a:r>
            <a:r>
              <a:rPr lang="en-US" sz="2400" dirty="0"/>
              <a:t> (General) </a:t>
            </a:r>
          </a:p>
          <a:p>
            <a:r>
              <a:rPr lang="en-US" sz="2400" dirty="0"/>
              <a:t>COLLEGE: </a:t>
            </a:r>
            <a:r>
              <a:rPr lang="en-US" sz="2400" dirty="0" err="1"/>
              <a:t>Pachaiyappas</a:t>
            </a:r>
            <a:r>
              <a:rPr lang="en-US" sz="2400" dirty="0"/>
              <a:t> college for women, </a:t>
            </a:r>
            <a:r>
              <a:rPr lang="en-US" sz="2400" dirty="0" err="1"/>
              <a:t>kanchipuram</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349434"/>
            <a:ext cx="9601200" cy="4524315"/>
          </a:xfrm>
          <a:prstGeom prst="rect">
            <a:avLst/>
          </a:prstGeom>
          <a:noFill/>
        </p:spPr>
        <p:txBody>
          <a:bodyPr wrap="square">
            <a:spAutoFit/>
          </a:bodyPr>
          <a:lstStyle/>
          <a:p>
            <a:r>
              <a:rPr lang="en-US" dirty="0">
                <a:solidFill>
                  <a:schemeClr val="accent4"/>
                </a:solidFill>
              </a:rPr>
              <a:t>1. </a:t>
            </a:r>
            <a:r>
              <a:rPr lang="en-US" b="1" dirty="0">
                <a:solidFill>
                  <a:schemeClr val="accent4"/>
                </a:solidFill>
              </a:rPr>
              <a:t>Prepare</a:t>
            </a:r>
            <a:r>
              <a:rPr lang="en-US" dirty="0">
                <a:solidFill>
                  <a:schemeClr val="accent4"/>
                </a:solidFill>
              </a:rPr>
              <a:t> </a:t>
            </a:r>
            <a:r>
              <a:rPr lang="en-US" b="1" dirty="0">
                <a:solidFill>
                  <a:schemeClr val="accent4"/>
                </a:solidFill>
              </a:rPr>
              <a:t>Your</a:t>
            </a:r>
            <a:r>
              <a:rPr lang="en-US" dirty="0">
                <a:solidFill>
                  <a:schemeClr val="accent4"/>
                </a:solidFill>
              </a:rPr>
              <a:t> </a:t>
            </a:r>
            <a:r>
              <a:rPr lang="en-US" b="1" dirty="0">
                <a:solidFill>
                  <a:schemeClr val="accent4"/>
                </a:solidFill>
              </a:rPr>
              <a:t>Data</a:t>
            </a:r>
            <a:r>
              <a:rPr lang="en-US" dirty="0">
                <a:solidFill>
                  <a:schemeClr val="accent4"/>
                </a:solidFill>
              </a:rPr>
              <a:t>:  </a:t>
            </a:r>
            <a:r>
              <a:rPr lang="en-US" dirty="0"/>
              <a:t>Ensure your data is organized in a table format with columns such as:     </a:t>
            </a:r>
          </a:p>
          <a:p>
            <a:endParaRPr lang="en-US" dirty="0"/>
          </a:p>
          <a:p>
            <a:pPr marL="285750" indent="-285750">
              <a:buFont typeface="Arial" panose="020B0604020202020204" pitchFamily="34" charset="0"/>
              <a:buChar char="•"/>
            </a:pPr>
            <a:r>
              <a:rPr lang="en-US" dirty="0"/>
              <a:t>Employee ID    </a:t>
            </a:r>
          </a:p>
          <a:p>
            <a:pPr marL="285750" indent="-285750">
              <a:buFont typeface="Arial" panose="020B0604020202020204" pitchFamily="34" charset="0"/>
              <a:buChar char="•"/>
            </a:pPr>
            <a:r>
              <a:rPr lang="en-US" dirty="0"/>
              <a:t> Department    </a:t>
            </a:r>
          </a:p>
          <a:p>
            <a:pPr marL="285750" indent="-285750">
              <a:buFont typeface="Arial" panose="020B0604020202020204" pitchFamily="34" charset="0"/>
              <a:buChar char="•"/>
            </a:pPr>
            <a:r>
              <a:rPr lang="en-US" dirty="0"/>
              <a:t> Job Title    </a:t>
            </a:r>
          </a:p>
          <a:p>
            <a:pPr marL="285750" indent="-285750">
              <a:buFont typeface="Arial" panose="020B0604020202020204" pitchFamily="34" charset="0"/>
              <a:buChar char="•"/>
            </a:pPr>
            <a:r>
              <a:rPr lang="en-US" dirty="0"/>
              <a:t> Hire Date     </a:t>
            </a:r>
          </a:p>
          <a:p>
            <a:pPr marL="285750" indent="-285750">
              <a:buFont typeface="Arial" panose="020B0604020202020204" pitchFamily="34" charset="0"/>
              <a:buChar char="•"/>
            </a:pPr>
            <a:r>
              <a:rPr lang="en-US" dirty="0"/>
              <a:t>Termination Date    </a:t>
            </a:r>
          </a:p>
          <a:p>
            <a:pPr marL="285750" indent="-285750">
              <a:buFont typeface="Arial" panose="020B0604020202020204" pitchFamily="34" charset="0"/>
              <a:buChar char="•"/>
            </a:pPr>
            <a:r>
              <a:rPr lang="en-US" dirty="0"/>
              <a:t>Reason for Leaving    </a:t>
            </a:r>
          </a:p>
          <a:p>
            <a:pPr marL="285750" indent="-285750">
              <a:buFont typeface="Arial" panose="020B0604020202020204" pitchFamily="34" charset="0"/>
              <a:buChar char="•"/>
            </a:pPr>
            <a:r>
              <a:rPr lang="en-US" dirty="0"/>
              <a:t> Age     </a:t>
            </a:r>
          </a:p>
          <a:p>
            <a:pPr marL="285750" indent="-285750">
              <a:buFont typeface="Arial" panose="020B0604020202020204" pitchFamily="34" charset="0"/>
              <a:buChar char="•"/>
            </a:pPr>
            <a:r>
              <a:rPr lang="en-US" dirty="0"/>
              <a:t>Gender</a:t>
            </a:r>
          </a:p>
          <a:p>
            <a:endParaRPr lang="en-US" dirty="0"/>
          </a:p>
          <a:p>
            <a:r>
              <a:rPr lang="en-US" b="1" dirty="0">
                <a:solidFill>
                  <a:schemeClr val="accent4"/>
                </a:solidFill>
              </a:rPr>
              <a:t>2. Create a Pivot Table:</a:t>
            </a:r>
          </a:p>
          <a:p>
            <a:endParaRPr lang="en-US" b="1" dirty="0">
              <a:solidFill>
                <a:schemeClr val="accent4"/>
              </a:solidFill>
            </a:endParaRPr>
          </a:p>
          <a:p>
            <a:r>
              <a:rPr lang="en-US" dirty="0"/>
              <a:t>     </a:t>
            </a:r>
            <a:r>
              <a:rPr lang="en-US" dirty="0">
                <a:solidFill>
                  <a:schemeClr val="accent6">
                    <a:lumMod val="75000"/>
                  </a:schemeClr>
                </a:solidFill>
              </a:rPr>
              <a:t>Select Your Data:</a:t>
            </a:r>
            <a:r>
              <a:rPr lang="en-US" dirty="0">
                <a:solidFill>
                  <a:schemeClr val="accent1">
                    <a:lumMod val="60000"/>
                    <a:lumOff val="40000"/>
                  </a:schemeClr>
                </a:solidFill>
              </a:rPr>
              <a:t> </a:t>
            </a:r>
            <a:r>
              <a:rPr lang="en-US" dirty="0"/>
              <a:t> Highlight the range of your dataset.</a:t>
            </a:r>
          </a:p>
          <a:p>
            <a:r>
              <a:rPr lang="en-US" dirty="0"/>
              <a:t>    </a:t>
            </a:r>
            <a:r>
              <a:rPr lang="en-US" dirty="0">
                <a:solidFill>
                  <a:schemeClr val="accent6">
                    <a:lumMod val="75000"/>
                  </a:schemeClr>
                </a:solidFill>
              </a:rPr>
              <a:t> Insert Pivot Table:</a:t>
            </a:r>
            <a:r>
              <a:rPr lang="en-US" dirty="0"/>
              <a:t>  Go to the "Insert" tab and select "Pivot Table". Choose to place the Pivot Table in a new worksheet or the existing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011549D-CB4C-FF25-B10B-2120C428F885}"/>
              </a:ext>
            </a:extLst>
          </p:cNvPr>
          <p:cNvSpPr txBox="1"/>
          <p:nvPr/>
        </p:nvSpPr>
        <p:spPr>
          <a:xfrm>
            <a:off x="739775" y="1371660"/>
            <a:ext cx="11307069" cy="4524315"/>
          </a:xfrm>
          <a:prstGeom prst="rect">
            <a:avLst/>
          </a:prstGeom>
          <a:noFill/>
        </p:spPr>
        <p:txBody>
          <a:bodyPr wrap="square">
            <a:spAutoFit/>
          </a:bodyPr>
          <a:lstStyle/>
          <a:p>
            <a:r>
              <a:rPr lang="en-US" dirty="0">
                <a:solidFill>
                  <a:schemeClr val="accent4"/>
                </a:solidFill>
              </a:rPr>
              <a:t>3. Configure Your Pivot Table:</a:t>
            </a:r>
            <a:r>
              <a:rPr lang="en-US" dirty="0"/>
              <a:t>  To analyze employee turnover, you might set up your pivot table with the following steps:</a:t>
            </a:r>
          </a:p>
          <a:p>
            <a:endParaRPr lang="en-US" dirty="0"/>
          </a:p>
          <a:p>
            <a:r>
              <a:rPr lang="en-US" dirty="0"/>
              <a:t>     </a:t>
            </a:r>
            <a:r>
              <a:rPr lang="en-US" dirty="0">
                <a:solidFill>
                  <a:schemeClr val="accent6">
                    <a:lumMod val="75000"/>
                  </a:schemeClr>
                </a:solidFill>
              </a:rPr>
              <a:t>Rows: </a:t>
            </a:r>
            <a:r>
              <a:rPr lang="en-US" dirty="0"/>
              <a:t>Drag fields such as "Department" or "Job Title" to the Rows area to see turnover by different segments.</a:t>
            </a:r>
          </a:p>
          <a:p>
            <a:r>
              <a:rPr lang="en-US" dirty="0"/>
              <a:t>     </a:t>
            </a:r>
            <a:r>
              <a:rPr lang="en-US" dirty="0">
                <a:solidFill>
                  <a:schemeClr val="accent6">
                    <a:lumMod val="75000"/>
                  </a:schemeClr>
                </a:solidFill>
              </a:rPr>
              <a:t>Columns: </a:t>
            </a:r>
            <a:r>
              <a:rPr lang="en-US" dirty="0"/>
              <a:t>Drag "Year" or "Month" (if you have a date field) to the Columns area to analyze turnover over time.</a:t>
            </a:r>
          </a:p>
          <a:p>
            <a:endParaRPr lang="en-US" dirty="0"/>
          </a:p>
          <a:p>
            <a:r>
              <a:rPr lang="en-US" dirty="0">
                <a:solidFill>
                  <a:schemeClr val="accent4"/>
                </a:solidFill>
              </a:rPr>
              <a:t>4. Analyze the Data:</a:t>
            </a:r>
            <a:r>
              <a:rPr lang="en-US" dirty="0"/>
              <a:t> To calculate the turnover rate, you might need to add a calculated field or use a separate column to show the percentage of employees leaving relative to the total number of employees.</a:t>
            </a:r>
          </a:p>
          <a:p>
            <a:endParaRPr lang="en-US" dirty="0"/>
          </a:p>
          <a:p>
            <a:r>
              <a:rPr lang="en-US" dirty="0">
                <a:solidFill>
                  <a:schemeClr val="accent4"/>
                </a:solidFill>
              </a:rPr>
              <a:t>5. Refine and </a:t>
            </a:r>
            <a:r>
              <a:rPr lang="en-US" dirty="0" err="1">
                <a:solidFill>
                  <a:schemeClr val="accent4"/>
                </a:solidFill>
              </a:rPr>
              <a:t>Visualiz</a:t>
            </a:r>
            <a:r>
              <a:rPr lang="en-US" dirty="0">
                <a:solidFill>
                  <a:schemeClr val="accent4"/>
                </a:solidFill>
              </a:rPr>
              <a:t>:</a:t>
            </a:r>
            <a:r>
              <a:rPr lang="en-US" dirty="0"/>
              <a:t> Apply conditional formatting to highlight high turnover rates or other significant insights.</a:t>
            </a:r>
          </a:p>
          <a:p>
            <a:endParaRPr lang="en-US" dirty="0"/>
          </a:p>
          <a:p>
            <a:r>
              <a:rPr lang="en-US" dirty="0">
                <a:solidFill>
                  <a:schemeClr val="accent4"/>
                </a:solidFill>
              </a:rPr>
              <a:t>6. Interpret Results:</a:t>
            </a:r>
          </a:p>
          <a:p>
            <a:endParaRPr lang="en-US" dirty="0"/>
          </a:p>
          <a:p>
            <a:r>
              <a:rPr lang="en-US" dirty="0"/>
              <a:t>     </a:t>
            </a:r>
            <a:r>
              <a:rPr lang="en-US" dirty="0">
                <a:solidFill>
                  <a:schemeClr val="accent6">
                    <a:lumMod val="75000"/>
                  </a:schemeClr>
                </a:solidFill>
              </a:rPr>
              <a:t>Identify Key Drivers: </a:t>
            </a:r>
            <a:r>
              <a:rPr lang="en-US" dirty="0"/>
              <a:t>Use the insights from your pivot table to understand which departments, job titles, or periods have higher turnover rates.</a:t>
            </a:r>
          </a:p>
          <a:p>
            <a:r>
              <a:rPr lang="en-US" dirty="0"/>
              <a:t>     </a:t>
            </a:r>
            <a:r>
              <a:rPr lang="en-US" dirty="0">
                <a:solidFill>
                  <a:schemeClr val="accent6">
                    <a:lumMod val="75000"/>
                  </a:schemeClr>
                </a:solidFill>
              </a:rPr>
              <a:t>Actionable Insights:</a:t>
            </a:r>
            <a:r>
              <a:rPr lang="en-US" dirty="0"/>
              <a:t> Develop strategies to address high turnover areas, such as improving employee satisfaction in departments with high turnover rates or adjusting recruitment practices for roles with higher attrition.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5269" y="729770"/>
            <a:ext cx="3463887" cy="936795"/>
          </a:xfrm>
          <a:prstGeom prst="rect">
            <a:avLst/>
          </a:prstGeom>
        </p:spPr>
        <p:txBody>
          <a:bodyPr vert="horz" wrap="square" lIns="0" tIns="13335" rIns="0" bIns="0" rtlCol="0">
            <a:spAutoFit/>
          </a:bodyPr>
          <a:lstStyle/>
          <a:p>
            <a:pPr marL="12700">
              <a:lnSpc>
                <a:spcPct val="100000"/>
              </a:lnSpc>
              <a:spcBef>
                <a:spcPts val="105"/>
              </a:spcBef>
            </a:pPr>
            <a:r>
              <a:rPr lang="en-US" sz="6000" b="1" dirty="0"/>
              <a:t>RESULTS </a:t>
            </a:r>
            <a:endParaRPr sz="6000"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7">
            <a:extLst>
              <a:ext uri="{FF2B5EF4-FFF2-40B4-BE49-F238E27FC236}">
                <a16:creationId xmlns:a16="http://schemas.microsoft.com/office/drawing/2014/main" id="{0FFAA42D-90C2-BD33-FA24-301F22795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063" y="2019300"/>
            <a:ext cx="8143874" cy="4430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1E71FA-F1A2-2DFA-8CB7-282A47BEBD03}"/>
              </a:ext>
            </a:extLst>
          </p:cNvPr>
          <p:cNvSpPr txBox="1"/>
          <p:nvPr/>
        </p:nvSpPr>
        <p:spPr>
          <a:xfrm>
            <a:off x="1160461" y="2206811"/>
            <a:ext cx="7947820" cy="2308324"/>
          </a:xfrm>
          <a:prstGeom prst="rect">
            <a:avLst/>
          </a:prstGeom>
          <a:noFill/>
        </p:spPr>
        <p:txBody>
          <a:bodyPr wrap="square">
            <a:spAutoFit/>
          </a:bodyPr>
          <a:lstStyle/>
          <a:p>
            <a:pPr marL="285750" indent="-285750">
              <a:buFont typeface="Arial" panose="020B0604020202020204" pitchFamily="34" charset="0"/>
              <a:buChar char="•"/>
            </a:pPr>
            <a:r>
              <a:rPr lang="en-US" dirty="0"/>
              <a:t>           Pivot tables are a valuable tool for HR professionals that can help improve the visibility, efficiency, and effectiveness of HR data and decision-making. By applying pivot tables to HR data, HR professionals can gain a better understanding of key HR metrics, identify areas for improvement, and make more informed decisions.  Pivot tables can automatically summarize, group, sort, filter, and visualize data. This can help you extract insights from complex datasets. Pivot tables can help you make more informed decisions by helping you quickly synthesize and analyze data.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175566" y="2297981"/>
            <a:ext cx="9740858"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U</a:t>
            </a:r>
            <a:r>
              <a:rPr lang="en-IN" sz="6000" b="1" dirty="0">
                <a:latin typeface="Times New Roman" panose="02020603050405020304" pitchFamily="18" charset="0"/>
                <a:cs typeface="Times New Roman" panose="02020603050405020304" pitchFamily="18" charset="0"/>
              </a:rPr>
              <a:t>sing </a:t>
            </a:r>
            <a:r>
              <a:rPr lang="en-US" sz="6000" b="1" dirty="0">
                <a:latin typeface="Times New Roman" panose="02020603050405020304" pitchFamily="18" charset="0"/>
                <a:cs typeface="Times New Roman" panose="02020603050405020304" pitchFamily="18" charset="0"/>
              </a:rPr>
              <a:t>P</a:t>
            </a:r>
            <a:r>
              <a:rPr lang="en-IN" sz="6000" b="1" dirty="0" err="1">
                <a:latin typeface="Times New Roman" panose="02020603050405020304" pitchFamily="18" charset="0"/>
                <a:cs typeface="Times New Roman" panose="02020603050405020304" pitchFamily="18" charset="0"/>
              </a:rPr>
              <a:t>ivot</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a:t>
            </a:r>
            <a:r>
              <a:rPr lang="en-IN" sz="6000" b="1" dirty="0" err="1">
                <a:latin typeface="Times New Roman" panose="02020603050405020304" pitchFamily="18" charset="0"/>
                <a:cs typeface="Times New Roman" panose="02020603050405020304" pitchFamily="18" charset="0"/>
              </a:rPr>
              <a:t>ables</a:t>
            </a:r>
            <a:r>
              <a:rPr lang="en-IN" sz="6000" b="1" dirty="0">
                <a:latin typeface="Times New Roman" panose="02020603050405020304" pitchFamily="18" charset="0"/>
                <a:cs typeface="Times New Roman" panose="02020603050405020304" pitchFamily="18" charset="0"/>
              </a:rPr>
              <a:t> for </a:t>
            </a:r>
            <a:r>
              <a:rPr lang="en-US" sz="6000" b="1" dirty="0">
                <a:latin typeface="Times New Roman" panose="02020603050405020304" pitchFamily="18" charset="0"/>
                <a:cs typeface="Times New Roman" panose="02020603050405020304" pitchFamily="18" charset="0"/>
              </a:rPr>
              <a:t>E</a:t>
            </a:r>
            <a:r>
              <a:rPr lang="en-IN" sz="6000" b="1" dirty="0" err="1">
                <a:latin typeface="Times New Roman" panose="02020603050405020304" pitchFamily="18" charset="0"/>
                <a:cs typeface="Times New Roman" panose="02020603050405020304" pitchFamily="18" charset="0"/>
              </a:rPr>
              <a:t>mployee</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T</a:t>
            </a:r>
            <a:r>
              <a:rPr lang="en-IN" sz="6000" b="1" dirty="0" err="1">
                <a:latin typeface="Times New Roman" panose="02020603050405020304" pitchFamily="18" charset="0"/>
                <a:cs typeface="Times New Roman" panose="02020603050405020304" pitchFamily="18" charset="0"/>
              </a:rPr>
              <a:t>urnover</a:t>
            </a:r>
            <a:r>
              <a:rPr lang="en-IN" sz="60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A</a:t>
            </a:r>
            <a:r>
              <a:rPr lang="en-IN" sz="6000" b="1" dirty="0" err="1">
                <a:latin typeface="Times New Roman" panose="02020603050405020304" pitchFamily="18" charset="0"/>
                <a:cs typeface="Times New Roman" panose="02020603050405020304" pitchFamily="18" charset="0"/>
              </a:rPr>
              <a:t>nalysis</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2721" y="378482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11109"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28CCF42-4C79-F436-DD19-9AA4BBA0F00A}"/>
              </a:ext>
            </a:extLst>
          </p:cNvPr>
          <p:cNvSpPr txBox="1"/>
          <p:nvPr/>
        </p:nvSpPr>
        <p:spPr>
          <a:xfrm>
            <a:off x="600075" y="2161045"/>
            <a:ext cx="7391400" cy="2677656"/>
          </a:xfrm>
          <a:prstGeom prst="rect">
            <a:avLst/>
          </a:prstGeom>
          <a:noFill/>
        </p:spPr>
        <p:txBody>
          <a:bodyPr wrap="square">
            <a:spAutoFit/>
          </a:bodyPr>
          <a:lstStyle/>
          <a:p>
            <a:pPr algn="just"/>
            <a:r>
              <a:rPr lang="en-IN" sz="2400" dirty="0"/>
              <a:t>Our organization is experiencing fluctuating employee turnover rates across various departments. To address this issue effectively and make data-driven decisions to improve retention, we need to </a:t>
            </a:r>
            <a:r>
              <a:rPr lang="en-IN" sz="2400" dirty="0" err="1"/>
              <a:t>analyze</a:t>
            </a:r>
            <a:r>
              <a:rPr lang="en-IN" sz="2400" dirty="0"/>
              <a:t> turnover patterns comprehensively. The goal is to use pivot tables to identify key trends, correlations, and factors contributing to employee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477875"/>
          </a:xfrm>
          <a:prstGeom prst="rect">
            <a:avLst/>
          </a:prstGeom>
          <a:noFill/>
        </p:spPr>
        <p:txBody>
          <a:bodyPr wrap="square">
            <a:spAutoFit/>
          </a:bodyPr>
          <a:lstStyle/>
          <a:p>
            <a:pPr algn="just"/>
            <a:r>
              <a:rPr lang="en-IN" sz="2000" dirty="0"/>
              <a:t>Pivot Tables are a powerful tool in Microsoft Excel that allow you to quickly summarize, </a:t>
            </a:r>
            <a:r>
              <a:rPr lang="en-IN" sz="2000" dirty="0" err="1"/>
              <a:t>analyze</a:t>
            </a:r>
            <a:r>
              <a:rPr lang="en-IN" sz="2000" dirty="0"/>
              <a:t>, and compare large amounts of data. In HR, pivot tables can be used to </a:t>
            </a:r>
            <a:r>
              <a:rPr lang="en-IN" sz="2000" dirty="0" err="1"/>
              <a:t>analyze</a:t>
            </a:r>
            <a:r>
              <a:rPr lang="en-IN" sz="2000" dirty="0"/>
              <a:t> HR data and make more informed </a:t>
            </a:r>
            <a:r>
              <a:rPr lang="en-IN" sz="2000" dirty="0" err="1"/>
              <a:t>decisions.Pivot</a:t>
            </a:r>
            <a:r>
              <a:rPr lang="en-IN" sz="2000" dirty="0"/>
              <a:t> Tables are a data analysis tool </a:t>
            </a:r>
            <a:r>
              <a:rPr lang="en-IN" sz="2000" dirty="0" err="1"/>
              <a:t>inMicrosoft</a:t>
            </a:r>
            <a:r>
              <a:rPr lang="en-IN" sz="2000" dirty="0"/>
              <a:t> Excel that allow for </a:t>
            </a:r>
            <a:r>
              <a:rPr lang="en-IN" sz="2000" dirty="0" err="1"/>
              <a:t>quicksummarization</a:t>
            </a:r>
            <a:r>
              <a:rPr lang="en-IN" sz="2000" dirty="0"/>
              <a:t>, analysis, and </a:t>
            </a:r>
            <a:r>
              <a:rPr lang="en-IN" sz="2000" dirty="0" err="1"/>
              <a:t>comparisonof</a:t>
            </a:r>
            <a:r>
              <a:rPr lang="en-IN" sz="2000" dirty="0"/>
              <a:t> large amounts of data. They work </a:t>
            </a:r>
            <a:r>
              <a:rPr lang="en-IN" sz="2000" dirty="0" err="1"/>
              <a:t>byselecting</a:t>
            </a:r>
            <a:r>
              <a:rPr lang="en-IN" sz="2000" dirty="0"/>
              <a:t> data to </a:t>
            </a:r>
            <a:r>
              <a:rPr lang="en-IN" sz="2000" dirty="0" err="1"/>
              <a:t>analyze</a:t>
            </a:r>
            <a:r>
              <a:rPr lang="en-IN" sz="2000" dirty="0"/>
              <a:t>, dragging it into </a:t>
            </a:r>
            <a:r>
              <a:rPr lang="en-IN" sz="2000" dirty="0" err="1"/>
              <a:t>apivot</a:t>
            </a:r>
            <a:r>
              <a:rPr lang="en-IN" sz="2000" dirty="0"/>
              <a:t> table area, and defining the </a:t>
            </a:r>
            <a:r>
              <a:rPr lang="en-IN" sz="2000" dirty="0" err="1"/>
              <a:t>rows,columns</a:t>
            </a:r>
            <a:r>
              <a:rPr lang="en-IN" sz="2000" dirty="0"/>
              <a:t>, and values to be included. </a:t>
            </a:r>
            <a:r>
              <a:rPr lang="en-IN" sz="2000" dirty="0" err="1"/>
              <a:t>Theresulting</a:t>
            </a:r>
            <a:r>
              <a:rPr lang="en-IN" sz="2000" dirty="0"/>
              <a:t> pivot table provides a clear </a:t>
            </a:r>
            <a:r>
              <a:rPr lang="en-IN" sz="2000" dirty="0" err="1"/>
              <a:t>andconcise</a:t>
            </a:r>
            <a:r>
              <a:rPr lang="en-IN" sz="2000" dirty="0"/>
              <a:t> presentation of the data, </a:t>
            </a:r>
            <a:r>
              <a:rPr lang="en-IN" sz="2000" dirty="0" err="1"/>
              <a:t>enablingimproved</a:t>
            </a:r>
            <a:r>
              <a:rPr lang="en-IN" sz="2000" dirty="0"/>
              <a:t> data visualization, analysis, </a:t>
            </a:r>
            <a:r>
              <a:rPr lang="en-IN" sz="2000" dirty="0" err="1"/>
              <a:t>anddecision-making.Pivot</a:t>
            </a:r>
            <a:r>
              <a:rPr lang="en-IN" sz="2000" dirty="0"/>
              <a:t> tables </a:t>
            </a:r>
            <a:r>
              <a:rPr lang="en-IN" sz="2000" dirty="0" err="1"/>
              <a:t>alsoautomate</a:t>
            </a:r>
            <a:r>
              <a:rPr lang="en-IN" sz="2000" dirty="0"/>
              <a:t> the data analysis process, </a:t>
            </a:r>
            <a:r>
              <a:rPr lang="en-IN" sz="2000" dirty="0" err="1"/>
              <a:t>savingtime</a:t>
            </a:r>
            <a:r>
              <a:rPr lang="en-IN" sz="2000" dirty="0"/>
              <a:t> and effort. They are a valuable tool </a:t>
            </a:r>
            <a:r>
              <a:rPr lang="en-IN" sz="2000" dirty="0" err="1"/>
              <a:t>forHR</a:t>
            </a:r>
            <a:r>
              <a:rPr lang="en-IN" sz="2000" dirty="0"/>
              <a:t> professionals to gain a </a:t>
            </a:r>
            <a:r>
              <a:rPr lang="en-IN" sz="2000" dirty="0" err="1"/>
              <a:t>betterunderstanding</a:t>
            </a:r>
            <a:r>
              <a:rPr lang="en-IN" sz="2000" dirty="0"/>
              <a:t> of key HR metrics and </a:t>
            </a:r>
            <a:r>
              <a:rPr lang="en-IN" sz="2000" dirty="0" err="1"/>
              <a:t>makemore</a:t>
            </a:r>
            <a:r>
              <a:rPr lang="en-IN" sz="2000" dirty="0"/>
              <a:t> informed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995017" y="2106632"/>
            <a:ext cx="68157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1. Data Summarization:</a:t>
            </a:r>
            <a:r>
              <a:rPr kumimoji="0" lang="en-US" altLang="en-US" sz="1800" b="0" i="0" u="none" strike="noStrike" cap="none" normalizeH="0" baseline="0" dirty="0">
                <a:ln>
                  <a:noFill/>
                </a:ln>
                <a:solidFill>
                  <a:schemeClr val="tx1"/>
                </a:solidFill>
                <a:effectLst/>
                <a:latin typeface="Arial" panose="020B0604020202020204" pitchFamily="34" charset="0"/>
              </a:rPr>
              <a:t>  Pivot tables allow you to condense large volumes of employee data into meaningful summaries. This helps in quickly understanding turnover rates, trends, and patterns without manually sifting through raw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2. Trend Analysis:</a:t>
            </a:r>
            <a:r>
              <a:rPr kumimoji="0" lang="en-US" altLang="en-US" sz="1800" b="0" i="0" u="none" strike="noStrike" cap="none" normalizeH="0" baseline="0" dirty="0">
                <a:ln>
                  <a:noFill/>
                </a:ln>
                <a:solidFill>
                  <a:schemeClr val="tx1"/>
                </a:solidFill>
                <a:effectLst/>
                <a:latin typeface="Arial" panose="020B0604020202020204" pitchFamily="34" charset="0"/>
              </a:rPr>
              <a:t>  You can analyze turnover trends over time by setting up rows and columns for different time periods. This helps in identifying seasonal patterns or periods of high turnover.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5">
                    <a:lumMod val="60000"/>
                    <a:lumOff val="40000"/>
                  </a:schemeClr>
                </a:solidFill>
                <a:latin typeface="Arial" panose="020B0604020202020204" pitchFamily="34" charset="0"/>
              </a:rPr>
              <a:t>3.</a:t>
            </a: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 Efficiency and Speed:</a:t>
            </a:r>
            <a:r>
              <a:rPr kumimoji="0" lang="en-US" altLang="en-US" sz="1800" b="0" i="0" u="none" strike="noStrike" cap="none" normalizeH="0" baseline="0" dirty="0">
                <a:ln>
                  <a:noFill/>
                </a:ln>
                <a:solidFill>
                  <a:schemeClr val="tx1"/>
                </a:solidFill>
                <a:effectLst/>
                <a:latin typeface="Arial" panose="020B0604020202020204" pitchFamily="34" charset="0"/>
              </a:rPr>
              <a:t>  Pivot tables streamline the process of data analysis, reducing the time and effort required to generate insights. This efficiency allows HR professionals to quickly address turnover issues and make data-driven decisions.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accent5">
                    <a:lumMod val="60000"/>
                    <a:lumOff val="40000"/>
                  </a:schemeClr>
                </a:solidFill>
                <a:latin typeface="Arial" panose="020B0604020202020204" pitchFamily="34" charset="0"/>
              </a:rPr>
              <a:t>4.</a:t>
            </a:r>
            <a:r>
              <a:rPr kumimoji="0" lang="en-US" altLang="en-US" sz="1800" b="0" i="0" u="none" strike="noStrike" cap="none" normalizeH="0" baseline="0" dirty="0">
                <a:ln>
                  <a:noFill/>
                </a:ln>
                <a:solidFill>
                  <a:schemeClr val="accent5">
                    <a:lumMod val="60000"/>
                    <a:lumOff val="40000"/>
                  </a:schemeClr>
                </a:solidFill>
                <a:effectLst/>
                <a:latin typeface="Arial" panose="020B0604020202020204" pitchFamily="34" charset="0"/>
              </a:rPr>
              <a:t> 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By providing a clear view of turnover metrics and contributing factors, pivot tables enable organizations.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6E0F76-1E0E-39FF-0918-4DBF2ACC01B7}"/>
              </a:ext>
            </a:extLst>
          </p:cNvPr>
          <p:cNvSpPr txBox="1"/>
          <p:nvPr/>
        </p:nvSpPr>
        <p:spPr>
          <a:xfrm>
            <a:off x="662777" y="2065867"/>
            <a:ext cx="11529223" cy="3970318"/>
          </a:xfrm>
          <a:prstGeom prst="rect">
            <a:avLst/>
          </a:prstGeom>
          <a:noFill/>
        </p:spPr>
        <p:txBody>
          <a:bodyPr wrap="square">
            <a:spAutoFit/>
          </a:bodyPr>
          <a:lstStyle/>
          <a:p>
            <a:r>
              <a:rPr lang="en-US" dirty="0">
                <a:solidFill>
                  <a:schemeClr val="accent5"/>
                </a:solidFill>
              </a:rPr>
              <a:t>1.Employee ID:</a:t>
            </a:r>
            <a:r>
              <a:rPr lang="en-US" dirty="0"/>
              <a:t>  Numeric or alphanumeric. A unique identifier for each employee, used to track individual records. </a:t>
            </a:r>
            <a:r>
              <a:rPr lang="en-US" dirty="0">
                <a:solidFill>
                  <a:schemeClr val="accent5"/>
                </a:solidFill>
              </a:rPr>
              <a:t>2.Employee Name:</a:t>
            </a:r>
            <a:r>
              <a:rPr lang="en-US" dirty="0"/>
              <a:t>  Full name of the employee (optional for analysis but useful for identifying records).</a:t>
            </a:r>
          </a:p>
          <a:p>
            <a:r>
              <a:rPr lang="en-US" dirty="0">
                <a:solidFill>
                  <a:schemeClr val="accent5"/>
                </a:solidFill>
              </a:rPr>
              <a:t>3.Department: </a:t>
            </a:r>
            <a:r>
              <a:rPr lang="en-US" dirty="0"/>
              <a:t> The department in which the employee worked, such as Sales, Marketing, HR, etc.</a:t>
            </a:r>
          </a:p>
          <a:p>
            <a:r>
              <a:rPr lang="en-US" dirty="0">
                <a:solidFill>
                  <a:schemeClr val="accent5"/>
                </a:solidFill>
              </a:rPr>
              <a:t>4.Job Title:</a:t>
            </a:r>
            <a:r>
              <a:rPr lang="en-US" dirty="0"/>
              <a:t> The employee’s job title or role within the organization.</a:t>
            </a:r>
          </a:p>
          <a:p>
            <a:r>
              <a:rPr lang="en-US" dirty="0">
                <a:solidFill>
                  <a:schemeClr val="accent5"/>
                </a:solidFill>
              </a:rPr>
              <a:t>5.Hire Date:</a:t>
            </a:r>
            <a:r>
              <a:rPr lang="en-US" dirty="0"/>
              <a:t>  The date when the employee was hired.</a:t>
            </a:r>
          </a:p>
          <a:p>
            <a:r>
              <a:rPr lang="en-US" dirty="0">
                <a:solidFill>
                  <a:schemeClr val="accent5"/>
                </a:solidFill>
              </a:rPr>
              <a:t>6.Termination Date:</a:t>
            </a:r>
            <a:r>
              <a:rPr lang="en-US" dirty="0"/>
              <a:t>  The date when the employee left the organization. For active employees, this field might be blank or marked as “Current.”</a:t>
            </a:r>
          </a:p>
          <a:p>
            <a:r>
              <a:rPr lang="en-US" dirty="0">
                <a:solidFill>
                  <a:schemeClr val="accent5"/>
                </a:solidFill>
              </a:rPr>
              <a:t>7.Reason for Leaving:</a:t>
            </a:r>
            <a:r>
              <a:rPr lang="en-US" dirty="0"/>
              <a:t>  The reason the employee left, such as voluntary resignation, retirement, layoff, or termination.</a:t>
            </a:r>
          </a:p>
          <a:p>
            <a:r>
              <a:rPr lang="en-US" dirty="0">
                <a:solidFill>
                  <a:schemeClr val="accent5"/>
                </a:solidFill>
              </a:rPr>
              <a:t>8.Employment Status:</a:t>
            </a:r>
            <a:r>
              <a:rPr lang="en-US" dirty="0"/>
              <a:t>  Current status of the employee (e.g., Active, Resigned, Terminated). Employee’s performance rating or score if applicable, which can be used to analyze turnover in relation to performance.</a:t>
            </a:r>
          </a:p>
          <a:p>
            <a:r>
              <a:rPr lang="en-US" dirty="0">
                <a:solidFill>
                  <a:schemeClr val="accent5"/>
                </a:solidFill>
              </a:rPr>
              <a:t>9.Exit Interview Score:</a:t>
            </a:r>
            <a:r>
              <a:rPr lang="en-US" dirty="0"/>
              <a:t> Scores or feedback from exit interviews, if available, to gain insights into why employees leave.</a:t>
            </a:r>
          </a:p>
          <a:p>
            <a:r>
              <a:rPr lang="en-US" dirty="0">
                <a:solidFill>
                  <a:schemeClr val="accent5"/>
                </a:solidFill>
              </a:rPr>
              <a:t>10.Gender:</a:t>
            </a:r>
            <a:r>
              <a:rPr lang="en-US" dirty="0"/>
              <a:t>  Gender of the employee, useful for analyzing turnover by demographic factors.</a:t>
            </a:r>
          </a:p>
          <a:p>
            <a:r>
              <a:rPr lang="en-US" dirty="0">
                <a:solidFill>
                  <a:schemeClr val="accent5"/>
                </a:solidFill>
              </a:rPr>
              <a:t>11.Age:</a:t>
            </a:r>
            <a:r>
              <a:rPr lang="en-US" dirty="0"/>
              <a:t> Age of the employee, which can be used to study turnover patterns by age group.</a:t>
            </a:r>
          </a:p>
          <a:p>
            <a:r>
              <a:rPr lang="en-US" dirty="0">
                <a:solidFill>
                  <a:schemeClr val="accent5"/>
                </a:solidFill>
              </a:rPr>
              <a:t>12.Location:</a:t>
            </a:r>
            <a:r>
              <a:rPr lang="en-US" dirty="0"/>
              <a:t> The geographical location of the employee’s workplace, useful for analyzing turnover by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1513817"/>
            <a:ext cx="8534018" cy="5262979"/>
          </a:xfrm>
          <a:prstGeom prst="rect">
            <a:avLst/>
          </a:prstGeom>
          <a:noFill/>
        </p:spPr>
        <p:txBody>
          <a:bodyPr wrap="square" rtlCol="0">
            <a:spAutoFit/>
          </a:bodyPr>
          <a:lstStyle/>
          <a:p>
            <a:pPr algn="l"/>
            <a:r>
              <a:rPr lang="en-US" sz="2800" dirty="0">
                <a:solidFill>
                  <a:schemeClr val="accent6"/>
                </a:solidFill>
                <a:latin typeface="Times New Roman" panose="02020603050405020304" pitchFamily="18" charset="0"/>
                <a:cs typeface="Times New Roman" panose="02020603050405020304" pitchFamily="18" charset="0"/>
              </a:rPr>
              <a:t>1.Create a PivotTable:</a:t>
            </a:r>
            <a:r>
              <a:rPr lang="en-US" sz="2800" dirty="0">
                <a:latin typeface="Times New Roman" panose="02020603050405020304" pitchFamily="18" charset="0"/>
                <a:cs typeface="Times New Roman" panose="02020603050405020304" pitchFamily="18" charset="0"/>
              </a:rPr>
              <a:t> Select the cells you want to use, then click Insert &gt; PivotTable.  </a:t>
            </a:r>
          </a:p>
          <a:p>
            <a:pPr algn="l"/>
            <a:r>
              <a:rPr lang="en-US" sz="2800" dirty="0">
                <a:solidFill>
                  <a:schemeClr val="accent6"/>
                </a:solidFill>
                <a:latin typeface="Times New Roman" panose="02020603050405020304" pitchFamily="18" charset="0"/>
                <a:cs typeface="Times New Roman" panose="02020603050405020304" pitchFamily="18" charset="0"/>
              </a:rPr>
              <a:t>2.Add a field:</a:t>
            </a:r>
            <a:r>
              <a:rPr lang="en-US" sz="2800" dirty="0">
                <a:latin typeface="Times New Roman" panose="02020603050405020304" pitchFamily="18" charset="0"/>
                <a:cs typeface="Times New Roman" panose="02020603050405020304" pitchFamily="18" charset="0"/>
              </a:rPr>
              <a:t> Select the field name checkbox in the PivotTables Fields pane.  </a:t>
            </a:r>
          </a:p>
          <a:p>
            <a:pPr algn="l"/>
            <a:r>
              <a:rPr lang="en-US" sz="2800" dirty="0">
                <a:solidFill>
                  <a:schemeClr val="accent6"/>
                </a:solidFill>
                <a:latin typeface="Times New Roman" panose="02020603050405020304" pitchFamily="18" charset="0"/>
                <a:cs typeface="Times New Roman" panose="02020603050405020304" pitchFamily="18" charset="0"/>
              </a:rPr>
              <a:t>3.Refresh a PivotTable:</a:t>
            </a:r>
            <a:r>
              <a:rPr lang="en-US" sz="2800" dirty="0">
                <a:latin typeface="Times New Roman" panose="02020603050405020304" pitchFamily="18" charset="0"/>
                <a:cs typeface="Times New Roman" panose="02020603050405020304" pitchFamily="18" charset="0"/>
              </a:rPr>
              <a:t> If you add new data to the source, you need to refresh any PivotTables that use that data.  </a:t>
            </a:r>
            <a:r>
              <a:rPr lang="en-US" sz="2800" dirty="0">
                <a:solidFill>
                  <a:schemeClr val="accent6"/>
                </a:solidFill>
                <a:latin typeface="Times New Roman" panose="02020603050405020304" pitchFamily="18" charset="0"/>
                <a:cs typeface="Times New Roman" panose="02020603050405020304" pitchFamily="18" charset="0"/>
              </a:rPr>
              <a:t>4.Calculate values: </a:t>
            </a:r>
            <a:r>
              <a:rPr lang="en-US" sz="2800" dirty="0">
                <a:latin typeface="Times New Roman" panose="02020603050405020304" pitchFamily="18" charset="0"/>
                <a:cs typeface="Times New Roman" panose="02020603050405020304" pitchFamily="18" charset="0"/>
              </a:rPr>
              <a:t>Click the PivotTable, then click Fields, Items, &amp; Sets &gt; Calculated Field in the Calculations group on the Analyze tab.  </a:t>
            </a:r>
          </a:p>
          <a:p>
            <a:pPr algn="l"/>
            <a:r>
              <a:rPr lang="en-US" sz="2800" dirty="0">
                <a:solidFill>
                  <a:schemeClr val="accent6"/>
                </a:solidFill>
                <a:latin typeface="Times New Roman" panose="02020603050405020304" pitchFamily="18" charset="0"/>
                <a:cs typeface="Times New Roman" panose="02020603050405020304" pitchFamily="18" charset="0"/>
              </a:rPr>
              <a:t>5.Create a calculated item:</a:t>
            </a:r>
            <a:r>
              <a:rPr lang="en-US" sz="2800" dirty="0">
                <a:latin typeface="Times New Roman" panose="02020603050405020304" pitchFamily="18" charset="0"/>
                <a:cs typeface="Times New Roman" panose="02020603050405020304" pitchFamily="18" charset="0"/>
              </a:rPr>
              <a:t> Click Fields, Items &amp; Sets &gt; Calculated Item on the PivotTable analyze tab, then enter a name in the Name box.</a:t>
            </a: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063478" y="2354703"/>
            <a:ext cx="563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 IN OUR SOLUTION</vt:lpstr>
      <vt:lpstr>PowerPoint Presentation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Lavanya Chandrasekar</cp:lastModifiedBy>
  <cp:revision>25</cp:revision>
  <dcterms:created xsi:type="dcterms:W3CDTF">2024-03-29T15:07:22Z</dcterms:created>
  <dcterms:modified xsi:type="dcterms:W3CDTF">2024-09-05T09:33:11Z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