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24"/>
  </p:notesMasterIdLst>
  <p:sldIdLst>
    <p:sldId id="256" r:id="rId5"/>
    <p:sldId id="277" r:id="rId6"/>
    <p:sldId id="271" r:id="rId7"/>
    <p:sldId id="274" r:id="rId8"/>
    <p:sldId id="282" r:id="rId9"/>
    <p:sldId id="257" r:id="rId10"/>
    <p:sldId id="260" r:id="rId11"/>
    <p:sldId id="273" r:id="rId12"/>
    <p:sldId id="279" r:id="rId13"/>
    <p:sldId id="281" r:id="rId14"/>
    <p:sldId id="258" r:id="rId15"/>
    <p:sldId id="262" r:id="rId16"/>
    <p:sldId id="264" r:id="rId17"/>
    <p:sldId id="265" r:id="rId18"/>
    <p:sldId id="283" r:id="rId19"/>
    <p:sldId id="266" r:id="rId20"/>
    <p:sldId id="267" r:id="rId21"/>
    <p:sldId id="278"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86484"/>
  </p:normalViewPr>
  <p:slideViewPr>
    <p:cSldViewPr snapToGrid="0" snapToObjects="1">
      <p:cViewPr varScale="1">
        <p:scale>
          <a:sx n="93" d="100"/>
          <a:sy n="93" d="100"/>
        </p:scale>
        <p:origin x="216" y="2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4" d="100"/>
          <a:sy n="84" d="100"/>
        </p:scale>
        <p:origin x="39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2:49:08.535"/>
    </inkml:context>
    <inkml:brush xml:id="br0">
      <inkml:brushProperty name="width" value="0.05" units="cm"/>
      <inkml:brushProperty name="height" value="0.05" units="cm"/>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2:49:11.889"/>
    </inkml:context>
    <inkml:brush xml:id="br0">
      <inkml:brushProperty name="width" value="0.05" units="cm"/>
      <inkml:brushProperty name="height" value="0.05" units="cm"/>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81AFF-EB81-F741-A215-572087798847}" type="datetimeFigureOut">
              <a:rPr lang="en-US" smtClean="0"/>
              <a:t>5/9/22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474EB-69C9-B445-8DFE-B066C341D7D6}" type="slidenum">
              <a:rPr lang="en-US" smtClean="0"/>
              <a:t>‹#›</a:t>
            </a:fld>
            <a:endParaRPr lang="en-US"/>
          </a:p>
        </p:txBody>
      </p:sp>
    </p:spTree>
    <p:extLst>
      <p:ext uri="{BB962C8B-B14F-4D97-AF65-F5344CB8AC3E}">
        <p14:creationId xmlns:p14="http://schemas.microsoft.com/office/powerpoint/2010/main" val="385086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474EB-69C9-B445-8DFE-B066C341D7D6}" type="slidenum">
              <a:rPr lang="en-US" smtClean="0"/>
              <a:t>4</a:t>
            </a:fld>
            <a:endParaRPr lang="en-US"/>
          </a:p>
        </p:txBody>
      </p:sp>
    </p:spTree>
    <p:extLst>
      <p:ext uri="{BB962C8B-B14F-4D97-AF65-F5344CB8AC3E}">
        <p14:creationId xmlns:p14="http://schemas.microsoft.com/office/powerpoint/2010/main" val="84246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5/9/22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2DC25EE-239B-4C5F-AAD1-255A7D5F1EE2}"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69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11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46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103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30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16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91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0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562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5/9/22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8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AC24A9-CCB6-4F8D-B8DB-C2F3692CFA5A}" type="datetimeFigureOut">
              <a:rPr lang="en-US" smtClean="0"/>
              <a:t>5/9/22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59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t>5/9/22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DC25EE-239B-4C5F-AAD1-255A7D5F1E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40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www.kaggle.com/code/aleksandradeis/bank-marketing-analysis" TargetMode="Externa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Light bulbs on blackboard background">
            <a:extLst>
              <a:ext uri="{FF2B5EF4-FFF2-40B4-BE49-F238E27FC236}">
                <a16:creationId xmlns:a16="http://schemas.microsoft.com/office/drawing/2014/main" id="{FD203ECA-130A-F40A-4BFE-863A36A6B726}"/>
              </a:ext>
            </a:extLst>
          </p:cNvPr>
          <p:cNvPicPr>
            <a:picLocks noChangeAspect="1"/>
          </p:cNvPicPr>
          <p:nvPr/>
        </p:nvPicPr>
        <p:blipFill rotWithShape="1">
          <a:blip r:embed="rId2"/>
          <a:srcRect l="8277" r="12723"/>
          <a:stretch/>
        </p:blipFill>
        <p:spPr>
          <a:xfrm>
            <a:off x="-304609" y="18298"/>
            <a:ext cx="8668512" cy="6857990"/>
          </a:xfrm>
          <a:prstGeom prst="rect">
            <a:avLst/>
          </a:prstGeom>
        </p:spPr>
      </p:pic>
      <p:sp>
        <p:nvSpPr>
          <p:cNvPr id="2" name="Title 1">
            <a:extLst>
              <a:ext uri="{FF2B5EF4-FFF2-40B4-BE49-F238E27FC236}">
                <a16:creationId xmlns:a16="http://schemas.microsoft.com/office/drawing/2014/main" id="{AAFE7F5E-569A-173D-A782-44F4EDAFE51D}"/>
              </a:ext>
            </a:extLst>
          </p:cNvPr>
          <p:cNvSpPr>
            <a:spLocks noGrp="1"/>
          </p:cNvSpPr>
          <p:nvPr>
            <p:ph type="ctrTitle"/>
          </p:nvPr>
        </p:nvSpPr>
        <p:spPr>
          <a:xfrm>
            <a:off x="7700963" y="771987"/>
            <a:ext cx="4174045" cy="3337550"/>
          </a:xfrm>
        </p:spPr>
        <p:txBody>
          <a:bodyPr anchor="b">
            <a:normAutofit/>
          </a:bodyPr>
          <a:lstStyle/>
          <a:p>
            <a:r>
              <a:rPr lang="en-US" sz="4800" dirty="0"/>
              <a:t>BANK MARKETING ANALYSIS</a:t>
            </a:r>
          </a:p>
        </p:txBody>
      </p:sp>
      <p:sp>
        <p:nvSpPr>
          <p:cNvPr id="3" name="Subtitle 2">
            <a:extLst>
              <a:ext uri="{FF2B5EF4-FFF2-40B4-BE49-F238E27FC236}">
                <a16:creationId xmlns:a16="http://schemas.microsoft.com/office/drawing/2014/main" id="{C035BBE4-1C37-39E4-160A-6FA5FBD4EB02}"/>
              </a:ext>
            </a:extLst>
          </p:cNvPr>
          <p:cNvSpPr>
            <a:spLocks noGrp="1"/>
          </p:cNvSpPr>
          <p:nvPr>
            <p:ph type="subTitle" idx="1"/>
          </p:nvPr>
        </p:nvSpPr>
        <p:spPr>
          <a:xfrm>
            <a:off x="7851648" y="4772025"/>
            <a:ext cx="4023360" cy="1460292"/>
          </a:xfrm>
        </p:spPr>
        <p:txBody>
          <a:bodyPr>
            <a:normAutofit fontScale="70000" lnSpcReduction="20000"/>
          </a:bodyPr>
          <a:lstStyle/>
          <a:p>
            <a:r>
              <a:rPr lang="en-US" sz="2000" dirty="0"/>
              <a:t>Akshara Koyyalamudi</a:t>
            </a:r>
          </a:p>
          <a:p>
            <a:r>
              <a:rPr lang="en-US" sz="2000" dirty="0"/>
              <a:t>Arjun Devineni</a:t>
            </a:r>
          </a:p>
          <a:p>
            <a:r>
              <a:rPr lang="en-US" sz="2000" dirty="0"/>
              <a:t>Lavanya Cherukuri</a:t>
            </a:r>
          </a:p>
          <a:p>
            <a:r>
              <a:rPr lang="en-US" sz="2000" dirty="0"/>
              <a:t>Sucharitha Reddy Sura</a:t>
            </a:r>
          </a:p>
          <a:p>
            <a:endParaRPr lang="en-US" sz="2000" dirty="0"/>
          </a:p>
        </p:txBody>
      </p:sp>
    </p:spTree>
    <p:extLst>
      <p:ext uri="{BB962C8B-B14F-4D97-AF65-F5344CB8AC3E}">
        <p14:creationId xmlns:p14="http://schemas.microsoft.com/office/powerpoint/2010/main" val="3522152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498763" y="1461655"/>
            <a:ext cx="3297382" cy="3231654"/>
          </a:xfrm>
          <a:prstGeom prst="rect">
            <a:avLst/>
          </a:prstGeom>
          <a:noFill/>
        </p:spPr>
        <p:txBody>
          <a:bodyPr wrap="square" rtlCol="0">
            <a:spAutoFit/>
          </a:bodyPr>
          <a:lstStyle/>
          <a:p>
            <a:endParaRPr lang="en-US" sz="2400" dirty="0"/>
          </a:p>
          <a:p>
            <a:endParaRPr lang="en-US" sz="3600" dirty="0"/>
          </a:p>
          <a:p>
            <a:r>
              <a:rPr lang="en-US" sz="6000" dirty="0"/>
              <a:t>Models Used</a:t>
            </a:r>
          </a:p>
          <a:p>
            <a:endParaRPr lang="en-US" sz="2400" dirty="0"/>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49927"/>
            <a:ext cx="7487551" cy="4966854"/>
          </a:xfrm>
        </p:spPr>
        <p:txBody>
          <a:bodyPr>
            <a:normAutofit/>
          </a:bodyPr>
          <a:lstStyle/>
          <a:p>
            <a:r>
              <a:rPr lang="en-US" sz="3600" dirty="0"/>
              <a:t>Logistic Regression</a:t>
            </a:r>
          </a:p>
          <a:p>
            <a:r>
              <a:rPr lang="en-US" sz="3600" dirty="0"/>
              <a:t>Decision tree</a:t>
            </a:r>
          </a:p>
          <a:p>
            <a:r>
              <a:rPr lang="en-US" sz="3600" dirty="0"/>
              <a:t>Random Forest Decision Tree</a:t>
            </a:r>
          </a:p>
          <a:p>
            <a:r>
              <a:rPr lang="en-US" sz="3600" dirty="0"/>
              <a:t>Gradient Boosting Decision Tree</a:t>
            </a:r>
          </a:p>
          <a:p>
            <a:r>
              <a:rPr lang="en-US" sz="3600" dirty="0"/>
              <a:t>Linear SVC</a:t>
            </a:r>
          </a:p>
          <a:p>
            <a:endParaRPr lang="en-US" dirty="0"/>
          </a:p>
          <a:p>
            <a:pPr marL="0" indent="0">
              <a:buNone/>
            </a:pPr>
            <a:endParaRPr lang="en-US" dirty="0"/>
          </a:p>
        </p:txBody>
      </p:sp>
    </p:spTree>
    <p:extLst>
      <p:ext uri="{BB962C8B-B14F-4D97-AF65-F5344CB8AC3E}">
        <p14:creationId xmlns:p14="http://schemas.microsoft.com/office/powerpoint/2010/main" val="416240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2B67D0B-B48E-2D3B-BC8F-14C053A81EC9}"/>
              </a:ext>
            </a:extLst>
          </p:cNvPr>
          <p:cNvSpPr txBox="1"/>
          <p:nvPr/>
        </p:nvSpPr>
        <p:spPr>
          <a:xfrm>
            <a:off x="1205350" y="782121"/>
            <a:ext cx="2493816" cy="5293757"/>
          </a:xfrm>
          <a:prstGeom prst="rect">
            <a:avLst/>
          </a:prstGeom>
          <a:noFill/>
        </p:spPr>
        <p:txBody>
          <a:bodyPr wrap="square" rtlCol="0">
            <a:spAutoFit/>
          </a:bodyPr>
          <a:lstStyle/>
          <a:p>
            <a:endParaRPr lang="en-US" sz="2800" dirty="0"/>
          </a:p>
          <a:p>
            <a:r>
              <a:rPr lang="en-US" sz="2800" dirty="0"/>
              <a:t>Model Building: Logistic Regression</a:t>
            </a:r>
          </a:p>
          <a:p>
            <a:endParaRPr lang="en-US" dirty="0"/>
          </a:p>
          <a:p>
            <a:endParaRPr lang="en-US" dirty="0"/>
          </a:p>
          <a:p>
            <a:r>
              <a:rPr lang="en-US" dirty="0"/>
              <a:t>Logistic regression is a statistical analysis method to predict a binary outcome, such as yes or no, based on prior observations of a data set.</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65397780-69DB-54FD-D871-9466E0F614F8}"/>
                  </a:ext>
                </a:extLst>
              </p14:cNvPr>
              <p14:cNvContentPartPr/>
              <p14:nvPr/>
            </p14:nvContentPartPr>
            <p14:xfrm>
              <a:off x="694778" y="2123258"/>
              <a:ext cx="360" cy="360"/>
            </p14:xfrm>
          </p:contentPart>
        </mc:Choice>
        <mc:Fallback xmlns="">
          <p:pic>
            <p:nvPicPr>
              <p:cNvPr id="13" name="Ink 12">
                <a:extLst>
                  <a:ext uri="{FF2B5EF4-FFF2-40B4-BE49-F238E27FC236}">
                    <a16:creationId xmlns:a16="http://schemas.microsoft.com/office/drawing/2014/main" id="{65397780-69DB-54FD-D871-9466E0F614F8}"/>
                  </a:ext>
                </a:extLst>
              </p:cNvPr>
              <p:cNvPicPr/>
              <p:nvPr/>
            </p:nvPicPr>
            <p:blipFill>
              <a:blip r:embed="rId3"/>
              <a:stretch>
                <a:fillRect/>
              </a:stretch>
            </p:blipFill>
            <p:spPr>
              <a:xfrm>
                <a:off x="686138" y="21142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29F3F676-1863-191C-D2E9-281C5369DECD}"/>
                  </a:ext>
                </a:extLst>
              </p14:cNvPr>
              <p14:cNvContentPartPr/>
              <p14:nvPr/>
            </p14:nvContentPartPr>
            <p14:xfrm>
              <a:off x="1003658" y="2259338"/>
              <a:ext cx="360" cy="360"/>
            </p14:xfrm>
          </p:contentPart>
        </mc:Choice>
        <mc:Fallback xmlns="">
          <p:pic>
            <p:nvPicPr>
              <p:cNvPr id="14" name="Ink 13">
                <a:extLst>
                  <a:ext uri="{FF2B5EF4-FFF2-40B4-BE49-F238E27FC236}">
                    <a16:creationId xmlns:a16="http://schemas.microsoft.com/office/drawing/2014/main" id="{29F3F676-1863-191C-D2E9-281C5369DECD}"/>
                  </a:ext>
                </a:extLst>
              </p:cNvPr>
              <p:cNvPicPr/>
              <p:nvPr/>
            </p:nvPicPr>
            <p:blipFill>
              <a:blip r:embed="rId3"/>
              <a:stretch>
                <a:fillRect/>
              </a:stretch>
            </p:blipFill>
            <p:spPr>
              <a:xfrm>
                <a:off x="994658" y="2250698"/>
                <a:ext cx="18000" cy="18000"/>
              </a:xfrm>
              <a:prstGeom prst="rect">
                <a:avLst/>
              </a:prstGeom>
            </p:spPr>
          </p:pic>
        </mc:Fallback>
      </mc:AlternateContent>
      <p:pic>
        <p:nvPicPr>
          <p:cNvPr id="16" name="Picture 2" descr="Understanding Logistic Regression – Equiskill.com">
            <a:extLst>
              <a:ext uri="{FF2B5EF4-FFF2-40B4-BE49-F238E27FC236}">
                <a16:creationId xmlns:a16="http://schemas.microsoft.com/office/drawing/2014/main" id="{51152CB7-DB92-5FAE-309C-B1C54F4CE88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88778" y="1696731"/>
            <a:ext cx="6899564" cy="37947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B88987-DA68-2F49-CB63-4F10735B7164}"/>
              </a:ext>
            </a:extLst>
          </p:cNvPr>
          <p:cNvSpPr txBox="1"/>
          <p:nvPr/>
        </p:nvSpPr>
        <p:spPr>
          <a:xfrm>
            <a:off x="4288778" y="1008488"/>
            <a:ext cx="2881746" cy="461665"/>
          </a:xfrm>
          <a:prstGeom prst="rect">
            <a:avLst/>
          </a:prstGeom>
          <a:noFill/>
        </p:spPr>
        <p:txBody>
          <a:bodyPr wrap="square" rtlCol="0">
            <a:spAutoFit/>
          </a:bodyPr>
          <a:lstStyle/>
          <a:p>
            <a:r>
              <a:rPr lang="en-US" sz="2400" dirty="0"/>
              <a:t>Accuracy : 72.43%</a:t>
            </a:r>
          </a:p>
        </p:txBody>
      </p:sp>
    </p:spTree>
    <p:extLst>
      <p:ext uri="{BB962C8B-B14F-4D97-AF65-F5344CB8AC3E}">
        <p14:creationId xmlns:p14="http://schemas.microsoft.com/office/powerpoint/2010/main" val="10042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05B9F-4955-A8D7-6F24-4472DF82A11A}"/>
              </a:ext>
            </a:extLst>
          </p:cNvPr>
          <p:cNvSpPr txBox="1"/>
          <p:nvPr/>
        </p:nvSpPr>
        <p:spPr>
          <a:xfrm>
            <a:off x="429768" y="411480"/>
            <a:ext cx="11201400"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Model Building:</a:t>
            </a:r>
            <a:br>
              <a:rPr lang="en-US" sz="3600" dirty="0">
                <a:latin typeface="+mj-lt"/>
                <a:ea typeface="+mj-ea"/>
                <a:cs typeface="+mj-cs"/>
              </a:rPr>
            </a:br>
            <a:r>
              <a:rPr lang="en-US" sz="3600" dirty="0">
                <a:latin typeface="+mj-lt"/>
                <a:ea typeface="+mj-ea"/>
                <a:cs typeface="+mj-cs"/>
              </a:rPr>
              <a:t>Decision Tree</a:t>
            </a:r>
          </a:p>
        </p:txBody>
      </p:sp>
      <p:pic>
        <p:nvPicPr>
          <p:cNvPr id="4" name="Picture 3" descr="Diagram&#10;&#10;Description automatically generated">
            <a:extLst>
              <a:ext uri="{FF2B5EF4-FFF2-40B4-BE49-F238E27FC236}">
                <a16:creationId xmlns:a16="http://schemas.microsoft.com/office/drawing/2014/main" id="{6B9FB2CA-26BD-FA6F-02D6-7E053D2B6499}"/>
              </a:ext>
            </a:extLst>
          </p:cNvPr>
          <p:cNvPicPr>
            <a:picLocks noChangeAspect="1"/>
          </p:cNvPicPr>
          <p:nvPr/>
        </p:nvPicPr>
        <p:blipFill>
          <a:blip r:embed="rId2"/>
          <a:stretch>
            <a:fillRect/>
          </a:stretch>
        </p:blipFill>
        <p:spPr>
          <a:xfrm>
            <a:off x="472865" y="1953492"/>
            <a:ext cx="6702552" cy="3301006"/>
          </a:xfrm>
          <a:prstGeom prst="rect">
            <a:avLst/>
          </a:prstGeom>
        </p:spPr>
      </p:pic>
      <p:sp>
        <p:nvSpPr>
          <p:cNvPr id="5" name="TextBox 4">
            <a:extLst>
              <a:ext uri="{FF2B5EF4-FFF2-40B4-BE49-F238E27FC236}">
                <a16:creationId xmlns:a16="http://schemas.microsoft.com/office/drawing/2014/main" id="{D1DF8FD7-FF03-27EC-8B35-1ECAACFAD014}"/>
              </a:ext>
            </a:extLst>
          </p:cNvPr>
          <p:cNvSpPr txBox="1"/>
          <p:nvPr/>
        </p:nvSpPr>
        <p:spPr>
          <a:xfrm>
            <a:off x="6775152" y="1603503"/>
            <a:ext cx="4218432" cy="4374656"/>
          </a:xfrm>
          <a:prstGeom prst="rect">
            <a:avLst/>
          </a:prstGeom>
        </p:spPr>
        <p:txBody>
          <a:bodyPr vert="horz" lIns="91440" tIns="45720" rIns="91440" bIns="45720" rtlCol="0" anchor="ctr">
            <a:noAutofit/>
          </a:bodyPr>
          <a:lstStyle/>
          <a:p>
            <a:pPr algn="just">
              <a:lnSpc>
                <a:spcPct val="110000"/>
              </a:lnSpc>
              <a:spcAft>
                <a:spcPts val="600"/>
              </a:spcAft>
            </a:pPr>
            <a:r>
              <a:rPr lang="en-US" sz="2400" dirty="0"/>
              <a:t>Decision tree analysis is the process of drawing a decision tree, which is a graphical representation of various alternative solutions that are available to solve a given problem to determine the most effective courses of action.</a:t>
            </a:r>
          </a:p>
        </p:txBody>
      </p:sp>
      <p:sp>
        <p:nvSpPr>
          <p:cNvPr id="10" name="TextBox 9">
            <a:extLst>
              <a:ext uri="{FF2B5EF4-FFF2-40B4-BE49-F238E27FC236}">
                <a16:creationId xmlns:a16="http://schemas.microsoft.com/office/drawing/2014/main" id="{05B896C2-6CD7-5188-4DFF-F65167036975}"/>
              </a:ext>
            </a:extLst>
          </p:cNvPr>
          <p:cNvSpPr txBox="1"/>
          <p:nvPr/>
        </p:nvSpPr>
        <p:spPr>
          <a:xfrm>
            <a:off x="7543801" y="821174"/>
            <a:ext cx="3449782" cy="461665"/>
          </a:xfrm>
          <a:prstGeom prst="rect">
            <a:avLst/>
          </a:prstGeom>
          <a:noFill/>
        </p:spPr>
        <p:txBody>
          <a:bodyPr wrap="square" rtlCol="0">
            <a:spAutoFit/>
          </a:bodyPr>
          <a:lstStyle/>
          <a:p>
            <a:r>
              <a:rPr lang="en-US" sz="2400" dirty="0"/>
              <a:t>Accuracy : 80.12%</a:t>
            </a:r>
          </a:p>
        </p:txBody>
      </p:sp>
    </p:spTree>
    <p:extLst>
      <p:ext uri="{BB962C8B-B14F-4D97-AF65-F5344CB8AC3E}">
        <p14:creationId xmlns:p14="http://schemas.microsoft.com/office/powerpoint/2010/main" val="178904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05B9F-4955-A8D7-6F24-4472DF82A11A}"/>
              </a:ext>
            </a:extLst>
          </p:cNvPr>
          <p:cNvSpPr txBox="1"/>
          <p:nvPr/>
        </p:nvSpPr>
        <p:spPr>
          <a:xfrm>
            <a:off x="429768" y="411480"/>
            <a:ext cx="11201400"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Model Building:</a:t>
            </a:r>
            <a:br>
              <a:rPr lang="en-US" sz="3600" dirty="0">
                <a:latin typeface="+mj-lt"/>
                <a:ea typeface="+mj-ea"/>
                <a:cs typeface="+mj-cs"/>
              </a:rPr>
            </a:br>
            <a:r>
              <a:rPr lang="en-US" sz="3600" dirty="0"/>
              <a:t>Random Forest Decision Tree</a:t>
            </a:r>
            <a:endParaRPr lang="en-US" sz="3600" dirty="0">
              <a:latin typeface="+mj-lt"/>
              <a:ea typeface="+mj-ea"/>
              <a:cs typeface="+mj-cs"/>
            </a:endParaRPr>
          </a:p>
        </p:txBody>
      </p:sp>
      <p:pic>
        <p:nvPicPr>
          <p:cNvPr id="4" name="Picture 3">
            <a:extLst>
              <a:ext uri="{FF2B5EF4-FFF2-40B4-BE49-F238E27FC236}">
                <a16:creationId xmlns:a16="http://schemas.microsoft.com/office/drawing/2014/main" id="{6B9FB2CA-26BD-FA6F-02D6-7E053D2B6499}"/>
              </a:ext>
            </a:extLst>
          </p:cNvPr>
          <p:cNvPicPr>
            <a:picLocks noChangeAspect="1"/>
          </p:cNvPicPr>
          <p:nvPr/>
        </p:nvPicPr>
        <p:blipFill>
          <a:blip r:embed="rId2"/>
          <a:srcRect/>
          <a:stretch/>
        </p:blipFill>
        <p:spPr>
          <a:xfrm>
            <a:off x="802184" y="2327137"/>
            <a:ext cx="5957719" cy="3301006"/>
          </a:xfrm>
          <a:prstGeom prst="rect">
            <a:avLst/>
          </a:prstGeom>
        </p:spPr>
      </p:pic>
      <p:sp>
        <p:nvSpPr>
          <p:cNvPr id="5" name="TextBox 4">
            <a:extLst>
              <a:ext uri="{FF2B5EF4-FFF2-40B4-BE49-F238E27FC236}">
                <a16:creationId xmlns:a16="http://schemas.microsoft.com/office/drawing/2014/main" id="{D1DF8FD7-FF03-27EC-8B35-1ECAACFAD014}"/>
              </a:ext>
            </a:extLst>
          </p:cNvPr>
          <p:cNvSpPr txBox="1"/>
          <p:nvPr/>
        </p:nvSpPr>
        <p:spPr>
          <a:xfrm>
            <a:off x="6759903" y="1517904"/>
            <a:ext cx="4257282" cy="4460254"/>
          </a:xfrm>
          <a:prstGeom prst="rect">
            <a:avLst/>
          </a:prstGeom>
        </p:spPr>
        <p:txBody>
          <a:bodyPr vert="horz" lIns="91440" tIns="45720" rIns="91440" bIns="45720" rtlCol="0" anchor="ctr">
            <a:noAutofit/>
          </a:bodyPr>
          <a:lstStyle/>
          <a:p>
            <a:pPr marL="285750" indent="-285750" algn="just">
              <a:lnSpc>
                <a:spcPct val="110000"/>
              </a:lnSpc>
              <a:spcAft>
                <a:spcPts val="600"/>
              </a:spcAft>
              <a:buFont typeface="Arial" panose="020B0604020202020204" pitchFamily="34" charset="0"/>
              <a:buChar char="•"/>
            </a:pPr>
            <a:r>
              <a:rPr lang="en-US" sz="2400" dirty="0"/>
              <a:t>Random forests, also known as random choice forests, are a classification ensemble learning approach that works by generating numerous decision trees during training.</a:t>
            </a:r>
          </a:p>
          <a:p>
            <a:pPr marL="285750" indent="-285750" algn="just">
              <a:lnSpc>
                <a:spcPct val="110000"/>
              </a:lnSpc>
              <a:spcAft>
                <a:spcPts val="600"/>
              </a:spcAft>
              <a:buFont typeface="Arial" panose="020B0604020202020204" pitchFamily="34" charset="0"/>
              <a:buChar char="•"/>
            </a:pPr>
            <a:r>
              <a:rPr lang="en-US" sz="2400" dirty="0"/>
              <a:t>For classification problems, the random forest output is the class chosen by the majority of trees</a:t>
            </a:r>
            <a:r>
              <a:rPr lang="en-US" sz="2000" dirty="0"/>
              <a:t>.</a:t>
            </a:r>
          </a:p>
        </p:txBody>
      </p:sp>
      <p:sp>
        <p:nvSpPr>
          <p:cNvPr id="6" name="TextBox 5">
            <a:extLst>
              <a:ext uri="{FF2B5EF4-FFF2-40B4-BE49-F238E27FC236}">
                <a16:creationId xmlns:a16="http://schemas.microsoft.com/office/drawing/2014/main" id="{4CC28CB9-D3F3-ABC7-19E7-9EA3D7D6EA8E}"/>
              </a:ext>
            </a:extLst>
          </p:cNvPr>
          <p:cNvSpPr txBox="1"/>
          <p:nvPr/>
        </p:nvSpPr>
        <p:spPr>
          <a:xfrm>
            <a:off x="7349563" y="719669"/>
            <a:ext cx="3408217" cy="461665"/>
          </a:xfrm>
          <a:prstGeom prst="rect">
            <a:avLst/>
          </a:prstGeom>
          <a:noFill/>
        </p:spPr>
        <p:txBody>
          <a:bodyPr wrap="square" rtlCol="0">
            <a:spAutoFit/>
          </a:bodyPr>
          <a:lstStyle/>
          <a:p>
            <a:r>
              <a:rPr lang="en-US" sz="2400" dirty="0"/>
              <a:t>Accuracy : 80.44%</a:t>
            </a:r>
          </a:p>
        </p:txBody>
      </p:sp>
    </p:spTree>
    <p:extLst>
      <p:ext uri="{BB962C8B-B14F-4D97-AF65-F5344CB8AC3E}">
        <p14:creationId xmlns:p14="http://schemas.microsoft.com/office/powerpoint/2010/main" val="293449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05B9F-4955-A8D7-6F24-4472DF82A11A}"/>
              </a:ext>
            </a:extLst>
          </p:cNvPr>
          <p:cNvSpPr txBox="1"/>
          <p:nvPr/>
        </p:nvSpPr>
        <p:spPr>
          <a:xfrm>
            <a:off x="429768" y="411480"/>
            <a:ext cx="11201400" cy="11064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Model Building:</a:t>
            </a:r>
            <a:br>
              <a:rPr lang="en-US" sz="3600" dirty="0">
                <a:latin typeface="+mj-lt"/>
                <a:ea typeface="+mj-ea"/>
                <a:cs typeface="+mj-cs"/>
              </a:rPr>
            </a:br>
            <a:r>
              <a:rPr lang="en-US" sz="3600" dirty="0"/>
              <a:t>Gradient Boosting Decision Tree</a:t>
            </a:r>
            <a:endParaRPr lang="en-US" sz="3600" dirty="0">
              <a:latin typeface="+mj-lt"/>
              <a:ea typeface="+mj-ea"/>
              <a:cs typeface="+mj-cs"/>
            </a:endParaRPr>
          </a:p>
        </p:txBody>
      </p:sp>
      <p:pic>
        <p:nvPicPr>
          <p:cNvPr id="4" name="Picture 3">
            <a:extLst>
              <a:ext uri="{FF2B5EF4-FFF2-40B4-BE49-F238E27FC236}">
                <a16:creationId xmlns:a16="http://schemas.microsoft.com/office/drawing/2014/main" id="{6B9FB2CA-26BD-FA6F-02D6-7E053D2B6499}"/>
              </a:ext>
            </a:extLst>
          </p:cNvPr>
          <p:cNvPicPr>
            <a:picLocks noChangeAspect="1"/>
          </p:cNvPicPr>
          <p:nvPr/>
        </p:nvPicPr>
        <p:blipFill>
          <a:blip r:embed="rId2"/>
          <a:srcRect/>
          <a:stretch/>
        </p:blipFill>
        <p:spPr>
          <a:xfrm>
            <a:off x="1065700" y="2327137"/>
            <a:ext cx="5430687" cy="3301006"/>
          </a:xfrm>
          <a:prstGeom prst="rect">
            <a:avLst/>
          </a:prstGeom>
        </p:spPr>
      </p:pic>
      <p:sp>
        <p:nvSpPr>
          <p:cNvPr id="5" name="TextBox 4">
            <a:extLst>
              <a:ext uri="{FF2B5EF4-FFF2-40B4-BE49-F238E27FC236}">
                <a16:creationId xmlns:a16="http://schemas.microsoft.com/office/drawing/2014/main" id="{D1DF8FD7-FF03-27EC-8B35-1ECAACFAD014}"/>
              </a:ext>
            </a:extLst>
          </p:cNvPr>
          <p:cNvSpPr txBox="1"/>
          <p:nvPr/>
        </p:nvSpPr>
        <p:spPr>
          <a:xfrm>
            <a:off x="7114035" y="1929383"/>
            <a:ext cx="4012266" cy="3698759"/>
          </a:xfrm>
          <a:prstGeom prst="rect">
            <a:avLst/>
          </a:prstGeom>
        </p:spPr>
        <p:txBody>
          <a:bodyPr vert="horz" lIns="91440" tIns="45720" rIns="91440" bIns="45720" rtlCol="0" anchor="ctr">
            <a:noAutofit/>
          </a:bodyPr>
          <a:lstStyle/>
          <a:p>
            <a:pPr marL="285750" indent="-285750" algn="just">
              <a:lnSpc>
                <a:spcPct val="110000"/>
              </a:lnSpc>
              <a:spcAft>
                <a:spcPts val="600"/>
              </a:spcAft>
              <a:buFont typeface="Arial" panose="020B0604020202020204" pitchFamily="34" charset="0"/>
              <a:buChar char="•"/>
            </a:pPr>
            <a:r>
              <a:rPr lang="en-US" sz="2400" dirty="0"/>
              <a:t>Gradient boosting tree is a classification machine learning approach. </a:t>
            </a:r>
          </a:p>
          <a:p>
            <a:pPr marL="285750" indent="-285750" algn="just">
              <a:lnSpc>
                <a:spcPct val="110000"/>
              </a:lnSpc>
              <a:spcAft>
                <a:spcPts val="600"/>
              </a:spcAft>
              <a:buFont typeface="Arial" panose="020B0604020202020204" pitchFamily="34" charset="0"/>
              <a:buChar char="•"/>
            </a:pPr>
            <a:r>
              <a:rPr lang="en-US" sz="2400" dirty="0"/>
              <a:t>It returns a prediction model in the form of an ensemble of weak prediction models, usually decision trees.</a:t>
            </a:r>
          </a:p>
        </p:txBody>
      </p:sp>
      <p:sp>
        <p:nvSpPr>
          <p:cNvPr id="7" name="TextBox 6">
            <a:extLst>
              <a:ext uri="{FF2B5EF4-FFF2-40B4-BE49-F238E27FC236}">
                <a16:creationId xmlns:a16="http://schemas.microsoft.com/office/drawing/2014/main" id="{DD2069AA-60A1-B8F5-8FF0-F29D8072E04E}"/>
              </a:ext>
            </a:extLst>
          </p:cNvPr>
          <p:cNvSpPr txBox="1"/>
          <p:nvPr/>
        </p:nvSpPr>
        <p:spPr>
          <a:xfrm>
            <a:off x="7834745" y="598458"/>
            <a:ext cx="3291556" cy="461665"/>
          </a:xfrm>
          <a:prstGeom prst="rect">
            <a:avLst/>
          </a:prstGeom>
          <a:noFill/>
        </p:spPr>
        <p:txBody>
          <a:bodyPr wrap="square" rtlCol="0">
            <a:spAutoFit/>
          </a:bodyPr>
          <a:lstStyle/>
          <a:p>
            <a:r>
              <a:rPr lang="en-US" sz="2400" dirty="0"/>
              <a:t>Accuracy : 82.58%</a:t>
            </a:r>
          </a:p>
        </p:txBody>
      </p:sp>
    </p:spTree>
    <p:extLst>
      <p:ext uri="{BB962C8B-B14F-4D97-AF65-F5344CB8AC3E}">
        <p14:creationId xmlns:p14="http://schemas.microsoft.com/office/powerpoint/2010/main" val="148792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BDEE7DB-1334-4F75-A26B-B447F830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6613A7-99A3-4BDA-870A-0344896C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F72BD7CF-FF20-F0D2-E42C-CF13F2B47DCC}"/>
              </a:ext>
            </a:extLst>
          </p:cNvPr>
          <p:cNvSpPr txBox="1"/>
          <p:nvPr/>
        </p:nvSpPr>
        <p:spPr>
          <a:xfrm>
            <a:off x="5339007" y="276258"/>
            <a:ext cx="5533666"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Model Building :  </a:t>
            </a:r>
          </a:p>
          <a:p>
            <a:pPr defTabSz="914400">
              <a:lnSpc>
                <a:spcPct val="90000"/>
              </a:lnSpc>
              <a:spcBef>
                <a:spcPct val="0"/>
              </a:spcBef>
              <a:spcAft>
                <a:spcPts val="600"/>
              </a:spcAft>
            </a:pPr>
            <a:r>
              <a:rPr lang="en-US" sz="3200" cap="all" dirty="0">
                <a:latin typeface="+mj-lt"/>
                <a:ea typeface="+mj-ea"/>
                <a:cs typeface="+mj-cs"/>
              </a:rPr>
              <a:t>Linear SVC</a:t>
            </a:r>
          </a:p>
        </p:txBody>
      </p:sp>
      <p:grpSp>
        <p:nvGrpSpPr>
          <p:cNvPr id="20" name="Group 19">
            <a:extLst>
              <a:ext uri="{FF2B5EF4-FFF2-40B4-BE49-F238E27FC236}">
                <a16:creationId xmlns:a16="http://schemas.microsoft.com/office/drawing/2014/main" id="{CA9FB592-3551-4D63-8697-861194687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0"/>
            <a:ext cx="4074533" cy="5149101"/>
            <a:chOff x="7463259" y="583365"/>
            <a:chExt cx="4074533" cy="5181928"/>
          </a:xfrm>
        </p:grpSpPr>
        <p:sp>
          <p:nvSpPr>
            <p:cNvPr id="21" name="Rectangle 20">
              <a:extLst>
                <a:ext uri="{FF2B5EF4-FFF2-40B4-BE49-F238E27FC236}">
                  <a16:creationId xmlns:a16="http://schemas.microsoft.com/office/drawing/2014/main" id="{A5C4EF9A-3374-45A3-868B-CDC717BEE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564E08-4421-4E4B-BFE6-338FBD57E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Sklearn SVM (Support Vector Machines) with Python - DataCamp">
            <a:extLst>
              <a:ext uri="{FF2B5EF4-FFF2-40B4-BE49-F238E27FC236}">
                <a16:creationId xmlns:a16="http://schemas.microsoft.com/office/drawing/2014/main" id="{BE99F0BE-A826-92C9-CCD7-0F514F7A75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1223" y="1914051"/>
            <a:ext cx="2799102" cy="227075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16192335-606C-4682-9DDD-2401F0A3FE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8" name="Straight Connector 25">
            <a:extLst>
              <a:ext uri="{FF2B5EF4-FFF2-40B4-BE49-F238E27FC236}">
                <a16:creationId xmlns:a16="http://schemas.microsoft.com/office/drawing/2014/main" id="{2C0F1F7E-E876-4F2E-B2FB-8CD3E61DB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5FDE128-FB44-C7A3-B262-D4C68281E9DD}"/>
              </a:ext>
            </a:extLst>
          </p:cNvPr>
          <p:cNvSpPr txBox="1"/>
          <p:nvPr/>
        </p:nvSpPr>
        <p:spPr>
          <a:xfrm>
            <a:off x="5338704" y="2721935"/>
            <a:ext cx="5102468" cy="1938992"/>
          </a:xfrm>
          <a:prstGeom prst="rect">
            <a:avLst/>
          </a:prstGeom>
          <a:noFill/>
        </p:spPr>
        <p:txBody>
          <a:bodyPr wrap="square" rtlCol="0">
            <a:spAutoFit/>
          </a:bodyPr>
          <a:lstStyle/>
          <a:p>
            <a:pPr algn="just"/>
            <a:r>
              <a:rPr lang="en-US" sz="2400" dirty="0"/>
              <a:t>The objective of a Linear SVC (Support Vector Classifier) is to fit to the data you provide, returning a "best fit" hyperplane that divides, or categorizes, your data. </a:t>
            </a:r>
          </a:p>
        </p:txBody>
      </p:sp>
      <p:sp>
        <p:nvSpPr>
          <p:cNvPr id="5" name="TextBox 4">
            <a:extLst>
              <a:ext uri="{FF2B5EF4-FFF2-40B4-BE49-F238E27FC236}">
                <a16:creationId xmlns:a16="http://schemas.microsoft.com/office/drawing/2014/main" id="{7BDD79CC-B195-D080-343D-3B1825D730A0}"/>
              </a:ext>
            </a:extLst>
          </p:cNvPr>
          <p:cNvSpPr txBox="1"/>
          <p:nvPr/>
        </p:nvSpPr>
        <p:spPr>
          <a:xfrm>
            <a:off x="5223164" y="482170"/>
            <a:ext cx="3422072" cy="461665"/>
          </a:xfrm>
          <a:prstGeom prst="rect">
            <a:avLst/>
          </a:prstGeom>
          <a:noFill/>
        </p:spPr>
        <p:txBody>
          <a:bodyPr wrap="square" rtlCol="0">
            <a:spAutoFit/>
          </a:bodyPr>
          <a:lstStyle/>
          <a:p>
            <a:r>
              <a:rPr lang="en-US" sz="2400" dirty="0"/>
              <a:t>Accuracy : 83.61%</a:t>
            </a:r>
          </a:p>
        </p:txBody>
      </p:sp>
    </p:spTree>
    <p:extLst>
      <p:ext uri="{BB962C8B-B14F-4D97-AF65-F5344CB8AC3E}">
        <p14:creationId xmlns:p14="http://schemas.microsoft.com/office/powerpoint/2010/main" val="414282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D5DB-309B-478B-9278-B7BCFC682D9A}"/>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kern="1200" dirty="0">
                <a:solidFill>
                  <a:schemeClr val="tx1"/>
                </a:solidFill>
                <a:latin typeface="+mj-lt"/>
                <a:ea typeface="+mj-ea"/>
                <a:cs typeface="+mj-cs"/>
              </a:rPr>
              <a:t>Models and </a:t>
            </a:r>
            <a:r>
              <a:rPr lang="en-US" dirty="0"/>
              <a:t>A</a:t>
            </a:r>
            <a:r>
              <a:rPr lang="en-US" kern="1200" dirty="0">
                <a:solidFill>
                  <a:schemeClr val="tx1"/>
                </a:solidFill>
                <a:latin typeface="+mj-lt"/>
                <a:ea typeface="+mj-ea"/>
                <a:cs typeface="+mj-cs"/>
              </a:rPr>
              <a:t>ccuracy </a:t>
            </a:r>
          </a:p>
        </p:txBody>
      </p:sp>
      <p:graphicFrame>
        <p:nvGraphicFramePr>
          <p:cNvPr id="5" name="Table 5">
            <a:extLst>
              <a:ext uri="{FF2B5EF4-FFF2-40B4-BE49-F238E27FC236}">
                <a16:creationId xmlns:a16="http://schemas.microsoft.com/office/drawing/2014/main" id="{85F5D265-2FAF-46C7-9D92-9AF2FCB4D323}"/>
              </a:ext>
            </a:extLst>
          </p:cNvPr>
          <p:cNvGraphicFramePr>
            <a:graphicFrameLocks noGrp="1"/>
          </p:cNvGraphicFramePr>
          <p:nvPr>
            <p:ph idx="1"/>
            <p:extLst>
              <p:ext uri="{D42A27DB-BD31-4B8C-83A1-F6EECF244321}">
                <p14:modId xmlns:p14="http://schemas.microsoft.com/office/powerpoint/2010/main" val="815467841"/>
              </p:ext>
            </p:extLst>
          </p:nvPr>
        </p:nvGraphicFramePr>
        <p:xfrm>
          <a:off x="4831445" y="1500862"/>
          <a:ext cx="6744028" cy="4016373"/>
        </p:xfrm>
        <a:graphic>
          <a:graphicData uri="http://schemas.openxmlformats.org/drawingml/2006/table">
            <a:tbl>
              <a:tblPr firstRow="1" bandRow="1">
                <a:tableStyleId>{5C22544A-7EE6-4342-B048-85BDC9FD1C3A}</a:tableStyleId>
              </a:tblPr>
              <a:tblGrid>
                <a:gridCol w="4409537">
                  <a:extLst>
                    <a:ext uri="{9D8B030D-6E8A-4147-A177-3AD203B41FA5}">
                      <a16:colId xmlns:a16="http://schemas.microsoft.com/office/drawing/2014/main" val="2305811180"/>
                    </a:ext>
                  </a:extLst>
                </a:gridCol>
                <a:gridCol w="2334491">
                  <a:extLst>
                    <a:ext uri="{9D8B030D-6E8A-4147-A177-3AD203B41FA5}">
                      <a16:colId xmlns:a16="http://schemas.microsoft.com/office/drawing/2014/main" val="2152766114"/>
                    </a:ext>
                  </a:extLst>
                </a:gridCol>
              </a:tblGrid>
              <a:tr h="736279">
                <a:tc>
                  <a:txBody>
                    <a:bodyPr/>
                    <a:lstStyle/>
                    <a:p>
                      <a:r>
                        <a:rPr lang="en-US" sz="3300"/>
                        <a:t>Model</a:t>
                      </a:r>
                    </a:p>
                  </a:txBody>
                  <a:tcPr marL="166627" marR="166627" marT="83314" marB="83314"/>
                </a:tc>
                <a:tc>
                  <a:txBody>
                    <a:bodyPr/>
                    <a:lstStyle/>
                    <a:p>
                      <a:r>
                        <a:rPr lang="en-US" sz="3300"/>
                        <a:t>Accuracy</a:t>
                      </a:r>
                    </a:p>
                  </a:txBody>
                  <a:tcPr marL="166627" marR="166627" marT="83314" marB="83314"/>
                </a:tc>
                <a:extLst>
                  <a:ext uri="{0D108BD9-81ED-4DB2-BD59-A6C34878D82A}">
                    <a16:rowId xmlns:a16="http://schemas.microsoft.com/office/drawing/2014/main" val="149911982"/>
                  </a:ext>
                </a:extLst>
              </a:tr>
              <a:tr h="666408">
                <a:tc>
                  <a:txBody>
                    <a:bodyPr/>
                    <a:lstStyle/>
                    <a:p>
                      <a:r>
                        <a:rPr lang="en-US" sz="2800" dirty="0"/>
                        <a:t>Logistic Regression</a:t>
                      </a:r>
                    </a:p>
                  </a:txBody>
                  <a:tcPr marL="166627" marR="166627" marT="83314" marB="83314"/>
                </a:tc>
                <a:tc>
                  <a:txBody>
                    <a:bodyPr/>
                    <a:lstStyle/>
                    <a:p>
                      <a:r>
                        <a:rPr lang="en-US" sz="2800" dirty="0"/>
                        <a:t>72.43%</a:t>
                      </a:r>
                    </a:p>
                  </a:txBody>
                  <a:tcPr marL="166627" marR="166627" marT="83314" marB="83314"/>
                </a:tc>
                <a:extLst>
                  <a:ext uri="{0D108BD9-81ED-4DB2-BD59-A6C34878D82A}">
                    <a16:rowId xmlns:a16="http://schemas.microsoft.com/office/drawing/2014/main" val="1277344814"/>
                  </a:ext>
                </a:extLst>
              </a:tr>
              <a:tr h="666408">
                <a:tc>
                  <a:txBody>
                    <a:bodyPr/>
                    <a:lstStyle/>
                    <a:p>
                      <a:r>
                        <a:rPr lang="en-US" sz="2800" dirty="0"/>
                        <a:t>Decision Tree</a:t>
                      </a:r>
                    </a:p>
                  </a:txBody>
                  <a:tcPr marL="166627" marR="166627" marT="83314" marB="83314"/>
                </a:tc>
                <a:tc>
                  <a:txBody>
                    <a:bodyPr/>
                    <a:lstStyle/>
                    <a:p>
                      <a:r>
                        <a:rPr lang="en-US" sz="2800" dirty="0"/>
                        <a:t>80.12%</a:t>
                      </a:r>
                    </a:p>
                  </a:txBody>
                  <a:tcPr marL="166627" marR="166627" marT="83314" marB="83314"/>
                </a:tc>
                <a:extLst>
                  <a:ext uri="{0D108BD9-81ED-4DB2-BD59-A6C34878D82A}">
                    <a16:rowId xmlns:a16="http://schemas.microsoft.com/office/drawing/2014/main" val="3752119883"/>
                  </a:ext>
                </a:extLst>
              </a:tr>
              <a:tr h="666408">
                <a:tc>
                  <a:txBody>
                    <a:bodyPr/>
                    <a:lstStyle/>
                    <a:p>
                      <a:r>
                        <a:rPr lang="en-US" sz="2800" dirty="0"/>
                        <a:t>Random Forest</a:t>
                      </a:r>
                    </a:p>
                  </a:txBody>
                  <a:tcPr marL="166627" marR="166627" marT="83314" marB="83314"/>
                </a:tc>
                <a:tc>
                  <a:txBody>
                    <a:bodyPr/>
                    <a:lstStyle/>
                    <a:p>
                      <a:r>
                        <a:rPr lang="en-US" sz="2800" dirty="0"/>
                        <a:t>80.44%</a:t>
                      </a:r>
                    </a:p>
                  </a:txBody>
                  <a:tcPr marL="166627" marR="166627" marT="83314" marB="83314"/>
                </a:tc>
                <a:extLst>
                  <a:ext uri="{0D108BD9-81ED-4DB2-BD59-A6C34878D82A}">
                    <a16:rowId xmlns:a16="http://schemas.microsoft.com/office/drawing/2014/main" val="2419233984"/>
                  </a:ext>
                </a:extLst>
              </a:tr>
              <a:tr h="640435">
                <a:tc>
                  <a:txBody>
                    <a:bodyPr/>
                    <a:lstStyle/>
                    <a:p>
                      <a:r>
                        <a:rPr lang="en-US" sz="2800" dirty="0"/>
                        <a:t>Gradient Boosting Tree</a:t>
                      </a:r>
                    </a:p>
                  </a:txBody>
                  <a:tcPr marL="166627" marR="166627" marT="83314" marB="83314"/>
                </a:tc>
                <a:tc>
                  <a:txBody>
                    <a:bodyPr/>
                    <a:lstStyle/>
                    <a:p>
                      <a:r>
                        <a:rPr lang="en-US" sz="2800" dirty="0"/>
                        <a:t>82.58%</a:t>
                      </a:r>
                    </a:p>
                  </a:txBody>
                  <a:tcPr marL="166627" marR="166627" marT="83314" marB="83314"/>
                </a:tc>
                <a:extLst>
                  <a:ext uri="{0D108BD9-81ED-4DB2-BD59-A6C34878D82A}">
                    <a16:rowId xmlns:a16="http://schemas.microsoft.com/office/drawing/2014/main" val="4212089154"/>
                  </a:ext>
                </a:extLst>
              </a:tr>
              <a:tr h="640435">
                <a:tc>
                  <a:txBody>
                    <a:bodyPr/>
                    <a:lstStyle/>
                    <a:p>
                      <a:r>
                        <a:rPr lang="en-US" sz="2800" dirty="0"/>
                        <a:t>Linear SVC</a:t>
                      </a:r>
                    </a:p>
                  </a:txBody>
                  <a:tcPr marL="166627" marR="166627" marT="83314" marB="83314"/>
                </a:tc>
                <a:tc>
                  <a:txBody>
                    <a:bodyPr/>
                    <a:lstStyle/>
                    <a:p>
                      <a:r>
                        <a:rPr lang="en-US" sz="2800" dirty="0"/>
                        <a:t>83.61%</a:t>
                      </a:r>
                    </a:p>
                  </a:txBody>
                  <a:tcPr marL="166627" marR="166627" marT="83314" marB="83314"/>
                </a:tc>
                <a:extLst>
                  <a:ext uri="{0D108BD9-81ED-4DB2-BD59-A6C34878D82A}">
                    <a16:rowId xmlns:a16="http://schemas.microsoft.com/office/drawing/2014/main" val="2222947414"/>
                  </a:ext>
                </a:extLst>
              </a:tr>
            </a:tbl>
          </a:graphicData>
        </a:graphic>
      </p:graphicFrame>
      <p:sp>
        <p:nvSpPr>
          <p:cNvPr id="3" name="TextBox 2">
            <a:extLst>
              <a:ext uri="{FF2B5EF4-FFF2-40B4-BE49-F238E27FC236}">
                <a16:creationId xmlns:a16="http://schemas.microsoft.com/office/drawing/2014/main" id="{57026A06-5849-46B8-B039-C93C6E8BA8D4}"/>
              </a:ext>
            </a:extLst>
          </p:cNvPr>
          <p:cNvSpPr txBox="1"/>
          <p:nvPr/>
        </p:nvSpPr>
        <p:spPr>
          <a:xfrm>
            <a:off x="4987636" y="852055"/>
            <a:ext cx="4187384" cy="461665"/>
          </a:xfrm>
          <a:prstGeom prst="rect">
            <a:avLst/>
          </a:prstGeom>
          <a:noFill/>
        </p:spPr>
        <p:txBody>
          <a:bodyPr wrap="square" rtlCol="0">
            <a:spAutoFit/>
          </a:bodyPr>
          <a:lstStyle/>
          <a:p>
            <a:r>
              <a:rPr lang="en-US" sz="2400" b="1" dirty="0"/>
              <a:t>Baseline Accuracy : 50.1%</a:t>
            </a:r>
          </a:p>
        </p:txBody>
      </p:sp>
    </p:spTree>
    <p:extLst>
      <p:ext uri="{BB962C8B-B14F-4D97-AF65-F5344CB8AC3E}">
        <p14:creationId xmlns:p14="http://schemas.microsoft.com/office/powerpoint/2010/main" val="362253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498763" y="2242802"/>
            <a:ext cx="3297382" cy="1692771"/>
          </a:xfrm>
          <a:prstGeom prst="rect">
            <a:avLst/>
          </a:prstGeom>
          <a:noFill/>
        </p:spPr>
        <p:txBody>
          <a:bodyPr wrap="square" rtlCol="0">
            <a:spAutoFit/>
          </a:bodyPr>
          <a:lstStyle/>
          <a:p>
            <a:endParaRPr lang="en-US" sz="2400" dirty="0"/>
          </a:p>
          <a:p>
            <a:r>
              <a:rPr lang="en-US" sz="4000" dirty="0"/>
              <a:t>Challenges faced</a:t>
            </a:r>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759527"/>
            <a:ext cx="7487551" cy="3934690"/>
          </a:xfrm>
        </p:spPr>
        <p:txBody>
          <a:bodyPr>
            <a:normAutofit/>
          </a:bodyPr>
          <a:lstStyle/>
          <a:p>
            <a:r>
              <a:rPr lang="en-US" sz="2400" dirty="0"/>
              <a:t>The data processing was difficult because there was a substantial amount of missing data in several columns.</a:t>
            </a:r>
          </a:p>
          <a:p>
            <a:pPr marL="0" indent="0">
              <a:buNone/>
            </a:pPr>
            <a:endParaRPr lang="en-US" sz="2400" dirty="0"/>
          </a:p>
          <a:p>
            <a:r>
              <a:rPr lang="en-US" sz="2400" dirty="0"/>
              <a:t>We had to undertake trial and error on incorporating and eliminating numerous features to produce the optimum model, therefore feature selection took a long time.</a:t>
            </a:r>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03409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498763" y="2945460"/>
            <a:ext cx="3297382" cy="707886"/>
          </a:xfrm>
          <a:prstGeom prst="rect">
            <a:avLst/>
          </a:prstGeom>
          <a:noFill/>
        </p:spPr>
        <p:txBody>
          <a:bodyPr wrap="square" rtlCol="0">
            <a:spAutoFit/>
          </a:bodyPr>
          <a:lstStyle/>
          <a:p>
            <a:r>
              <a:rPr lang="en-US" sz="4000" dirty="0"/>
              <a:t>Future works</a:t>
            </a:r>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08364"/>
            <a:ext cx="7487551" cy="4966854"/>
          </a:xfrm>
        </p:spPr>
        <p:txBody>
          <a:bodyPr>
            <a:normAutofit/>
          </a:bodyPr>
          <a:lstStyle/>
          <a:p>
            <a:r>
              <a:rPr lang="en-US" sz="2400" dirty="0"/>
              <a:t>To begin, we believe that based on the model's performance, we can stream and automate the process of bank marketing analysis in order to predict whether clients will subscribe to a term deposit or not, which might help banks become profitable.</a:t>
            </a:r>
          </a:p>
          <a:p>
            <a:r>
              <a:rPr lang="en-US" sz="2400" dirty="0"/>
              <a:t>We believe that 83 percent accuracy is insufficient for real-time deployment, and that we can improve model accuracy by better training our model. We believe that if more data is provided to train the model, it will perform considerably better.</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498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4F7C52-BBBF-C5C0-333C-F091A04EE087}"/>
              </a:ext>
            </a:extLst>
          </p:cNvPr>
          <p:cNvSpPr txBox="1"/>
          <p:nvPr/>
        </p:nvSpPr>
        <p:spPr>
          <a:xfrm>
            <a:off x="3865418" y="2466109"/>
            <a:ext cx="572192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414233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678872" y="1702475"/>
            <a:ext cx="3297382" cy="2985433"/>
          </a:xfrm>
          <a:prstGeom prst="rect">
            <a:avLst/>
          </a:prstGeom>
          <a:noFill/>
        </p:spPr>
        <p:txBody>
          <a:bodyPr wrap="square" rtlCol="0">
            <a:spAutoFit/>
          </a:bodyPr>
          <a:lstStyle/>
          <a:p>
            <a:endParaRPr lang="en-US" sz="2400"/>
          </a:p>
          <a:p>
            <a:endParaRPr lang="en-US" sz="3600"/>
          </a:p>
          <a:p>
            <a:r>
              <a:rPr lang="en-US" sz="4000"/>
              <a:t>Term deposits </a:t>
            </a:r>
          </a:p>
          <a:p>
            <a:endParaRPr lang="en-US" sz="2400"/>
          </a:p>
          <a:p>
            <a:endParaRPr lang="en-US" sz="2400" dirty="0"/>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08364"/>
            <a:ext cx="7487551" cy="4966854"/>
          </a:xfrm>
        </p:spPr>
        <p:txBody>
          <a:bodyPr>
            <a:normAutofit/>
          </a:bodyPr>
          <a:lstStyle/>
          <a:p>
            <a:r>
              <a:rPr lang="en-US" dirty="0"/>
              <a:t>Term deposit is a fixed-term investment that includes the deposit of money into an account at a financial institution</a:t>
            </a:r>
          </a:p>
          <a:p>
            <a:r>
              <a:rPr lang="en-US" dirty="0"/>
              <a:t>Significant source of revenue for the institution</a:t>
            </a:r>
          </a:p>
          <a:p>
            <a:r>
              <a:rPr lang="en-US" dirty="0"/>
              <a:t>Company is having problems determining which kind of consumers are most likely to subscribe to the term-deposit product </a:t>
            </a:r>
          </a:p>
          <a:p>
            <a:r>
              <a:rPr lang="en-US" dirty="0"/>
              <a:t>Department is facing difficulty in determining how to maximize the success of the current advertising effort </a:t>
            </a:r>
          </a:p>
          <a:p>
            <a:r>
              <a:rPr lang="en-US" dirty="0"/>
              <a:t>Identifying the characteristics of an individual client, the bank may reasonably forecast whether a certain client will subscribe to a proposed term deposit using machine learning techniques.</a:t>
            </a:r>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3608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838200" y="1712589"/>
            <a:ext cx="3297382" cy="2554545"/>
          </a:xfrm>
          <a:prstGeom prst="rect">
            <a:avLst/>
          </a:prstGeom>
          <a:noFill/>
        </p:spPr>
        <p:txBody>
          <a:bodyPr wrap="square" rtlCol="0">
            <a:spAutoFit/>
          </a:bodyPr>
          <a:lstStyle/>
          <a:p>
            <a:endParaRPr lang="en-US" sz="4000" dirty="0"/>
          </a:p>
          <a:p>
            <a:r>
              <a:rPr lang="en-US" sz="4000" dirty="0"/>
              <a:t>Necessity for predicting subscribers</a:t>
            </a:r>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08364"/>
            <a:ext cx="7487551" cy="4966854"/>
          </a:xfrm>
        </p:spPr>
        <p:txBody>
          <a:bodyPr>
            <a:normAutofit/>
          </a:bodyPr>
          <a:lstStyle/>
          <a:p>
            <a:endParaRPr lang="en-US" dirty="0"/>
          </a:p>
          <a:p>
            <a:endParaRPr lang="en-US" dirty="0"/>
          </a:p>
          <a:p>
            <a:endParaRPr lang="en-US" dirty="0"/>
          </a:p>
          <a:p>
            <a:endParaRPr lang="en-US" dirty="0"/>
          </a:p>
          <a:p>
            <a:pPr marL="0" indent="0">
              <a:buNone/>
            </a:pPr>
            <a:endParaRPr lang="en-US" dirty="0"/>
          </a:p>
        </p:txBody>
      </p:sp>
      <p:sp>
        <p:nvSpPr>
          <p:cNvPr id="2" name="TextBox 1">
            <a:extLst>
              <a:ext uri="{FF2B5EF4-FFF2-40B4-BE49-F238E27FC236}">
                <a16:creationId xmlns:a16="http://schemas.microsoft.com/office/drawing/2014/main" id="{D097DF64-A329-0271-AEE7-AFF93BED9628}"/>
              </a:ext>
            </a:extLst>
          </p:cNvPr>
          <p:cNvSpPr txBox="1"/>
          <p:nvPr/>
        </p:nvSpPr>
        <p:spPr>
          <a:xfrm>
            <a:off x="4475018" y="1745131"/>
            <a:ext cx="6664037"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By being able to predict which clients are most likely to subscribe to a term deposit, the Bank can maximize their profits and further diversify their product offering to existing customers which will then improve customer retention.</a:t>
            </a:r>
          </a:p>
          <a:p>
            <a:endParaRPr lang="en-US" sz="2400" dirty="0"/>
          </a:p>
          <a:p>
            <a:pPr marL="285750" indent="-285750">
              <a:buFont typeface="Arial" panose="020B0604020202020204" pitchFamily="34" charset="0"/>
              <a:buChar char="•"/>
            </a:pPr>
            <a:r>
              <a:rPr lang="en-US" sz="2400" dirty="0"/>
              <a:t>Also, it would significantly improve both client satisfaction and bank profitability.</a:t>
            </a:r>
          </a:p>
          <a:p>
            <a:endParaRPr lang="en-US" dirty="0"/>
          </a:p>
        </p:txBody>
      </p:sp>
    </p:spTree>
    <p:extLst>
      <p:ext uri="{BB962C8B-B14F-4D97-AF65-F5344CB8AC3E}">
        <p14:creationId xmlns:p14="http://schemas.microsoft.com/office/powerpoint/2010/main" val="155204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atabase">
            <a:extLst>
              <a:ext uri="{FF2B5EF4-FFF2-40B4-BE49-F238E27FC236}">
                <a16:creationId xmlns:a16="http://schemas.microsoft.com/office/drawing/2014/main" id="{55DA55F8-7140-634C-8358-ACCAA1A717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TextBox 3">
            <a:extLst>
              <a:ext uri="{FF2B5EF4-FFF2-40B4-BE49-F238E27FC236}">
                <a16:creationId xmlns:a16="http://schemas.microsoft.com/office/drawing/2014/main" id="{8AEEC44A-16EE-58F0-7E9C-EFE55A999043}"/>
              </a:ext>
            </a:extLst>
          </p:cNvPr>
          <p:cNvSpPr txBox="1"/>
          <p:nvPr/>
        </p:nvSpPr>
        <p:spPr>
          <a:xfrm>
            <a:off x="1433945" y="3823855"/>
            <a:ext cx="4509655" cy="1477328"/>
          </a:xfrm>
          <a:prstGeom prst="rect">
            <a:avLst/>
          </a:prstGeom>
          <a:noFill/>
        </p:spPr>
        <p:txBody>
          <a:bodyPr wrap="square" rtlCol="0">
            <a:spAutoFit/>
          </a:bodyPr>
          <a:lstStyle/>
          <a:p>
            <a:r>
              <a:rPr lang="en-US" sz="2400" dirty="0">
                <a:hlinkClick r:id="rId5" tooltip="https://www.kaggle.com/code/aleksandradeis/bank-marketing-analysis"/>
              </a:rPr>
              <a:t>https://www.kaggle.com/code/aleksandradeis/bank-marketing-analysis</a:t>
            </a:r>
            <a:endParaRPr lang="en-US" sz="2400" dirty="0"/>
          </a:p>
          <a:p>
            <a:endParaRPr lang="en-US" dirty="0"/>
          </a:p>
        </p:txBody>
      </p:sp>
      <p:sp>
        <p:nvSpPr>
          <p:cNvPr id="5" name="TextBox 4">
            <a:extLst>
              <a:ext uri="{FF2B5EF4-FFF2-40B4-BE49-F238E27FC236}">
                <a16:creationId xmlns:a16="http://schemas.microsoft.com/office/drawing/2014/main" id="{EAE2ADB4-EC87-7130-C5C7-1F262DADA4EE}"/>
              </a:ext>
            </a:extLst>
          </p:cNvPr>
          <p:cNvSpPr txBox="1"/>
          <p:nvPr/>
        </p:nvSpPr>
        <p:spPr>
          <a:xfrm>
            <a:off x="1433945" y="2805545"/>
            <a:ext cx="4509655" cy="830997"/>
          </a:xfrm>
          <a:prstGeom prst="rect">
            <a:avLst/>
          </a:prstGeom>
          <a:noFill/>
        </p:spPr>
        <p:txBody>
          <a:bodyPr wrap="square" rtlCol="0">
            <a:spAutoFit/>
          </a:bodyPr>
          <a:lstStyle/>
          <a:p>
            <a:r>
              <a:rPr lang="en-US" sz="2400" dirty="0"/>
              <a:t>Data has been obtained from Kaggle website </a:t>
            </a:r>
          </a:p>
        </p:txBody>
      </p:sp>
      <p:sp>
        <p:nvSpPr>
          <p:cNvPr id="6" name="TextBox 5">
            <a:extLst>
              <a:ext uri="{FF2B5EF4-FFF2-40B4-BE49-F238E27FC236}">
                <a16:creationId xmlns:a16="http://schemas.microsoft.com/office/drawing/2014/main" id="{699B9AAA-DE88-A3AA-4D51-75AE4D3947F0}"/>
              </a:ext>
            </a:extLst>
          </p:cNvPr>
          <p:cNvSpPr txBox="1"/>
          <p:nvPr/>
        </p:nvSpPr>
        <p:spPr>
          <a:xfrm>
            <a:off x="1433944" y="1742392"/>
            <a:ext cx="4509655" cy="646331"/>
          </a:xfrm>
          <a:prstGeom prst="rect">
            <a:avLst/>
          </a:prstGeom>
          <a:noFill/>
        </p:spPr>
        <p:txBody>
          <a:bodyPr wrap="square" rtlCol="0">
            <a:spAutoFit/>
          </a:bodyPr>
          <a:lstStyle/>
          <a:p>
            <a:r>
              <a:rPr lang="en-US" sz="3600" dirty="0"/>
              <a:t>Data Collection</a:t>
            </a:r>
          </a:p>
        </p:txBody>
      </p:sp>
    </p:spTree>
    <p:extLst>
      <p:ext uri="{BB962C8B-B14F-4D97-AF65-F5344CB8AC3E}">
        <p14:creationId xmlns:p14="http://schemas.microsoft.com/office/powerpoint/2010/main" val="226726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AF2E-FF8C-D4E9-8908-9CD3BCA66F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Flow Chart</a:t>
            </a:r>
          </a:p>
        </p:txBody>
      </p:sp>
      <p:pic>
        <p:nvPicPr>
          <p:cNvPr id="4" name="Picture 4" descr="A picture containing timeline&#10;&#10;Description automatically generated">
            <a:extLst>
              <a:ext uri="{FF2B5EF4-FFF2-40B4-BE49-F238E27FC236}">
                <a16:creationId xmlns:a16="http://schemas.microsoft.com/office/drawing/2014/main" id="{A15B8BDC-6C82-5999-CF39-80E76AD689E5}"/>
              </a:ext>
            </a:extLst>
          </p:cNvPr>
          <p:cNvPicPr>
            <a:picLocks noGrp="1" noChangeAspect="1"/>
          </p:cNvPicPr>
          <p:nvPr>
            <p:ph idx="1"/>
          </p:nvPr>
        </p:nvPicPr>
        <p:blipFill>
          <a:blip r:embed="rId2"/>
          <a:stretch>
            <a:fillRect/>
          </a:stretch>
        </p:blipFill>
        <p:spPr>
          <a:xfrm>
            <a:off x="4632995" y="19547"/>
            <a:ext cx="6668817" cy="6061516"/>
          </a:xfrm>
          <a:prstGeom prst="rect">
            <a:avLst/>
          </a:prstGeom>
        </p:spPr>
      </p:pic>
    </p:spTree>
    <p:extLst>
      <p:ext uri="{BB962C8B-B14F-4D97-AF65-F5344CB8AC3E}">
        <p14:creationId xmlns:p14="http://schemas.microsoft.com/office/powerpoint/2010/main" val="321840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498763" y="1233055"/>
            <a:ext cx="3297382" cy="3416320"/>
          </a:xfrm>
          <a:prstGeom prst="rect">
            <a:avLst/>
          </a:prstGeom>
          <a:noFill/>
        </p:spPr>
        <p:txBody>
          <a:bodyPr wrap="square" rtlCol="0">
            <a:spAutoFit/>
          </a:bodyPr>
          <a:lstStyle/>
          <a:p>
            <a:endParaRPr lang="en-US" sz="2400" dirty="0"/>
          </a:p>
          <a:p>
            <a:endParaRPr lang="en-US" sz="3600" dirty="0"/>
          </a:p>
          <a:p>
            <a:endParaRPr lang="en-US" sz="3600" dirty="0"/>
          </a:p>
          <a:p>
            <a:r>
              <a:rPr lang="en-US" sz="3600" dirty="0"/>
              <a:t>Data</a:t>
            </a:r>
          </a:p>
          <a:p>
            <a:r>
              <a:rPr lang="en-US" sz="3600" dirty="0"/>
              <a:t>Preprocessing</a:t>
            </a:r>
          </a:p>
          <a:p>
            <a:endParaRPr lang="en-US" sz="2400" dirty="0"/>
          </a:p>
          <a:p>
            <a:endParaRPr lang="en-US" sz="2400" dirty="0"/>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08364"/>
            <a:ext cx="7487551" cy="4966854"/>
          </a:xfrm>
        </p:spPr>
        <p:txBody>
          <a:bodyPr/>
          <a:lstStyle/>
          <a:p>
            <a:endParaRPr lang="en-US" dirty="0"/>
          </a:p>
          <a:p>
            <a:endParaRPr lang="en-US" dirty="0"/>
          </a:p>
          <a:p>
            <a:r>
              <a:rPr lang="en-US" dirty="0"/>
              <a:t>Numbers that have been standardized</a:t>
            </a:r>
          </a:p>
          <a:p>
            <a:pPr marL="0" indent="0">
              <a:buNone/>
            </a:pPr>
            <a:endParaRPr lang="en-US" dirty="0"/>
          </a:p>
          <a:p>
            <a:r>
              <a:rPr lang="en-US" dirty="0"/>
              <a:t>Categorical columns encoded</a:t>
            </a:r>
          </a:p>
          <a:p>
            <a:pPr marL="0" indent="0">
              <a:buNone/>
            </a:pPr>
            <a:endParaRPr lang="en-US" dirty="0"/>
          </a:p>
          <a:p>
            <a:r>
              <a:rPr lang="en-US" dirty="0"/>
              <a:t>Numeric and category columns that have been imputed</a:t>
            </a:r>
          </a:p>
          <a:p>
            <a:pPr marL="0" indent="0">
              <a:buNone/>
            </a:pPr>
            <a:endParaRPr lang="en-US" dirty="0"/>
          </a:p>
        </p:txBody>
      </p:sp>
    </p:spTree>
    <p:extLst>
      <p:ext uri="{BB962C8B-B14F-4D97-AF65-F5344CB8AC3E}">
        <p14:creationId xmlns:p14="http://schemas.microsoft.com/office/powerpoint/2010/main" val="155060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2DD201-F7C5-4278-9B48-F662CB0BBB06}"/>
              </a:ext>
            </a:extLst>
          </p:cNvPr>
          <p:cNvSpPr txBox="1"/>
          <p:nvPr/>
        </p:nvSpPr>
        <p:spPr>
          <a:xfrm>
            <a:off x="665017" y="1233055"/>
            <a:ext cx="3131127" cy="3662541"/>
          </a:xfrm>
          <a:prstGeom prst="rect">
            <a:avLst/>
          </a:prstGeom>
          <a:noFill/>
        </p:spPr>
        <p:txBody>
          <a:bodyPr wrap="square" rtlCol="0">
            <a:spAutoFit/>
          </a:bodyPr>
          <a:lstStyle/>
          <a:p>
            <a:endParaRPr lang="en-US" sz="2400" dirty="0"/>
          </a:p>
          <a:p>
            <a:endParaRPr lang="en-US" sz="3600" dirty="0"/>
          </a:p>
          <a:p>
            <a:endParaRPr lang="en-US" sz="3600" dirty="0"/>
          </a:p>
          <a:p>
            <a:r>
              <a:rPr lang="en-US" sz="4400" dirty="0"/>
              <a:t>Data</a:t>
            </a:r>
          </a:p>
          <a:p>
            <a:r>
              <a:rPr lang="en-US" sz="4400" dirty="0"/>
              <a:t>Imbalance</a:t>
            </a:r>
          </a:p>
          <a:p>
            <a:endParaRPr lang="en-US" sz="2400" dirty="0"/>
          </a:p>
          <a:p>
            <a:endParaRPr lang="en-US" sz="2400" dirty="0"/>
          </a:p>
        </p:txBody>
      </p:sp>
      <p:sp>
        <p:nvSpPr>
          <p:cNvPr id="16" name="Content Placeholder 15">
            <a:extLst>
              <a:ext uri="{FF2B5EF4-FFF2-40B4-BE49-F238E27FC236}">
                <a16:creationId xmlns:a16="http://schemas.microsoft.com/office/drawing/2014/main" id="{F79DFFF2-5E07-9344-8993-30366A959B62}"/>
              </a:ext>
            </a:extLst>
          </p:cNvPr>
          <p:cNvSpPr>
            <a:spLocks noGrp="1"/>
          </p:cNvSpPr>
          <p:nvPr>
            <p:ph idx="1"/>
          </p:nvPr>
        </p:nvSpPr>
        <p:spPr>
          <a:xfrm>
            <a:off x="3796145" y="1108364"/>
            <a:ext cx="7487551" cy="4966854"/>
          </a:xfrm>
        </p:spPr>
        <p:txBody>
          <a:bodyPr>
            <a:normAutofit/>
          </a:bodyPr>
          <a:lstStyle/>
          <a:p>
            <a:pPr algn="just"/>
            <a:r>
              <a:rPr lang="en-US" sz="2400" dirty="0"/>
              <a:t>We discovered that our dataset was unbalanced after examining it</a:t>
            </a:r>
          </a:p>
          <a:p>
            <a:pPr algn="just"/>
            <a:r>
              <a:rPr lang="en-US" sz="2400" dirty="0"/>
              <a:t>The distribution of observations in our target Class Y is unequal</a:t>
            </a:r>
          </a:p>
          <a:p>
            <a:pPr algn="just"/>
            <a:r>
              <a:rPr lang="en-US" sz="2400" dirty="0"/>
              <a:t>To address this imbalance in the data, we used oversampling using existing records (Train dataset)</a:t>
            </a:r>
          </a:p>
          <a:p>
            <a:pPr algn="just"/>
            <a:r>
              <a:rPr lang="en-US" sz="2400" dirty="0"/>
              <a:t>We created an impartial dataset by employing Oversampling.</a:t>
            </a:r>
          </a:p>
          <a:p>
            <a:pPr marL="0" indent="0" algn="just">
              <a:buNone/>
            </a:pPr>
            <a:endParaRPr lang="en-US" sz="2400" dirty="0"/>
          </a:p>
          <a:p>
            <a:pPr marL="0" indent="0">
              <a:buNone/>
            </a:pPr>
            <a:endParaRPr lang="en-US" dirty="0"/>
          </a:p>
        </p:txBody>
      </p:sp>
    </p:spTree>
    <p:extLst>
      <p:ext uri="{BB962C8B-B14F-4D97-AF65-F5344CB8AC3E}">
        <p14:creationId xmlns:p14="http://schemas.microsoft.com/office/powerpoint/2010/main" val="307260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D348-5A24-00D6-4F66-8C2CB96A4065}"/>
              </a:ext>
            </a:extLst>
          </p:cNvPr>
          <p:cNvSpPr>
            <a:spLocks noGrp="1"/>
          </p:cNvSpPr>
          <p:nvPr>
            <p:ph type="title"/>
          </p:nvPr>
        </p:nvSpPr>
        <p:spPr/>
        <p:txBody>
          <a:bodyPr>
            <a:normAutofit/>
          </a:bodyPr>
          <a:lstStyle/>
          <a:p>
            <a:r>
              <a:rPr lang="en-US" dirty="0"/>
              <a:t>Data Exploratory Analysis on a Processed Dataset</a:t>
            </a:r>
          </a:p>
        </p:txBody>
      </p:sp>
      <p:sp>
        <p:nvSpPr>
          <p:cNvPr id="5" name="Text Placeholder 4">
            <a:extLst>
              <a:ext uri="{FF2B5EF4-FFF2-40B4-BE49-F238E27FC236}">
                <a16:creationId xmlns:a16="http://schemas.microsoft.com/office/drawing/2014/main" id="{0F7F5441-2B9B-2AA5-6C7B-DD228FA253E5}"/>
              </a:ext>
            </a:extLst>
          </p:cNvPr>
          <p:cNvSpPr>
            <a:spLocks noGrp="1"/>
          </p:cNvSpPr>
          <p:nvPr>
            <p:ph type="body" idx="1"/>
          </p:nvPr>
        </p:nvSpPr>
        <p:spPr/>
        <p:txBody>
          <a:bodyPr>
            <a:normAutofit/>
          </a:bodyPr>
          <a:lstStyle/>
          <a:p>
            <a:r>
              <a:rPr lang="en-US" dirty="0"/>
              <a:t> </a:t>
            </a:r>
          </a:p>
          <a:p>
            <a:endParaRPr lang="en-US" dirty="0"/>
          </a:p>
        </p:txBody>
      </p:sp>
      <p:pic>
        <p:nvPicPr>
          <p:cNvPr id="7" name="Content Placeholder 6" descr="Chart, bar chart&#10;&#10;Description automatically generated">
            <a:extLst>
              <a:ext uri="{FF2B5EF4-FFF2-40B4-BE49-F238E27FC236}">
                <a16:creationId xmlns:a16="http://schemas.microsoft.com/office/drawing/2014/main" id="{35DA4291-8DC0-CF07-AE20-9C831CEF9BA5}"/>
              </a:ext>
            </a:extLst>
          </p:cNvPr>
          <p:cNvPicPr>
            <a:picLocks noGrp="1" noChangeAspect="1"/>
          </p:cNvPicPr>
          <p:nvPr>
            <p:ph sz="half" idx="2"/>
          </p:nvPr>
        </p:nvPicPr>
        <p:blipFill>
          <a:blip r:embed="rId2"/>
          <a:stretch>
            <a:fillRect/>
          </a:stretch>
        </p:blipFill>
        <p:spPr>
          <a:xfrm>
            <a:off x="1988341" y="2824163"/>
            <a:ext cx="3563942" cy="2644775"/>
          </a:xfrm>
          <a:prstGeom prst="rect">
            <a:avLst/>
          </a:prstGeom>
        </p:spPr>
      </p:pic>
      <p:pic>
        <p:nvPicPr>
          <p:cNvPr id="8" name="Content Placeholder 7" descr="Chart, bar chart&#10;&#10;Description automatically generated">
            <a:extLst>
              <a:ext uri="{FF2B5EF4-FFF2-40B4-BE49-F238E27FC236}">
                <a16:creationId xmlns:a16="http://schemas.microsoft.com/office/drawing/2014/main" id="{2A5633E7-58E0-0D7E-B365-37275EF71CCF}"/>
              </a:ext>
            </a:extLst>
          </p:cNvPr>
          <p:cNvPicPr>
            <a:picLocks noGrp="1" noChangeAspect="1"/>
          </p:cNvPicPr>
          <p:nvPr>
            <p:ph sz="quarter" idx="4"/>
          </p:nvPr>
        </p:nvPicPr>
        <p:blipFill>
          <a:blip r:embed="rId3"/>
          <a:stretch>
            <a:fillRect/>
          </a:stretch>
        </p:blipFill>
        <p:spPr>
          <a:xfrm>
            <a:off x="7005073" y="2820988"/>
            <a:ext cx="3458704" cy="2638425"/>
          </a:xfrm>
          <a:prstGeom prst="rect">
            <a:avLst/>
          </a:prstGeom>
        </p:spPr>
      </p:pic>
      <p:sp>
        <p:nvSpPr>
          <p:cNvPr id="10" name="TextBox 9">
            <a:extLst>
              <a:ext uri="{FF2B5EF4-FFF2-40B4-BE49-F238E27FC236}">
                <a16:creationId xmlns:a16="http://schemas.microsoft.com/office/drawing/2014/main" id="{07BA494D-D3CF-E3E4-AA78-B7A1EAE5A11F}"/>
              </a:ext>
            </a:extLst>
          </p:cNvPr>
          <p:cNvSpPr txBox="1"/>
          <p:nvPr/>
        </p:nvSpPr>
        <p:spPr>
          <a:xfrm>
            <a:off x="6844145" y="2019549"/>
            <a:ext cx="4149437" cy="923330"/>
          </a:xfrm>
          <a:prstGeom prst="rect">
            <a:avLst/>
          </a:prstGeom>
          <a:noFill/>
        </p:spPr>
        <p:txBody>
          <a:bodyPr wrap="square" rtlCol="0">
            <a:spAutoFit/>
          </a:bodyPr>
          <a:lstStyle/>
          <a:p>
            <a:r>
              <a:rPr lang="en-US" dirty="0"/>
              <a:t>Distribution of people not subscribed to term deposit</a:t>
            </a:r>
          </a:p>
          <a:p>
            <a:endParaRPr lang="en-US" dirty="0"/>
          </a:p>
        </p:txBody>
      </p:sp>
      <p:sp>
        <p:nvSpPr>
          <p:cNvPr id="13" name="TextBox 12">
            <a:extLst>
              <a:ext uri="{FF2B5EF4-FFF2-40B4-BE49-F238E27FC236}">
                <a16:creationId xmlns:a16="http://schemas.microsoft.com/office/drawing/2014/main" id="{1BC056FB-CE57-9A5F-977D-2E1429F7744F}"/>
              </a:ext>
            </a:extLst>
          </p:cNvPr>
          <p:cNvSpPr txBox="1"/>
          <p:nvPr/>
        </p:nvSpPr>
        <p:spPr>
          <a:xfrm>
            <a:off x="1728223" y="2019550"/>
            <a:ext cx="4053823" cy="646331"/>
          </a:xfrm>
          <a:prstGeom prst="rect">
            <a:avLst/>
          </a:prstGeom>
          <a:noFill/>
        </p:spPr>
        <p:txBody>
          <a:bodyPr wrap="square" rtlCol="0">
            <a:spAutoFit/>
          </a:bodyPr>
          <a:lstStyle/>
          <a:p>
            <a:r>
              <a:rPr lang="en-US" dirty="0"/>
              <a:t>Distribution of people subscribed to term deposit</a:t>
            </a:r>
          </a:p>
        </p:txBody>
      </p:sp>
    </p:spTree>
    <p:extLst>
      <p:ext uri="{BB962C8B-B14F-4D97-AF65-F5344CB8AC3E}">
        <p14:creationId xmlns:p14="http://schemas.microsoft.com/office/powerpoint/2010/main" val="261248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84CD-791A-56A3-14DF-86EBE4CB3F36}"/>
              </a:ext>
            </a:extLst>
          </p:cNvPr>
          <p:cNvSpPr>
            <a:spLocks noGrp="1"/>
          </p:cNvSpPr>
          <p:nvPr>
            <p:ph type="title"/>
          </p:nvPr>
        </p:nvSpPr>
        <p:spPr/>
        <p:txBody>
          <a:bodyPr>
            <a:normAutofit/>
          </a:bodyPr>
          <a:lstStyle/>
          <a:p>
            <a:r>
              <a:rPr lang="en-US" dirty="0"/>
              <a:t>Data Exploratory Analysis on a Processed Dataset</a:t>
            </a:r>
          </a:p>
        </p:txBody>
      </p:sp>
      <p:pic>
        <p:nvPicPr>
          <p:cNvPr id="7" name="Content Placeholder 6" descr="Chart, bar chart&#10;&#10;Description automatically generated">
            <a:extLst>
              <a:ext uri="{FF2B5EF4-FFF2-40B4-BE49-F238E27FC236}">
                <a16:creationId xmlns:a16="http://schemas.microsoft.com/office/drawing/2014/main" id="{5DF2764C-EA4B-0C9E-8A49-EC3D2EE4A09E}"/>
              </a:ext>
            </a:extLst>
          </p:cNvPr>
          <p:cNvPicPr>
            <a:picLocks noGrp="1" noChangeAspect="1"/>
          </p:cNvPicPr>
          <p:nvPr>
            <p:ph sz="half" idx="2"/>
          </p:nvPr>
        </p:nvPicPr>
        <p:blipFill>
          <a:blip r:embed="rId2"/>
          <a:stretch>
            <a:fillRect/>
          </a:stretch>
        </p:blipFill>
        <p:spPr>
          <a:xfrm>
            <a:off x="1847263" y="2824163"/>
            <a:ext cx="3846098" cy="2644775"/>
          </a:xfrm>
          <a:prstGeom prst="rect">
            <a:avLst/>
          </a:prstGeom>
        </p:spPr>
      </p:pic>
      <p:pic>
        <p:nvPicPr>
          <p:cNvPr id="8" name="Content Placeholder 7" descr="Chart, bar chart&#10;&#10;Description automatically generated">
            <a:extLst>
              <a:ext uri="{FF2B5EF4-FFF2-40B4-BE49-F238E27FC236}">
                <a16:creationId xmlns:a16="http://schemas.microsoft.com/office/drawing/2014/main" id="{B2400107-6973-E4F0-74F0-7F7C5A47BAAA}"/>
              </a:ext>
            </a:extLst>
          </p:cNvPr>
          <p:cNvPicPr>
            <a:picLocks noGrp="1" noChangeAspect="1"/>
          </p:cNvPicPr>
          <p:nvPr>
            <p:ph sz="quarter" idx="4"/>
          </p:nvPr>
        </p:nvPicPr>
        <p:blipFill>
          <a:blip r:embed="rId3"/>
          <a:stretch>
            <a:fillRect/>
          </a:stretch>
        </p:blipFill>
        <p:spPr>
          <a:xfrm>
            <a:off x="6815571" y="2820988"/>
            <a:ext cx="3837709" cy="2638425"/>
          </a:xfrm>
          <a:prstGeom prst="rect">
            <a:avLst/>
          </a:prstGeom>
        </p:spPr>
      </p:pic>
      <p:sp>
        <p:nvSpPr>
          <p:cNvPr id="11" name="TextBox 10">
            <a:extLst>
              <a:ext uri="{FF2B5EF4-FFF2-40B4-BE49-F238E27FC236}">
                <a16:creationId xmlns:a16="http://schemas.microsoft.com/office/drawing/2014/main" id="{F56DFDC1-6953-3134-280A-41A0C310D005}"/>
              </a:ext>
            </a:extLst>
          </p:cNvPr>
          <p:cNvSpPr txBox="1"/>
          <p:nvPr/>
        </p:nvSpPr>
        <p:spPr>
          <a:xfrm>
            <a:off x="1717964" y="2161309"/>
            <a:ext cx="4025136" cy="646331"/>
          </a:xfrm>
          <a:prstGeom prst="rect">
            <a:avLst/>
          </a:prstGeom>
          <a:noFill/>
        </p:spPr>
        <p:txBody>
          <a:bodyPr wrap="square" rtlCol="0">
            <a:spAutoFit/>
          </a:bodyPr>
          <a:lstStyle/>
          <a:p>
            <a:r>
              <a:rPr lang="en-US" dirty="0"/>
              <a:t>Distribution of people subscribed to term deposit</a:t>
            </a:r>
          </a:p>
        </p:txBody>
      </p:sp>
      <p:sp>
        <p:nvSpPr>
          <p:cNvPr id="12" name="TextBox 11">
            <a:extLst>
              <a:ext uri="{FF2B5EF4-FFF2-40B4-BE49-F238E27FC236}">
                <a16:creationId xmlns:a16="http://schemas.microsoft.com/office/drawing/2014/main" id="{DD8CC2A7-0D4D-4296-8378-A3375B3D4C65}"/>
              </a:ext>
            </a:extLst>
          </p:cNvPr>
          <p:cNvSpPr txBox="1"/>
          <p:nvPr/>
        </p:nvSpPr>
        <p:spPr>
          <a:xfrm>
            <a:off x="6815571" y="2161309"/>
            <a:ext cx="4546513" cy="646331"/>
          </a:xfrm>
          <a:prstGeom prst="rect">
            <a:avLst/>
          </a:prstGeom>
          <a:noFill/>
        </p:spPr>
        <p:txBody>
          <a:bodyPr wrap="square" rtlCol="0">
            <a:spAutoFit/>
          </a:bodyPr>
          <a:lstStyle/>
          <a:p>
            <a:r>
              <a:rPr lang="en-US" dirty="0"/>
              <a:t>Distribution of people not subscribed to term deposit</a:t>
            </a:r>
          </a:p>
        </p:txBody>
      </p:sp>
      <p:sp>
        <p:nvSpPr>
          <p:cNvPr id="3" name="TextBox 2">
            <a:extLst>
              <a:ext uri="{FF2B5EF4-FFF2-40B4-BE49-F238E27FC236}">
                <a16:creationId xmlns:a16="http://schemas.microsoft.com/office/drawing/2014/main" id="{AA9873F2-77A8-0062-5F0C-0BE7838234A9}"/>
              </a:ext>
            </a:extLst>
          </p:cNvPr>
          <p:cNvSpPr txBox="1"/>
          <p:nvPr/>
        </p:nvSpPr>
        <p:spPr>
          <a:xfrm>
            <a:off x="3441696" y="5523973"/>
            <a:ext cx="727364" cy="369332"/>
          </a:xfrm>
          <a:prstGeom prst="rect">
            <a:avLst/>
          </a:prstGeom>
          <a:noFill/>
        </p:spPr>
        <p:txBody>
          <a:bodyPr wrap="square" rtlCol="0">
            <a:spAutoFit/>
          </a:bodyPr>
          <a:lstStyle/>
          <a:p>
            <a:r>
              <a:rPr lang="en-US" dirty="0"/>
              <a:t>age</a:t>
            </a:r>
          </a:p>
        </p:txBody>
      </p:sp>
      <p:sp>
        <p:nvSpPr>
          <p:cNvPr id="6" name="TextBox 5">
            <a:extLst>
              <a:ext uri="{FF2B5EF4-FFF2-40B4-BE49-F238E27FC236}">
                <a16:creationId xmlns:a16="http://schemas.microsoft.com/office/drawing/2014/main" id="{C54B48C0-AA36-5E45-B963-7632C9982E88}"/>
              </a:ext>
            </a:extLst>
          </p:cNvPr>
          <p:cNvSpPr txBox="1"/>
          <p:nvPr/>
        </p:nvSpPr>
        <p:spPr>
          <a:xfrm>
            <a:off x="8451272" y="5523973"/>
            <a:ext cx="581891" cy="369332"/>
          </a:xfrm>
          <a:prstGeom prst="rect">
            <a:avLst/>
          </a:prstGeom>
          <a:noFill/>
        </p:spPr>
        <p:txBody>
          <a:bodyPr wrap="square" rtlCol="0">
            <a:spAutoFit/>
          </a:bodyPr>
          <a:lstStyle/>
          <a:p>
            <a:r>
              <a:rPr lang="en-US" dirty="0"/>
              <a:t>age</a:t>
            </a:r>
          </a:p>
        </p:txBody>
      </p:sp>
    </p:spTree>
    <p:extLst>
      <p:ext uri="{BB962C8B-B14F-4D97-AF65-F5344CB8AC3E}">
        <p14:creationId xmlns:p14="http://schemas.microsoft.com/office/powerpoint/2010/main" val="15625317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A7E68570F95447A3096840F471F80A" ma:contentTypeVersion="6" ma:contentTypeDescription="Create a new document." ma:contentTypeScope="" ma:versionID="dee9ce5a77afe61498fd958e0f6827f3">
  <xsd:schema xmlns:xsd="http://www.w3.org/2001/XMLSchema" xmlns:xs="http://www.w3.org/2001/XMLSchema" xmlns:p="http://schemas.microsoft.com/office/2006/metadata/properties" xmlns:ns2="ac7c9f4e-4655-4b95-9faa-770a523a6031" targetNamespace="http://schemas.microsoft.com/office/2006/metadata/properties" ma:root="true" ma:fieldsID="13b6582676ea4e92b63597ce660f04a1" ns2:_="">
    <xsd:import namespace="ac7c9f4e-4655-4b95-9faa-770a523a603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7c9f4e-4655-4b95-9faa-770a523a60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A5202E-BA7D-4858-94E5-5289C35361F7}">
  <ds:schemaRefs>
    <ds:schemaRef ds:uri="http://schemas.microsoft.com/sharepoint/v3/contenttype/forms"/>
  </ds:schemaRefs>
</ds:datastoreItem>
</file>

<file path=customXml/itemProps2.xml><?xml version="1.0" encoding="utf-8"?>
<ds:datastoreItem xmlns:ds="http://schemas.openxmlformats.org/officeDocument/2006/customXml" ds:itemID="{EDCDD81B-6BD0-458D-BFE4-AEE01EC5DD25}"/>
</file>

<file path=customXml/itemProps3.xml><?xml version="1.0" encoding="utf-8"?>
<ds:datastoreItem xmlns:ds="http://schemas.openxmlformats.org/officeDocument/2006/customXml" ds:itemID="{DA8BFCA0-E12D-4F1D-8003-08ABE01321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{8FAA8BA5-0BC0-0342-90D0-A0E9714893ED}tf10001119</Template>
  <TotalTime>359</TotalTime>
  <Words>715</Words>
  <Application>Microsoft Macintosh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BANK MARKETING ANALYSIS</vt:lpstr>
      <vt:lpstr>PowerPoint Presentation</vt:lpstr>
      <vt:lpstr>PowerPoint Presentation</vt:lpstr>
      <vt:lpstr>PowerPoint Presentation</vt:lpstr>
      <vt:lpstr>Flow Chart</vt:lpstr>
      <vt:lpstr>PowerPoint Presentation</vt:lpstr>
      <vt:lpstr>PowerPoint Presentation</vt:lpstr>
      <vt:lpstr>Data Exploratory Analysis on a Processed Dataset</vt:lpstr>
      <vt:lpstr>Data Exploratory Analysis on a Processed Dataset</vt:lpstr>
      <vt:lpstr>PowerPoint Presentation</vt:lpstr>
      <vt:lpstr>PowerPoint Presentation</vt:lpstr>
      <vt:lpstr>PowerPoint Presentation</vt:lpstr>
      <vt:lpstr>PowerPoint Presentation</vt:lpstr>
      <vt:lpstr>PowerPoint Presentation</vt:lpstr>
      <vt:lpstr>PowerPoint Presentation</vt:lpstr>
      <vt:lpstr>Models and Accuracy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dc:creator>Arjun Devineni</dc:creator>
  <cp:lastModifiedBy>Arjun Devineni</cp:lastModifiedBy>
  <cp:revision>14</cp:revision>
  <dcterms:created xsi:type="dcterms:W3CDTF">2022-05-08T21:35:44Z</dcterms:created>
  <dcterms:modified xsi:type="dcterms:W3CDTF">2022-05-09T05:39:28Z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0x010100E6A7E68570F95447A3096840F471F80A</vt:lpwstr>
  </property>
</Properties>
</file>