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4" d="100"/>
          <a:sy n="104" d="100"/>
        </p:scale>
        <p:origin x="216"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443E-49DC-D842-2A04-8A3520A6ED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CBB500-0032-036D-6B54-2C2AADD2D9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7E2A35-5971-44EC-ACFF-F6412920FE8B}"/>
              </a:ext>
            </a:extLst>
          </p:cNvPr>
          <p:cNvSpPr>
            <a:spLocks noGrp="1"/>
          </p:cNvSpPr>
          <p:nvPr>
            <p:ph type="dt" sz="half" idx="10"/>
          </p:nvPr>
        </p:nvSpPr>
        <p:spPr/>
        <p:txBody>
          <a:bodyPr/>
          <a:lstStyle/>
          <a:p>
            <a:fld id="{C8DADCFC-EABC-47CA-B1B3-0B2C72130677}" type="datetimeFigureOut">
              <a:rPr lang="en-US" smtClean="0"/>
              <a:t>6/19/2025</a:t>
            </a:fld>
            <a:endParaRPr lang="en-US"/>
          </a:p>
        </p:txBody>
      </p:sp>
      <p:sp>
        <p:nvSpPr>
          <p:cNvPr id="5" name="Footer Placeholder 4">
            <a:extLst>
              <a:ext uri="{FF2B5EF4-FFF2-40B4-BE49-F238E27FC236}">
                <a16:creationId xmlns:a16="http://schemas.microsoft.com/office/drawing/2014/main" id="{E761B412-E7A8-A8F5-CFE4-D6BB284369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D1C01E-4094-B465-B9E6-1A19234AB126}"/>
              </a:ext>
            </a:extLst>
          </p:cNvPr>
          <p:cNvSpPr>
            <a:spLocks noGrp="1"/>
          </p:cNvSpPr>
          <p:nvPr>
            <p:ph type="sldNum" sz="quarter" idx="12"/>
          </p:nvPr>
        </p:nvSpPr>
        <p:spPr/>
        <p:txBody>
          <a:bodyPr/>
          <a:lstStyle/>
          <a:p>
            <a:fld id="{C8FC4C7E-32E8-4DEA-AC70-A84BADC5B340}" type="slidenum">
              <a:rPr lang="en-US" smtClean="0"/>
              <a:t>‹#›</a:t>
            </a:fld>
            <a:endParaRPr lang="en-US"/>
          </a:p>
        </p:txBody>
      </p:sp>
    </p:spTree>
    <p:extLst>
      <p:ext uri="{BB962C8B-B14F-4D97-AF65-F5344CB8AC3E}">
        <p14:creationId xmlns:p14="http://schemas.microsoft.com/office/powerpoint/2010/main" val="2649365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D2B62-34C9-75A4-7140-FE8318C5A5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5EBDBA-1DFE-1059-A694-C266097E50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3B929E-338B-0244-3718-82654A901106}"/>
              </a:ext>
            </a:extLst>
          </p:cNvPr>
          <p:cNvSpPr>
            <a:spLocks noGrp="1"/>
          </p:cNvSpPr>
          <p:nvPr>
            <p:ph type="dt" sz="half" idx="10"/>
          </p:nvPr>
        </p:nvSpPr>
        <p:spPr/>
        <p:txBody>
          <a:bodyPr/>
          <a:lstStyle/>
          <a:p>
            <a:fld id="{C8DADCFC-EABC-47CA-B1B3-0B2C72130677}" type="datetimeFigureOut">
              <a:rPr lang="en-US" smtClean="0"/>
              <a:t>6/19/2025</a:t>
            </a:fld>
            <a:endParaRPr lang="en-US"/>
          </a:p>
        </p:txBody>
      </p:sp>
      <p:sp>
        <p:nvSpPr>
          <p:cNvPr id="5" name="Footer Placeholder 4">
            <a:extLst>
              <a:ext uri="{FF2B5EF4-FFF2-40B4-BE49-F238E27FC236}">
                <a16:creationId xmlns:a16="http://schemas.microsoft.com/office/drawing/2014/main" id="{1AC5F370-E873-964C-7EB1-17E4FF685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CE54EC-DBFD-3DB1-E85A-C75953D94645}"/>
              </a:ext>
            </a:extLst>
          </p:cNvPr>
          <p:cNvSpPr>
            <a:spLocks noGrp="1"/>
          </p:cNvSpPr>
          <p:nvPr>
            <p:ph type="sldNum" sz="quarter" idx="12"/>
          </p:nvPr>
        </p:nvSpPr>
        <p:spPr/>
        <p:txBody>
          <a:bodyPr/>
          <a:lstStyle/>
          <a:p>
            <a:fld id="{C8FC4C7E-32E8-4DEA-AC70-A84BADC5B340}" type="slidenum">
              <a:rPr lang="en-US" smtClean="0"/>
              <a:t>‹#›</a:t>
            </a:fld>
            <a:endParaRPr lang="en-US"/>
          </a:p>
        </p:txBody>
      </p:sp>
    </p:spTree>
    <p:extLst>
      <p:ext uri="{BB962C8B-B14F-4D97-AF65-F5344CB8AC3E}">
        <p14:creationId xmlns:p14="http://schemas.microsoft.com/office/powerpoint/2010/main" val="2085828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312F1E-A30A-2A74-52DD-19923CD5FB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BAB8A1-0793-2067-1C65-40AC0B36CC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EC762-206A-F642-E45A-1E5A9B50C475}"/>
              </a:ext>
            </a:extLst>
          </p:cNvPr>
          <p:cNvSpPr>
            <a:spLocks noGrp="1"/>
          </p:cNvSpPr>
          <p:nvPr>
            <p:ph type="dt" sz="half" idx="10"/>
          </p:nvPr>
        </p:nvSpPr>
        <p:spPr/>
        <p:txBody>
          <a:bodyPr/>
          <a:lstStyle/>
          <a:p>
            <a:fld id="{C8DADCFC-EABC-47CA-B1B3-0B2C72130677}" type="datetimeFigureOut">
              <a:rPr lang="en-US" smtClean="0"/>
              <a:t>6/19/2025</a:t>
            </a:fld>
            <a:endParaRPr lang="en-US"/>
          </a:p>
        </p:txBody>
      </p:sp>
      <p:sp>
        <p:nvSpPr>
          <p:cNvPr id="5" name="Footer Placeholder 4">
            <a:extLst>
              <a:ext uri="{FF2B5EF4-FFF2-40B4-BE49-F238E27FC236}">
                <a16:creationId xmlns:a16="http://schemas.microsoft.com/office/drawing/2014/main" id="{F056A049-7D98-B22C-8165-6DB103545C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DD9E1-5C58-9818-F67E-A336BFC0CDE9}"/>
              </a:ext>
            </a:extLst>
          </p:cNvPr>
          <p:cNvSpPr>
            <a:spLocks noGrp="1"/>
          </p:cNvSpPr>
          <p:nvPr>
            <p:ph type="sldNum" sz="quarter" idx="12"/>
          </p:nvPr>
        </p:nvSpPr>
        <p:spPr/>
        <p:txBody>
          <a:bodyPr/>
          <a:lstStyle/>
          <a:p>
            <a:fld id="{C8FC4C7E-32E8-4DEA-AC70-A84BADC5B340}" type="slidenum">
              <a:rPr lang="en-US" smtClean="0"/>
              <a:t>‹#›</a:t>
            </a:fld>
            <a:endParaRPr lang="en-US"/>
          </a:p>
        </p:txBody>
      </p:sp>
    </p:spTree>
    <p:extLst>
      <p:ext uri="{BB962C8B-B14F-4D97-AF65-F5344CB8AC3E}">
        <p14:creationId xmlns:p14="http://schemas.microsoft.com/office/powerpoint/2010/main" val="295279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F370-FA74-2FF3-CD4E-FE5EFEDD20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499917-E580-BF53-BB10-61C5D17DA2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8D83C-B5B0-1CCE-27BA-D0160A43CBEE}"/>
              </a:ext>
            </a:extLst>
          </p:cNvPr>
          <p:cNvSpPr>
            <a:spLocks noGrp="1"/>
          </p:cNvSpPr>
          <p:nvPr>
            <p:ph type="dt" sz="half" idx="10"/>
          </p:nvPr>
        </p:nvSpPr>
        <p:spPr/>
        <p:txBody>
          <a:bodyPr/>
          <a:lstStyle/>
          <a:p>
            <a:fld id="{C8DADCFC-EABC-47CA-B1B3-0B2C72130677}" type="datetimeFigureOut">
              <a:rPr lang="en-US" smtClean="0"/>
              <a:t>6/19/2025</a:t>
            </a:fld>
            <a:endParaRPr lang="en-US"/>
          </a:p>
        </p:txBody>
      </p:sp>
      <p:sp>
        <p:nvSpPr>
          <p:cNvPr id="5" name="Footer Placeholder 4">
            <a:extLst>
              <a:ext uri="{FF2B5EF4-FFF2-40B4-BE49-F238E27FC236}">
                <a16:creationId xmlns:a16="http://schemas.microsoft.com/office/drawing/2014/main" id="{2C38A54F-F95A-5CA3-8596-65C9503743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5184B0-82C2-960C-C783-476057831E7A}"/>
              </a:ext>
            </a:extLst>
          </p:cNvPr>
          <p:cNvSpPr>
            <a:spLocks noGrp="1"/>
          </p:cNvSpPr>
          <p:nvPr>
            <p:ph type="sldNum" sz="quarter" idx="12"/>
          </p:nvPr>
        </p:nvSpPr>
        <p:spPr/>
        <p:txBody>
          <a:bodyPr/>
          <a:lstStyle/>
          <a:p>
            <a:fld id="{C8FC4C7E-32E8-4DEA-AC70-A84BADC5B340}" type="slidenum">
              <a:rPr lang="en-US" smtClean="0"/>
              <a:t>‹#›</a:t>
            </a:fld>
            <a:endParaRPr lang="en-US"/>
          </a:p>
        </p:txBody>
      </p:sp>
    </p:spTree>
    <p:extLst>
      <p:ext uri="{BB962C8B-B14F-4D97-AF65-F5344CB8AC3E}">
        <p14:creationId xmlns:p14="http://schemas.microsoft.com/office/powerpoint/2010/main" val="229643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AB3F4-4A21-B457-34F9-E13160EE99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8D5CE7-7EBC-7E55-D07E-3D33BA4452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A8D5C3-92E9-E615-7B3F-874F6A0994EE}"/>
              </a:ext>
            </a:extLst>
          </p:cNvPr>
          <p:cNvSpPr>
            <a:spLocks noGrp="1"/>
          </p:cNvSpPr>
          <p:nvPr>
            <p:ph type="dt" sz="half" idx="10"/>
          </p:nvPr>
        </p:nvSpPr>
        <p:spPr/>
        <p:txBody>
          <a:bodyPr/>
          <a:lstStyle/>
          <a:p>
            <a:fld id="{C8DADCFC-EABC-47CA-B1B3-0B2C72130677}" type="datetimeFigureOut">
              <a:rPr lang="en-US" smtClean="0"/>
              <a:t>6/19/2025</a:t>
            </a:fld>
            <a:endParaRPr lang="en-US"/>
          </a:p>
        </p:txBody>
      </p:sp>
      <p:sp>
        <p:nvSpPr>
          <p:cNvPr id="5" name="Footer Placeholder 4">
            <a:extLst>
              <a:ext uri="{FF2B5EF4-FFF2-40B4-BE49-F238E27FC236}">
                <a16:creationId xmlns:a16="http://schemas.microsoft.com/office/drawing/2014/main" id="{A980DA1A-B028-D4DD-EE32-CFCBA71ED2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1CAA93-7B7B-3706-000D-A02C0DA8FF6A}"/>
              </a:ext>
            </a:extLst>
          </p:cNvPr>
          <p:cNvSpPr>
            <a:spLocks noGrp="1"/>
          </p:cNvSpPr>
          <p:nvPr>
            <p:ph type="sldNum" sz="quarter" idx="12"/>
          </p:nvPr>
        </p:nvSpPr>
        <p:spPr/>
        <p:txBody>
          <a:bodyPr/>
          <a:lstStyle/>
          <a:p>
            <a:fld id="{C8FC4C7E-32E8-4DEA-AC70-A84BADC5B340}" type="slidenum">
              <a:rPr lang="en-US" smtClean="0"/>
              <a:t>‹#›</a:t>
            </a:fld>
            <a:endParaRPr lang="en-US"/>
          </a:p>
        </p:txBody>
      </p:sp>
    </p:spTree>
    <p:extLst>
      <p:ext uri="{BB962C8B-B14F-4D97-AF65-F5344CB8AC3E}">
        <p14:creationId xmlns:p14="http://schemas.microsoft.com/office/powerpoint/2010/main" val="95887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6E4C3-89C3-DBD5-0727-16C86AFC4E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6B3CF-575B-C973-EDF4-C656005F23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24D57E-462D-5470-F905-BD1B889B50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876CE9-B241-D67B-F226-F62ABEBC451A}"/>
              </a:ext>
            </a:extLst>
          </p:cNvPr>
          <p:cNvSpPr>
            <a:spLocks noGrp="1"/>
          </p:cNvSpPr>
          <p:nvPr>
            <p:ph type="dt" sz="half" idx="10"/>
          </p:nvPr>
        </p:nvSpPr>
        <p:spPr/>
        <p:txBody>
          <a:bodyPr/>
          <a:lstStyle/>
          <a:p>
            <a:fld id="{C8DADCFC-EABC-47CA-B1B3-0B2C72130677}" type="datetimeFigureOut">
              <a:rPr lang="en-US" smtClean="0"/>
              <a:t>6/19/2025</a:t>
            </a:fld>
            <a:endParaRPr lang="en-US"/>
          </a:p>
        </p:txBody>
      </p:sp>
      <p:sp>
        <p:nvSpPr>
          <p:cNvPr id="6" name="Footer Placeholder 5">
            <a:extLst>
              <a:ext uri="{FF2B5EF4-FFF2-40B4-BE49-F238E27FC236}">
                <a16:creationId xmlns:a16="http://schemas.microsoft.com/office/drawing/2014/main" id="{62F6AF6C-287E-6647-65B7-1D5B7AA411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30F5F0-1EE5-26E4-5C93-7C8709B30B05}"/>
              </a:ext>
            </a:extLst>
          </p:cNvPr>
          <p:cNvSpPr>
            <a:spLocks noGrp="1"/>
          </p:cNvSpPr>
          <p:nvPr>
            <p:ph type="sldNum" sz="quarter" idx="12"/>
          </p:nvPr>
        </p:nvSpPr>
        <p:spPr/>
        <p:txBody>
          <a:bodyPr/>
          <a:lstStyle/>
          <a:p>
            <a:fld id="{C8FC4C7E-32E8-4DEA-AC70-A84BADC5B340}" type="slidenum">
              <a:rPr lang="en-US" smtClean="0"/>
              <a:t>‹#›</a:t>
            </a:fld>
            <a:endParaRPr lang="en-US"/>
          </a:p>
        </p:txBody>
      </p:sp>
    </p:spTree>
    <p:extLst>
      <p:ext uri="{BB962C8B-B14F-4D97-AF65-F5344CB8AC3E}">
        <p14:creationId xmlns:p14="http://schemas.microsoft.com/office/powerpoint/2010/main" val="3448181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452E9-07E6-D629-8BB1-7F56B3AC9E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45DAE9-E4A9-9EC5-A2AF-83D0ABF66B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FD6375-E251-15EE-67F9-DB9C95E730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2C6FDF-F1FB-EA76-407E-E223CC488E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9BAB54-047E-CB4E-0EFC-212B1C74BE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BB8DAE-A580-02B3-8956-94E92818BDA4}"/>
              </a:ext>
            </a:extLst>
          </p:cNvPr>
          <p:cNvSpPr>
            <a:spLocks noGrp="1"/>
          </p:cNvSpPr>
          <p:nvPr>
            <p:ph type="dt" sz="half" idx="10"/>
          </p:nvPr>
        </p:nvSpPr>
        <p:spPr/>
        <p:txBody>
          <a:bodyPr/>
          <a:lstStyle/>
          <a:p>
            <a:fld id="{C8DADCFC-EABC-47CA-B1B3-0B2C72130677}" type="datetimeFigureOut">
              <a:rPr lang="en-US" smtClean="0"/>
              <a:t>6/19/2025</a:t>
            </a:fld>
            <a:endParaRPr lang="en-US"/>
          </a:p>
        </p:txBody>
      </p:sp>
      <p:sp>
        <p:nvSpPr>
          <p:cNvPr id="8" name="Footer Placeholder 7">
            <a:extLst>
              <a:ext uri="{FF2B5EF4-FFF2-40B4-BE49-F238E27FC236}">
                <a16:creationId xmlns:a16="http://schemas.microsoft.com/office/drawing/2014/main" id="{ADA428C5-1E07-E4D9-2660-0E8D3E64F7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CD9F7F-0C68-851D-7918-7AA19E6418A0}"/>
              </a:ext>
            </a:extLst>
          </p:cNvPr>
          <p:cNvSpPr>
            <a:spLocks noGrp="1"/>
          </p:cNvSpPr>
          <p:nvPr>
            <p:ph type="sldNum" sz="quarter" idx="12"/>
          </p:nvPr>
        </p:nvSpPr>
        <p:spPr/>
        <p:txBody>
          <a:bodyPr/>
          <a:lstStyle/>
          <a:p>
            <a:fld id="{C8FC4C7E-32E8-4DEA-AC70-A84BADC5B340}" type="slidenum">
              <a:rPr lang="en-US" smtClean="0"/>
              <a:t>‹#›</a:t>
            </a:fld>
            <a:endParaRPr lang="en-US"/>
          </a:p>
        </p:txBody>
      </p:sp>
    </p:spTree>
    <p:extLst>
      <p:ext uri="{BB962C8B-B14F-4D97-AF65-F5344CB8AC3E}">
        <p14:creationId xmlns:p14="http://schemas.microsoft.com/office/powerpoint/2010/main" val="2572538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A68B1-8179-CDCD-4137-384CE5B962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3D60C9-7162-6728-FD83-0A22F7F16074}"/>
              </a:ext>
            </a:extLst>
          </p:cNvPr>
          <p:cNvSpPr>
            <a:spLocks noGrp="1"/>
          </p:cNvSpPr>
          <p:nvPr>
            <p:ph type="dt" sz="half" idx="10"/>
          </p:nvPr>
        </p:nvSpPr>
        <p:spPr/>
        <p:txBody>
          <a:bodyPr/>
          <a:lstStyle/>
          <a:p>
            <a:fld id="{C8DADCFC-EABC-47CA-B1B3-0B2C72130677}" type="datetimeFigureOut">
              <a:rPr lang="en-US" smtClean="0"/>
              <a:t>6/19/2025</a:t>
            </a:fld>
            <a:endParaRPr lang="en-US"/>
          </a:p>
        </p:txBody>
      </p:sp>
      <p:sp>
        <p:nvSpPr>
          <p:cNvPr id="4" name="Footer Placeholder 3">
            <a:extLst>
              <a:ext uri="{FF2B5EF4-FFF2-40B4-BE49-F238E27FC236}">
                <a16:creationId xmlns:a16="http://schemas.microsoft.com/office/drawing/2014/main" id="{E42C14B0-9EC2-8D0B-D103-7543CB8150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B93A1F-D6EB-1DA6-D8C7-969BE1426575}"/>
              </a:ext>
            </a:extLst>
          </p:cNvPr>
          <p:cNvSpPr>
            <a:spLocks noGrp="1"/>
          </p:cNvSpPr>
          <p:nvPr>
            <p:ph type="sldNum" sz="quarter" idx="12"/>
          </p:nvPr>
        </p:nvSpPr>
        <p:spPr/>
        <p:txBody>
          <a:bodyPr/>
          <a:lstStyle/>
          <a:p>
            <a:fld id="{C8FC4C7E-32E8-4DEA-AC70-A84BADC5B340}" type="slidenum">
              <a:rPr lang="en-US" smtClean="0"/>
              <a:t>‹#›</a:t>
            </a:fld>
            <a:endParaRPr lang="en-US"/>
          </a:p>
        </p:txBody>
      </p:sp>
    </p:spTree>
    <p:extLst>
      <p:ext uri="{BB962C8B-B14F-4D97-AF65-F5344CB8AC3E}">
        <p14:creationId xmlns:p14="http://schemas.microsoft.com/office/powerpoint/2010/main" val="3666784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6724A9-DF53-5C31-1402-4524C8300485}"/>
              </a:ext>
            </a:extLst>
          </p:cNvPr>
          <p:cNvSpPr>
            <a:spLocks noGrp="1"/>
          </p:cNvSpPr>
          <p:nvPr>
            <p:ph type="dt" sz="half" idx="10"/>
          </p:nvPr>
        </p:nvSpPr>
        <p:spPr/>
        <p:txBody>
          <a:bodyPr/>
          <a:lstStyle/>
          <a:p>
            <a:fld id="{C8DADCFC-EABC-47CA-B1B3-0B2C72130677}" type="datetimeFigureOut">
              <a:rPr lang="en-US" smtClean="0"/>
              <a:t>6/19/2025</a:t>
            </a:fld>
            <a:endParaRPr lang="en-US"/>
          </a:p>
        </p:txBody>
      </p:sp>
      <p:sp>
        <p:nvSpPr>
          <p:cNvPr id="3" name="Footer Placeholder 2">
            <a:extLst>
              <a:ext uri="{FF2B5EF4-FFF2-40B4-BE49-F238E27FC236}">
                <a16:creationId xmlns:a16="http://schemas.microsoft.com/office/drawing/2014/main" id="{4F13E45D-79BB-3307-4001-A092911525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117C72-1870-C294-3B12-C284F5E2CBCC}"/>
              </a:ext>
            </a:extLst>
          </p:cNvPr>
          <p:cNvSpPr>
            <a:spLocks noGrp="1"/>
          </p:cNvSpPr>
          <p:nvPr>
            <p:ph type="sldNum" sz="quarter" idx="12"/>
          </p:nvPr>
        </p:nvSpPr>
        <p:spPr/>
        <p:txBody>
          <a:bodyPr/>
          <a:lstStyle/>
          <a:p>
            <a:fld id="{C8FC4C7E-32E8-4DEA-AC70-A84BADC5B340}" type="slidenum">
              <a:rPr lang="en-US" smtClean="0"/>
              <a:t>‹#›</a:t>
            </a:fld>
            <a:endParaRPr lang="en-US"/>
          </a:p>
        </p:txBody>
      </p:sp>
    </p:spTree>
    <p:extLst>
      <p:ext uri="{BB962C8B-B14F-4D97-AF65-F5344CB8AC3E}">
        <p14:creationId xmlns:p14="http://schemas.microsoft.com/office/powerpoint/2010/main" val="2413062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6410C-7523-E326-9D03-A1DF7FD7FA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BFD2D0-E57F-7160-2AE5-F9588376B0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751CEB-B11F-3A7B-8242-75F6F31D6A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578CBF-B813-DEDC-B73E-3F3A2B04940B}"/>
              </a:ext>
            </a:extLst>
          </p:cNvPr>
          <p:cNvSpPr>
            <a:spLocks noGrp="1"/>
          </p:cNvSpPr>
          <p:nvPr>
            <p:ph type="dt" sz="half" idx="10"/>
          </p:nvPr>
        </p:nvSpPr>
        <p:spPr/>
        <p:txBody>
          <a:bodyPr/>
          <a:lstStyle/>
          <a:p>
            <a:fld id="{C8DADCFC-EABC-47CA-B1B3-0B2C72130677}" type="datetimeFigureOut">
              <a:rPr lang="en-US" smtClean="0"/>
              <a:t>6/19/2025</a:t>
            </a:fld>
            <a:endParaRPr lang="en-US"/>
          </a:p>
        </p:txBody>
      </p:sp>
      <p:sp>
        <p:nvSpPr>
          <p:cNvPr id="6" name="Footer Placeholder 5">
            <a:extLst>
              <a:ext uri="{FF2B5EF4-FFF2-40B4-BE49-F238E27FC236}">
                <a16:creationId xmlns:a16="http://schemas.microsoft.com/office/drawing/2014/main" id="{D9C332EA-6836-C33D-4B51-DD4B6B3816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51057F-A6DA-77FA-29BA-C8BE322428FB}"/>
              </a:ext>
            </a:extLst>
          </p:cNvPr>
          <p:cNvSpPr>
            <a:spLocks noGrp="1"/>
          </p:cNvSpPr>
          <p:nvPr>
            <p:ph type="sldNum" sz="quarter" idx="12"/>
          </p:nvPr>
        </p:nvSpPr>
        <p:spPr/>
        <p:txBody>
          <a:bodyPr/>
          <a:lstStyle/>
          <a:p>
            <a:fld id="{C8FC4C7E-32E8-4DEA-AC70-A84BADC5B340}" type="slidenum">
              <a:rPr lang="en-US" smtClean="0"/>
              <a:t>‹#›</a:t>
            </a:fld>
            <a:endParaRPr lang="en-US"/>
          </a:p>
        </p:txBody>
      </p:sp>
    </p:spTree>
    <p:extLst>
      <p:ext uri="{BB962C8B-B14F-4D97-AF65-F5344CB8AC3E}">
        <p14:creationId xmlns:p14="http://schemas.microsoft.com/office/powerpoint/2010/main" val="3876927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FB47-80BD-9A22-C853-C431C33180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9EE417-9B37-6D21-77C4-F81038EE2F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69DC6B-9BB6-89E7-6FF4-540394EB0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A56A4B-22E6-E0E1-8027-2BC449384A66}"/>
              </a:ext>
            </a:extLst>
          </p:cNvPr>
          <p:cNvSpPr>
            <a:spLocks noGrp="1"/>
          </p:cNvSpPr>
          <p:nvPr>
            <p:ph type="dt" sz="half" idx="10"/>
          </p:nvPr>
        </p:nvSpPr>
        <p:spPr/>
        <p:txBody>
          <a:bodyPr/>
          <a:lstStyle/>
          <a:p>
            <a:fld id="{C8DADCFC-EABC-47CA-B1B3-0B2C72130677}" type="datetimeFigureOut">
              <a:rPr lang="en-US" smtClean="0"/>
              <a:t>6/19/2025</a:t>
            </a:fld>
            <a:endParaRPr lang="en-US"/>
          </a:p>
        </p:txBody>
      </p:sp>
      <p:sp>
        <p:nvSpPr>
          <p:cNvPr id="6" name="Footer Placeholder 5">
            <a:extLst>
              <a:ext uri="{FF2B5EF4-FFF2-40B4-BE49-F238E27FC236}">
                <a16:creationId xmlns:a16="http://schemas.microsoft.com/office/drawing/2014/main" id="{A7FAC384-87DB-F2A9-97CA-36BFA0EE99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64A76-BAE0-89E4-D31E-143F8D3D1F00}"/>
              </a:ext>
            </a:extLst>
          </p:cNvPr>
          <p:cNvSpPr>
            <a:spLocks noGrp="1"/>
          </p:cNvSpPr>
          <p:nvPr>
            <p:ph type="sldNum" sz="quarter" idx="12"/>
          </p:nvPr>
        </p:nvSpPr>
        <p:spPr/>
        <p:txBody>
          <a:bodyPr/>
          <a:lstStyle/>
          <a:p>
            <a:fld id="{C8FC4C7E-32E8-4DEA-AC70-A84BADC5B340}" type="slidenum">
              <a:rPr lang="en-US" smtClean="0"/>
              <a:t>‹#›</a:t>
            </a:fld>
            <a:endParaRPr lang="en-US"/>
          </a:p>
        </p:txBody>
      </p:sp>
    </p:spTree>
    <p:extLst>
      <p:ext uri="{BB962C8B-B14F-4D97-AF65-F5344CB8AC3E}">
        <p14:creationId xmlns:p14="http://schemas.microsoft.com/office/powerpoint/2010/main" val="2065954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10F977-6D80-3019-A024-888E28AF59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BC67F5-BBEC-DB3B-4CD4-F772AAE88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B097E2-DD0F-87BD-124B-C04F8815F8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ADCFC-EABC-47CA-B1B3-0B2C72130677}" type="datetimeFigureOut">
              <a:rPr lang="en-US" smtClean="0"/>
              <a:t>6/19/2025</a:t>
            </a:fld>
            <a:endParaRPr lang="en-US"/>
          </a:p>
        </p:txBody>
      </p:sp>
      <p:sp>
        <p:nvSpPr>
          <p:cNvPr id="5" name="Footer Placeholder 4">
            <a:extLst>
              <a:ext uri="{FF2B5EF4-FFF2-40B4-BE49-F238E27FC236}">
                <a16:creationId xmlns:a16="http://schemas.microsoft.com/office/drawing/2014/main" id="{FAC04976-A38E-30BF-4425-6A2157F0A8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C928DC-DD29-0B35-0063-73E9C25E85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FC4C7E-32E8-4DEA-AC70-A84BADC5B340}" type="slidenum">
              <a:rPr lang="en-US" smtClean="0"/>
              <a:t>‹#›</a:t>
            </a:fld>
            <a:endParaRPr lang="en-US"/>
          </a:p>
        </p:txBody>
      </p:sp>
    </p:spTree>
    <p:extLst>
      <p:ext uri="{BB962C8B-B14F-4D97-AF65-F5344CB8AC3E}">
        <p14:creationId xmlns:p14="http://schemas.microsoft.com/office/powerpoint/2010/main" val="204987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25660-5980-C567-44DC-5CE656082471}"/>
              </a:ext>
            </a:extLst>
          </p:cNvPr>
          <p:cNvSpPr>
            <a:spLocks noGrp="1"/>
          </p:cNvSpPr>
          <p:nvPr>
            <p:ph type="ctrTitle"/>
          </p:nvPr>
        </p:nvSpPr>
        <p:spPr/>
        <p:txBody>
          <a:bodyPr/>
          <a:lstStyle/>
          <a:p>
            <a:r>
              <a:rPr lang="en-US" dirty="0"/>
              <a:t>Cross Validation</a:t>
            </a:r>
          </a:p>
        </p:txBody>
      </p:sp>
      <p:sp>
        <p:nvSpPr>
          <p:cNvPr id="3" name="Subtitle 2">
            <a:extLst>
              <a:ext uri="{FF2B5EF4-FFF2-40B4-BE49-F238E27FC236}">
                <a16:creationId xmlns:a16="http://schemas.microsoft.com/office/drawing/2014/main" id="{B8485DD8-AC54-37D0-D6E8-FA1C77CE6C0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22159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1C9D-80E9-6777-4098-DE76928FFF6F}"/>
              </a:ext>
            </a:extLst>
          </p:cNvPr>
          <p:cNvSpPr>
            <a:spLocks noGrp="1"/>
          </p:cNvSpPr>
          <p:nvPr>
            <p:ph type="title"/>
          </p:nvPr>
        </p:nvSpPr>
        <p:spPr/>
        <p:txBody>
          <a:bodyPr/>
          <a:lstStyle/>
          <a:p>
            <a:r>
              <a:rPr lang="en-US" dirty="0"/>
              <a:t>Leave-p-out cross-validation</a:t>
            </a:r>
          </a:p>
        </p:txBody>
      </p:sp>
      <p:sp>
        <p:nvSpPr>
          <p:cNvPr id="3" name="Content Placeholder 2">
            <a:extLst>
              <a:ext uri="{FF2B5EF4-FFF2-40B4-BE49-F238E27FC236}">
                <a16:creationId xmlns:a16="http://schemas.microsoft.com/office/drawing/2014/main" id="{207A7C63-221D-D3C6-E90B-4A975C371E0B}"/>
              </a:ext>
            </a:extLst>
          </p:cNvPr>
          <p:cNvSpPr>
            <a:spLocks noGrp="1"/>
          </p:cNvSpPr>
          <p:nvPr>
            <p:ph idx="1"/>
          </p:nvPr>
        </p:nvSpPr>
        <p:spPr/>
        <p:txBody>
          <a:bodyPr>
            <a:normAutofit lnSpcReduction="10000"/>
          </a:bodyPr>
          <a:lstStyle/>
          <a:p>
            <a:r>
              <a:rPr lang="en-US" dirty="0"/>
              <a:t>An exhaustive cross-validation technique, p samples are used as the validation set and n-p samples are used as the training set if a dataset has n samples. The process is repeated until the entire dataset containing n samples gets divided on the validation set of p samples and the training set of n-p samples. This continues till all samples are used as a validation set.</a:t>
            </a:r>
          </a:p>
          <a:p>
            <a:r>
              <a:rPr lang="en-US" dirty="0"/>
              <a:t>The technique, which has a high computation time, produces good results. However, it’s not considered ideal for an imbalanced dataset and is deemed to be a computationally unfeasible method. This is because if the training set has all samples of one class, the model will not be able to properly generalize and will become biased to either of the classes.</a:t>
            </a:r>
          </a:p>
          <a:p>
            <a:endParaRPr lang="en-US" dirty="0"/>
          </a:p>
        </p:txBody>
      </p:sp>
    </p:spTree>
    <p:extLst>
      <p:ext uri="{BB962C8B-B14F-4D97-AF65-F5344CB8AC3E}">
        <p14:creationId xmlns:p14="http://schemas.microsoft.com/office/powerpoint/2010/main" val="1579128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2_11zon.webp">
            <a:extLst>
              <a:ext uri="{FF2B5EF4-FFF2-40B4-BE49-F238E27FC236}">
                <a16:creationId xmlns:a16="http://schemas.microsoft.com/office/drawing/2014/main" id="{5A9C99C5-CBC0-2FA0-A72A-3E07F7CFA6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1114425"/>
            <a:ext cx="10782300" cy="462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073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CF263-DF8D-0F05-8349-356D0B9B9428}"/>
              </a:ext>
            </a:extLst>
          </p:cNvPr>
          <p:cNvSpPr>
            <a:spLocks noGrp="1"/>
          </p:cNvSpPr>
          <p:nvPr>
            <p:ph type="title"/>
          </p:nvPr>
        </p:nvSpPr>
        <p:spPr/>
        <p:txBody>
          <a:bodyPr/>
          <a:lstStyle/>
          <a:p>
            <a:r>
              <a:rPr lang="en-US" dirty="0"/>
              <a:t>Monte Carlo cross-validation</a:t>
            </a:r>
          </a:p>
        </p:txBody>
      </p:sp>
      <p:sp>
        <p:nvSpPr>
          <p:cNvPr id="3" name="Content Placeholder 2">
            <a:extLst>
              <a:ext uri="{FF2B5EF4-FFF2-40B4-BE49-F238E27FC236}">
                <a16:creationId xmlns:a16="http://schemas.microsoft.com/office/drawing/2014/main" id="{E9A880C6-F00A-0D20-3559-3D6FB82968C1}"/>
              </a:ext>
            </a:extLst>
          </p:cNvPr>
          <p:cNvSpPr>
            <a:spLocks noGrp="1"/>
          </p:cNvSpPr>
          <p:nvPr>
            <p:ph idx="1"/>
          </p:nvPr>
        </p:nvSpPr>
        <p:spPr/>
        <p:txBody>
          <a:bodyPr/>
          <a:lstStyle/>
          <a:p>
            <a:r>
              <a:rPr lang="en-US" dirty="0"/>
              <a:t>Also known as shuffle split cross-validation and repeated random subsampling cross-validation, the Monte Carlo technique involves splitting the whole data into training data and test data. Splitting can be done in the percentage of 70-30% or 60-40% - or anything you prefer. The only condition for each iteration is to keep the train-test split percentage different.</a:t>
            </a:r>
          </a:p>
        </p:txBody>
      </p:sp>
    </p:spTree>
    <p:extLst>
      <p:ext uri="{BB962C8B-B14F-4D97-AF65-F5344CB8AC3E}">
        <p14:creationId xmlns:p14="http://schemas.microsoft.com/office/powerpoint/2010/main" val="1609470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7_11zon.webp">
            <a:extLst>
              <a:ext uri="{FF2B5EF4-FFF2-40B4-BE49-F238E27FC236}">
                <a16:creationId xmlns:a16="http://schemas.microsoft.com/office/drawing/2014/main" id="{A51DB601-9ACD-85C5-131E-3AA0D4380D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3250"/>
            <a:ext cx="12192000" cy="565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626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06B0-9A05-149C-2B65-10E27E6E8BDC}"/>
              </a:ext>
            </a:extLst>
          </p:cNvPr>
          <p:cNvSpPr>
            <a:spLocks noGrp="1"/>
          </p:cNvSpPr>
          <p:nvPr>
            <p:ph type="title"/>
          </p:nvPr>
        </p:nvSpPr>
        <p:spPr/>
        <p:txBody>
          <a:bodyPr>
            <a:normAutofit/>
          </a:bodyPr>
          <a:lstStyle/>
          <a:p>
            <a:r>
              <a:rPr lang="en-US" dirty="0"/>
              <a:t>Time series (rolling cross-validation / forward chaining method)</a:t>
            </a:r>
          </a:p>
        </p:txBody>
      </p:sp>
      <p:sp>
        <p:nvSpPr>
          <p:cNvPr id="3" name="Content Placeholder 2">
            <a:extLst>
              <a:ext uri="{FF2B5EF4-FFF2-40B4-BE49-F238E27FC236}">
                <a16:creationId xmlns:a16="http://schemas.microsoft.com/office/drawing/2014/main" id="{CC128EB5-4B07-9A85-F159-607A63C6795B}"/>
              </a:ext>
            </a:extLst>
          </p:cNvPr>
          <p:cNvSpPr>
            <a:spLocks noGrp="1"/>
          </p:cNvSpPr>
          <p:nvPr>
            <p:ph idx="1"/>
          </p:nvPr>
        </p:nvSpPr>
        <p:spPr/>
        <p:txBody>
          <a:bodyPr>
            <a:normAutofit fontScale="70000" lnSpcReduction="20000"/>
          </a:bodyPr>
          <a:lstStyle/>
          <a:p>
            <a:r>
              <a:rPr lang="en-US" dirty="0"/>
              <a:t>Before going into the details of the rolling cross-validation technique, it’s important to understand what time-series data is.</a:t>
            </a:r>
          </a:p>
          <a:p>
            <a:r>
              <a:rPr lang="en-US" dirty="0"/>
              <a:t>Time series is the type of data collected at different points in time. This kind of data allows one to understand what factors influence certain variables from period to period. Some examples of time series data are weather records, economic indicators, etc.</a:t>
            </a:r>
          </a:p>
          <a:p>
            <a:r>
              <a:rPr lang="en-US" dirty="0"/>
              <a:t>In the case of time series datasets, the cross-validation is not that trivial. You can’t choose data instances randomly and assign them the test set or the train set. Hence, this technique is used to perform cross-validation on time series data with time as the important factor.</a:t>
            </a:r>
          </a:p>
          <a:p>
            <a:r>
              <a:rPr lang="en-US" dirty="0"/>
              <a:t>Since the order of data is very important for time series-related problems, the dataset is split into training and validation sets according to time. Therefore, it’s also called the forward chaining method or rolling cross-validation.</a:t>
            </a:r>
          </a:p>
          <a:p>
            <a:r>
              <a:rPr lang="en-US" dirty="0"/>
              <a:t>To begin:</a:t>
            </a:r>
            <a:br>
              <a:rPr lang="en-US" dirty="0"/>
            </a:br>
            <a:r>
              <a:rPr lang="en-US" dirty="0"/>
              <a:t>Start the training with a small subset of data. Perform forecasting for the later data points and check their accuracy. The forecasted data points are then included as part of the next training dataset and the next data points are forecasted. The process goes on.</a:t>
            </a:r>
          </a:p>
          <a:p>
            <a:r>
              <a:rPr lang="en-US" dirty="0"/>
              <a:t>The image below shows the method.</a:t>
            </a:r>
          </a:p>
          <a:p>
            <a:endParaRPr lang="en-US" dirty="0"/>
          </a:p>
        </p:txBody>
      </p:sp>
    </p:spTree>
    <p:extLst>
      <p:ext uri="{BB962C8B-B14F-4D97-AF65-F5344CB8AC3E}">
        <p14:creationId xmlns:p14="http://schemas.microsoft.com/office/powerpoint/2010/main" val="4057181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6_11zon.webp">
            <a:extLst>
              <a:ext uri="{FF2B5EF4-FFF2-40B4-BE49-F238E27FC236}">
                <a16:creationId xmlns:a16="http://schemas.microsoft.com/office/drawing/2014/main" id="{60889795-32EC-5871-408A-CA0131FD8A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207" y="838072"/>
            <a:ext cx="8813570" cy="4040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089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E0492-D471-942A-0996-BE88868CB98F}"/>
              </a:ext>
            </a:extLst>
          </p:cNvPr>
          <p:cNvSpPr>
            <a:spLocks noGrp="1"/>
          </p:cNvSpPr>
          <p:nvPr>
            <p:ph type="title"/>
          </p:nvPr>
        </p:nvSpPr>
        <p:spPr/>
        <p:txBody>
          <a:bodyPr/>
          <a:lstStyle/>
          <a:p>
            <a:r>
              <a:rPr lang="en-US" dirty="0"/>
              <a:t>Cross validation</a:t>
            </a:r>
          </a:p>
        </p:txBody>
      </p:sp>
      <p:sp>
        <p:nvSpPr>
          <p:cNvPr id="3" name="Content Placeholder 2">
            <a:extLst>
              <a:ext uri="{FF2B5EF4-FFF2-40B4-BE49-F238E27FC236}">
                <a16:creationId xmlns:a16="http://schemas.microsoft.com/office/drawing/2014/main" id="{6D3E51C7-F76F-97CB-67ED-FE71EF71A0DC}"/>
              </a:ext>
            </a:extLst>
          </p:cNvPr>
          <p:cNvSpPr>
            <a:spLocks noGrp="1"/>
          </p:cNvSpPr>
          <p:nvPr>
            <p:ph idx="1"/>
          </p:nvPr>
        </p:nvSpPr>
        <p:spPr/>
        <p:txBody>
          <a:bodyPr/>
          <a:lstStyle/>
          <a:p>
            <a:r>
              <a:rPr lang="en-US" dirty="0"/>
              <a:t>Cross-validation in machine learning is a technique used to assess how well a model generalizes to unseen data. It helps prevent overfitting and provides a more reliable estimate of a model's performance by evaluating it on multiple subsets of the data. </a:t>
            </a:r>
          </a:p>
        </p:txBody>
      </p:sp>
    </p:spTree>
    <p:extLst>
      <p:ext uri="{BB962C8B-B14F-4D97-AF65-F5344CB8AC3E}">
        <p14:creationId xmlns:p14="http://schemas.microsoft.com/office/powerpoint/2010/main" val="3403256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AC3C8-F898-0196-7FED-2FE103387849}"/>
              </a:ext>
            </a:extLst>
          </p:cNvPr>
          <p:cNvSpPr>
            <a:spLocks noGrp="1"/>
          </p:cNvSpPr>
          <p:nvPr>
            <p:ph type="title"/>
          </p:nvPr>
        </p:nvSpPr>
        <p:spPr/>
        <p:txBody>
          <a:bodyPr/>
          <a:lstStyle/>
          <a:p>
            <a:r>
              <a:rPr lang="en-US" dirty="0"/>
              <a:t>Types of cross-validation</a:t>
            </a:r>
          </a:p>
        </p:txBody>
      </p:sp>
      <p:sp>
        <p:nvSpPr>
          <p:cNvPr id="3" name="Content Placeholder 2">
            <a:extLst>
              <a:ext uri="{FF2B5EF4-FFF2-40B4-BE49-F238E27FC236}">
                <a16:creationId xmlns:a16="http://schemas.microsoft.com/office/drawing/2014/main" id="{32D8E0CD-BC4A-B015-D1A4-A9D1556CA04B}"/>
              </a:ext>
            </a:extLst>
          </p:cNvPr>
          <p:cNvSpPr>
            <a:spLocks noGrp="1"/>
          </p:cNvSpPr>
          <p:nvPr>
            <p:ph idx="1"/>
          </p:nvPr>
        </p:nvSpPr>
        <p:spPr/>
        <p:txBody>
          <a:bodyPr/>
          <a:lstStyle/>
          <a:p>
            <a:r>
              <a:rPr lang="en-US" dirty="0"/>
              <a:t>K-fold cross-validation</a:t>
            </a:r>
          </a:p>
          <a:p>
            <a:r>
              <a:rPr lang="en-US" dirty="0"/>
              <a:t>Hold-out cross-validation</a:t>
            </a:r>
          </a:p>
          <a:p>
            <a:r>
              <a:rPr lang="en-US" dirty="0"/>
              <a:t>Stratified k-fold cross-validation</a:t>
            </a:r>
          </a:p>
          <a:p>
            <a:r>
              <a:rPr lang="en-US" dirty="0"/>
              <a:t>Leave-p-out cross-validation</a:t>
            </a:r>
          </a:p>
          <a:p>
            <a:r>
              <a:rPr lang="en-US" dirty="0"/>
              <a:t>Leave-one-out cross-validation</a:t>
            </a:r>
          </a:p>
          <a:p>
            <a:r>
              <a:rPr lang="en-US" dirty="0"/>
              <a:t>Monte Carlo (shuffle-split)</a:t>
            </a:r>
          </a:p>
          <a:p>
            <a:r>
              <a:rPr lang="en-US" dirty="0"/>
              <a:t>Time series (rolling cross-validation)</a:t>
            </a:r>
          </a:p>
          <a:p>
            <a:pPr marL="0" indent="0">
              <a:buNone/>
            </a:pPr>
            <a:endParaRPr lang="en-US" dirty="0"/>
          </a:p>
        </p:txBody>
      </p:sp>
    </p:spTree>
    <p:extLst>
      <p:ext uri="{BB962C8B-B14F-4D97-AF65-F5344CB8AC3E}">
        <p14:creationId xmlns:p14="http://schemas.microsoft.com/office/powerpoint/2010/main" val="79238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59061-2525-28A1-C6AE-E32C3CCD6FBF}"/>
              </a:ext>
            </a:extLst>
          </p:cNvPr>
          <p:cNvSpPr>
            <a:spLocks noGrp="1"/>
          </p:cNvSpPr>
          <p:nvPr>
            <p:ph type="title"/>
          </p:nvPr>
        </p:nvSpPr>
        <p:spPr/>
        <p:txBody>
          <a:bodyPr/>
          <a:lstStyle/>
          <a:p>
            <a:r>
              <a:rPr lang="en-US" dirty="0"/>
              <a:t>K-fold cross-validation</a:t>
            </a:r>
          </a:p>
        </p:txBody>
      </p:sp>
      <p:sp>
        <p:nvSpPr>
          <p:cNvPr id="3" name="Content Placeholder 2">
            <a:extLst>
              <a:ext uri="{FF2B5EF4-FFF2-40B4-BE49-F238E27FC236}">
                <a16:creationId xmlns:a16="http://schemas.microsoft.com/office/drawing/2014/main" id="{9E44F637-BD47-3627-669B-4DA4AF851F3F}"/>
              </a:ext>
            </a:extLst>
          </p:cNvPr>
          <p:cNvSpPr>
            <a:spLocks noGrp="1"/>
          </p:cNvSpPr>
          <p:nvPr>
            <p:ph idx="1"/>
          </p:nvPr>
        </p:nvSpPr>
        <p:spPr/>
        <p:txBody>
          <a:bodyPr/>
          <a:lstStyle/>
          <a:p>
            <a:r>
              <a:rPr lang="en-US" dirty="0"/>
              <a:t>In this technique, the whole dataset is partitioned in k parts of equal size and each partition is called a fold. It’s known as k-fold since there are k parts where k can be any integer - 3,4,5, etc.</a:t>
            </a:r>
          </a:p>
          <a:p>
            <a:r>
              <a:rPr lang="en-US" dirty="0"/>
              <a:t>One fold is used for validation and other K-1 folds are used for training the model. To use every fold as a validation set and other left-outs as a training set, this technique is repeated k times until each fold is used once.</a:t>
            </a:r>
          </a:p>
          <a:p>
            <a:endParaRPr lang="en-US" dirty="0"/>
          </a:p>
        </p:txBody>
      </p:sp>
    </p:spTree>
    <p:extLst>
      <p:ext uri="{BB962C8B-B14F-4D97-AF65-F5344CB8AC3E}">
        <p14:creationId xmlns:p14="http://schemas.microsoft.com/office/powerpoint/2010/main" val="1532208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5_11zon.webp">
            <a:extLst>
              <a:ext uri="{FF2B5EF4-FFF2-40B4-BE49-F238E27FC236}">
                <a16:creationId xmlns:a16="http://schemas.microsoft.com/office/drawing/2014/main" id="{677CA636-5D72-D34F-6A1E-1FE7E1F55B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1037"/>
            <a:ext cx="12192000" cy="494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760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8E602-4525-9121-233A-9A1B00E147A5}"/>
              </a:ext>
            </a:extLst>
          </p:cNvPr>
          <p:cNvSpPr>
            <a:spLocks noGrp="1"/>
          </p:cNvSpPr>
          <p:nvPr>
            <p:ph type="title"/>
          </p:nvPr>
        </p:nvSpPr>
        <p:spPr/>
        <p:txBody>
          <a:bodyPr/>
          <a:lstStyle/>
          <a:p>
            <a:r>
              <a:rPr lang="en-US" dirty="0"/>
              <a:t>Holdout cross-validation</a:t>
            </a:r>
            <a:br>
              <a:rPr lang="en-US" dirty="0"/>
            </a:br>
            <a:endParaRPr lang="en-US" dirty="0"/>
          </a:p>
        </p:txBody>
      </p:sp>
      <p:sp>
        <p:nvSpPr>
          <p:cNvPr id="3" name="Content Placeholder 2">
            <a:extLst>
              <a:ext uri="{FF2B5EF4-FFF2-40B4-BE49-F238E27FC236}">
                <a16:creationId xmlns:a16="http://schemas.microsoft.com/office/drawing/2014/main" id="{62652741-24F7-5CA1-5F36-D9855E9AEA54}"/>
              </a:ext>
            </a:extLst>
          </p:cNvPr>
          <p:cNvSpPr>
            <a:spLocks noGrp="1"/>
          </p:cNvSpPr>
          <p:nvPr>
            <p:ph idx="1"/>
          </p:nvPr>
        </p:nvSpPr>
        <p:spPr/>
        <p:txBody>
          <a:bodyPr/>
          <a:lstStyle/>
          <a:p>
            <a:r>
              <a:rPr lang="en-US" dirty="0"/>
              <a:t>Also called a train-test split, holdout cross-validation has the entire dataset partitioned randomly into a training set and a validation set. A rule of thumb to partition data is that nearly 70% of the whole dataset will be used as a training set and the remaining 30% will be used as a validation set. Since the dataset is split into only two sets, the model is built just one time on the training set and executed faster.</a:t>
            </a:r>
          </a:p>
          <a:p>
            <a:pPr marL="0" indent="0">
              <a:buNone/>
            </a:pPr>
            <a:endParaRPr lang="en-US" dirty="0"/>
          </a:p>
        </p:txBody>
      </p:sp>
    </p:spTree>
    <p:extLst>
      <p:ext uri="{BB962C8B-B14F-4D97-AF65-F5344CB8AC3E}">
        <p14:creationId xmlns:p14="http://schemas.microsoft.com/office/powerpoint/2010/main" val="1878489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4_11zon.webp">
            <a:extLst>
              <a:ext uri="{FF2B5EF4-FFF2-40B4-BE49-F238E27FC236}">
                <a16:creationId xmlns:a16="http://schemas.microsoft.com/office/drawing/2014/main" id="{82F46A58-8C8A-B9BC-B43B-CDA1137028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248" y="625966"/>
            <a:ext cx="9862252" cy="472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625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17E64-7B5E-3197-5B38-5EC69FA533E6}"/>
              </a:ext>
            </a:extLst>
          </p:cNvPr>
          <p:cNvSpPr>
            <a:spLocks noGrp="1"/>
          </p:cNvSpPr>
          <p:nvPr>
            <p:ph type="title"/>
          </p:nvPr>
        </p:nvSpPr>
        <p:spPr/>
        <p:txBody>
          <a:bodyPr/>
          <a:lstStyle/>
          <a:p>
            <a:r>
              <a:rPr lang="en-US" dirty="0"/>
              <a:t>Stratified k-fold cross-validation</a:t>
            </a:r>
          </a:p>
        </p:txBody>
      </p:sp>
      <p:sp>
        <p:nvSpPr>
          <p:cNvPr id="3" name="Content Placeholder 2">
            <a:extLst>
              <a:ext uri="{FF2B5EF4-FFF2-40B4-BE49-F238E27FC236}">
                <a16:creationId xmlns:a16="http://schemas.microsoft.com/office/drawing/2014/main" id="{9B11125D-7466-9421-1D55-C5AC77045AAD}"/>
              </a:ext>
            </a:extLst>
          </p:cNvPr>
          <p:cNvSpPr>
            <a:spLocks noGrp="1"/>
          </p:cNvSpPr>
          <p:nvPr>
            <p:ph idx="1"/>
          </p:nvPr>
        </p:nvSpPr>
        <p:spPr/>
        <p:txBody>
          <a:bodyPr/>
          <a:lstStyle/>
          <a:p>
            <a:r>
              <a:rPr lang="en-US" dirty="0"/>
              <a:t>As seen above, k-fold validation can’t be used for imbalanced datasets because data is split into k-folds with a uniform probability distribution. Not so with stratified k-fold, which is an enhanced version of the k-fold cross-validation technique. Although it too splits the dataset into k equal folds, each fold has the same ratio of instances of target variables that are in the complete dataset. This enables it to work perfectly for imbalanced datasets, but not for time-series data.</a:t>
            </a:r>
          </a:p>
        </p:txBody>
      </p:sp>
    </p:spTree>
    <p:extLst>
      <p:ext uri="{BB962C8B-B14F-4D97-AF65-F5344CB8AC3E}">
        <p14:creationId xmlns:p14="http://schemas.microsoft.com/office/powerpoint/2010/main" val="3991749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1_11zon.webp">
            <a:extLst>
              <a:ext uri="{FF2B5EF4-FFF2-40B4-BE49-F238E27FC236}">
                <a16:creationId xmlns:a16="http://schemas.microsoft.com/office/drawing/2014/main" id="{62580DEA-9915-DB02-3CCD-EEFDEF9D58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188" y="0"/>
            <a:ext cx="102076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783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770</Words>
  <Application>Microsoft Office PowerPoint</Application>
  <PresentationFormat>Widescreen</PresentationFormat>
  <Paragraphs>30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Cross Validation</vt:lpstr>
      <vt:lpstr>Cross validation</vt:lpstr>
      <vt:lpstr>Types of cross-validation</vt:lpstr>
      <vt:lpstr>K-fold cross-validation</vt:lpstr>
      <vt:lpstr>PowerPoint Presentation</vt:lpstr>
      <vt:lpstr>Holdout cross-validation </vt:lpstr>
      <vt:lpstr>PowerPoint Presentation</vt:lpstr>
      <vt:lpstr>Stratified k-fold cross-validation</vt:lpstr>
      <vt:lpstr>PowerPoint Presentation</vt:lpstr>
      <vt:lpstr>Leave-p-out cross-validation</vt:lpstr>
      <vt:lpstr>PowerPoint Presentation</vt:lpstr>
      <vt:lpstr>Monte Carlo cross-validation</vt:lpstr>
      <vt:lpstr>PowerPoint Presentation</vt:lpstr>
      <vt:lpstr>Time series (rolling cross-validation / forward chaining method)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Lavanya Veluswamy</dc:creator>
  <cp:lastModifiedBy>Lavanya Veluswamy</cp:lastModifiedBy>
  <cp:revision>1</cp:revision>
  <dcterms:created xsi:type="dcterms:W3CDTF">2025-06-19T11:58:15Z</dcterms:created>
  <dcterms:modified xsi:type="dcterms:W3CDTF">2025-06-19T11:58:30Z</dcterms:modified>
</cp:coreProperties>
</file>