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4"/>
  </p:notesMasterIdLst>
  <p:sldIdLst>
    <p:sldId id="4778" r:id="rId2"/>
    <p:sldId id="1010" r:id="rId3"/>
    <p:sldId id="4780" r:id="rId4"/>
    <p:sldId id="4779" r:id="rId5"/>
    <p:sldId id="4781" r:id="rId6"/>
    <p:sldId id="4782" r:id="rId7"/>
    <p:sldId id="4787" r:id="rId8"/>
    <p:sldId id="4783" r:id="rId9"/>
    <p:sldId id="4784" r:id="rId10"/>
    <p:sldId id="4785" r:id="rId11"/>
    <p:sldId id="4786" r:id="rId12"/>
    <p:sldId id="275" r:id="rId13"/>
  </p:sldIdLst>
  <p:sldSz cx="12192000" cy="6858000"/>
  <p:notesSz cx="6858000" cy="9144000"/>
  <p:embeddedFontLst>
    <p:embeddedFont>
      <p:font typeface="Calibri" panose="020F0502020204030204" pitchFamily="34" charset="0"/>
      <p:regular r:id="rId15"/>
      <p:bold r:id="rId16"/>
      <p:italic r:id="rId17"/>
      <p:boldItalic r:id="rId18"/>
    </p:embeddedFont>
    <p:embeddedFont>
      <p:font typeface="Roboto" panose="020B0604020202020204" charset="0"/>
      <p:regular r:id="rId19"/>
      <p:bold r:id="rId20"/>
      <p:italic r:id="rId21"/>
      <p:boldItalic r:id="rId22"/>
    </p:embeddedFont>
    <p:embeddedFont>
      <p:font typeface="Roboto Light" panose="020B0604020202020204" charset="0"/>
      <p:regular r:id="rId23"/>
      <p:italic r:id="rId24"/>
    </p:embeddedFont>
    <p:embeddedFont>
      <p:font typeface="Roboto Medium" panose="020B0604020202020204" charset="0"/>
      <p:regular r:id="rId25"/>
      <p: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7"/>
            <p14:sldId id="4783"/>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94" autoAdjust="0"/>
    <p:restoredTop sz="91283" autoAdjust="0"/>
  </p:normalViewPr>
  <p:slideViewPr>
    <p:cSldViewPr snapToGrid="0" showGuides="1">
      <p:cViewPr varScale="1">
        <p:scale>
          <a:sx n="65" d="100"/>
          <a:sy n="65" d="100"/>
        </p:scale>
        <p:origin x="102" y="918"/>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11/07/2021</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12</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sz="4000" dirty="0"/>
              <a:t>Control Store Vs Other Stores</a:t>
            </a: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3" name="Picture 2">
            <a:extLst>
              <a:ext uri="{FF2B5EF4-FFF2-40B4-BE49-F238E27FC236}">
                <a16:creationId xmlns:a16="http://schemas.microsoft.com/office/drawing/2014/main" id="{C60AD9E5-C0EA-4CED-832B-344CA6B4D560}"/>
              </a:ext>
            </a:extLst>
          </p:cNvPr>
          <p:cNvPicPr>
            <a:picLocks noChangeAspect="1"/>
          </p:cNvPicPr>
          <p:nvPr/>
        </p:nvPicPr>
        <p:blipFill>
          <a:blip r:embed="rId3"/>
          <a:stretch>
            <a:fillRect/>
          </a:stretch>
        </p:blipFill>
        <p:spPr>
          <a:xfrm>
            <a:off x="1518107" y="1459821"/>
            <a:ext cx="4737636" cy="4262553"/>
          </a:xfrm>
          <a:prstGeom prst="rect">
            <a:avLst/>
          </a:prstGeom>
        </p:spPr>
      </p:pic>
      <p:pic>
        <p:nvPicPr>
          <p:cNvPr id="5" name="Picture 4">
            <a:extLst>
              <a:ext uri="{FF2B5EF4-FFF2-40B4-BE49-F238E27FC236}">
                <a16:creationId xmlns:a16="http://schemas.microsoft.com/office/drawing/2014/main" id="{F422C226-A02F-4EC5-9329-9AA907B788B1}"/>
              </a:ext>
            </a:extLst>
          </p:cNvPr>
          <p:cNvPicPr>
            <a:picLocks noChangeAspect="1"/>
          </p:cNvPicPr>
          <p:nvPr/>
        </p:nvPicPr>
        <p:blipFill>
          <a:blip r:embed="rId4"/>
          <a:stretch>
            <a:fillRect/>
          </a:stretch>
        </p:blipFill>
        <p:spPr>
          <a:xfrm>
            <a:off x="6884570" y="1628126"/>
            <a:ext cx="4827671" cy="3982334"/>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sz="4000" dirty="0"/>
              <a:t>Performance In The Trial Store</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3" name="Picture 2">
            <a:extLst>
              <a:ext uri="{FF2B5EF4-FFF2-40B4-BE49-F238E27FC236}">
                <a16:creationId xmlns:a16="http://schemas.microsoft.com/office/drawing/2014/main" id="{90BDD3FD-2CCE-4F61-AC52-3C6407F8C346}"/>
              </a:ext>
            </a:extLst>
          </p:cNvPr>
          <p:cNvPicPr>
            <a:picLocks noChangeAspect="1"/>
          </p:cNvPicPr>
          <p:nvPr/>
        </p:nvPicPr>
        <p:blipFill>
          <a:blip r:embed="rId3"/>
          <a:stretch>
            <a:fillRect/>
          </a:stretch>
        </p:blipFill>
        <p:spPr>
          <a:xfrm>
            <a:off x="1605521" y="1277771"/>
            <a:ext cx="4261473" cy="4474852"/>
          </a:xfrm>
          <a:prstGeom prst="rect">
            <a:avLst/>
          </a:prstGeom>
        </p:spPr>
      </p:pic>
      <p:pic>
        <p:nvPicPr>
          <p:cNvPr id="5" name="Picture 4">
            <a:extLst>
              <a:ext uri="{FF2B5EF4-FFF2-40B4-BE49-F238E27FC236}">
                <a16:creationId xmlns:a16="http://schemas.microsoft.com/office/drawing/2014/main" id="{618B959C-7E59-4DA1-994D-F90BB2ED5319}"/>
              </a:ext>
            </a:extLst>
          </p:cNvPr>
          <p:cNvPicPr>
            <a:picLocks noChangeAspect="1"/>
          </p:cNvPicPr>
          <p:nvPr/>
        </p:nvPicPr>
        <p:blipFill>
          <a:blip r:embed="rId4"/>
          <a:stretch>
            <a:fillRect/>
          </a:stretch>
        </p:blipFill>
        <p:spPr>
          <a:xfrm>
            <a:off x="7320996" y="1191573"/>
            <a:ext cx="4572396" cy="4561049"/>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pPr algn="l"/>
            <a:r>
              <a:rPr lang="en-AU" sz="1200" dirty="0">
                <a:latin typeface="Roboto Light" panose="02000000000000000000" pitchFamily="2" charset="0"/>
                <a:ea typeface="Roboto Light" panose="02000000000000000000" pitchFamily="2" charset="0"/>
              </a:rPr>
              <a:t>Here you will include your high-level findings and any key callouts for task 1</a:t>
            </a: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r>
              <a:rPr lang="en-AU" sz="1200" dirty="0">
                <a:latin typeface="Roboto Light" panose="02000000000000000000" pitchFamily="2" charset="0"/>
                <a:ea typeface="Roboto Light" panose="02000000000000000000" pitchFamily="2" charset="0"/>
              </a:rPr>
              <a:t>Here you will include your high-level findings and any key callouts for task 2</a:t>
            </a: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sz="4000" dirty="0"/>
              <a:t>Overview:</a:t>
            </a:r>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sp>
        <p:nvSpPr>
          <p:cNvPr id="2" name="TextBox 1">
            <a:extLst>
              <a:ext uri="{FF2B5EF4-FFF2-40B4-BE49-F238E27FC236}">
                <a16:creationId xmlns:a16="http://schemas.microsoft.com/office/drawing/2014/main" id="{BB85F8F5-0A1F-432D-A3AC-F0AC48BD3F33}"/>
              </a:ext>
            </a:extLst>
          </p:cNvPr>
          <p:cNvSpPr txBox="1"/>
          <p:nvPr/>
        </p:nvSpPr>
        <p:spPr>
          <a:xfrm>
            <a:off x="1196975" y="1277771"/>
            <a:ext cx="10778715" cy="4739571"/>
          </a:xfrm>
          <a:prstGeom prst="rect">
            <a:avLst/>
          </a:prstGeom>
          <a:noFill/>
        </p:spPr>
        <p:txBody>
          <a:bodyPr wrap="square" lIns="0" tIns="0" rIns="0" bIns="0" rtlCol="0" anchor="t">
            <a:noAutofit/>
          </a:bodyPr>
          <a:lstStyle/>
          <a:p>
            <a:pPr marL="0" lvl="0" indent="0" algn="l" rtl="0">
              <a:spcBef>
                <a:spcPts val="0"/>
              </a:spcBef>
              <a:spcAft>
                <a:spcPts val="0"/>
              </a:spcAft>
              <a:buNone/>
            </a:pPr>
            <a:r>
              <a:rPr lang="en-US" sz="2000" dirty="0">
                <a:solidFill>
                  <a:srgbClr val="000000"/>
                </a:solidFill>
              </a:rPr>
              <a:t>Sales have mainly been due to </a:t>
            </a:r>
            <a:r>
              <a:rPr lang="en-US" sz="2000" b="1" dirty="0">
                <a:solidFill>
                  <a:srgbClr val="000000"/>
                </a:solidFill>
              </a:rPr>
              <a:t>Budget - older families, Mainstream young singles/couples, and Mainstream - retirees shoppers</a:t>
            </a:r>
            <a:r>
              <a:rPr lang="en-US" sz="2000" dirty="0">
                <a:solidFill>
                  <a:srgbClr val="000000"/>
                </a:solidFill>
              </a:rPr>
              <a:t>. We found that the </a:t>
            </a:r>
            <a:r>
              <a:rPr lang="en-US" sz="2000" b="1" dirty="0">
                <a:solidFill>
                  <a:srgbClr val="000000"/>
                </a:solidFill>
              </a:rPr>
              <a:t>high spend in chips for mainstream </a:t>
            </a:r>
            <a:r>
              <a:rPr lang="en-US" sz="2000" dirty="0">
                <a:solidFill>
                  <a:srgbClr val="000000"/>
                </a:solidFill>
              </a:rPr>
              <a:t>young singles/couples and retirees is due to there </a:t>
            </a:r>
            <a:r>
              <a:rPr lang="en-US" sz="2000" b="1" dirty="0">
                <a:solidFill>
                  <a:srgbClr val="000000"/>
                </a:solidFill>
              </a:rPr>
              <a:t>being more of them than other buyers</a:t>
            </a:r>
            <a:r>
              <a:rPr lang="en-US" sz="2000" dirty="0">
                <a:solidFill>
                  <a:srgbClr val="000000"/>
                </a:solidFill>
              </a:rPr>
              <a:t>. Mainstream, mid-age and young singles and couples are also more likely to </a:t>
            </a:r>
            <a:r>
              <a:rPr lang="en-US" sz="2000" b="1" dirty="0">
                <a:solidFill>
                  <a:srgbClr val="000000"/>
                </a:solidFill>
              </a:rPr>
              <a:t>pay more per packet</a:t>
            </a:r>
            <a:r>
              <a:rPr lang="en-US" sz="2000" dirty="0">
                <a:solidFill>
                  <a:srgbClr val="000000"/>
                </a:solidFill>
              </a:rPr>
              <a:t> of chips. This is indicative of impulse buying behavior.</a:t>
            </a:r>
          </a:p>
          <a:p>
            <a:pPr marL="0" lvl="0" indent="0" algn="l" rtl="0">
              <a:spcBef>
                <a:spcPts val="1600"/>
              </a:spcBef>
              <a:spcAft>
                <a:spcPts val="0"/>
              </a:spcAft>
              <a:buNone/>
            </a:pPr>
            <a:r>
              <a:rPr lang="en-US" sz="2000" dirty="0">
                <a:solidFill>
                  <a:srgbClr val="000000"/>
                </a:solidFill>
              </a:rPr>
              <a:t>We’ve also found that </a:t>
            </a:r>
            <a:r>
              <a:rPr lang="en-US" sz="2000" b="1" dirty="0">
                <a:solidFill>
                  <a:srgbClr val="000000"/>
                </a:solidFill>
              </a:rPr>
              <a:t>Mainstream young singles</a:t>
            </a:r>
            <a:r>
              <a:rPr lang="en-US" sz="2000" dirty="0">
                <a:solidFill>
                  <a:srgbClr val="000000"/>
                </a:solidFill>
              </a:rPr>
              <a:t> </a:t>
            </a:r>
            <a:r>
              <a:rPr lang="en-US" sz="2000" b="1" dirty="0">
                <a:solidFill>
                  <a:srgbClr val="000000"/>
                </a:solidFill>
              </a:rPr>
              <a:t>and couples </a:t>
            </a:r>
            <a:r>
              <a:rPr lang="en-US" sz="2000" dirty="0">
                <a:solidFill>
                  <a:srgbClr val="000000"/>
                </a:solidFill>
              </a:rPr>
              <a:t>are </a:t>
            </a:r>
            <a:r>
              <a:rPr lang="en-US" sz="2000" b="1" dirty="0">
                <a:solidFill>
                  <a:srgbClr val="000000"/>
                </a:solidFill>
              </a:rPr>
              <a:t>23% more</a:t>
            </a:r>
            <a:r>
              <a:rPr lang="en-US" sz="2000" dirty="0">
                <a:solidFill>
                  <a:srgbClr val="000000"/>
                </a:solidFill>
              </a:rPr>
              <a:t> likely to purchase </a:t>
            </a:r>
            <a:r>
              <a:rPr lang="en-US" sz="2000" b="1" dirty="0">
                <a:solidFill>
                  <a:srgbClr val="000000"/>
                </a:solidFill>
              </a:rPr>
              <a:t>Tyrrells chips</a:t>
            </a:r>
            <a:r>
              <a:rPr lang="en-US" sz="2000" dirty="0">
                <a:solidFill>
                  <a:srgbClr val="000000"/>
                </a:solidFill>
              </a:rPr>
              <a:t> compared to the rest of the population. The Category Manager may want to </a:t>
            </a:r>
            <a:r>
              <a:rPr lang="en-US" sz="2000" b="1" dirty="0">
                <a:solidFill>
                  <a:srgbClr val="000000"/>
                </a:solidFill>
              </a:rPr>
              <a:t>increase the category’s performance</a:t>
            </a:r>
            <a:r>
              <a:rPr lang="en-US" sz="2000" dirty="0">
                <a:solidFill>
                  <a:srgbClr val="000000"/>
                </a:solidFill>
              </a:rPr>
              <a:t> by </a:t>
            </a:r>
            <a:r>
              <a:rPr lang="en-US" sz="2000" b="1" dirty="0">
                <a:solidFill>
                  <a:srgbClr val="000000"/>
                </a:solidFill>
              </a:rPr>
              <a:t>off-locating some Tyrrells</a:t>
            </a:r>
            <a:r>
              <a:rPr lang="en-US" sz="2000" dirty="0">
                <a:solidFill>
                  <a:srgbClr val="000000"/>
                </a:solidFill>
              </a:rPr>
              <a:t> and smaller packs of chips in discretionary space near segments where young singles and couples frequent more often to increase visibility and impulse behavior.</a:t>
            </a:r>
          </a:p>
          <a:p>
            <a:pPr marL="0" lvl="0" indent="0" algn="l" rtl="0">
              <a:spcBef>
                <a:spcPts val="1600"/>
              </a:spcBef>
              <a:spcAft>
                <a:spcPts val="0"/>
              </a:spcAft>
              <a:buNone/>
            </a:pPr>
            <a:r>
              <a:rPr lang="en-US" sz="2000" dirty="0">
                <a:solidFill>
                  <a:srgbClr val="000000"/>
                </a:solidFill>
              </a:rPr>
              <a:t>Quantium can help the Category Manager with recommendations of where these segments are and further help them with measuring the impact of the changed placement. </a:t>
            </a:r>
          </a:p>
          <a:p>
            <a:pPr algn="l"/>
            <a:endParaRPr lang="en-US" sz="1200" dirty="0" err="1">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975750" y="139354"/>
            <a:ext cx="10479600" cy="824400"/>
          </a:xfrm>
        </p:spPr>
        <p:txBody>
          <a:bodyPr/>
          <a:lstStyle/>
          <a:p>
            <a:r>
              <a:rPr lang="en-AU" sz="4000" dirty="0"/>
              <a:t>Affluence and its effect on consumer buying for the category of chips</a:t>
            </a: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3" name="Picture 2">
            <a:extLst>
              <a:ext uri="{FF2B5EF4-FFF2-40B4-BE49-F238E27FC236}">
                <a16:creationId xmlns:a16="http://schemas.microsoft.com/office/drawing/2014/main" id="{BC03DC85-9795-4F88-BEDC-B5DC30A933DE}"/>
              </a:ext>
            </a:extLst>
          </p:cNvPr>
          <p:cNvPicPr>
            <a:picLocks noChangeAspect="1"/>
          </p:cNvPicPr>
          <p:nvPr/>
        </p:nvPicPr>
        <p:blipFill>
          <a:blip r:embed="rId3"/>
          <a:stretch>
            <a:fillRect/>
          </a:stretch>
        </p:blipFill>
        <p:spPr>
          <a:xfrm>
            <a:off x="1141533" y="1457070"/>
            <a:ext cx="10479600" cy="4634014"/>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58CA258-2B7B-4FEA-8879-8209E7477BE8}"/>
              </a:ext>
            </a:extLst>
          </p:cNvPr>
          <p:cNvSpPr>
            <a:spLocks noGrp="1"/>
          </p:cNvSpPr>
          <p:nvPr>
            <p:ph type="body" sz="quarter" idx="10"/>
          </p:nvPr>
        </p:nvSpPr>
        <p:spPr/>
        <p:txBody>
          <a:bodyPr/>
          <a:lstStyle/>
          <a:p>
            <a:r>
              <a:rPr lang="en-US" sz="4000" dirty="0"/>
              <a:t>Brand Insights</a:t>
            </a:r>
          </a:p>
        </p:txBody>
      </p:sp>
      <p:pic>
        <p:nvPicPr>
          <p:cNvPr id="3" name="Picture 2">
            <a:extLst>
              <a:ext uri="{FF2B5EF4-FFF2-40B4-BE49-F238E27FC236}">
                <a16:creationId xmlns:a16="http://schemas.microsoft.com/office/drawing/2014/main" id="{D00EBFD0-47ED-40F8-B480-8E7CC8975401}"/>
              </a:ext>
            </a:extLst>
          </p:cNvPr>
          <p:cNvPicPr>
            <a:picLocks noChangeAspect="1"/>
          </p:cNvPicPr>
          <p:nvPr/>
        </p:nvPicPr>
        <p:blipFill>
          <a:blip r:embed="rId2"/>
          <a:stretch>
            <a:fillRect/>
          </a:stretch>
        </p:blipFill>
        <p:spPr>
          <a:xfrm>
            <a:off x="1310354" y="1277771"/>
            <a:ext cx="10479599" cy="5033679"/>
          </a:xfrm>
          <a:prstGeom prst="rect">
            <a:avLst/>
          </a:prstGeom>
        </p:spPr>
      </p:pic>
    </p:spTree>
    <p:extLst>
      <p:ext uri="{BB962C8B-B14F-4D97-AF65-F5344CB8AC3E}">
        <p14:creationId xmlns:p14="http://schemas.microsoft.com/office/powerpoint/2010/main" val="1381098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078988" y="159039"/>
            <a:ext cx="10479600" cy="824400"/>
          </a:xfrm>
        </p:spPr>
        <p:txBody>
          <a:bodyPr/>
          <a:lstStyle/>
          <a:p>
            <a:r>
              <a:rPr lang="en-AU" sz="4000" dirty="0"/>
              <a:t>Proportion Of Customers By Affluence And Life Stage</a:t>
            </a: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5" name="Picture 4">
            <a:extLst>
              <a:ext uri="{FF2B5EF4-FFF2-40B4-BE49-F238E27FC236}">
                <a16:creationId xmlns:a16="http://schemas.microsoft.com/office/drawing/2014/main" id="{D6F04066-01CB-4C8B-9B23-0A34EE7E6A2B}"/>
              </a:ext>
            </a:extLst>
          </p:cNvPr>
          <p:cNvPicPr>
            <a:picLocks noChangeAspect="1"/>
          </p:cNvPicPr>
          <p:nvPr/>
        </p:nvPicPr>
        <p:blipFill>
          <a:blip r:embed="rId3"/>
          <a:stretch>
            <a:fillRect/>
          </a:stretch>
        </p:blipFill>
        <p:spPr>
          <a:xfrm>
            <a:off x="1354436" y="1639966"/>
            <a:ext cx="10719722" cy="3986147"/>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6343</TotalTime>
  <Words>507</Words>
  <Application>Microsoft Office PowerPoint</Application>
  <PresentationFormat>Widescreen</PresentationFormat>
  <Paragraphs>40</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Roboto Light</vt:lpstr>
      <vt:lpstr>Calibri</vt:lpstr>
      <vt:lpstr>Roboto Medium</vt:lpstr>
      <vt:lpstr>Arial</vt:lpstr>
      <vt:lpstr>Roboto</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LAVANY JADHAV</cp:lastModifiedBy>
  <cp:revision>466</cp:revision>
  <dcterms:created xsi:type="dcterms:W3CDTF">2018-02-07T23:23:24Z</dcterms:created>
  <dcterms:modified xsi:type="dcterms:W3CDTF">2021-07-11T15:44:23Z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