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82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79" r:id="rId5"/>
    <p:sldId id="271" r:id="rId6"/>
    <p:sldId id="280" r:id="rId7"/>
    <p:sldId id="281" r:id="rId8"/>
    <p:sldId id="282" r:id="rId9"/>
    <p:sldId id="284" r:id="rId10"/>
    <p:sldId id="285" r:id="rId11"/>
    <p:sldId id="286" r:id="rId12"/>
    <p:sldId id="272" r:id="rId13"/>
    <p:sldId id="283" r:id="rId14"/>
    <p:sldId id="287" r:id="rId15"/>
    <p:sldId id="289" r:id="rId16"/>
    <p:sldId id="274" r:id="rId17"/>
    <p:sldId id="275" r:id="rId18"/>
    <p:sldId id="291" r:id="rId19"/>
    <p:sldId id="290" r:id="rId20"/>
    <p:sldId id="292" r:id="rId21"/>
  </p:sldIdLst>
  <p:sldSz cx="9144000" cy="6858000" type="screen4x3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344" autoAdjust="0"/>
    <p:restoredTop sz="93969" autoAdjust="0"/>
  </p:normalViewPr>
  <p:slideViewPr>
    <p:cSldViewPr>
      <p:cViewPr varScale="1">
        <p:scale>
          <a:sx n="81" d="100"/>
          <a:sy n="81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11/07/2012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rPr/>
              <a:pPr/>
              <a:t>30/6/2006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11/07/2012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/>
          </a:p>
        </p:txBody>
      </p:sp>
      <p:sp>
        <p:nvSpPr>
          <p:cNvPr id="7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11/07/2012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sz="120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11/07/2012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po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una respuesta incorrecta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es-ES" i="0" baseline="0"/>
            </a:lvl1pPr>
            <a:extLst/>
          </a:lstStyle>
          <a:p>
            <a:pPr lvl="0"/>
            <a:r>
              <a:rPr kumimoji="0" lang="es-ES"/>
              <a:t>Haga clic para agregar la respuesta correcta (a continuación reorganice las elecciones)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s-ES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/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11/07/2012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kumimoji="0" lang="es-ES" sz="1100" smtClean="0"/>
              <a:pPr algn="r"/>
              <a:t>11/07/2012</a:t>
            </a:fld>
            <a:endParaRPr kumimoji="0" lang="es-ES" sz="105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s-ES" sz="120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s-ES" sz="1200" smtClean="0"/>
              <a:pPr/>
              <a:t>‹Nº›</a:t>
            </a:fld>
            <a:endParaRPr kumimoji="0" lang="es-ES" sz="120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1285852" y="281352"/>
            <a:ext cx="7280787" cy="4147780"/>
          </a:xfrm>
        </p:spPr>
        <p:txBody>
          <a:bodyPr/>
          <a:lstStyle>
            <a:extLst/>
          </a:lstStyle>
          <a:p>
            <a:r>
              <a:rPr lang="es-ES" smtClean="0">
                <a:solidFill>
                  <a:schemeClr val="tx2">
                    <a:lumMod val="10000"/>
                  </a:schemeClr>
                </a:solidFill>
              </a:rPr>
              <a:t>Presentación de Indignado Framework</a:t>
            </a:r>
            <a:endParaRPr lang="es-E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28596" y="5143512"/>
            <a:ext cx="8098302" cy="1514686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algn="r"/>
            <a:r>
              <a:rPr lang="es-ES" smtClean="0">
                <a:solidFill>
                  <a:schemeClr val="tx2">
                    <a:lumMod val="10000"/>
                  </a:schemeClr>
                </a:solidFill>
              </a:rPr>
              <a:t>Vanessa </a:t>
            </a:r>
            <a:r>
              <a:rPr lang="es-ES" err="1" smtClean="0">
                <a:solidFill>
                  <a:schemeClr val="tx2">
                    <a:lumMod val="10000"/>
                  </a:schemeClr>
                </a:solidFill>
              </a:rPr>
              <a:t>Revetria</a:t>
            </a:r>
            <a:endParaRPr lang="es-ES">
              <a:solidFill>
                <a:schemeClr val="tx2">
                  <a:lumMod val="10000"/>
                </a:schemeClr>
              </a:solidFill>
            </a:endParaRPr>
          </a:p>
          <a:p>
            <a:pPr algn="r"/>
            <a:r>
              <a:rPr lang="es-ES" smtClean="0">
                <a:solidFill>
                  <a:schemeClr val="tx2">
                    <a:lumMod val="10000"/>
                  </a:schemeClr>
                </a:solidFill>
              </a:rPr>
              <a:t>Juan </a:t>
            </a:r>
            <a:r>
              <a:rPr lang="es-ES" err="1" smtClean="0">
                <a:solidFill>
                  <a:schemeClr val="tx2">
                    <a:lumMod val="10000"/>
                  </a:schemeClr>
                </a:solidFill>
              </a:rPr>
              <a:t>Miraballes</a:t>
            </a:r>
            <a:endParaRPr lang="es-ES" smtClean="0">
              <a:solidFill>
                <a:schemeClr val="tx2">
                  <a:lumMod val="10000"/>
                </a:schemeClr>
              </a:solidFill>
            </a:endParaRP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Maximiliano Silvera</a:t>
            </a: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Gonzalo Castro</a:t>
            </a:r>
          </a:p>
          <a:p>
            <a:pPr algn="r"/>
            <a:r>
              <a:rPr smtClean="0">
                <a:solidFill>
                  <a:schemeClr val="tx2">
                    <a:lumMod val="10000"/>
                  </a:schemeClr>
                </a:solidFill>
              </a:rPr>
              <a:t>Andrés Aldao</a:t>
            </a:r>
            <a:endParaRPr lang="es-E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Oval 28"/>
          <p:cNvSpPr/>
          <p:nvPr/>
        </p:nvSpPr>
        <p:spPr>
          <a:xfrm>
            <a:off x="8572528" y="5214950"/>
            <a:ext cx="152400" cy="152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39000" dist="25400" dir="5400000" rotWithShape="0">
              <a:schemeClr val="tx2">
                <a:lumMod val="25000"/>
                <a:alpha val="83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ss4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61" r="-1" b="25768"/>
          <a:stretch>
            <a:fillRect/>
          </a:stretch>
        </p:blipFill>
        <p:spPr>
          <a:xfrm>
            <a:off x="714348" y="3500438"/>
            <a:ext cx="8072494" cy="3018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4 Imagen" descr="cs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85728"/>
            <a:ext cx="6151396" cy="3071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-2786114" y="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5" name="4 Rectángulo"/>
          <p:cNvSpPr/>
          <p:nvPr/>
        </p:nvSpPr>
        <p:spPr>
          <a:xfrm>
            <a:off x="500034" y="428604"/>
            <a:ext cx="8001056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Integración entre Servidores</a:t>
            </a:r>
          </a:p>
          <a:p>
            <a:pPr>
              <a:buClr>
                <a:schemeClr val="tx2"/>
              </a:buClr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♦ 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 integración permite compartir contenido publicado en otro                              	servidor.</a:t>
            </a:r>
          </a:p>
          <a:p>
            <a:pPr>
              <a:buClr>
                <a:schemeClr val="tx2"/>
              </a:buClr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♦ 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nuestro caso se integró con otra instancia de nuestra misma 	aplicación. Generando una nueva base de datos para la nueva 	instancia.</a:t>
            </a:r>
          </a:p>
          <a:p>
            <a:pPr>
              <a:buClr>
                <a:schemeClr val="tx2"/>
              </a:buClr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♦ 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servicio ServiceExpose, expone las operaciones a ser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consumidas 	por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 otro servidos y el InG4Agent es el componente que las 	consume.</a:t>
            </a:r>
          </a:p>
          <a:p>
            <a:pPr>
              <a:buClr>
                <a:schemeClr val="tx2"/>
              </a:buClr>
            </a:pP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Chat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Embebido</a:t>
            </a:r>
          </a:p>
          <a:p>
            <a:pPr>
              <a:buClr>
                <a:schemeClr val="tx2"/>
              </a:buClr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♦  Chat similar al de facebook que permite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simultaneas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conversaciones con integrantes del sitio. </a:t>
            </a: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>
              <a:buClr>
                <a:schemeClr val="tx2"/>
              </a:buClr>
            </a:pP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Chat Tipo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Sala</a:t>
            </a:r>
          </a:p>
          <a:p>
            <a:pPr>
              <a:buClr>
                <a:schemeClr val="tx2"/>
              </a:buClr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♦  Funcionalidad aislada al resto que permite una unica conversación activa.</a:t>
            </a: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Clr>
                <a:schemeClr val="tx2"/>
              </a:buClr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Filtro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Búsqueda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Convocatorias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Funcionalidad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busca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forma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dinámica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las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convocatorias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un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sitio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dependiendo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los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parámentros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ingresados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en el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filtro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3 Imagen" descr="fil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73108"/>
            <a:ext cx="8643998" cy="2627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Encriptación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Contraseñas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+mj-lt"/>
              </a:rPr>
            </a:b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Encriptación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contraseñas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usuarios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y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administradores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 Se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utilizó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el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método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encriptación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Rijndael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Encriptación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desde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presentación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 Los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viajan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encriptados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web services y se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guardan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misma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manera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en la base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Edición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Perfil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Usuario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Agregado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Simple)</a:t>
            </a:r>
            <a:br>
              <a:rPr lang="en-US" sz="2000" dirty="0" smtClean="0">
                <a:solidFill>
                  <a:schemeClr val="tx2"/>
                </a:solidFill>
                <a:latin typeface="+mj-lt"/>
              </a:rPr>
            </a:b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Funcionalidad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simple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se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agregó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el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usuario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pudiera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editar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sus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principales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idx="1"/>
          </p:nvPr>
        </p:nvSpPr>
        <p:spPr>
          <a:xfrm>
            <a:off x="142875" y="428603"/>
            <a:ext cx="8858250" cy="6286521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Aspectos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Diseño</a:t>
            </a: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Mapa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Creación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mapa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full screen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mejorar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experiencia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usuario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s-UY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5 Imagen" descr="mapaWide.jpg"/>
          <p:cNvPicPr>
            <a:picLocks noChangeAspect="1"/>
          </p:cNvPicPr>
          <p:nvPr/>
        </p:nvPicPr>
        <p:blipFill>
          <a:blip r:embed="rId2"/>
          <a:srcRect t="11396" b="3943"/>
          <a:stretch>
            <a:fillRect/>
          </a:stretch>
        </p:blipFill>
        <p:spPr>
          <a:xfrm>
            <a:off x="142844" y="2143116"/>
            <a:ext cx="8786842" cy="3714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2571736" y="6000768"/>
            <a:ext cx="4214842" cy="500066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es-ES" sz="1500" dirty="0" smtClean="0"/>
              <a:t>Notificaciones enviadas al crear una convocatoria</a:t>
            </a:r>
            <a:endParaRPr lang="es-ES" sz="1500" dirty="0"/>
          </a:p>
        </p:txBody>
      </p:sp>
      <p:pic>
        <p:nvPicPr>
          <p:cNvPr id="2051" name="Picture 3" descr="C:\Users\Vanessa\Desktop\mapa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785926"/>
            <a:ext cx="3161086" cy="2636834"/>
          </a:xfrm>
          <a:prstGeom prst="rect">
            <a:avLst/>
          </a:prstGeom>
          <a:noFill/>
        </p:spPr>
      </p:pic>
      <p:pic>
        <p:nvPicPr>
          <p:cNvPr id="2050" name="Picture 2" descr="C:\Users\Vanessa\Desktop\mapa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357298"/>
            <a:ext cx="3157139" cy="2703735"/>
          </a:xfrm>
          <a:prstGeom prst="rect">
            <a:avLst/>
          </a:prstGeom>
          <a:noFill/>
        </p:spPr>
      </p:pic>
      <p:pic>
        <p:nvPicPr>
          <p:cNvPr id="2055" name="Picture 7" descr="C:\Users\Vanessa\Desktop\mapa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4643446"/>
            <a:ext cx="7138750" cy="1419857"/>
          </a:xfrm>
          <a:prstGeom prst="rect">
            <a:avLst/>
          </a:prstGeom>
          <a:noFill/>
        </p:spPr>
      </p:pic>
      <p:sp>
        <p:nvSpPr>
          <p:cNvPr id="6" name="Rectangle 6"/>
          <p:cNvSpPr txBox="1">
            <a:spLocks/>
          </p:cNvSpPr>
          <p:nvPr/>
        </p:nvSpPr>
        <p:spPr>
          <a:xfrm>
            <a:off x="938186" y="509566"/>
            <a:ext cx="8086724" cy="7143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Notificaciones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 txBox="1">
            <a:spLocks/>
          </p:cNvSpPr>
          <p:nvPr/>
        </p:nvSpPr>
        <p:spPr>
          <a:xfrm>
            <a:off x="4857752" y="1071546"/>
            <a:ext cx="3143272" cy="50006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15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Ubicación creada de convocatoria</a:t>
            </a:r>
            <a:endParaRPr kumimoji="0" lang="es-ES" sz="1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1000124"/>
          </a:xfrm>
        </p:spPr>
        <p:txBody>
          <a:bodyPr>
            <a:normAutofit/>
          </a:bodyPr>
          <a:lstStyle>
            <a:extLst/>
          </a:lstStyle>
          <a:p>
            <a:r>
              <a:rPr lang="es-ES" sz="4400" b="1" dirty="0" smtClean="0"/>
              <a:t>Mejoras de Solución</a:t>
            </a:r>
            <a:endParaRPr lang="es-ES" sz="4400" b="1" dirty="0"/>
          </a:p>
        </p:txBody>
      </p:sp>
      <p:sp>
        <p:nvSpPr>
          <p:cNvPr id="8" name="Rectangle 6"/>
          <p:cNvSpPr txBox="1">
            <a:spLocks/>
          </p:cNvSpPr>
          <p:nvPr/>
        </p:nvSpPr>
        <p:spPr>
          <a:xfrm>
            <a:off x="571472" y="1428736"/>
            <a:ext cx="8229600" cy="485778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♦  Controles de seguridad previstos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♦  Recuperacion Usuario y contaseña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♦  Confirmación</a:t>
            </a:r>
            <a:r>
              <a:rPr kumimoji="0" sz="2000" b="0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correo electronico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♦  Control de </a:t>
            </a:r>
            <a:r>
              <a:rPr sz="2000" baseline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Captcha</a:t>
            </a:r>
          </a:p>
          <a:p>
            <a:pPr lvl="0">
              <a:spcBef>
                <a:spcPct val="0"/>
              </a:spcBef>
              <a:defRPr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       ♦  Comentarios en contenidos y convocatorias</a:t>
            </a:r>
            <a:endParaRPr sz="2000" baseline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       ♦  Mejoras de diseño en el BackOffice</a:t>
            </a:r>
            <a:endParaRPr lang="es-UY" sz="2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       ♦  Mayor integración con fuentes de datos</a:t>
            </a:r>
            <a:endParaRPr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       ♦  Autenticación con 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Twitter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, etc.</a:t>
            </a:r>
            <a:endParaRPr kumimoji="0" sz="2000" b="0" i="0" u="none" strike="noStrike" kern="1200" cap="none" spc="0" normalizeH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       ♦  Implementar más funcionalidades para Windows 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Phone</a:t>
            </a:r>
            <a:endParaRPr lang="es-UY" sz="2000" dirty="0" smtClean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♦ 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Desplegar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 Azure </a:t>
            </a:r>
            <a:endParaRPr sz="2000" baseline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sz="3600" b="0" i="0" u="none" strike="noStrike" kern="1200" cap="none" spc="0" normalizeH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00132"/>
          </a:xfrm>
        </p:spPr>
        <p:txBody>
          <a:bodyPr>
            <a:normAutofit/>
          </a:bodyPr>
          <a:lstStyle/>
          <a:p>
            <a:r>
              <a:rPr lang="es-UY" sz="4400" b="1" dirty="0" smtClean="0"/>
              <a:t>Problemas encontrados</a:t>
            </a:r>
            <a:endParaRPr lang="es-UY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s-UY" sz="2000" b="1" dirty="0" err="1" smtClean="0">
                <a:solidFill>
                  <a:schemeClr val="tx2"/>
                </a:solidFill>
                <a:latin typeface="+mj-lt"/>
              </a:rPr>
              <a:t>Login</a:t>
            </a:r>
            <a:r>
              <a:rPr lang="es-UY" sz="2000" b="1" dirty="0" smtClean="0">
                <a:solidFill>
                  <a:schemeClr val="tx2"/>
                </a:solidFill>
                <a:latin typeface="+mj-lt"/>
              </a:rPr>
              <a:t> con </a:t>
            </a:r>
            <a:r>
              <a:rPr lang="es-UY" sz="2000" b="1" dirty="0" err="1" smtClean="0">
                <a:solidFill>
                  <a:schemeClr val="tx2"/>
                </a:solidFill>
                <a:latin typeface="+mj-lt"/>
              </a:rPr>
              <a:t>Facebook</a:t>
            </a:r>
            <a:endParaRPr lang="es-UY" sz="2000" dirty="0" smtClean="0">
              <a:solidFill>
                <a:schemeClr val="tx2"/>
              </a:solidFill>
              <a:latin typeface="+mj-lt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Debido a 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politicas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Facebook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, se requiere un Id por URL, por lo tanto diseñamos que al registrar un nuevo grupo se permita ingresar dicho id.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  <a:defRPr/>
            </a:pPr>
            <a:endParaRPr lang="es-UY" sz="2000" b="1" dirty="0" smtClean="0">
              <a:solidFill>
                <a:schemeClr val="tx2"/>
              </a:solidFill>
              <a:latin typeface="+mj-lt"/>
            </a:endParaRPr>
          </a:p>
          <a:p>
            <a:pPr marL="263525" lvl="1" indent="-263525">
              <a:spcBef>
                <a:spcPct val="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s-UY" sz="2000" b="1" dirty="0" smtClean="0">
                <a:solidFill>
                  <a:schemeClr val="tx2"/>
                </a:solidFill>
                <a:latin typeface="+mj-lt"/>
              </a:rPr>
              <a:t>Chat</a:t>
            </a:r>
          </a:p>
          <a:p>
            <a:pPr marL="0" lvl="1" indent="0">
              <a:spcBef>
                <a:spcPct val="0"/>
              </a:spcBef>
              <a:buClrTx/>
              <a:buSzTx/>
              <a:buNone/>
              <a:defRPr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Dificultad para testear el correcto funcionamiento.</a:t>
            </a:r>
          </a:p>
          <a:p>
            <a:pPr marL="0" lvl="0" indent="0">
              <a:spcBef>
                <a:spcPct val="0"/>
              </a:spcBef>
              <a:buClrTx/>
              <a:buSzTx/>
              <a:defRPr/>
            </a:pPr>
            <a:endParaRPr lang="es-UY" sz="2000" b="1" dirty="0" smtClean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s-UY" sz="2000" b="1" dirty="0" smtClean="0">
                <a:solidFill>
                  <a:schemeClr val="tx2"/>
                </a:solidFill>
                <a:latin typeface="+mj-lt"/>
              </a:rPr>
              <a:t>Cierre de Sesión Imprevisto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Se implementó un mecanismo que cuando la sesión del web server caduca, se marca el usuario como desconectado.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285728"/>
            <a:ext cx="8472518" cy="642942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4400" b="1" dirty="0" err="1" smtClean="0">
                <a:solidFill>
                  <a:schemeClr val="tx2"/>
                </a:solidFill>
                <a:latin typeface="+mj-lt"/>
              </a:rPr>
              <a:t>Desarrollo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sz="4400" b="1" dirty="0" err="1" smtClean="0">
                <a:solidFill>
                  <a:schemeClr val="tx2"/>
                </a:solidFill>
                <a:latin typeface="+mj-lt"/>
              </a:rPr>
              <a:t>Proyecto</a:t>
            </a:r>
            <a:endParaRPr lang="en-US" sz="4400" b="1" dirty="0" smtClean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en-US" sz="17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Se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adoptó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un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mecanismo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implementación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horizontal (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desde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el back-end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hacia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el front-end).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Esto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consiste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en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realizar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todas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las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tareas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mismo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tipo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en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una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misma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etapa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avanzando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Entidades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 - &gt; ADOs  -&gt;  Managers  -&gt; etc.)</a:t>
            </a:r>
            <a:endParaRPr lang="es-UY" sz="17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17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1700" b="1" dirty="0" err="1" smtClean="0">
                <a:solidFill>
                  <a:schemeClr val="tx2"/>
                </a:solidFill>
                <a:latin typeface="+mj-lt"/>
              </a:rPr>
              <a:t>Ventajas</a:t>
            </a:r>
            <a:endParaRPr lang="en-US" sz="1700" b="1" dirty="0" smtClean="0">
              <a:solidFill>
                <a:schemeClr val="tx2"/>
              </a:solidFill>
              <a:latin typeface="+mj-lt"/>
            </a:endParaRP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Optimización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tiempo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y  el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trabajo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cada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recurso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Prevención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errores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Mecanismo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implementación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único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en los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elementos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mismo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tipo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Código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facilmente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mantenible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cualquier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recurso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equipo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None/>
            </a:pPr>
            <a:endParaRPr lang="en-US" sz="15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1700" b="1" dirty="0" err="1" smtClean="0">
                <a:solidFill>
                  <a:schemeClr val="tx2"/>
                </a:solidFill>
                <a:latin typeface="+mj-lt"/>
              </a:rPr>
              <a:t>Desventajas</a:t>
            </a:r>
            <a:endParaRPr lang="en-US" sz="1700" b="1" dirty="0" smtClean="0">
              <a:solidFill>
                <a:schemeClr val="tx2"/>
              </a:solidFill>
              <a:latin typeface="+mj-lt"/>
            </a:endParaRP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Recodificación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masiva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errores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encontrados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tardiamente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Sensación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avance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lento al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comienzo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proyecto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Menor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distribución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del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conocimiento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centrarse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en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una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única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500" dirty="0" err="1" smtClean="0">
                <a:solidFill>
                  <a:schemeClr val="tx2"/>
                </a:solidFill>
                <a:latin typeface="+mj-lt"/>
              </a:rPr>
              <a:t>tarea</a:t>
            </a:r>
            <a:r>
              <a:rPr lang="en-US" sz="15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Font typeface="Arial" pitchFamily="34" charset="0"/>
              <a:buChar char="•"/>
            </a:pPr>
            <a:endParaRPr lang="en-US" sz="15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Frente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a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tantos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temas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a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investigar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y tan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poco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tiempo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para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crear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solución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, se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decidió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utilizar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esta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técnica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desarrollo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nos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permitió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tener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un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avance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i="1" dirty="0" err="1" smtClean="0">
                <a:solidFill>
                  <a:schemeClr val="tx2"/>
                </a:solidFill>
                <a:latin typeface="+mj-lt"/>
              </a:rPr>
              <a:t>constante</a:t>
            </a:r>
            <a:r>
              <a:rPr lang="en-US" sz="1700" i="1" dirty="0" smtClean="0">
                <a:solidFill>
                  <a:schemeClr val="tx2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Evaluaciones</a:t>
            </a:r>
            <a:endParaRPr lang="es-UY" sz="4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Tecnologías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usuadas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Curso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Trabajo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en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Grupo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Docente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endParaRPr lang="es-UY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>
            <a:normAutofit/>
          </a:bodyPr>
          <a:lstStyle>
            <a:extLst/>
          </a:lstStyle>
          <a:p>
            <a:r>
              <a:rPr lang="es-ES" sz="4400" b="1" smtClean="0"/>
              <a:t>Descripción del Problema</a:t>
            </a:r>
            <a:endParaRPr lang="es-ES" sz="4400" b="1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57850"/>
          </a:xfrm>
        </p:spPr>
        <p:txBody>
          <a:bodyPr>
            <a:noAutofit/>
          </a:bodyPr>
          <a:lstStyle>
            <a:extLst/>
          </a:lstStyle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s-ES" sz="22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Motivación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endParaRPr lang="es-ES" sz="22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22960" lvl="1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Rápido crecimiento de los movimientos de protesta.</a:t>
            </a:r>
          </a:p>
          <a:p>
            <a:pPr marL="822960" lvl="1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Expansión geográfica de estos movimientos.</a:t>
            </a:r>
          </a:p>
          <a:p>
            <a:pPr marL="822960" lvl="1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Generar un espacio para que estos  grupos puedan expresar sus ideas, organizar actividades y compartir información (videos, imágenes, links, </a:t>
            </a:r>
            <a:r>
              <a:rPr lang="es-ES" sz="200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etc</a:t>
            </a:r>
            <a:r>
              <a:rPr lang="es-ES" sz="2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).</a:t>
            </a:r>
          </a:p>
          <a:p>
            <a:pPr marL="822960" lvl="1" indent="-457200">
              <a:spcBef>
                <a:spcPct val="0"/>
              </a:spcBef>
              <a:buClrTx/>
              <a:buSzTx/>
              <a:buNone/>
            </a:pPr>
            <a:endParaRPr lang="es-ES" sz="20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22960" lvl="1" indent="-457200">
              <a:spcBef>
                <a:spcPct val="0"/>
              </a:spcBef>
              <a:buClrTx/>
              <a:buSzTx/>
              <a:buNone/>
            </a:pPr>
            <a:r>
              <a:rPr lang="es-ES" sz="2000" b="1" smtClean="0">
                <a:solidFill>
                  <a:schemeClr val="tx2"/>
                </a:solidFill>
                <a:latin typeface="+mj-lt"/>
              </a:rPr>
              <a:t>Objetivos Principales</a:t>
            </a:r>
          </a:p>
          <a:p>
            <a:pPr marL="822960" lvl="1" indent="-457200">
              <a:spcBef>
                <a:spcPct val="0"/>
              </a:spcBef>
              <a:buClrTx/>
              <a:buSzTx/>
              <a:buNone/>
            </a:pPr>
            <a:endParaRPr lang="es-ES" sz="2000" b="1" smtClean="0">
              <a:solidFill>
                <a:schemeClr val="tx2"/>
              </a:solidFill>
              <a:latin typeface="+mj-lt"/>
            </a:endParaRPr>
          </a:p>
          <a:p>
            <a:pPr marL="822960" lvl="1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</a:rPr>
              <a:t>Administración y coordinación de varios de estos movimientos.</a:t>
            </a:r>
          </a:p>
          <a:p>
            <a:pPr marL="822960" lvl="1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</a:rPr>
              <a:t>Coordinación de actividades (Convocatorias).</a:t>
            </a:r>
          </a:p>
          <a:p>
            <a:pPr marL="822960" lvl="1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</a:rPr>
              <a:t>Un único portal web por cada movimiento con diferente diseños (Distintos estilos).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s-ES"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Char char="-"/>
            </a:pPr>
            <a:endParaRPr lang="es-ES"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s-ES" sz="4400" b="1" smtClean="0"/>
              <a:t>Solución Planteada</a:t>
            </a:r>
            <a:endParaRPr lang="es-ES" sz="4400" b="1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Autofit/>
          </a:bodyPr>
          <a:lstStyle>
            <a:extLst/>
          </a:lstStyle>
          <a:p>
            <a:pPr marL="822960" lvl="1" indent="-457200">
              <a:spcBef>
                <a:spcPct val="0"/>
              </a:spcBef>
              <a:buClrTx/>
              <a:buSzTx/>
              <a:buNone/>
            </a:pPr>
            <a:r>
              <a:rPr lang="es-ES" sz="20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 plantea:</a:t>
            </a:r>
          </a:p>
          <a:p>
            <a:pPr marL="822960" lvl="1" indent="-457200">
              <a:spcBef>
                <a:spcPct val="0"/>
              </a:spcBef>
              <a:buClrTx/>
              <a:buSzTx/>
              <a:buNone/>
            </a:pPr>
            <a:endParaRPr lang="es-ES" sz="2000" b="1" smtClean="0">
              <a:solidFill>
                <a:schemeClr val="tx2"/>
              </a:solidFill>
            </a:endParaRPr>
          </a:p>
          <a:p>
            <a:pPr marL="457200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</a:rPr>
              <a:t>Desarrollo de una plataforma con el fin de centralizar toda información relevante a estos grupos.</a:t>
            </a:r>
          </a:p>
          <a:p>
            <a:pPr marL="457200" indent="-457200">
              <a:spcBef>
                <a:spcPct val="0"/>
              </a:spcBef>
              <a:buClrTx/>
              <a:buSzTx/>
            </a:pPr>
            <a:r>
              <a:rPr lang="es-ES" sz="2000" smtClean="0">
                <a:solidFill>
                  <a:schemeClr val="tx2"/>
                </a:solidFill>
                <a:latin typeface="+mj-lt"/>
              </a:rPr>
              <a:t>Implementación de dos módulos: FrontOffice y BackOffice.</a:t>
            </a:r>
          </a:p>
          <a:p>
            <a:pPr marL="457200" indent="-457200">
              <a:spcBef>
                <a:spcPct val="0"/>
              </a:spcBef>
              <a:buClrTx/>
              <a:buSzTx/>
            </a:pPr>
            <a:endParaRPr lang="es-ES" sz="2000" smtClean="0">
              <a:solidFill>
                <a:schemeClr val="tx2"/>
              </a:solidFill>
              <a:latin typeface="+mj-lt"/>
            </a:endParaRP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s-ES" sz="200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s-ES" sz="2000" b="1" smtClean="0">
                <a:solidFill>
                  <a:schemeClr val="tx2"/>
                </a:solidFill>
                <a:latin typeface="+mj-lt"/>
              </a:rPr>
              <a:t>FrontOffice (Actor: Usuario)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s-ES" sz="2000" b="1" smtClean="0">
                <a:solidFill>
                  <a:schemeClr val="tx2"/>
                </a:solidFill>
                <a:latin typeface="+mj-lt"/>
              </a:rPr>
              <a:t>		</a:t>
            </a:r>
            <a:r>
              <a:rPr lang="es-ES" sz="2000" b="1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♦  </a:t>
            </a:r>
            <a:r>
              <a:rPr lang="es-ES" sz="2000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Portal web de acceso público con autenticación de usuarios.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s-ES" sz="2000" b="1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		♦  </a:t>
            </a:r>
            <a:r>
              <a:rPr lang="es-ES" sz="2000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Los usuarios podrán compartir información, realizar convocatorias 	     a diferentes actividades, sumarse a las mismas y chatear. 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s-ES" sz="2000" b="1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		♦  </a:t>
            </a:r>
            <a:r>
              <a:rPr lang="es-ES" sz="2000" smtClean="0">
                <a:solidFill>
                  <a:schemeClr val="tx2"/>
                </a:solidFill>
                <a:latin typeface="+mj-lt"/>
                <a:sym typeface="Wingdings" pitchFamily="2" charset="2"/>
              </a:rPr>
              <a:t>Mapa integrado para realizar las convocatorias.</a:t>
            </a:r>
            <a:r>
              <a:rPr lang="es-ES" sz="2000" b="1" smtClean="0">
                <a:solidFill>
                  <a:schemeClr val="tx2"/>
                </a:solidFill>
                <a:latin typeface="+mj-lt"/>
              </a:rPr>
              <a:t>	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endParaRPr lang="es-ES" sz="2000" smtClean="0">
              <a:solidFill>
                <a:schemeClr val="tx2"/>
              </a:solidFill>
              <a:latin typeface="+mj-lt"/>
            </a:endParaRP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s-ES" sz="200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s-ES" sz="2000" b="1" smtClean="0">
                <a:solidFill>
                  <a:schemeClr val="tx2"/>
                </a:solidFill>
                <a:latin typeface="+mj-lt"/>
              </a:rPr>
              <a:t>BackOffice (Actor: Administrador)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s-ES" sz="2000" b="1" smtClean="0">
                <a:solidFill>
                  <a:schemeClr val="tx2"/>
                </a:solidFill>
                <a:latin typeface="+mj-lt"/>
              </a:rPr>
              <a:t>		 ♦   </a:t>
            </a:r>
            <a:r>
              <a:rPr lang="es-ES" sz="2000" smtClean="0">
                <a:solidFill>
                  <a:schemeClr val="tx2"/>
                </a:solidFill>
                <a:latin typeface="+mj-lt"/>
              </a:rPr>
              <a:t>Aplicación de escritorio que gestiona los sitios de protesta con 	      acceso restringido.</a:t>
            </a:r>
            <a:endParaRPr lang="es-ES" sz="2000" b="1" smtClean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s-ES" sz="2200" smtClean="0">
                <a:solidFill>
                  <a:schemeClr val="tx2"/>
                </a:solidFill>
              </a:rPr>
              <a:t>	 ♦  </a:t>
            </a:r>
            <a:r>
              <a:rPr lang="es-ES" sz="2000" smtClean="0">
                <a:solidFill>
                  <a:schemeClr val="tx2"/>
                </a:solidFill>
                <a:latin typeface="+mj-lt"/>
              </a:rPr>
              <a:t>Gestión de Grupos, usuarios y contenidos.</a:t>
            </a:r>
            <a:r>
              <a:rPr lang="es-ES" sz="2200" smtClean="0">
                <a:solidFill>
                  <a:schemeClr val="tx2"/>
                </a:solidFill>
              </a:rPr>
              <a:t>	</a:t>
            </a:r>
            <a:endParaRPr lang="es-ES" sz="330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s-ES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42910" y="142852"/>
            <a:ext cx="7429552" cy="1000132"/>
          </a:xfrm>
        </p:spPr>
        <p:txBody>
          <a:bodyPr>
            <a:normAutofit/>
          </a:bodyPr>
          <a:lstStyle>
            <a:extLst/>
          </a:lstStyle>
          <a:p>
            <a:r>
              <a:rPr lang="es-ES" sz="4400" b="1" smtClean="0"/>
              <a:t>Arquitectura de la Solución</a:t>
            </a:r>
            <a:endParaRPr lang="es-ES" sz="4400" b="1"/>
          </a:p>
        </p:txBody>
      </p:sp>
      <p:pic>
        <p:nvPicPr>
          <p:cNvPr id="1026" name="Picture 2" descr="C:\Users\Vanessa\Desktop\arquitectu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49" y="1357298"/>
            <a:ext cx="8190517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/>
              <a:t>Descripción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Arq</a:t>
            </a:r>
            <a:r>
              <a:rPr lang="en-US" sz="4400" b="1" dirty="0" smtClean="0"/>
              <a:t>. 1</a:t>
            </a:r>
            <a:endParaRPr lang="es-UY" sz="4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Enfoque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principal</a:t>
            </a:r>
          </a:p>
          <a:p>
            <a:pPr>
              <a:buClr>
                <a:schemeClr val="tx2"/>
              </a:buClr>
              <a:buNone/>
            </a:pP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Font typeface="Calibri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Arquitectura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3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capas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nos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permitó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separar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los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diferentes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aspectos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aplicación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logrando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una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solución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esclalable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y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mantenible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Font typeface="Calibri" pitchFamily="34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Presentation Layer</a:t>
            </a:r>
          </a:p>
          <a:p>
            <a:pPr>
              <a:buClr>
                <a:schemeClr val="tx2"/>
              </a:buClr>
              <a:buNone/>
            </a:pP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000" u="sng" dirty="0" err="1" smtClean="0">
                <a:solidFill>
                  <a:schemeClr val="tx2"/>
                </a:solidFill>
                <a:latin typeface="+mj-lt"/>
              </a:rPr>
              <a:t>IndignaFwk.Web.FrontOffice</a:t>
            </a:r>
            <a:endParaRPr lang="en-US" sz="2000" u="sng" dirty="0" smtClean="0">
              <a:solidFill>
                <a:schemeClr val="tx2"/>
              </a:solidFill>
              <a:latin typeface="+mj-lt"/>
            </a:endParaRPr>
          </a:p>
          <a:p>
            <a:pPr lvl="1">
              <a:buClr>
                <a:schemeClr val="tx2"/>
              </a:buClr>
              <a:buNone/>
            </a:pP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♦ 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encargado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mostrar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los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al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usuario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final. Se ha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implementado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un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proyecto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web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desarrollarlo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Clr>
                <a:schemeClr val="tx2"/>
              </a:buClr>
            </a:pPr>
            <a:r>
              <a:rPr lang="en-US" sz="2000" u="sng" dirty="0" err="1" smtClean="0">
                <a:solidFill>
                  <a:schemeClr val="tx2"/>
                </a:solidFill>
                <a:latin typeface="+mj-lt"/>
              </a:rPr>
              <a:t>IndignaFwk.WPF.BackOffice</a:t>
            </a:r>
            <a:endParaRPr lang="en-US" sz="2000" u="sng" dirty="0" smtClean="0">
              <a:solidFill>
                <a:schemeClr val="tx2"/>
              </a:solidFill>
              <a:latin typeface="+mj-lt"/>
            </a:endParaRPr>
          </a:p>
          <a:p>
            <a:pPr lvl="1">
              <a:buClr>
                <a:schemeClr val="tx2"/>
              </a:buClr>
              <a:buNone/>
            </a:pP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♦ 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Aquí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se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implementa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el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de BackOffice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desarrollado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como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aplicación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escritorio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None/>
            </a:pPr>
            <a:endParaRPr lang="en-US" sz="18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000" u="sng" dirty="0" smtClean="0">
                <a:solidFill>
                  <a:schemeClr val="tx2"/>
                </a:solidFill>
                <a:latin typeface="+mj-lt"/>
              </a:rPr>
              <a:t>IndignaFwk.WP7.WindowsPhoneApplication</a:t>
            </a:r>
          </a:p>
          <a:p>
            <a:pPr lvl="1">
              <a:buClr>
                <a:schemeClr val="tx2"/>
              </a:buClr>
              <a:buNone/>
            </a:pP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♦ 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contiene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aplicación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nativa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de Windows Phone.</a:t>
            </a:r>
          </a:p>
          <a:p>
            <a:pPr lvl="1">
              <a:buClr>
                <a:schemeClr val="tx2"/>
              </a:buClr>
              <a:buNone/>
            </a:pPr>
            <a:endParaRPr lang="en-US" sz="18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1800" u="sng" dirty="0" err="1" smtClean="0">
                <a:solidFill>
                  <a:schemeClr val="tx2"/>
                </a:solidFill>
                <a:latin typeface="+mj-lt"/>
              </a:rPr>
              <a:t>IndignaFwk.UI.Process</a:t>
            </a:r>
            <a:endParaRPr lang="en-US" sz="1800" u="sng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	  ♦ 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consume los web services (WCF)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expuestos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en la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negocio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.  Se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desarrolló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una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fachada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encapsular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las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diferentes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clases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+mj-lt"/>
              </a:rPr>
              <a:t>UI.Process</a:t>
            </a:r>
            <a:r>
              <a:rPr lang="en-US" sz="18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buClr>
                <a:schemeClr val="tx2"/>
              </a:buClr>
              <a:buNone/>
            </a:pPr>
            <a:endParaRPr lang="en-US" sz="18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</a:t>
            </a:r>
            <a:endParaRPr lang="es-UY" sz="2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85818"/>
          </a:xfrm>
        </p:spPr>
        <p:txBody>
          <a:bodyPr>
            <a:normAutofit/>
          </a:bodyPr>
          <a:lstStyle/>
          <a:p>
            <a:r>
              <a:rPr lang="en-US" sz="4400" b="1" err="1" smtClean="0"/>
              <a:t>Descripción</a:t>
            </a:r>
            <a:r>
              <a:rPr lang="en-US" sz="4400" b="1" smtClean="0"/>
              <a:t> </a:t>
            </a:r>
            <a:r>
              <a:rPr lang="en-US" sz="4400" b="1" err="1" smtClean="0"/>
              <a:t>Arq</a:t>
            </a:r>
            <a:r>
              <a:rPr lang="en-US" sz="4400" b="1" smtClean="0"/>
              <a:t>. 2</a:t>
            </a:r>
            <a:endParaRPr lang="es-UY" sz="4400" b="1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Business Layer</a:t>
            </a:r>
          </a:p>
          <a:p>
            <a:pPr>
              <a:buClr>
                <a:schemeClr val="tx2"/>
              </a:buClr>
              <a:buNone/>
            </a:pP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contiene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las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reglas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negocio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de la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aplicación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. </a:t>
            </a:r>
          </a:p>
          <a:p>
            <a:pPr>
              <a:buClr>
                <a:schemeClr val="tx2"/>
              </a:buClr>
            </a:pP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100" u="sng" dirty="0" err="1" smtClean="0">
                <a:solidFill>
                  <a:schemeClr val="tx2"/>
                </a:solidFill>
                <a:latin typeface="+mj-lt"/>
              </a:rPr>
              <a:t>IndignaFwk.Business.Services</a:t>
            </a:r>
            <a:endParaRPr lang="en-US" sz="2100" u="sng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Aquí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están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ubicados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los web services (WCF),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exponen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las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funcionalidades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hacia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el exterior de la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negocio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.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Estos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servicios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son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consumidos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presentación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, en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particual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el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100" dirty="0" err="1" smtClean="0">
                <a:solidFill>
                  <a:schemeClr val="tx2"/>
                </a:solidFill>
                <a:latin typeface="+mj-lt"/>
              </a:rPr>
              <a:t>IndignaFwk.UI.Process</a:t>
            </a:r>
            <a:r>
              <a:rPr lang="en-US" sz="21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100" u="sng" dirty="0" err="1" smtClean="0">
                <a:solidFill>
                  <a:schemeClr val="tx2"/>
                </a:solidFill>
                <a:latin typeface="+mj-lt"/>
              </a:rPr>
              <a:t>IndignaFwk.Business.Managers</a:t>
            </a:r>
            <a:endParaRPr lang="en-US" sz="2100" u="sng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     ♦  Este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resuelve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parte de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lógica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negocio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del framework. Se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han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creado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diferentes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managers y un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fábrica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correcta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separación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las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funcionalidades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y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su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lógica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 Se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comunica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con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acceso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, los agents y los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servicios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mediante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intefaces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100" u="sng" dirty="0" err="1" smtClean="0">
                <a:solidFill>
                  <a:schemeClr val="tx2"/>
                </a:solidFill>
                <a:latin typeface="+mj-lt"/>
              </a:rPr>
              <a:t>IndignaFwk.Business.Agents</a:t>
            </a:r>
            <a:endParaRPr lang="en-US" sz="2100" u="sng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utilizado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integración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con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otros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grupos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y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para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integración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con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fuentes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</a:t>
            </a:r>
            <a:endParaRPr lang="es-UY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Descripción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Arq</a:t>
            </a:r>
            <a:r>
              <a:rPr lang="en-US" sz="4400" b="1" dirty="0" smtClean="0"/>
              <a:t>. 3</a:t>
            </a:r>
            <a:endParaRPr lang="es-UY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/>
          <a:lstStyle/>
          <a:p>
            <a:pPr>
              <a:buClr>
                <a:schemeClr val="tx2"/>
              </a:buClr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	Access Layer</a:t>
            </a:r>
          </a:p>
          <a:p>
            <a:pPr>
              <a:buClr>
                <a:schemeClr val="tx2"/>
              </a:buClr>
              <a:buNone/>
            </a:pP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acceso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a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se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comunica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directamente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a la base de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17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1700" u="sng" dirty="0" err="1" smtClean="0">
                <a:solidFill>
                  <a:schemeClr val="tx2"/>
                </a:solidFill>
                <a:latin typeface="+mj-lt"/>
              </a:rPr>
              <a:t>IndignaFwk.Persistence.DataAccess</a:t>
            </a:r>
            <a:endParaRPr lang="en-US" sz="1700" u="sng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1700" b="1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Único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módulo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dentro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esta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el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cual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contiene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todos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los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objetos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ADOs (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DataAccessObjects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) .</a:t>
            </a:r>
          </a:p>
          <a:p>
            <a:pPr>
              <a:buClr>
                <a:schemeClr val="tx2"/>
              </a:buClr>
              <a:buNone/>
            </a:pPr>
            <a:r>
              <a:rPr lang="en-US" sz="1700" b="1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Los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objetos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ADOs son los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encargados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crear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editar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borrar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y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obtener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los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datos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la base. </a:t>
            </a:r>
          </a:p>
          <a:p>
            <a:pPr>
              <a:buClr>
                <a:schemeClr val="tx2"/>
              </a:buClr>
              <a:buNone/>
            </a:pP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Creación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interfaces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para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la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correcta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comunicación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con la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negocio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1700" b="1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	</a:t>
            </a:r>
            <a:r>
              <a:rPr lang="en-US" sz="1700" b="1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700" b="1" dirty="0" smtClean="0">
                <a:solidFill>
                  <a:schemeClr val="tx2"/>
                </a:solidFill>
                <a:latin typeface="+mj-lt"/>
              </a:rPr>
              <a:t> Vertical</a:t>
            </a:r>
          </a:p>
          <a:p>
            <a:pPr>
              <a:buClr>
                <a:schemeClr val="tx2"/>
              </a:buClr>
            </a:pPr>
            <a:r>
              <a:rPr lang="en-US" sz="1700" u="sng" dirty="0" err="1" smtClean="0">
                <a:solidFill>
                  <a:schemeClr val="tx2"/>
                </a:solidFill>
                <a:latin typeface="+mj-lt"/>
              </a:rPr>
              <a:t>IndignaFwk.Common</a:t>
            </a:r>
            <a:endParaRPr lang="en-US" sz="1700" u="sng" dirty="0" smtClean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en-US" sz="1700" dirty="0" smtClean="0">
                <a:latin typeface="+mj-lt"/>
              </a:rPr>
              <a:t>	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♦ 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Capa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será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referenciadas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por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las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restantes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(Presentation, Business, Persistence).</a:t>
            </a:r>
          </a:p>
          <a:p>
            <a:pPr>
              <a:buNone/>
            </a:pP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	♦ 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Contiene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entidades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negocio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enumerados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 y 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funciones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  <a:latin typeface="+mj-lt"/>
              </a:rPr>
              <a:t>utilitarias</a:t>
            </a:r>
            <a:r>
              <a:rPr lang="en-US" sz="1700" dirty="0" smtClean="0">
                <a:solidFill>
                  <a:schemeClr val="tx2"/>
                </a:solidFill>
                <a:latin typeface="+mj-lt"/>
              </a:rPr>
              <a:t>.</a:t>
            </a:r>
            <a:endParaRPr lang="es-UY" sz="17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8"/>
          </a:xfrm>
        </p:spPr>
        <p:txBody>
          <a:bodyPr>
            <a:normAutofit fontScale="90000"/>
          </a:bodyPr>
          <a:lstStyle/>
          <a:p>
            <a:r>
              <a:rPr lang="en-US" sz="4400" b="1" dirty="0" err="1" smtClean="0"/>
              <a:t>Soluciones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Paticulares</a:t>
            </a:r>
            <a:r>
              <a:rPr lang="en-US" sz="4400" b="1" dirty="0" smtClean="0"/>
              <a:t> y </a:t>
            </a:r>
            <a:r>
              <a:rPr lang="en-US" sz="4400" b="1" dirty="0" err="1" smtClean="0"/>
              <a:t>Componentes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Interesantes</a:t>
            </a:r>
            <a:endParaRPr lang="es-UY" sz="4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None/>
            </a:pP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Aspectos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Funcionales</a:t>
            </a: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endParaRPr lang="en-US" sz="2000" b="1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MultiTenant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Arquitectura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permite proveer servicios a 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multiples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clientes mediante una 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unica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 instancia.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	♦ 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Es posible crear un nuevo sitio (</a:t>
            </a:r>
            <a:r>
              <a:rPr lang="es-UY" sz="2000" dirty="0" err="1" smtClean="0">
                <a:solidFill>
                  <a:schemeClr val="tx2"/>
                </a:solidFill>
                <a:latin typeface="+mj-lt"/>
              </a:rPr>
              <a:t>tenant</a:t>
            </a:r>
            <a:r>
              <a:rPr lang="es-UY" sz="2000" dirty="0" smtClean="0">
                <a:solidFill>
                  <a:schemeClr val="tx2"/>
                </a:solidFill>
                <a:latin typeface="+mj-lt"/>
              </a:rPr>
              <a:t>) con solo crear un nuevo grupo en la BD.</a:t>
            </a:r>
          </a:p>
          <a:p>
            <a:pPr>
              <a:buClr>
                <a:schemeClr val="tx2"/>
              </a:buClr>
              <a:buNone/>
            </a:pP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	♦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Se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generaron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hasta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12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sitios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gracias a la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potencialidad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este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enfoque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	♦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Para resolver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este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problema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se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utilizó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el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patrón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Inversión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Control 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Inyección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Dependencias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.</a:t>
            </a: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ss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214290"/>
            <a:ext cx="6000792" cy="2996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7 Imagen" descr="mc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976" y="3468556"/>
            <a:ext cx="6072231" cy="303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257</Words>
  <PresentationFormat>Presentación en pantalla (4:3)</PresentationFormat>
  <Paragraphs>183</Paragraphs>
  <Slides>19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QuizShow</vt:lpstr>
      <vt:lpstr>Flujo</vt:lpstr>
      <vt:lpstr>Presentación de Indignado Framework</vt:lpstr>
      <vt:lpstr>Descripción del Problema</vt:lpstr>
      <vt:lpstr>Solución Planteada</vt:lpstr>
      <vt:lpstr>Arquitectura de la Solución</vt:lpstr>
      <vt:lpstr>Descripción Arq. 1</vt:lpstr>
      <vt:lpstr>Descripción Arq. 2</vt:lpstr>
      <vt:lpstr>Descripción Arq. 3</vt:lpstr>
      <vt:lpstr>Soluciones Paticulares y Componentes Interesantes</vt:lpstr>
      <vt:lpstr>Diapositiva 9</vt:lpstr>
      <vt:lpstr>Diapositiva 10</vt:lpstr>
      <vt:lpstr>Diapositiva 11</vt:lpstr>
      <vt:lpstr>Diapositiva 12</vt:lpstr>
      <vt:lpstr>Diapositiva 13</vt:lpstr>
      <vt:lpstr>Diapositiva 14</vt:lpstr>
      <vt:lpstr>Notificaciones enviadas al crear una convocatoria</vt:lpstr>
      <vt:lpstr>Mejoras de Solución</vt:lpstr>
      <vt:lpstr>Problemas encontrados</vt:lpstr>
      <vt:lpstr>Diapositiva 18</vt:lpstr>
      <vt:lpstr>Evaluaciones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2012-07-10T01:33:05Z</dcterms:created>
  <dcterms:modified xsi:type="dcterms:W3CDTF">2012-07-11T07:31:05Z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