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6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7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7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58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9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813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55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1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1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6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0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6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7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09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1329-35D3-483F-A793-A0C4D90C3C96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F2C392-441A-4DA0-B854-9D8D0EC12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1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EB48AC-6211-91ED-B828-670741A15357}"/>
              </a:ext>
            </a:extLst>
          </p:cNvPr>
          <p:cNvSpPr txBox="1"/>
          <p:nvPr/>
        </p:nvSpPr>
        <p:spPr>
          <a:xfrm>
            <a:off x="3171825" y="191184"/>
            <a:ext cx="538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POS Tagging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BCAAA-1316-4642-95E6-363AB2F5DC22}"/>
              </a:ext>
            </a:extLst>
          </p:cNvPr>
          <p:cNvSpPr txBox="1"/>
          <p:nvPr/>
        </p:nvSpPr>
        <p:spPr>
          <a:xfrm>
            <a:off x="585787" y="1200151"/>
            <a:ext cx="870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Part-of-speech (POS) tagging is a process in natural language processing (NLP) that involves labeling each word in a sentence with its corresponding part of speech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79E75C-86F3-87FB-4AB5-8B038B40522F}"/>
              </a:ext>
            </a:extLst>
          </p:cNvPr>
          <p:cNvSpPr txBox="1"/>
          <p:nvPr/>
        </p:nvSpPr>
        <p:spPr>
          <a:xfrm>
            <a:off x="585786" y="1942979"/>
            <a:ext cx="8701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Syntactic Parsing: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POS tags help in syntactic analysis of sentences, which is important for tasks like parsing and understanding sentence structure.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23591-8E9C-8F7B-1EA2-40D28FF56A87}"/>
              </a:ext>
            </a:extLst>
          </p:cNvPr>
          <p:cNvSpPr txBox="1"/>
          <p:nvPr/>
        </p:nvSpPr>
        <p:spPr>
          <a:xfrm>
            <a:off x="585786" y="3041831"/>
            <a:ext cx="8701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Word Sense Disambiguation: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POS tags can help disambiguate the meaning of words based on their usage in the sentence. For example, "fly" can be a noun or a verb depending on the context.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414BC-F38F-CA4A-30BE-C439F043747C}"/>
              </a:ext>
            </a:extLst>
          </p:cNvPr>
          <p:cNvSpPr txBox="1"/>
          <p:nvPr/>
        </p:nvSpPr>
        <p:spPr>
          <a:xfrm>
            <a:off x="571497" y="4140684"/>
            <a:ext cx="8701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Named Entity Recognition (NER):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POS tags can be used as features for named entity recognition tasks, where entities such as names of people, organizations, and locations are identified in the 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54AE77-5E16-F873-574D-BF6D7E6AD9D3}"/>
              </a:ext>
            </a:extLst>
          </p:cNvPr>
          <p:cNvSpPr txBox="1"/>
          <p:nvPr/>
        </p:nvSpPr>
        <p:spPr>
          <a:xfrm>
            <a:off x="585786" y="5239536"/>
            <a:ext cx="8701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Information Retrieval: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POS tags can be used to improve search results by identifying words of certain types (e.g., nouns, adjectives) that are more likely to be relevant to a search query.</a:t>
            </a:r>
          </a:p>
        </p:txBody>
      </p:sp>
    </p:spTree>
    <p:extLst>
      <p:ext uri="{BB962C8B-B14F-4D97-AF65-F5344CB8AC3E}">
        <p14:creationId xmlns:p14="http://schemas.microsoft.com/office/powerpoint/2010/main" val="291061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1E3E58-C5A4-DC4E-253C-A31B58979690}"/>
              </a:ext>
            </a:extLst>
          </p:cNvPr>
          <p:cNvSpPr txBox="1"/>
          <p:nvPr/>
        </p:nvSpPr>
        <p:spPr>
          <a:xfrm>
            <a:off x="925115" y="965656"/>
            <a:ext cx="610790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CC</a:t>
            </a:r>
            <a:r>
              <a:rPr lang="en-IN" dirty="0"/>
              <a:t>: Coordinating conjunction</a:t>
            </a:r>
          </a:p>
          <a:p>
            <a:r>
              <a:rPr lang="en-IN" b="1" dirty="0"/>
              <a:t>CD</a:t>
            </a:r>
            <a:r>
              <a:rPr lang="en-IN" dirty="0"/>
              <a:t>: Cardinal number</a:t>
            </a:r>
          </a:p>
          <a:p>
            <a:r>
              <a:rPr lang="en-IN" b="1" dirty="0"/>
              <a:t>DT</a:t>
            </a:r>
            <a:r>
              <a:rPr lang="en-IN" dirty="0"/>
              <a:t>: Determiner</a:t>
            </a:r>
          </a:p>
          <a:p>
            <a:r>
              <a:rPr lang="en-IN" b="1" dirty="0"/>
              <a:t>EX</a:t>
            </a:r>
            <a:r>
              <a:rPr lang="en-IN" dirty="0"/>
              <a:t>: Existential there</a:t>
            </a:r>
          </a:p>
          <a:p>
            <a:r>
              <a:rPr lang="en-IN" b="1" dirty="0"/>
              <a:t>FW</a:t>
            </a:r>
            <a:r>
              <a:rPr lang="en-IN" dirty="0"/>
              <a:t>: Foreign word</a:t>
            </a:r>
          </a:p>
          <a:p>
            <a:r>
              <a:rPr lang="en-IN" b="1" dirty="0"/>
              <a:t>IN</a:t>
            </a:r>
            <a:r>
              <a:rPr lang="en-IN" dirty="0"/>
              <a:t>: Preposition or subordinating conjunction</a:t>
            </a:r>
          </a:p>
          <a:p>
            <a:r>
              <a:rPr lang="en-IN" b="1" dirty="0"/>
              <a:t>JJ</a:t>
            </a:r>
            <a:r>
              <a:rPr lang="en-IN" dirty="0"/>
              <a:t>: Adjective</a:t>
            </a:r>
          </a:p>
          <a:p>
            <a:r>
              <a:rPr lang="en-IN" b="1" dirty="0"/>
              <a:t>JJR</a:t>
            </a:r>
            <a:r>
              <a:rPr lang="en-IN" dirty="0"/>
              <a:t>: Adjective, comparative</a:t>
            </a:r>
          </a:p>
          <a:p>
            <a:r>
              <a:rPr lang="en-IN" b="1" dirty="0"/>
              <a:t>JJS</a:t>
            </a:r>
            <a:r>
              <a:rPr lang="en-IN" dirty="0"/>
              <a:t>: Adjective, superlative</a:t>
            </a:r>
          </a:p>
          <a:p>
            <a:r>
              <a:rPr lang="en-IN" b="1" dirty="0"/>
              <a:t>LS</a:t>
            </a:r>
            <a:r>
              <a:rPr lang="en-IN" dirty="0"/>
              <a:t>: List item marker</a:t>
            </a:r>
          </a:p>
          <a:p>
            <a:r>
              <a:rPr lang="en-IN" b="1" dirty="0"/>
              <a:t>MD</a:t>
            </a:r>
            <a:r>
              <a:rPr lang="en-IN" dirty="0"/>
              <a:t>: Modal</a:t>
            </a:r>
          </a:p>
          <a:p>
            <a:r>
              <a:rPr lang="en-IN" b="1" dirty="0"/>
              <a:t>NN</a:t>
            </a:r>
            <a:r>
              <a:rPr lang="en-IN" dirty="0"/>
              <a:t>: Noun, singular or mass</a:t>
            </a:r>
          </a:p>
          <a:p>
            <a:r>
              <a:rPr lang="en-IN" b="1" dirty="0"/>
              <a:t>NNS</a:t>
            </a:r>
            <a:r>
              <a:rPr lang="en-IN" dirty="0"/>
              <a:t>: Noun, plural</a:t>
            </a:r>
          </a:p>
          <a:p>
            <a:r>
              <a:rPr lang="en-IN" b="1" dirty="0"/>
              <a:t>NNP</a:t>
            </a:r>
            <a:r>
              <a:rPr lang="en-IN" dirty="0"/>
              <a:t>: Proper noun, singular</a:t>
            </a:r>
          </a:p>
          <a:p>
            <a:r>
              <a:rPr lang="en-IN" b="1" dirty="0"/>
              <a:t>NNPS</a:t>
            </a:r>
            <a:r>
              <a:rPr lang="en-IN" dirty="0"/>
              <a:t>: Proper noun, plural</a:t>
            </a:r>
          </a:p>
          <a:p>
            <a:r>
              <a:rPr lang="en-IN" b="1" dirty="0"/>
              <a:t>PDT</a:t>
            </a:r>
            <a:r>
              <a:rPr lang="en-IN" dirty="0"/>
              <a:t>: Predeterminer</a:t>
            </a:r>
          </a:p>
          <a:p>
            <a:r>
              <a:rPr lang="en-IN" b="1" dirty="0"/>
              <a:t>POS</a:t>
            </a:r>
            <a:r>
              <a:rPr lang="en-IN" dirty="0"/>
              <a:t>: Possessive ending</a:t>
            </a:r>
          </a:p>
          <a:p>
            <a:r>
              <a:rPr lang="en-IN" b="1" dirty="0"/>
              <a:t>PRP</a:t>
            </a:r>
            <a:r>
              <a:rPr lang="en-IN" dirty="0"/>
              <a:t>: Personal pronoun</a:t>
            </a:r>
          </a:p>
          <a:p>
            <a:r>
              <a:rPr lang="en-IN" b="1" dirty="0"/>
              <a:t>PRP$: </a:t>
            </a:r>
            <a:r>
              <a:rPr lang="en-IN" dirty="0"/>
              <a:t>Possessive pronoun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EA53F-D156-3279-8C6A-804C3004E062}"/>
              </a:ext>
            </a:extLst>
          </p:cNvPr>
          <p:cNvSpPr txBox="1"/>
          <p:nvPr/>
        </p:nvSpPr>
        <p:spPr>
          <a:xfrm>
            <a:off x="3171825" y="191184"/>
            <a:ext cx="538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POS Tagging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16F8F-806F-252A-74B0-DB2128D1D3B0}"/>
              </a:ext>
            </a:extLst>
          </p:cNvPr>
          <p:cNvSpPr txBox="1"/>
          <p:nvPr/>
        </p:nvSpPr>
        <p:spPr>
          <a:xfrm rot="20003354">
            <a:off x="6675468" y="1864689"/>
            <a:ext cx="26431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NLTK </a:t>
            </a:r>
            <a:r>
              <a:rPr lang="en-IN" sz="2000" b="1" dirty="0"/>
              <a:t>library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74171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E34A1-8604-BF94-1623-3CF734D5C750}"/>
              </a:ext>
            </a:extLst>
          </p:cNvPr>
          <p:cNvSpPr txBox="1"/>
          <p:nvPr/>
        </p:nvSpPr>
        <p:spPr>
          <a:xfrm>
            <a:off x="3171825" y="191184"/>
            <a:ext cx="538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POS Tagging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82DA4-704C-9AB6-1290-C6049FA25C19}"/>
              </a:ext>
            </a:extLst>
          </p:cNvPr>
          <p:cNvSpPr txBox="1"/>
          <p:nvPr/>
        </p:nvSpPr>
        <p:spPr>
          <a:xfrm>
            <a:off x="1025128" y="1028343"/>
            <a:ext cx="610790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RB</a:t>
            </a:r>
            <a:r>
              <a:rPr lang="en-IN" dirty="0"/>
              <a:t>: Adverb</a:t>
            </a:r>
          </a:p>
          <a:p>
            <a:r>
              <a:rPr lang="en-IN" b="1" dirty="0"/>
              <a:t>RBR</a:t>
            </a:r>
            <a:r>
              <a:rPr lang="en-IN" dirty="0"/>
              <a:t>: Adverb, comparative</a:t>
            </a:r>
          </a:p>
          <a:p>
            <a:r>
              <a:rPr lang="en-IN" b="1" dirty="0"/>
              <a:t>RBS</a:t>
            </a:r>
            <a:r>
              <a:rPr lang="en-IN" dirty="0"/>
              <a:t>: Adverb, superlative</a:t>
            </a:r>
          </a:p>
          <a:p>
            <a:r>
              <a:rPr lang="en-IN" b="1" dirty="0"/>
              <a:t>RP</a:t>
            </a:r>
            <a:r>
              <a:rPr lang="en-IN" dirty="0"/>
              <a:t>: Particle</a:t>
            </a:r>
          </a:p>
          <a:p>
            <a:r>
              <a:rPr lang="en-IN" b="1" dirty="0"/>
              <a:t>SYM</a:t>
            </a:r>
            <a:r>
              <a:rPr lang="en-IN" dirty="0"/>
              <a:t>: Symbol</a:t>
            </a:r>
          </a:p>
          <a:p>
            <a:r>
              <a:rPr lang="en-IN" b="1" dirty="0"/>
              <a:t>TO</a:t>
            </a:r>
            <a:r>
              <a:rPr lang="en-IN" dirty="0"/>
              <a:t>: to</a:t>
            </a:r>
          </a:p>
          <a:p>
            <a:r>
              <a:rPr lang="en-IN" b="1" dirty="0"/>
              <a:t>UH</a:t>
            </a:r>
            <a:r>
              <a:rPr lang="en-IN" dirty="0"/>
              <a:t>: Interjection</a:t>
            </a:r>
          </a:p>
          <a:p>
            <a:r>
              <a:rPr lang="en-IN" b="1" dirty="0"/>
              <a:t>VB</a:t>
            </a:r>
            <a:r>
              <a:rPr lang="en-IN" dirty="0"/>
              <a:t>: Verb, base form</a:t>
            </a:r>
          </a:p>
          <a:p>
            <a:r>
              <a:rPr lang="en-IN" b="1" dirty="0"/>
              <a:t>VBD</a:t>
            </a:r>
            <a:r>
              <a:rPr lang="en-IN" dirty="0"/>
              <a:t>: Verb, past tense</a:t>
            </a:r>
          </a:p>
          <a:p>
            <a:r>
              <a:rPr lang="en-IN" b="1" dirty="0"/>
              <a:t>VBG</a:t>
            </a:r>
            <a:r>
              <a:rPr lang="en-IN" dirty="0"/>
              <a:t>: Verb, gerund or present participle</a:t>
            </a:r>
          </a:p>
          <a:p>
            <a:r>
              <a:rPr lang="en-IN" b="1" dirty="0"/>
              <a:t>VBN</a:t>
            </a:r>
            <a:r>
              <a:rPr lang="en-IN" dirty="0"/>
              <a:t>: Verb, past participle</a:t>
            </a:r>
          </a:p>
          <a:p>
            <a:r>
              <a:rPr lang="en-IN" b="1" dirty="0"/>
              <a:t>VBP</a:t>
            </a:r>
            <a:r>
              <a:rPr lang="en-IN" dirty="0"/>
              <a:t>: Verb, non-3rd person singular present</a:t>
            </a:r>
          </a:p>
          <a:p>
            <a:r>
              <a:rPr lang="en-IN" b="1" dirty="0"/>
              <a:t>VBZ</a:t>
            </a:r>
            <a:r>
              <a:rPr lang="en-IN" dirty="0"/>
              <a:t>: Verb, 3rd person singular present</a:t>
            </a:r>
          </a:p>
          <a:p>
            <a:r>
              <a:rPr lang="en-IN" b="1" dirty="0"/>
              <a:t>WDT</a:t>
            </a:r>
            <a:r>
              <a:rPr lang="en-IN" dirty="0"/>
              <a:t>: </a:t>
            </a:r>
            <a:r>
              <a:rPr lang="en-IN" dirty="0" err="1"/>
              <a:t>Wh</a:t>
            </a:r>
            <a:r>
              <a:rPr lang="en-IN" dirty="0"/>
              <a:t>-determiner</a:t>
            </a:r>
          </a:p>
          <a:p>
            <a:r>
              <a:rPr lang="en-IN" b="1" dirty="0"/>
              <a:t>WP</a:t>
            </a:r>
            <a:r>
              <a:rPr lang="en-IN" dirty="0"/>
              <a:t>: </a:t>
            </a:r>
            <a:r>
              <a:rPr lang="en-IN" dirty="0" err="1"/>
              <a:t>Wh</a:t>
            </a:r>
            <a:r>
              <a:rPr lang="en-IN" dirty="0"/>
              <a:t>-pronoun</a:t>
            </a:r>
          </a:p>
          <a:p>
            <a:r>
              <a:rPr lang="en-IN" b="1" dirty="0"/>
              <a:t>WP$: </a:t>
            </a:r>
            <a:r>
              <a:rPr lang="en-IN" dirty="0"/>
              <a:t>Possessive </a:t>
            </a:r>
            <a:r>
              <a:rPr lang="en-IN" dirty="0" err="1"/>
              <a:t>wh</a:t>
            </a:r>
            <a:r>
              <a:rPr lang="en-IN" dirty="0"/>
              <a:t>-pronoun</a:t>
            </a:r>
          </a:p>
          <a:p>
            <a:r>
              <a:rPr lang="en-IN" b="1" dirty="0"/>
              <a:t>WRB</a:t>
            </a:r>
            <a:r>
              <a:rPr lang="en-IN" dirty="0"/>
              <a:t>: </a:t>
            </a:r>
            <a:r>
              <a:rPr lang="en-IN" dirty="0" err="1"/>
              <a:t>Wh</a:t>
            </a:r>
            <a:r>
              <a:rPr lang="en-IN" dirty="0"/>
              <a:t>-adverb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F56CB-75B3-1EA6-341F-8306E58553E0}"/>
              </a:ext>
            </a:extLst>
          </p:cNvPr>
          <p:cNvSpPr txBox="1"/>
          <p:nvPr/>
        </p:nvSpPr>
        <p:spPr>
          <a:xfrm rot="20003354">
            <a:off x="6675468" y="1864689"/>
            <a:ext cx="26431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NLTK </a:t>
            </a:r>
            <a:r>
              <a:rPr lang="en-IN" sz="2000" b="1" dirty="0"/>
              <a:t>library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319043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721315-7104-E6BB-5771-7D67F131DBBD}"/>
              </a:ext>
            </a:extLst>
          </p:cNvPr>
          <p:cNvSpPr txBox="1"/>
          <p:nvPr/>
        </p:nvSpPr>
        <p:spPr>
          <a:xfrm>
            <a:off x="500063" y="1353294"/>
            <a:ext cx="934402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References: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Marcus, M. P., Santorini, B., &amp; </a:t>
            </a:r>
            <a:r>
              <a:rPr lang="en-IN" dirty="0" err="1"/>
              <a:t>Marcinkiewicz</a:t>
            </a:r>
            <a:r>
              <a:rPr lang="en-IN" dirty="0"/>
              <a:t>, M. A. (1993). Building a Large Annotated Corpus of English: The Penn Treebank. Computational Linguistics, 19(2), 313-330.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Santorini, B. (1990). Part-of-Speech Tagging Guidelines for the Penn Treebank Project (3rd Revision, 2nd Printing). University of Pennsylvania, Department of Computer and Information Science.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B06C2-8826-FF6D-9B31-B522DFC1E8D4}"/>
              </a:ext>
            </a:extLst>
          </p:cNvPr>
          <p:cNvSpPr txBox="1"/>
          <p:nvPr/>
        </p:nvSpPr>
        <p:spPr>
          <a:xfrm>
            <a:off x="3171825" y="191184"/>
            <a:ext cx="538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POS Tagging</a:t>
            </a:r>
          </a:p>
        </p:txBody>
      </p:sp>
    </p:spTree>
    <p:extLst>
      <p:ext uri="{BB962C8B-B14F-4D97-AF65-F5344CB8AC3E}">
        <p14:creationId xmlns:p14="http://schemas.microsoft.com/office/powerpoint/2010/main" val="4234012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419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 Light</vt:lpstr>
      <vt:lpstr>Constantia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</dc:creator>
  <cp:lastModifiedBy>PRASAD</cp:lastModifiedBy>
  <cp:revision>25</cp:revision>
  <dcterms:created xsi:type="dcterms:W3CDTF">2024-04-09T13:19:03Z</dcterms:created>
  <dcterms:modified xsi:type="dcterms:W3CDTF">2024-04-09T14:32:39Z</dcterms:modified>
</cp:coreProperties>
</file>