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57" r:id="rId6"/>
    <p:sldId id="265" r:id="rId7"/>
    <p:sldId id="259" r:id="rId8"/>
    <p:sldId id="258" r:id="rId9"/>
    <p:sldId id="260" r:id="rId10"/>
    <p:sldId id="261" r:id="rId11"/>
    <p:sldId id="266" r:id="rId12"/>
    <p:sldId id="262" r:id="rId13"/>
    <p:sldId id="263" r:id="rId14"/>
    <p:sldId id="269" r:id="rId15"/>
    <p:sldId id="268"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01FAA-FEFD-4C71-90D6-44523A2CCED3}" v="202" dt="2024-12-22T00:42:08.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37" d="100"/>
          <a:sy n="137" d="100"/>
        </p:scale>
        <p:origin x="13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F06BDC-0115-4892-AF01-10337083E03F}"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C53ACA8C-399C-4C5B-9BB9-2481F8913C85}">
      <dgm:prSet/>
      <dgm:spPr/>
      <dgm:t>
        <a:bodyPr/>
        <a:lstStyle/>
        <a:p>
          <a:r>
            <a:rPr lang="en-US"/>
            <a:t>Product owner</a:t>
          </a:r>
        </a:p>
      </dgm:t>
    </dgm:pt>
    <dgm:pt modelId="{BC342C19-94F8-4A09-A0FA-0D9A68B11DEC}" type="parTrans" cxnId="{BC044AA4-017F-4DF9-B3A7-0D99AD8E471B}">
      <dgm:prSet/>
      <dgm:spPr/>
      <dgm:t>
        <a:bodyPr/>
        <a:lstStyle/>
        <a:p>
          <a:endParaRPr lang="en-US"/>
        </a:p>
      </dgm:t>
    </dgm:pt>
    <dgm:pt modelId="{455C8BFB-11AA-4433-BB21-C9866508E754}" type="sibTrans" cxnId="{BC044AA4-017F-4DF9-B3A7-0D99AD8E471B}">
      <dgm:prSet/>
      <dgm:spPr/>
      <dgm:t>
        <a:bodyPr/>
        <a:lstStyle/>
        <a:p>
          <a:endParaRPr lang="en-US"/>
        </a:p>
      </dgm:t>
    </dgm:pt>
    <dgm:pt modelId="{E271C84F-FE69-4579-A5F0-0325A0CADCED}">
      <dgm:prSet/>
      <dgm:spPr/>
      <dgm:t>
        <a:bodyPr/>
        <a:lstStyle/>
        <a:p>
          <a:r>
            <a:rPr lang="en-US"/>
            <a:t>Scrum master</a:t>
          </a:r>
        </a:p>
      </dgm:t>
    </dgm:pt>
    <dgm:pt modelId="{0C5D538C-6A4A-4708-B4F5-B43767D0E8B1}" type="parTrans" cxnId="{4D285FBB-A754-47D6-8A9F-C635C71A16C0}">
      <dgm:prSet/>
      <dgm:spPr/>
      <dgm:t>
        <a:bodyPr/>
        <a:lstStyle/>
        <a:p>
          <a:endParaRPr lang="en-US"/>
        </a:p>
      </dgm:t>
    </dgm:pt>
    <dgm:pt modelId="{7EB6BE43-D3DC-4BE4-B3FC-CEFF715BF4AC}" type="sibTrans" cxnId="{4D285FBB-A754-47D6-8A9F-C635C71A16C0}">
      <dgm:prSet/>
      <dgm:spPr/>
      <dgm:t>
        <a:bodyPr/>
        <a:lstStyle/>
        <a:p>
          <a:endParaRPr lang="en-US"/>
        </a:p>
      </dgm:t>
    </dgm:pt>
    <dgm:pt modelId="{1541408E-172D-4A08-B64B-E0C811A7B479}">
      <dgm:prSet/>
      <dgm:spPr/>
      <dgm:t>
        <a:bodyPr/>
        <a:lstStyle/>
        <a:p>
          <a:r>
            <a:rPr lang="en-US"/>
            <a:t>Developer</a:t>
          </a:r>
        </a:p>
      </dgm:t>
    </dgm:pt>
    <dgm:pt modelId="{15DEF05A-5E7A-4DE7-9E20-523634E94747}" type="parTrans" cxnId="{B9A4919B-3BC7-445B-B178-1B9B34C5BA2C}">
      <dgm:prSet/>
      <dgm:spPr/>
      <dgm:t>
        <a:bodyPr/>
        <a:lstStyle/>
        <a:p>
          <a:endParaRPr lang="en-US"/>
        </a:p>
      </dgm:t>
    </dgm:pt>
    <dgm:pt modelId="{CCC77F13-0268-43CB-86C8-296AC5AD9CD7}" type="sibTrans" cxnId="{B9A4919B-3BC7-445B-B178-1B9B34C5BA2C}">
      <dgm:prSet/>
      <dgm:spPr/>
      <dgm:t>
        <a:bodyPr/>
        <a:lstStyle/>
        <a:p>
          <a:endParaRPr lang="en-US"/>
        </a:p>
      </dgm:t>
    </dgm:pt>
    <dgm:pt modelId="{1D23EB63-C251-46CE-821A-C58DE818BB8A}" type="pres">
      <dgm:prSet presAssocID="{C1F06BDC-0115-4892-AF01-10337083E03F}" presName="hierChild1" presStyleCnt="0">
        <dgm:presLayoutVars>
          <dgm:chPref val="1"/>
          <dgm:dir/>
          <dgm:animOne val="branch"/>
          <dgm:animLvl val="lvl"/>
          <dgm:resizeHandles/>
        </dgm:presLayoutVars>
      </dgm:prSet>
      <dgm:spPr/>
    </dgm:pt>
    <dgm:pt modelId="{B9BA2D78-1672-4FE1-A87B-0A8B27BE7F26}" type="pres">
      <dgm:prSet presAssocID="{C53ACA8C-399C-4C5B-9BB9-2481F8913C85}" presName="hierRoot1" presStyleCnt="0"/>
      <dgm:spPr/>
    </dgm:pt>
    <dgm:pt modelId="{F226B02A-E562-4349-9785-E2D55D882645}" type="pres">
      <dgm:prSet presAssocID="{C53ACA8C-399C-4C5B-9BB9-2481F8913C85}" presName="composite" presStyleCnt="0"/>
      <dgm:spPr/>
    </dgm:pt>
    <dgm:pt modelId="{8241C79C-8839-4124-816C-74CFAF0E1C4B}" type="pres">
      <dgm:prSet presAssocID="{C53ACA8C-399C-4C5B-9BB9-2481F8913C85}" presName="background" presStyleLbl="node0" presStyleIdx="0" presStyleCnt="3"/>
      <dgm:spPr/>
    </dgm:pt>
    <dgm:pt modelId="{209BF524-E9E7-4210-91C8-D63861CFACD1}" type="pres">
      <dgm:prSet presAssocID="{C53ACA8C-399C-4C5B-9BB9-2481F8913C85}" presName="text" presStyleLbl="fgAcc0" presStyleIdx="0" presStyleCnt="3">
        <dgm:presLayoutVars>
          <dgm:chPref val="3"/>
        </dgm:presLayoutVars>
      </dgm:prSet>
      <dgm:spPr/>
    </dgm:pt>
    <dgm:pt modelId="{D44CD125-0940-4FD1-8DBD-EA8D6DA4A341}" type="pres">
      <dgm:prSet presAssocID="{C53ACA8C-399C-4C5B-9BB9-2481F8913C85}" presName="hierChild2" presStyleCnt="0"/>
      <dgm:spPr/>
    </dgm:pt>
    <dgm:pt modelId="{75F52EC0-F862-43EE-8827-CA404414AF18}" type="pres">
      <dgm:prSet presAssocID="{E271C84F-FE69-4579-A5F0-0325A0CADCED}" presName="hierRoot1" presStyleCnt="0"/>
      <dgm:spPr/>
    </dgm:pt>
    <dgm:pt modelId="{A3069DDA-2273-4F5E-80F4-CAB3408DADE9}" type="pres">
      <dgm:prSet presAssocID="{E271C84F-FE69-4579-A5F0-0325A0CADCED}" presName="composite" presStyleCnt="0"/>
      <dgm:spPr/>
    </dgm:pt>
    <dgm:pt modelId="{7CE5022A-6BD1-40D4-9B21-A98E1FC2A75F}" type="pres">
      <dgm:prSet presAssocID="{E271C84F-FE69-4579-A5F0-0325A0CADCED}" presName="background" presStyleLbl="node0" presStyleIdx="1" presStyleCnt="3"/>
      <dgm:spPr/>
    </dgm:pt>
    <dgm:pt modelId="{5BA78467-C1F9-4AE2-A8BA-AA61C2028222}" type="pres">
      <dgm:prSet presAssocID="{E271C84F-FE69-4579-A5F0-0325A0CADCED}" presName="text" presStyleLbl="fgAcc0" presStyleIdx="1" presStyleCnt="3">
        <dgm:presLayoutVars>
          <dgm:chPref val="3"/>
        </dgm:presLayoutVars>
      </dgm:prSet>
      <dgm:spPr/>
    </dgm:pt>
    <dgm:pt modelId="{0F3C0DF5-5F89-47B5-9D2B-FB0AADCE120F}" type="pres">
      <dgm:prSet presAssocID="{E271C84F-FE69-4579-A5F0-0325A0CADCED}" presName="hierChild2" presStyleCnt="0"/>
      <dgm:spPr/>
    </dgm:pt>
    <dgm:pt modelId="{8F5C0367-2A93-4703-AAA5-D3610BBFA3E8}" type="pres">
      <dgm:prSet presAssocID="{1541408E-172D-4A08-B64B-E0C811A7B479}" presName="hierRoot1" presStyleCnt="0"/>
      <dgm:spPr/>
    </dgm:pt>
    <dgm:pt modelId="{D7462E7C-A98B-4971-96F2-4E37DF1AE1C4}" type="pres">
      <dgm:prSet presAssocID="{1541408E-172D-4A08-B64B-E0C811A7B479}" presName="composite" presStyleCnt="0"/>
      <dgm:spPr/>
    </dgm:pt>
    <dgm:pt modelId="{81AE3648-BE4B-4DFC-A795-B4A65B827752}" type="pres">
      <dgm:prSet presAssocID="{1541408E-172D-4A08-B64B-E0C811A7B479}" presName="background" presStyleLbl="node0" presStyleIdx="2" presStyleCnt="3"/>
      <dgm:spPr/>
    </dgm:pt>
    <dgm:pt modelId="{511E2D2F-7AB9-4F9C-AE2F-DB157128BA2E}" type="pres">
      <dgm:prSet presAssocID="{1541408E-172D-4A08-B64B-E0C811A7B479}" presName="text" presStyleLbl="fgAcc0" presStyleIdx="2" presStyleCnt="3">
        <dgm:presLayoutVars>
          <dgm:chPref val="3"/>
        </dgm:presLayoutVars>
      </dgm:prSet>
      <dgm:spPr/>
    </dgm:pt>
    <dgm:pt modelId="{F5BF9295-A4E7-4A36-8A3C-1B17A5233D34}" type="pres">
      <dgm:prSet presAssocID="{1541408E-172D-4A08-B64B-E0C811A7B479}" presName="hierChild2" presStyleCnt="0"/>
      <dgm:spPr/>
    </dgm:pt>
  </dgm:ptLst>
  <dgm:cxnLst>
    <dgm:cxn modelId="{5CF13B12-33E6-4301-B2DF-DE31EA61BC7E}" type="presOf" srcId="{C1F06BDC-0115-4892-AF01-10337083E03F}" destId="{1D23EB63-C251-46CE-821A-C58DE818BB8A}" srcOrd="0" destOrd="0" presId="urn:microsoft.com/office/officeart/2005/8/layout/hierarchy1"/>
    <dgm:cxn modelId="{6C59EA73-5BFF-448B-A8A9-1FCFA136D21D}" type="presOf" srcId="{E271C84F-FE69-4579-A5F0-0325A0CADCED}" destId="{5BA78467-C1F9-4AE2-A8BA-AA61C2028222}" srcOrd="0" destOrd="0" presId="urn:microsoft.com/office/officeart/2005/8/layout/hierarchy1"/>
    <dgm:cxn modelId="{B9A4919B-3BC7-445B-B178-1B9B34C5BA2C}" srcId="{C1F06BDC-0115-4892-AF01-10337083E03F}" destId="{1541408E-172D-4A08-B64B-E0C811A7B479}" srcOrd="2" destOrd="0" parTransId="{15DEF05A-5E7A-4DE7-9E20-523634E94747}" sibTransId="{CCC77F13-0268-43CB-86C8-296AC5AD9CD7}"/>
    <dgm:cxn modelId="{BC044AA4-017F-4DF9-B3A7-0D99AD8E471B}" srcId="{C1F06BDC-0115-4892-AF01-10337083E03F}" destId="{C53ACA8C-399C-4C5B-9BB9-2481F8913C85}" srcOrd="0" destOrd="0" parTransId="{BC342C19-94F8-4A09-A0FA-0D9A68B11DEC}" sibTransId="{455C8BFB-11AA-4433-BB21-C9866508E754}"/>
    <dgm:cxn modelId="{B2641DAB-4FC3-47DC-BA4D-B5FE80B374D0}" type="presOf" srcId="{C53ACA8C-399C-4C5B-9BB9-2481F8913C85}" destId="{209BF524-E9E7-4210-91C8-D63861CFACD1}" srcOrd="0" destOrd="0" presId="urn:microsoft.com/office/officeart/2005/8/layout/hierarchy1"/>
    <dgm:cxn modelId="{4D285FBB-A754-47D6-8A9F-C635C71A16C0}" srcId="{C1F06BDC-0115-4892-AF01-10337083E03F}" destId="{E271C84F-FE69-4579-A5F0-0325A0CADCED}" srcOrd="1" destOrd="0" parTransId="{0C5D538C-6A4A-4708-B4F5-B43767D0E8B1}" sibTransId="{7EB6BE43-D3DC-4BE4-B3FC-CEFF715BF4AC}"/>
    <dgm:cxn modelId="{82FDD5E9-265D-48BB-8ACD-88D3CBD6144D}" type="presOf" srcId="{1541408E-172D-4A08-B64B-E0C811A7B479}" destId="{511E2D2F-7AB9-4F9C-AE2F-DB157128BA2E}" srcOrd="0" destOrd="0" presId="urn:microsoft.com/office/officeart/2005/8/layout/hierarchy1"/>
    <dgm:cxn modelId="{7D6FF142-B218-4E4E-B934-DA9651600579}" type="presParOf" srcId="{1D23EB63-C251-46CE-821A-C58DE818BB8A}" destId="{B9BA2D78-1672-4FE1-A87B-0A8B27BE7F26}" srcOrd="0" destOrd="0" presId="urn:microsoft.com/office/officeart/2005/8/layout/hierarchy1"/>
    <dgm:cxn modelId="{F4FE5815-21C9-4DDD-A57E-19C246016BF4}" type="presParOf" srcId="{B9BA2D78-1672-4FE1-A87B-0A8B27BE7F26}" destId="{F226B02A-E562-4349-9785-E2D55D882645}" srcOrd="0" destOrd="0" presId="urn:microsoft.com/office/officeart/2005/8/layout/hierarchy1"/>
    <dgm:cxn modelId="{947215DB-6F6A-436B-80F8-00BD3C5F8D9B}" type="presParOf" srcId="{F226B02A-E562-4349-9785-E2D55D882645}" destId="{8241C79C-8839-4124-816C-74CFAF0E1C4B}" srcOrd="0" destOrd="0" presId="urn:microsoft.com/office/officeart/2005/8/layout/hierarchy1"/>
    <dgm:cxn modelId="{6090DA28-C853-49F1-B508-46687820B997}" type="presParOf" srcId="{F226B02A-E562-4349-9785-E2D55D882645}" destId="{209BF524-E9E7-4210-91C8-D63861CFACD1}" srcOrd="1" destOrd="0" presId="urn:microsoft.com/office/officeart/2005/8/layout/hierarchy1"/>
    <dgm:cxn modelId="{B55232D2-BC95-40C2-99FB-DCD63F9A4803}" type="presParOf" srcId="{B9BA2D78-1672-4FE1-A87B-0A8B27BE7F26}" destId="{D44CD125-0940-4FD1-8DBD-EA8D6DA4A341}" srcOrd="1" destOrd="0" presId="urn:microsoft.com/office/officeart/2005/8/layout/hierarchy1"/>
    <dgm:cxn modelId="{458E68F4-8858-44C7-A370-65ABDFE913AA}" type="presParOf" srcId="{1D23EB63-C251-46CE-821A-C58DE818BB8A}" destId="{75F52EC0-F862-43EE-8827-CA404414AF18}" srcOrd="1" destOrd="0" presId="urn:microsoft.com/office/officeart/2005/8/layout/hierarchy1"/>
    <dgm:cxn modelId="{F01BA466-2371-4A0D-A501-3099EC503FF1}" type="presParOf" srcId="{75F52EC0-F862-43EE-8827-CA404414AF18}" destId="{A3069DDA-2273-4F5E-80F4-CAB3408DADE9}" srcOrd="0" destOrd="0" presId="urn:microsoft.com/office/officeart/2005/8/layout/hierarchy1"/>
    <dgm:cxn modelId="{31E01F79-870A-4365-88DB-FE9643FEB929}" type="presParOf" srcId="{A3069DDA-2273-4F5E-80F4-CAB3408DADE9}" destId="{7CE5022A-6BD1-40D4-9B21-A98E1FC2A75F}" srcOrd="0" destOrd="0" presId="urn:microsoft.com/office/officeart/2005/8/layout/hierarchy1"/>
    <dgm:cxn modelId="{1D6E585F-AAC8-4C9D-9F94-6A71F707C720}" type="presParOf" srcId="{A3069DDA-2273-4F5E-80F4-CAB3408DADE9}" destId="{5BA78467-C1F9-4AE2-A8BA-AA61C2028222}" srcOrd="1" destOrd="0" presId="urn:microsoft.com/office/officeart/2005/8/layout/hierarchy1"/>
    <dgm:cxn modelId="{C3D7403A-A14D-4927-B881-A619B56E81D1}" type="presParOf" srcId="{75F52EC0-F862-43EE-8827-CA404414AF18}" destId="{0F3C0DF5-5F89-47B5-9D2B-FB0AADCE120F}" srcOrd="1" destOrd="0" presId="urn:microsoft.com/office/officeart/2005/8/layout/hierarchy1"/>
    <dgm:cxn modelId="{E336059D-6948-4FCF-B95F-7993E502E6EE}" type="presParOf" srcId="{1D23EB63-C251-46CE-821A-C58DE818BB8A}" destId="{8F5C0367-2A93-4703-AAA5-D3610BBFA3E8}" srcOrd="2" destOrd="0" presId="urn:microsoft.com/office/officeart/2005/8/layout/hierarchy1"/>
    <dgm:cxn modelId="{7AEBD5D3-8E10-4337-8D58-65EB1515DEF9}" type="presParOf" srcId="{8F5C0367-2A93-4703-AAA5-D3610BBFA3E8}" destId="{D7462E7C-A98B-4971-96F2-4E37DF1AE1C4}" srcOrd="0" destOrd="0" presId="urn:microsoft.com/office/officeart/2005/8/layout/hierarchy1"/>
    <dgm:cxn modelId="{496E3EF5-C52B-4117-80D2-F6B2CCA728B8}" type="presParOf" srcId="{D7462E7C-A98B-4971-96F2-4E37DF1AE1C4}" destId="{81AE3648-BE4B-4DFC-A795-B4A65B827752}" srcOrd="0" destOrd="0" presId="urn:microsoft.com/office/officeart/2005/8/layout/hierarchy1"/>
    <dgm:cxn modelId="{DD6977E7-2DA7-49A5-A23A-E8D911CBC333}" type="presParOf" srcId="{D7462E7C-A98B-4971-96F2-4E37DF1AE1C4}" destId="{511E2D2F-7AB9-4F9C-AE2F-DB157128BA2E}" srcOrd="1" destOrd="0" presId="urn:microsoft.com/office/officeart/2005/8/layout/hierarchy1"/>
    <dgm:cxn modelId="{24913A49-96F6-4F76-8180-CAD0C1734C02}" type="presParOf" srcId="{8F5C0367-2A93-4703-AAA5-D3610BBFA3E8}" destId="{F5BF9295-A4E7-4A36-8A3C-1B17A5233D3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6AC4EB-43FC-4E34-9C4E-5226A20A10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680406F-3593-4748-995D-50B56155CF17}">
      <dgm:prSet/>
      <dgm:spPr/>
      <dgm:t>
        <a:bodyPr/>
        <a:lstStyle/>
        <a:p>
          <a:r>
            <a:rPr lang="en-US"/>
            <a:t>The product owner needs to represent the client </a:t>
          </a:r>
          <a:r>
            <a:rPr lang="en-US" b="0" i="0"/>
            <a:t>stakeholders during meetings to create goals and requirements for the project.</a:t>
          </a:r>
          <a:endParaRPr lang="en-US"/>
        </a:p>
      </dgm:t>
    </dgm:pt>
    <dgm:pt modelId="{7A578D43-D3CE-4122-9FB4-448ABE96327B}" type="parTrans" cxnId="{0227DC89-AEE6-48C2-AE17-A55A592BC2E0}">
      <dgm:prSet/>
      <dgm:spPr/>
      <dgm:t>
        <a:bodyPr/>
        <a:lstStyle/>
        <a:p>
          <a:endParaRPr lang="en-US"/>
        </a:p>
      </dgm:t>
    </dgm:pt>
    <dgm:pt modelId="{FD42D1D5-1707-49D0-98CF-018670211BAA}" type="sibTrans" cxnId="{0227DC89-AEE6-48C2-AE17-A55A592BC2E0}">
      <dgm:prSet/>
      <dgm:spPr/>
      <dgm:t>
        <a:bodyPr/>
        <a:lstStyle/>
        <a:p>
          <a:endParaRPr lang="en-US"/>
        </a:p>
      </dgm:t>
    </dgm:pt>
    <dgm:pt modelId="{AB036C15-6331-4794-9EF8-D226ECE78F3E}">
      <dgm:prSet/>
      <dgm:spPr/>
      <dgm:t>
        <a:bodyPr/>
        <a:lstStyle/>
        <a:p>
          <a:r>
            <a:rPr lang="en-US" b="0" i="0"/>
            <a:t>They need to communicate the needs and priorities of the application to the development team.</a:t>
          </a:r>
          <a:endParaRPr lang="en-US"/>
        </a:p>
      </dgm:t>
    </dgm:pt>
    <dgm:pt modelId="{E1767ABC-07AC-474A-BA61-CFB72C11D198}" type="parTrans" cxnId="{77490B3E-2096-4546-8EF4-05AEE6247FD1}">
      <dgm:prSet/>
      <dgm:spPr/>
      <dgm:t>
        <a:bodyPr/>
        <a:lstStyle/>
        <a:p>
          <a:endParaRPr lang="en-US"/>
        </a:p>
      </dgm:t>
    </dgm:pt>
    <dgm:pt modelId="{9408161A-4755-43BD-9AA2-45B913CBFF60}" type="sibTrans" cxnId="{77490B3E-2096-4546-8EF4-05AEE6247FD1}">
      <dgm:prSet/>
      <dgm:spPr/>
      <dgm:t>
        <a:bodyPr/>
        <a:lstStyle/>
        <a:p>
          <a:endParaRPr lang="en-US"/>
        </a:p>
      </dgm:t>
    </dgm:pt>
    <dgm:pt modelId="{BCEB6B2E-899E-42A2-8712-299041F80E8D}">
      <dgm:prSet/>
      <dgm:spPr/>
      <dgm:t>
        <a:bodyPr/>
        <a:lstStyle/>
        <a:p>
          <a:r>
            <a:rPr lang="en-US" b="0" i="0"/>
            <a:t>The product </a:t>
          </a:r>
          <a:r>
            <a:rPr lang="en-US"/>
            <a:t>o</a:t>
          </a:r>
          <a:r>
            <a:rPr lang="en-US" b="0" i="0"/>
            <a:t>wner defines the requirements of the project and manages the product backlog.</a:t>
          </a:r>
          <a:endParaRPr lang="en-US"/>
        </a:p>
      </dgm:t>
    </dgm:pt>
    <dgm:pt modelId="{BC5B2355-F1A4-4BB5-96AF-B8F7F37930FB}" type="parTrans" cxnId="{13E34E24-D10D-4E24-9F95-4E6E7DA06F89}">
      <dgm:prSet/>
      <dgm:spPr/>
      <dgm:t>
        <a:bodyPr/>
        <a:lstStyle/>
        <a:p>
          <a:endParaRPr lang="en-US"/>
        </a:p>
      </dgm:t>
    </dgm:pt>
    <dgm:pt modelId="{E947D41C-D210-46A7-9AFF-9F7E7DA33319}" type="sibTrans" cxnId="{13E34E24-D10D-4E24-9F95-4E6E7DA06F89}">
      <dgm:prSet/>
      <dgm:spPr/>
      <dgm:t>
        <a:bodyPr/>
        <a:lstStyle/>
        <a:p>
          <a:endParaRPr lang="en-US"/>
        </a:p>
      </dgm:t>
    </dgm:pt>
    <dgm:pt modelId="{838CA285-C25B-413D-B48E-C278A14E1920}" type="pres">
      <dgm:prSet presAssocID="{736AC4EB-43FC-4E34-9C4E-5226A20A10AD}" presName="linear" presStyleCnt="0">
        <dgm:presLayoutVars>
          <dgm:animLvl val="lvl"/>
          <dgm:resizeHandles val="exact"/>
        </dgm:presLayoutVars>
      </dgm:prSet>
      <dgm:spPr/>
    </dgm:pt>
    <dgm:pt modelId="{69685995-9DF5-4D93-AD10-7CF388AFBA47}" type="pres">
      <dgm:prSet presAssocID="{0680406F-3593-4748-995D-50B56155CF17}" presName="parentText" presStyleLbl="node1" presStyleIdx="0" presStyleCnt="3">
        <dgm:presLayoutVars>
          <dgm:chMax val="0"/>
          <dgm:bulletEnabled val="1"/>
        </dgm:presLayoutVars>
      </dgm:prSet>
      <dgm:spPr/>
    </dgm:pt>
    <dgm:pt modelId="{484F9852-73F7-4835-ADB3-958435BAD932}" type="pres">
      <dgm:prSet presAssocID="{FD42D1D5-1707-49D0-98CF-018670211BAA}" presName="spacer" presStyleCnt="0"/>
      <dgm:spPr/>
    </dgm:pt>
    <dgm:pt modelId="{78B516F1-7D46-40DF-BA9D-09B6F13D1485}" type="pres">
      <dgm:prSet presAssocID="{AB036C15-6331-4794-9EF8-D226ECE78F3E}" presName="parentText" presStyleLbl="node1" presStyleIdx="1" presStyleCnt="3">
        <dgm:presLayoutVars>
          <dgm:chMax val="0"/>
          <dgm:bulletEnabled val="1"/>
        </dgm:presLayoutVars>
      </dgm:prSet>
      <dgm:spPr/>
    </dgm:pt>
    <dgm:pt modelId="{3C0AC6F8-2EFD-4668-BB75-01010F7D8FF0}" type="pres">
      <dgm:prSet presAssocID="{9408161A-4755-43BD-9AA2-45B913CBFF60}" presName="spacer" presStyleCnt="0"/>
      <dgm:spPr/>
    </dgm:pt>
    <dgm:pt modelId="{8A3BE2F0-8722-48A4-AC9D-90EDF329783F}" type="pres">
      <dgm:prSet presAssocID="{BCEB6B2E-899E-42A2-8712-299041F80E8D}" presName="parentText" presStyleLbl="node1" presStyleIdx="2" presStyleCnt="3">
        <dgm:presLayoutVars>
          <dgm:chMax val="0"/>
          <dgm:bulletEnabled val="1"/>
        </dgm:presLayoutVars>
      </dgm:prSet>
      <dgm:spPr/>
    </dgm:pt>
  </dgm:ptLst>
  <dgm:cxnLst>
    <dgm:cxn modelId="{13E34E24-D10D-4E24-9F95-4E6E7DA06F89}" srcId="{736AC4EB-43FC-4E34-9C4E-5226A20A10AD}" destId="{BCEB6B2E-899E-42A2-8712-299041F80E8D}" srcOrd="2" destOrd="0" parTransId="{BC5B2355-F1A4-4BB5-96AF-B8F7F37930FB}" sibTransId="{E947D41C-D210-46A7-9AFF-9F7E7DA33319}"/>
    <dgm:cxn modelId="{77490B3E-2096-4546-8EF4-05AEE6247FD1}" srcId="{736AC4EB-43FC-4E34-9C4E-5226A20A10AD}" destId="{AB036C15-6331-4794-9EF8-D226ECE78F3E}" srcOrd="1" destOrd="0" parTransId="{E1767ABC-07AC-474A-BA61-CFB72C11D198}" sibTransId="{9408161A-4755-43BD-9AA2-45B913CBFF60}"/>
    <dgm:cxn modelId="{C913395D-A9B1-42AF-AC1B-62430D5983EC}" type="presOf" srcId="{AB036C15-6331-4794-9EF8-D226ECE78F3E}" destId="{78B516F1-7D46-40DF-BA9D-09B6F13D1485}" srcOrd="0" destOrd="0" presId="urn:microsoft.com/office/officeart/2005/8/layout/vList2"/>
    <dgm:cxn modelId="{A06A1274-DD0A-4FAC-9C7C-4B1C787C6740}" type="presOf" srcId="{0680406F-3593-4748-995D-50B56155CF17}" destId="{69685995-9DF5-4D93-AD10-7CF388AFBA47}" srcOrd="0" destOrd="0" presId="urn:microsoft.com/office/officeart/2005/8/layout/vList2"/>
    <dgm:cxn modelId="{0227DC89-AEE6-48C2-AE17-A55A592BC2E0}" srcId="{736AC4EB-43FC-4E34-9C4E-5226A20A10AD}" destId="{0680406F-3593-4748-995D-50B56155CF17}" srcOrd="0" destOrd="0" parTransId="{7A578D43-D3CE-4122-9FB4-448ABE96327B}" sibTransId="{FD42D1D5-1707-49D0-98CF-018670211BAA}"/>
    <dgm:cxn modelId="{6E3663EE-28FA-41F4-99B9-A6A7503BCC6B}" type="presOf" srcId="{BCEB6B2E-899E-42A2-8712-299041F80E8D}" destId="{8A3BE2F0-8722-48A4-AC9D-90EDF329783F}" srcOrd="0" destOrd="0" presId="urn:microsoft.com/office/officeart/2005/8/layout/vList2"/>
    <dgm:cxn modelId="{3DD5B5FB-9C02-49E1-B1D3-DA70C079F7B2}" type="presOf" srcId="{736AC4EB-43FC-4E34-9C4E-5226A20A10AD}" destId="{838CA285-C25B-413D-B48E-C278A14E1920}" srcOrd="0" destOrd="0" presId="urn:microsoft.com/office/officeart/2005/8/layout/vList2"/>
    <dgm:cxn modelId="{63E89C6C-B3BA-4E0E-BE8E-EB4295C950DC}" type="presParOf" srcId="{838CA285-C25B-413D-B48E-C278A14E1920}" destId="{69685995-9DF5-4D93-AD10-7CF388AFBA47}" srcOrd="0" destOrd="0" presId="urn:microsoft.com/office/officeart/2005/8/layout/vList2"/>
    <dgm:cxn modelId="{48008BB0-C5E2-4AF2-8413-64A1C9AD16FB}" type="presParOf" srcId="{838CA285-C25B-413D-B48E-C278A14E1920}" destId="{484F9852-73F7-4835-ADB3-958435BAD932}" srcOrd="1" destOrd="0" presId="urn:microsoft.com/office/officeart/2005/8/layout/vList2"/>
    <dgm:cxn modelId="{0669D7BC-F0D0-4EA5-AC01-BB6478258FA5}" type="presParOf" srcId="{838CA285-C25B-413D-B48E-C278A14E1920}" destId="{78B516F1-7D46-40DF-BA9D-09B6F13D1485}" srcOrd="2" destOrd="0" presId="urn:microsoft.com/office/officeart/2005/8/layout/vList2"/>
    <dgm:cxn modelId="{4B243C55-F185-4F0F-B170-DD35354B36AF}" type="presParOf" srcId="{838CA285-C25B-413D-B48E-C278A14E1920}" destId="{3C0AC6F8-2EFD-4668-BB75-01010F7D8FF0}" srcOrd="3" destOrd="0" presId="urn:microsoft.com/office/officeart/2005/8/layout/vList2"/>
    <dgm:cxn modelId="{19118C11-325C-460F-8450-576E06B3E31F}" type="presParOf" srcId="{838CA285-C25B-413D-B48E-C278A14E1920}" destId="{8A3BE2F0-8722-48A4-AC9D-90EDF329783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0D99DE-DBEF-456B-A957-E4C753CFD14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E50BB73-DFF2-4AD4-B531-7C254F64BC04}">
      <dgm:prSet/>
      <dgm:spPr/>
      <dgm:t>
        <a:bodyPr/>
        <a:lstStyle/>
        <a:p>
          <a:r>
            <a:rPr lang="en-US"/>
            <a:t>The scrum master is responsible for understanding the team’s needs to coordinate meetings and create a productive and inclusive environment for the developers.</a:t>
          </a:r>
        </a:p>
      </dgm:t>
    </dgm:pt>
    <dgm:pt modelId="{27DD5917-359B-494F-8BB2-DE12C3F943AB}" type="parTrans" cxnId="{E2D47181-E469-482B-94E0-C2E269AE3AED}">
      <dgm:prSet/>
      <dgm:spPr/>
      <dgm:t>
        <a:bodyPr/>
        <a:lstStyle/>
        <a:p>
          <a:endParaRPr lang="en-US"/>
        </a:p>
      </dgm:t>
    </dgm:pt>
    <dgm:pt modelId="{67B7BF9B-3E89-4C08-BD85-EFE5A44D01B8}" type="sibTrans" cxnId="{E2D47181-E469-482B-94E0-C2E269AE3AED}">
      <dgm:prSet/>
      <dgm:spPr/>
      <dgm:t>
        <a:bodyPr/>
        <a:lstStyle/>
        <a:p>
          <a:endParaRPr lang="en-US"/>
        </a:p>
      </dgm:t>
    </dgm:pt>
    <dgm:pt modelId="{AC61E952-80F1-4815-AAD0-B23D17B94CBC}">
      <dgm:prSet/>
      <dgm:spPr/>
      <dgm:t>
        <a:bodyPr/>
        <a:lstStyle/>
        <a:p>
          <a:r>
            <a:rPr lang="en-US"/>
            <a:t>Consults with the product owner to organize the structure of requirements and sprints for the team and ensure a good standing with stakeholders.</a:t>
          </a:r>
        </a:p>
      </dgm:t>
    </dgm:pt>
    <dgm:pt modelId="{002F5E96-1EA4-4CE4-96B3-AD37722400D3}" type="parTrans" cxnId="{D406D61A-D3DB-4AEC-95A9-369E12774313}">
      <dgm:prSet/>
      <dgm:spPr/>
      <dgm:t>
        <a:bodyPr/>
        <a:lstStyle/>
        <a:p>
          <a:endParaRPr lang="en-US"/>
        </a:p>
      </dgm:t>
    </dgm:pt>
    <dgm:pt modelId="{BF67D018-D70A-46CF-9CB5-472648250399}" type="sibTrans" cxnId="{D406D61A-D3DB-4AEC-95A9-369E12774313}">
      <dgm:prSet/>
      <dgm:spPr/>
      <dgm:t>
        <a:bodyPr/>
        <a:lstStyle/>
        <a:p>
          <a:endParaRPr lang="en-US"/>
        </a:p>
      </dgm:t>
    </dgm:pt>
    <dgm:pt modelId="{422F1D2F-AA8C-40F4-A8AE-4EE6EA536DC7}">
      <dgm:prSet/>
      <dgm:spPr/>
      <dgm:t>
        <a:bodyPr/>
        <a:lstStyle/>
        <a:p>
          <a:r>
            <a:rPr lang="en-US"/>
            <a:t>Coaches on good practices in the agile framework and mitigates conflicts that arise between team members.</a:t>
          </a:r>
        </a:p>
      </dgm:t>
    </dgm:pt>
    <dgm:pt modelId="{11F82103-48F4-425F-9B4B-19C67B3FE5D7}" type="parTrans" cxnId="{E7F7956F-1944-4FC9-A1F3-733B2689084D}">
      <dgm:prSet/>
      <dgm:spPr/>
      <dgm:t>
        <a:bodyPr/>
        <a:lstStyle/>
        <a:p>
          <a:endParaRPr lang="en-US"/>
        </a:p>
      </dgm:t>
    </dgm:pt>
    <dgm:pt modelId="{A9967DAC-D575-4B25-833D-2CB56FC6BB1A}" type="sibTrans" cxnId="{E7F7956F-1944-4FC9-A1F3-733B2689084D}">
      <dgm:prSet/>
      <dgm:spPr/>
      <dgm:t>
        <a:bodyPr/>
        <a:lstStyle/>
        <a:p>
          <a:endParaRPr lang="en-US"/>
        </a:p>
      </dgm:t>
    </dgm:pt>
    <dgm:pt modelId="{3C840E71-EBB5-4525-AC41-D6CE774A31D4}" type="pres">
      <dgm:prSet presAssocID="{780D99DE-DBEF-456B-A957-E4C753CFD146}" presName="linear" presStyleCnt="0">
        <dgm:presLayoutVars>
          <dgm:animLvl val="lvl"/>
          <dgm:resizeHandles val="exact"/>
        </dgm:presLayoutVars>
      </dgm:prSet>
      <dgm:spPr/>
    </dgm:pt>
    <dgm:pt modelId="{E84176B7-9672-4789-BC66-4C42DF4FC514}" type="pres">
      <dgm:prSet presAssocID="{3E50BB73-DFF2-4AD4-B531-7C254F64BC04}" presName="parentText" presStyleLbl="node1" presStyleIdx="0" presStyleCnt="3">
        <dgm:presLayoutVars>
          <dgm:chMax val="0"/>
          <dgm:bulletEnabled val="1"/>
        </dgm:presLayoutVars>
      </dgm:prSet>
      <dgm:spPr/>
    </dgm:pt>
    <dgm:pt modelId="{E210A44D-BC41-4AB8-9A17-857C9FB30213}" type="pres">
      <dgm:prSet presAssocID="{67B7BF9B-3E89-4C08-BD85-EFE5A44D01B8}" presName="spacer" presStyleCnt="0"/>
      <dgm:spPr/>
    </dgm:pt>
    <dgm:pt modelId="{D54D6A52-B3D0-4F17-8B8F-E27F1C355982}" type="pres">
      <dgm:prSet presAssocID="{AC61E952-80F1-4815-AAD0-B23D17B94CBC}" presName="parentText" presStyleLbl="node1" presStyleIdx="1" presStyleCnt="3">
        <dgm:presLayoutVars>
          <dgm:chMax val="0"/>
          <dgm:bulletEnabled val="1"/>
        </dgm:presLayoutVars>
      </dgm:prSet>
      <dgm:spPr/>
    </dgm:pt>
    <dgm:pt modelId="{AC1CAA56-72D4-4EE3-8CE3-01055193B6B5}" type="pres">
      <dgm:prSet presAssocID="{BF67D018-D70A-46CF-9CB5-472648250399}" presName="spacer" presStyleCnt="0"/>
      <dgm:spPr/>
    </dgm:pt>
    <dgm:pt modelId="{C3E1B1B4-D881-47F1-980B-3B8AE6CD2E06}" type="pres">
      <dgm:prSet presAssocID="{422F1D2F-AA8C-40F4-A8AE-4EE6EA536DC7}" presName="parentText" presStyleLbl="node1" presStyleIdx="2" presStyleCnt="3">
        <dgm:presLayoutVars>
          <dgm:chMax val="0"/>
          <dgm:bulletEnabled val="1"/>
        </dgm:presLayoutVars>
      </dgm:prSet>
      <dgm:spPr/>
    </dgm:pt>
  </dgm:ptLst>
  <dgm:cxnLst>
    <dgm:cxn modelId="{D406D61A-D3DB-4AEC-95A9-369E12774313}" srcId="{780D99DE-DBEF-456B-A957-E4C753CFD146}" destId="{AC61E952-80F1-4815-AAD0-B23D17B94CBC}" srcOrd="1" destOrd="0" parTransId="{002F5E96-1EA4-4CE4-96B3-AD37722400D3}" sibTransId="{BF67D018-D70A-46CF-9CB5-472648250399}"/>
    <dgm:cxn modelId="{382C7C23-E2B5-4B91-ACB9-8A143D09DAE1}" type="presOf" srcId="{AC61E952-80F1-4815-AAD0-B23D17B94CBC}" destId="{D54D6A52-B3D0-4F17-8B8F-E27F1C355982}" srcOrd="0" destOrd="0" presId="urn:microsoft.com/office/officeart/2005/8/layout/vList2"/>
    <dgm:cxn modelId="{E7F7956F-1944-4FC9-A1F3-733B2689084D}" srcId="{780D99DE-DBEF-456B-A957-E4C753CFD146}" destId="{422F1D2F-AA8C-40F4-A8AE-4EE6EA536DC7}" srcOrd="2" destOrd="0" parTransId="{11F82103-48F4-425F-9B4B-19C67B3FE5D7}" sibTransId="{A9967DAC-D575-4B25-833D-2CB56FC6BB1A}"/>
    <dgm:cxn modelId="{2B8BF774-2BC8-46A2-96B1-61991DC13BC7}" type="presOf" srcId="{3E50BB73-DFF2-4AD4-B531-7C254F64BC04}" destId="{E84176B7-9672-4789-BC66-4C42DF4FC514}" srcOrd="0" destOrd="0" presId="urn:microsoft.com/office/officeart/2005/8/layout/vList2"/>
    <dgm:cxn modelId="{E2D47181-E469-482B-94E0-C2E269AE3AED}" srcId="{780D99DE-DBEF-456B-A957-E4C753CFD146}" destId="{3E50BB73-DFF2-4AD4-B531-7C254F64BC04}" srcOrd="0" destOrd="0" parTransId="{27DD5917-359B-494F-8BB2-DE12C3F943AB}" sibTransId="{67B7BF9B-3E89-4C08-BD85-EFE5A44D01B8}"/>
    <dgm:cxn modelId="{A85F88AB-6DC1-4C3A-B74E-83C34C42357C}" type="presOf" srcId="{780D99DE-DBEF-456B-A957-E4C753CFD146}" destId="{3C840E71-EBB5-4525-AC41-D6CE774A31D4}" srcOrd="0" destOrd="0" presId="urn:microsoft.com/office/officeart/2005/8/layout/vList2"/>
    <dgm:cxn modelId="{594B9BE5-25CC-48E7-9494-973E519BDDE0}" type="presOf" srcId="{422F1D2F-AA8C-40F4-A8AE-4EE6EA536DC7}" destId="{C3E1B1B4-D881-47F1-980B-3B8AE6CD2E06}" srcOrd="0" destOrd="0" presId="urn:microsoft.com/office/officeart/2005/8/layout/vList2"/>
    <dgm:cxn modelId="{DA86756D-8309-4B1E-8F34-19F5E3BEA545}" type="presParOf" srcId="{3C840E71-EBB5-4525-AC41-D6CE774A31D4}" destId="{E84176B7-9672-4789-BC66-4C42DF4FC514}" srcOrd="0" destOrd="0" presId="urn:microsoft.com/office/officeart/2005/8/layout/vList2"/>
    <dgm:cxn modelId="{2A5795FF-69DB-4AFF-907F-0CB090F4FE33}" type="presParOf" srcId="{3C840E71-EBB5-4525-AC41-D6CE774A31D4}" destId="{E210A44D-BC41-4AB8-9A17-857C9FB30213}" srcOrd="1" destOrd="0" presId="urn:microsoft.com/office/officeart/2005/8/layout/vList2"/>
    <dgm:cxn modelId="{AD86F041-A40F-40DE-A6E2-2E83517DC143}" type="presParOf" srcId="{3C840E71-EBB5-4525-AC41-D6CE774A31D4}" destId="{D54D6A52-B3D0-4F17-8B8F-E27F1C355982}" srcOrd="2" destOrd="0" presId="urn:microsoft.com/office/officeart/2005/8/layout/vList2"/>
    <dgm:cxn modelId="{98C9A86A-9947-4A7F-977A-4D6980C64078}" type="presParOf" srcId="{3C840E71-EBB5-4525-AC41-D6CE774A31D4}" destId="{AC1CAA56-72D4-4EE3-8CE3-01055193B6B5}" srcOrd="3" destOrd="0" presId="urn:microsoft.com/office/officeart/2005/8/layout/vList2"/>
    <dgm:cxn modelId="{7F7BB521-0B50-4879-A7E5-9862CF2E489A}" type="presParOf" srcId="{3C840E71-EBB5-4525-AC41-D6CE774A31D4}" destId="{C3E1B1B4-D881-47F1-980B-3B8AE6CD2E0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12554E-4BD9-4089-BAE5-F5D90A445C6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966B46F-F9C1-423C-8C5E-334BCAA7E6D7}">
      <dgm:prSet/>
      <dgm:spPr/>
      <dgm:t>
        <a:bodyPr/>
        <a:lstStyle/>
        <a:p>
          <a:r>
            <a:rPr lang="en-US"/>
            <a:t>The development team is made up of programmers that implement the goals of each sprint by coding the application according to the specified needs communicated by the product owner.</a:t>
          </a:r>
        </a:p>
      </dgm:t>
    </dgm:pt>
    <dgm:pt modelId="{ED6D0332-A42E-4B84-BA50-AFA962E66663}" type="parTrans" cxnId="{FD361A0F-791C-4C54-B718-65F60993423E}">
      <dgm:prSet/>
      <dgm:spPr/>
      <dgm:t>
        <a:bodyPr/>
        <a:lstStyle/>
        <a:p>
          <a:endParaRPr lang="en-US"/>
        </a:p>
      </dgm:t>
    </dgm:pt>
    <dgm:pt modelId="{7944AAED-236E-4963-A4DB-1087AB1E77B1}" type="sibTrans" cxnId="{FD361A0F-791C-4C54-B718-65F60993423E}">
      <dgm:prSet/>
      <dgm:spPr/>
      <dgm:t>
        <a:bodyPr/>
        <a:lstStyle/>
        <a:p>
          <a:endParaRPr lang="en-US"/>
        </a:p>
      </dgm:t>
    </dgm:pt>
    <dgm:pt modelId="{0A9FBA55-5B06-4B91-8301-FB78897DB7FD}">
      <dgm:prSet/>
      <dgm:spPr/>
      <dgm:t>
        <a:bodyPr/>
        <a:lstStyle/>
        <a:p>
          <a:r>
            <a:rPr lang="en-US"/>
            <a:t>Developers need to understand goals and communicate with each other to ensure functionality and compatibility in software practices.</a:t>
          </a:r>
        </a:p>
      </dgm:t>
    </dgm:pt>
    <dgm:pt modelId="{35DB20D7-032D-450D-8401-243711AE3CCE}" type="parTrans" cxnId="{282B00CA-2270-423A-860E-8CCE3384EC8F}">
      <dgm:prSet/>
      <dgm:spPr/>
      <dgm:t>
        <a:bodyPr/>
        <a:lstStyle/>
        <a:p>
          <a:endParaRPr lang="en-US"/>
        </a:p>
      </dgm:t>
    </dgm:pt>
    <dgm:pt modelId="{E523376B-D183-4930-B1B5-256C28CC6F34}" type="sibTrans" cxnId="{282B00CA-2270-423A-860E-8CCE3384EC8F}">
      <dgm:prSet/>
      <dgm:spPr/>
      <dgm:t>
        <a:bodyPr/>
        <a:lstStyle/>
        <a:p>
          <a:endParaRPr lang="en-US"/>
        </a:p>
      </dgm:t>
    </dgm:pt>
    <dgm:pt modelId="{B327B682-F330-4A53-B47E-423855B0B9A4}">
      <dgm:prSet/>
      <dgm:spPr/>
      <dgm:t>
        <a:bodyPr/>
        <a:lstStyle/>
        <a:p>
          <a:r>
            <a:rPr lang="en-US"/>
            <a:t>Developers need assistance from the product owner to know the requirements and from the Scrum master to have a clear goal and minimal distractions during development. </a:t>
          </a:r>
        </a:p>
      </dgm:t>
    </dgm:pt>
    <dgm:pt modelId="{5C6B3E1B-C0A7-4AE9-99AB-63396FA47690}" type="parTrans" cxnId="{9089FAD0-FEB6-4F50-92E8-61D6CF2440B4}">
      <dgm:prSet/>
      <dgm:spPr/>
      <dgm:t>
        <a:bodyPr/>
        <a:lstStyle/>
        <a:p>
          <a:endParaRPr lang="en-US"/>
        </a:p>
      </dgm:t>
    </dgm:pt>
    <dgm:pt modelId="{5226A767-697D-462C-A514-43BB07991C94}" type="sibTrans" cxnId="{9089FAD0-FEB6-4F50-92E8-61D6CF2440B4}">
      <dgm:prSet/>
      <dgm:spPr/>
      <dgm:t>
        <a:bodyPr/>
        <a:lstStyle/>
        <a:p>
          <a:endParaRPr lang="en-US"/>
        </a:p>
      </dgm:t>
    </dgm:pt>
    <dgm:pt modelId="{6E1B589B-3982-4D94-B288-1C34B30BFBAE}" type="pres">
      <dgm:prSet presAssocID="{F612554E-4BD9-4089-BAE5-F5D90A445C64}" presName="linear" presStyleCnt="0">
        <dgm:presLayoutVars>
          <dgm:animLvl val="lvl"/>
          <dgm:resizeHandles val="exact"/>
        </dgm:presLayoutVars>
      </dgm:prSet>
      <dgm:spPr/>
    </dgm:pt>
    <dgm:pt modelId="{906E67D5-E297-453B-980B-A9864E2FEEEE}" type="pres">
      <dgm:prSet presAssocID="{A966B46F-F9C1-423C-8C5E-334BCAA7E6D7}" presName="parentText" presStyleLbl="node1" presStyleIdx="0" presStyleCnt="3">
        <dgm:presLayoutVars>
          <dgm:chMax val="0"/>
          <dgm:bulletEnabled val="1"/>
        </dgm:presLayoutVars>
      </dgm:prSet>
      <dgm:spPr/>
    </dgm:pt>
    <dgm:pt modelId="{CE797E63-EF18-444F-8E9E-745EDE806BB5}" type="pres">
      <dgm:prSet presAssocID="{7944AAED-236E-4963-A4DB-1087AB1E77B1}" presName="spacer" presStyleCnt="0"/>
      <dgm:spPr/>
    </dgm:pt>
    <dgm:pt modelId="{FC58C35F-DAB3-4DA1-BCBE-FC7A8DA43CD6}" type="pres">
      <dgm:prSet presAssocID="{0A9FBA55-5B06-4B91-8301-FB78897DB7FD}" presName="parentText" presStyleLbl="node1" presStyleIdx="1" presStyleCnt="3">
        <dgm:presLayoutVars>
          <dgm:chMax val="0"/>
          <dgm:bulletEnabled val="1"/>
        </dgm:presLayoutVars>
      </dgm:prSet>
      <dgm:spPr/>
    </dgm:pt>
    <dgm:pt modelId="{737DE3EC-5502-4847-A179-797F96B7C748}" type="pres">
      <dgm:prSet presAssocID="{E523376B-D183-4930-B1B5-256C28CC6F34}" presName="spacer" presStyleCnt="0"/>
      <dgm:spPr/>
    </dgm:pt>
    <dgm:pt modelId="{060ADAC5-9CC6-455E-9401-8C0C4018CFD5}" type="pres">
      <dgm:prSet presAssocID="{B327B682-F330-4A53-B47E-423855B0B9A4}" presName="parentText" presStyleLbl="node1" presStyleIdx="2" presStyleCnt="3">
        <dgm:presLayoutVars>
          <dgm:chMax val="0"/>
          <dgm:bulletEnabled val="1"/>
        </dgm:presLayoutVars>
      </dgm:prSet>
      <dgm:spPr/>
    </dgm:pt>
  </dgm:ptLst>
  <dgm:cxnLst>
    <dgm:cxn modelId="{FD361A0F-791C-4C54-B718-65F60993423E}" srcId="{F612554E-4BD9-4089-BAE5-F5D90A445C64}" destId="{A966B46F-F9C1-423C-8C5E-334BCAA7E6D7}" srcOrd="0" destOrd="0" parTransId="{ED6D0332-A42E-4B84-BA50-AFA962E66663}" sibTransId="{7944AAED-236E-4963-A4DB-1087AB1E77B1}"/>
    <dgm:cxn modelId="{BD041A33-C49A-4A7F-A711-A0BF75E0A678}" type="presOf" srcId="{B327B682-F330-4A53-B47E-423855B0B9A4}" destId="{060ADAC5-9CC6-455E-9401-8C0C4018CFD5}" srcOrd="0" destOrd="0" presId="urn:microsoft.com/office/officeart/2005/8/layout/vList2"/>
    <dgm:cxn modelId="{2D5C905C-283C-4629-828E-3EC76D41A769}" type="presOf" srcId="{A966B46F-F9C1-423C-8C5E-334BCAA7E6D7}" destId="{906E67D5-E297-453B-980B-A9864E2FEEEE}" srcOrd="0" destOrd="0" presId="urn:microsoft.com/office/officeart/2005/8/layout/vList2"/>
    <dgm:cxn modelId="{ECE5054F-F9DA-484B-9668-E7CA6DB2B14F}" type="presOf" srcId="{F612554E-4BD9-4089-BAE5-F5D90A445C64}" destId="{6E1B589B-3982-4D94-B288-1C34B30BFBAE}" srcOrd="0" destOrd="0" presId="urn:microsoft.com/office/officeart/2005/8/layout/vList2"/>
    <dgm:cxn modelId="{06AB237D-8E7C-47CD-8BF4-36B35486BBDB}" type="presOf" srcId="{0A9FBA55-5B06-4B91-8301-FB78897DB7FD}" destId="{FC58C35F-DAB3-4DA1-BCBE-FC7A8DA43CD6}" srcOrd="0" destOrd="0" presId="urn:microsoft.com/office/officeart/2005/8/layout/vList2"/>
    <dgm:cxn modelId="{282B00CA-2270-423A-860E-8CCE3384EC8F}" srcId="{F612554E-4BD9-4089-BAE5-F5D90A445C64}" destId="{0A9FBA55-5B06-4B91-8301-FB78897DB7FD}" srcOrd="1" destOrd="0" parTransId="{35DB20D7-032D-450D-8401-243711AE3CCE}" sibTransId="{E523376B-D183-4930-B1B5-256C28CC6F34}"/>
    <dgm:cxn modelId="{9089FAD0-FEB6-4F50-92E8-61D6CF2440B4}" srcId="{F612554E-4BD9-4089-BAE5-F5D90A445C64}" destId="{B327B682-F330-4A53-B47E-423855B0B9A4}" srcOrd="2" destOrd="0" parTransId="{5C6B3E1B-C0A7-4AE9-99AB-63396FA47690}" sibTransId="{5226A767-697D-462C-A514-43BB07991C94}"/>
    <dgm:cxn modelId="{3E904183-D862-4C72-819B-F4D63FCAEC75}" type="presParOf" srcId="{6E1B589B-3982-4D94-B288-1C34B30BFBAE}" destId="{906E67D5-E297-453B-980B-A9864E2FEEEE}" srcOrd="0" destOrd="0" presId="urn:microsoft.com/office/officeart/2005/8/layout/vList2"/>
    <dgm:cxn modelId="{677D4844-FD6C-4EC0-87DF-3219D581CF2C}" type="presParOf" srcId="{6E1B589B-3982-4D94-B288-1C34B30BFBAE}" destId="{CE797E63-EF18-444F-8E9E-745EDE806BB5}" srcOrd="1" destOrd="0" presId="urn:microsoft.com/office/officeart/2005/8/layout/vList2"/>
    <dgm:cxn modelId="{12F36159-5DEA-4B17-88D5-B0120D1483BD}" type="presParOf" srcId="{6E1B589B-3982-4D94-B288-1C34B30BFBAE}" destId="{FC58C35F-DAB3-4DA1-BCBE-FC7A8DA43CD6}" srcOrd="2" destOrd="0" presId="urn:microsoft.com/office/officeart/2005/8/layout/vList2"/>
    <dgm:cxn modelId="{F3DDC1EE-699F-4167-9BD9-8F836210ED65}" type="presParOf" srcId="{6E1B589B-3982-4D94-B288-1C34B30BFBAE}" destId="{737DE3EC-5502-4847-A179-797F96B7C748}" srcOrd="3" destOrd="0" presId="urn:microsoft.com/office/officeart/2005/8/layout/vList2"/>
    <dgm:cxn modelId="{A012B862-3AEB-4BCB-BFBC-444822488F25}" type="presParOf" srcId="{6E1B589B-3982-4D94-B288-1C34B30BFBAE}" destId="{060ADAC5-9CC6-455E-9401-8C0C4018CFD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1C79C-8839-4124-816C-74CFAF0E1C4B}">
      <dsp:nvSpPr>
        <dsp:cNvPr id="0" name=""/>
        <dsp:cNvSpPr/>
      </dsp:nvSpPr>
      <dsp:spPr>
        <a:xfrm>
          <a:off x="0"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9BF524-E9E7-4210-91C8-D63861CFACD1}">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Product owner</a:t>
          </a:r>
        </a:p>
      </dsp:txBody>
      <dsp:txXfrm>
        <a:off x="398656" y="1088253"/>
        <a:ext cx="2959127" cy="1837317"/>
      </dsp:txXfrm>
    </dsp:sp>
    <dsp:sp modelId="{7CE5022A-6BD1-40D4-9B21-A98E1FC2A75F}">
      <dsp:nvSpPr>
        <dsp:cNvPr id="0" name=""/>
        <dsp:cNvSpPr/>
      </dsp:nvSpPr>
      <dsp:spPr>
        <a:xfrm>
          <a:off x="3756441"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A78467-C1F9-4AE2-A8BA-AA61C2028222}">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Scrum master</a:t>
          </a:r>
        </a:p>
      </dsp:txBody>
      <dsp:txXfrm>
        <a:off x="4155097" y="1088253"/>
        <a:ext cx="2959127" cy="1837317"/>
      </dsp:txXfrm>
    </dsp:sp>
    <dsp:sp modelId="{81AE3648-BE4B-4DFC-A795-B4A65B827752}">
      <dsp:nvSpPr>
        <dsp:cNvPr id="0" name=""/>
        <dsp:cNvSpPr/>
      </dsp:nvSpPr>
      <dsp:spPr>
        <a:xfrm>
          <a:off x="7512882" y="706671"/>
          <a:ext cx="3073451" cy="19516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E2D2F-7AB9-4F9C-AE2F-DB157128BA2E}">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Developer</a:t>
          </a:r>
        </a:p>
      </dsp:txBody>
      <dsp:txXfrm>
        <a:off x="7911539" y="1088253"/>
        <a:ext cx="2959127" cy="18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85995-9DF5-4D93-AD10-7CF388AFBA47}">
      <dsp:nvSpPr>
        <dsp:cNvPr id="0" name=""/>
        <dsp:cNvSpPr/>
      </dsp:nvSpPr>
      <dsp:spPr>
        <a:xfrm>
          <a:off x="0" y="30752"/>
          <a:ext cx="10927829" cy="11536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The product owner needs to represent the client </a:t>
          </a:r>
          <a:r>
            <a:rPr lang="en-US" sz="2900" b="0" i="0" kern="1200"/>
            <a:t>stakeholders during meetings to create goals and requirements for the project.</a:t>
          </a:r>
          <a:endParaRPr lang="en-US" sz="2900" kern="1200"/>
        </a:p>
      </dsp:txBody>
      <dsp:txXfrm>
        <a:off x="56315" y="87067"/>
        <a:ext cx="10815199" cy="1040990"/>
      </dsp:txXfrm>
    </dsp:sp>
    <dsp:sp modelId="{78B516F1-7D46-40DF-BA9D-09B6F13D1485}">
      <dsp:nvSpPr>
        <dsp:cNvPr id="0" name=""/>
        <dsp:cNvSpPr/>
      </dsp:nvSpPr>
      <dsp:spPr>
        <a:xfrm>
          <a:off x="0" y="1267892"/>
          <a:ext cx="10927829" cy="11536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They need to communicate the needs and priorities of the application to the development team.</a:t>
          </a:r>
          <a:endParaRPr lang="en-US" sz="2900" kern="1200"/>
        </a:p>
      </dsp:txBody>
      <dsp:txXfrm>
        <a:off x="56315" y="1324207"/>
        <a:ext cx="10815199" cy="1040990"/>
      </dsp:txXfrm>
    </dsp:sp>
    <dsp:sp modelId="{8A3BE2F0-8722-48A4-AC9D-90EDF329783F}">
      <dsp:nvSpPr>
        <dsp:cNvPr id="0" name=""/>
        <dsp:cNvSpPr/>
      </dsp:nvSpPr>
      <dsp:spPr>
        <a:xfrm>
          <a:off x="0" y="2505032"/>
          <a:ext cx="10927829" cy="11536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0" i="0" kern="1200"/>
            <a:t>The product </a:t>
          </a:r>
          <a:r>
            <a:rPr lang="en-US" sz="2900" kern="1200"/>
            <a:t>o</a:t>
          </a:r>
          <a:r>
            <a:rPr lang="en-US" sz="2900" b="0" i="0" kern="1200"/>
            <a:t>wner defines the requirements of the project and manages the product backlog.</a:t>
          </a:r>
          <a:endParaRPr lang="en-US" sz="2900" kern="1200"/>
        </a:p>
      </dsp:txBody>
      <dsp:txXfrm>
        <a:off x="56315" y="2561347"/>
        <a:ext cx="10815199"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176B7-9672-4789-BC66-4C42DF4FC514}">
      <dsp:nvSpPr>
        <dsp:cNvPr id="0" name=""/>
        <dsp:cNvSpPr/>
      </dsp:nvSpPr>
      <dsp:spPr>
        <a:xfrm>
          <a:off x="0" y="406052"/>
          <a:ext cx="10927829" cy="9149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scrum master is responsible for understanding the team’s needs to coordinate meetings and create a productive and inclusive environment for the developers.</a:t>
          </a:r>
        </a:p>
      </dsp:txBody>
      <dsp:txXfrm>
        <a:off x="44664" y="450716"/>
        <a:ext cx="10838501" cy="825612"/>
      </dsp:txXfrm>
    </dsp:sp>
    <dsp:sp modelId="{D54D6A52-B3D0-4F17-8B8F-E27F1C355982}">
      <dsp:nvSpPr>
        <dsp:cNvPr id="0" name=""/>
        <dsp:cNvSpPr/>
      </dsp:nvSpPr>
      <dsp:spPr>
        <a:xfrm>
          <a:off x="0" y="1387232"/>
          <a:ext cx="10927829" cy="91494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Consults with the product owner to organize the structure of requirements and sprints for the team and ensure a good standing with stakeholders.</a:t>
          </a:r>
        </a:p>
      </dsp:txBody>
      <dsp:txXfrm>
        <a:off x="44664" y="1431896"/>
        <a:ext cx="10838501" cy="825612"/>
      </dsp:txXfrm>
    </dsp:sp>
    <dsp:sp modelId="{C3E1B1B4-D881-47F1-980B-3B8AE6CD2E06}">
      <dsp:nvSpPr>
        <dsp:cNvPr id="0" name=""/>
        <dsp:cNvSpPr/>
      </dsp:nvSpPr>
      <dsp:spPr>
        <a:xfrm>
          <a:off x="0" y="2368412"/>
          <a:ext cx="10927829" cy="9149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Coaches on good practices in the agile framework and mitigates conflicts that arise between team members.</a:t>
          </a:r>
        </a:p>
      </dsp:txBody>
      <dsp:txXfrm>
        <a:off x="44664" y="2413076"/>
        <a:ext cx="10838501" cy="825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E67D5-E297-453B-980B-A9864E2FEEEE}">
      <dsp:nvSpPr>
        <dsp:cNvPr id="0" name=""/>
        <dsp:cNvSpPr/>
      </dsp:nvSpPr>
      <dsp:spPr>
        <a:xfrm>
          <a:off x="0" y="52037"/>
          <a:ext cx="10927829" cy="115478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development team is made up of programmers that implement the goals of each sprint by coding the application according to the specified needs communicated by the product owner.</a:t>
          </a:r>
        </a:p>
      </dsp:txBody>
      <dsp:txXfrm>
        <a:off x="56372" y="108409"/>
        <a:ext cx="10815085" cy="1042045"/>
      </dsp:txXfrm>
    </dsp:sp>
    <dsp:sp modelId="{FC58C35F-DAB3-4DA1-BCBE-FC7A8DA43CD6}">
      <dsp:nvSpPr>
        <dsp:cNvPr id="0" name=""/>
        <dsp:cNvSpPr/>
      </dsp:nvSpPr>
      <dsp:spPr>
        <a:xfrm>
          <a:off x="0" y="1267307"/>
          <a:ext cx="10927829" cy="115478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Developers need to understand goals and communicate with each other to ensure functionality and compatibility in software practices.</a:t>
          </a:r>
        </a:p>
      </dsp:txBody>
      <dsp:txXfrm>
        <a:off x="56372" y="1323679"/>
        <a:ext cx="10815085" cy="1042045"/>
      </dsp:txXfrm>
    </dsp:sp>
    <dsp:sp modelId="{060ADAC5-9CC6-455E-9401-8C0C4018CFD5}">
      <dsp:nvSpPr>
        <dsp:cNvPr id="0" name=""/>
        <dsp:cNvSpPr/>
      </dsp:nvSpPr>
      <dsp:spPr>
        <a:xfrm>
          <a:off x="0" y="2482577"/>
          <a:ext cx="10927829" cy="115478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Developers need assistance from the product owner to know the requirements and from the Scrum master to have a clear goal and minimal distractions during development. </a:t>
          </a:r>
        </a:p>
      </dsp:txBody>
      <dsp:txXfrm>
        <a:off x="56372" y="2538949"/>
        <a:ext cx="10815085" cy="10420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9B34-8F84-29F4-4E41-F972D06FC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41A84D-7233-FD9D-C374-DE304B1BE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9D5EF7-E33D-8740-D445-AD0422963676}"/>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E09D1EF5-70B1-55B3-C4E2-9BC7A4B86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B0E23-290E-35F6-549D-0A87C50384EB}"/>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385192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5D11-9916-BD27-49C0-101C418B88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C49126-5872-87DC-AADC-CFB9C95B7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AF2AC-BE67-B937-9593-86DD56CA1CDB}"/>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EB81FFDC-7529-E606-7598-E19776247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60534E-D37E-E5F3-BCED-63D4FE2B7980}"/>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2931146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FD452-266D-D6C0-5AA5-04BC61EEC1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D3F5AC-A702-65F7-BDF3-ADC8E47AB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266FA-4FC9-E7DA-ED3A-5040F03E398F}"/>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C393DDCB-7009-8F2B-EE84-EAC0941BE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63B94-3C8A-0405-52DA-EB13E8B74B61}"/>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359677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CB91-C122-0B1F-6377-3EA6B4F1A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5E251-832D-0E50-DC16-C417A7039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93C64-4252-258B-96C4-8CC07435816E}"/>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A04B0625-2800-7B68-990B-EA38A5602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16B37-545E-DA16-C209-BB6EB1C45DCF}"/>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228186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9265-9DEF-FDB0-6C38-0E8B80B711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EE590-E3EF-B21C-AE7F-A8B2895625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42FDF-7FE2-ED70-FC85-738EEC099E49}"/>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57148BDF-B1D1-9F75-5678-523606C47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7FFAD-FCA2-54E5-4827-FE70CD27852F}"/>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407396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C11A-CDCE-4B99-CD3F-F546095B1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E6B52-0AA0-8DE5-DD45-A27394E72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A2F100-AD43-82EC-7F6D-C9767BD6A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47AACD-ED3A-9812-86E5-691DB923F117}"/>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6" name="Footer Placeholder 5">
            <a:extLst>
              <a:ext uri="{FF2B5EF4-FFF2-40B4-BE49-F238E27FC236}">
                <a16:creationId xmlns:a16="http://schemas.microsoft.com/office/drawing/2014/main" id="{3F254992-5BAC-050B-2022-BD95E3DCB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B3003-6E35-33D2-2165-F96111628B5A}"/>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3935618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0F2C-2FBD-F22E-C05F-6B3E37A28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59980-A82D-3360-7008-77A915CE7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699B4-E0D0-8776-1BB9-D4A5E717EB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3D20D9-827B-B10D-6FC8-F0A8AABB5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7C8A0-FEF4-120C-0C82-DF5E7BE50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147FE-0AD2-315C-2B55-9443E2E83EB8}"/>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8" name="Footer Placeholder 7">
            <a:extLst>
              <a:ext uri="{FF2B5EF4-FFF2-40B4-BE49-F238E27FC236}">
                <a16:creationId xmlns:a16="http://schemas.microsoft.com/office/drawing/2014/main" id="{187B3E11-AFAC-D28B-9395-EEAFA0193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ED704E-1116-C8F2-D81A-88F956ACB226}"/>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3123691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BB35-B11F-62D2-3622-C1DCE6AC61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7014F-45CA-4F29-83AC-7D4310C7EDCC}"/>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4" name="Footer Placeholder 3">
            <a:extLst>
              <a:ext uri="{FF2B5EF4-FFF2-40B4-BE49-F238E27FC236}">
                <a16:creationId xmlns:a16="http://schemas.microsoft.com/office/drawing/2014/main" id="{B4713E54-957D-6E68-C94C-6A26D2B640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97725-1EC7-C236-9D3A-2ECA2BA9410D}"/>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247194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26AC7-A5CE-2F17-41FA-0D7A654FD564}"/>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3" name="Footer Placeholder 2">
            <a:extLst>
              <a:ext uri="{FF2B5EF4-FFF2-40B4-BE49-F238E27FC236}">
                <a16:creationId xmlns:a16="http://schemas.microsoft.com/office/drawing/2014/main" id="{2157F608-AB7D-1056-6F0E-748D5731BF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583EF9-5913-6EC3-340B-A70C5EC6D7BC}"/>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61234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FCBFC-5150-CF0A-6DC0-9E86B9102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902191-4F39-6441-7A5A-E29F9EAE20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975949-A0E7-EEC9-6455-03274A2EE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23415-D4D4-E45B-1818-B96FBC0427D4}"/>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6" name="Footer Placeholder 5">
            <a:extLst>
              <a:ext uri="{FF2B5EF4-FFF2-40B4-BE49-F238E27FC236}">
                <a16:creationId xmlns:a16="http://schemas.microsoft.com/office/drawing/2014/main" id="{C52EF5F3-BD90-A16A-9248-068589B4B4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B2A667-94DD-F87E-1C77-E4FA992035D7}"/>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92911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EC40-6053-6779-D4E7-9B3C51138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E14260-D7A8-B2DF-15CD-CE19B2F13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C7111-134C-6480-A0C5-C73600E2E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B0CE8-6C03-0D34-3E3B-412568F8B7E7}"/>
              </a:ext>
            </a:extLst>
          </p:cNvPr>
          <p:cNvSpPr>
            <a:spLocks noGrp="1"/>
          </p:cNvSpPr>
          <p:nvPr>
            <p:ph type="dt" sz="half" idx="10"/>
          </p:nvPr>
        </p:nvSpPr>
        <p:spPr/>
        <p:txBody>
          <a:bodyPr/>
          <a:lstStyle/>
          <a:p>
            <a:fld id="{7C6CD50E-0A61-4C1D-BC01-4E367394212D}" type="datetimeFigureOut">
              <a:rPr lang="en-US" smtClean="0"/>
              <a:t>12/21/2024</a:t>
            </a:fld>
            <a:endParaRPr lang="en-US"/>
          </a:p>
        </p:txBody>
      </p:sp>
      <p:sp>
        <p:nvSpPr>
          <p:cNvPr id="6" name="Footer Placeholder 5">
            <a:extLst>
              <a:ext uri="{FF2B5EF4-FFF2-40B4-BE49-F238E27FC236}">
                <a16:creationId xmlns:a16="http://schemas.microsoft.com/office/drawing/2014/main" id="{4596F04A-23CF-AE3C-4946-27815765D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F86412-415F-D657-9BB7-D1FB07705912}"/>
              </a:ext>
            </a:extLst>
          </p:cNvPr>
          <p:cNvSpPr>
            <a:spLocks noGrp="1"/>
          </p:cNvSpPr>
          <p:nvPr>
            <p:ph type="sldNum" sz="quarter" idx="12"/>
          </p:nvPr>
        </p:nvSpPr>
        <p:spPr/>
        <p:txBody>
          <a:bodyPr/>
          <a:lstStyle/>
          <a:p>
            <a:fld id="{D0C395A3-C366-419E-B247-3821CBCD4E33}" type="slidenum">
              <a:rPr lang="en-US" smtClean="0"/>
              <a:t>‹#›</a:t>
            </a:fld>
            <a:endParaRPr lang="en-US"/>
          </a:p>
        </p:txBody>
      </p:sp>
    </p:spTree>
    <p:extLst>
      <p:ext uri="{BB962C8B-B14F-4D97-AF65-F5344CB8AC3E}">
        <p14:creationId xmlns:p14="http://schemas.microsoft.com/office/powerpoint/2010/main" val="3989869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FD182-6019-EA98-70CF-2C54D0A8C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26072-D0F2-8261-3017-466F8471C0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8AF79-499D-E9BA-DAA0-661B70767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6CD50E-0A61-4C1D-BC01-4E367394212D}" type="datetimeFigureOut">
              <a:rPr lang="en-US" smtClean="0"/>
              <a:t>12/21/2024</a:t>
            </a:fld>
            <a:endParaRPr lang="en-US"/>
          </a:p>
        </p:txBody>
      </p:sp>
      <p:sp>
        <p:nvSpPr>
          <p:cNvPr id="5" name="Footer Placeholder 4">
            <a:extLst>
              <a:ext uri="{FF2B5EF4-FFF2-40B4-BE49-F238E27FC236}">
                <a16:creationId xmlns:a16="http://schemas.microsoft.com/office/drawing/2014/main" id="{BC7A5F21-AAD1-7F4B-C464-CDFFE000BA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7855AC-069B-E483-C314-EDDB75DB0C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C395A3-C366-419E-B247-3821CBCD4E33}" type="slidenum">
              <a:rPr lang="en-US" smtClean="0"/>
              <a:t>‹#›</a:t>
            </a:fld>
            <a:endParaRPr lang="en-US"/>
          </a:p>
        </p:txBody>
      </p:sp>
    </p:spTree>
    <p:extLst>
      <p:ext uri="{BB962C8B-B14F-4D97-AF65-F5344CB8AC3E}">
        <p14:creationId xmlns:p14="http://schemas.microsoft.com/office/powerpoint/2010/main" val="36168965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audit.vic.gov.au/report/operational-effectiveness-myki-ticketing-system?se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4C6C81-2E9D-EE8B-A271-9964DAD8FC6F}"/>
              </a:ext>
            </a:extLst>
          </p:cNvPr>
          <p:cNvSpPr>
            <a:spLocks noGrp="1"/>
          </p:cNvSpPr>
          <p:nvPr>
            <p:ph type="ctrTitle"/>
          </p:nvPr>
        </p:nvSpPr>
        <p:spPr>
          <a:xfrm>
            <a:off x="838200" y="1336390"/>
            <a:ext cx="6155988" cy="1182927"/>
          </a:xfrm>
        </p:spPr>
        <p:txBody>
          <a:bodyPr vert="horz" lIns="91440" tIns="45720" rIns="91440" bIns="45720" rtlCol="0" anchor="b">
            <a:normAutofit/>
          </a:bodyPr>
          <a:lstStyle/>
          <a:p>
            <a:pPr algn="l"/>
            <a:r>
              <a:rPr lang="en-US" sz="3900" kern="1200" dirty="0">
                <a:solidFill>
                  <a:schemeClr val="tx1"/>
                </a:solidFill>
                <a:latin typeface="+mj-lt"/>
                <a:ea typeface="+mj-ea"/>
                <a:cs typeface="+mj-cs"/>
              </a:rPr>
              <a:t>The Scrum-Agile approach to software development</a:t>
            </a:r>
          </a:p>
        </p:txBody>
      </p:sp>
      <p:cxnSp>
        <p:nvCxnSpPr>
          <p:cNvPr id="56" name="Straight Connector 55">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0120E65-8DFF-12DA-CF2E-F6BDC2C033DD}"/>
              </a:ext>
            </a:extLst>
          </p:cNvPr>
          <p:cNvSpPr>
            <a:spLocks noGrp="1"/>
          </p:cNvSpPr>
          <p:nvPr>
            <p:ph type="subTitle" idx="1"/>
          </p:nvPr>
        </p:nvSpPr>
        <p:spPr>
          <a:xfrm>
            <a:off x="803776" y="2829330"/>
            <a:ext cx="6190412" cy="3344459"/>
          </a:xfrm>
        </p:spPr>
        <p:txBody>
          <a:bodyPr vert="horz" lIns="91440" tIns="45720" rIns="91440" bIns="45720" rtlCol="0" anchor="t">
            <a:normAutofit/>
          </a:bodyPr>
          <a:lstStyle/>
          <a:p>
            <a:r>
              <a:rPr lang="en-US" sz="1600" dirty="0">
                <a:solidFill>
                  <a:schemeClr val="tx1">
                    <a:alpha val="80000"/>
                  </a:schemeClr>
                </a:solidFill>
              </a:rPr>
              <a:t>How the agile process works and why you should start using it</a:t>
            </a:r>
          </a:p>
        </p:txBody>
      </p:sp>
      <p:pic>
        <p:nvPicPr>
          <p:cNvPr id="49" name="Graphic 48" descr="User">
            <a:extLst>
              <a:ext uri="{FF2B5EF4-FFF2-40B4-BE49-F238E27FC236}">
                <a16:creationId xmlns:a16="http://schemas.microsoft.com/office/drawing/2014/main" id="{2C91AF9B-A89E-01D6-7BAB-45C67A874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5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6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42635541"/>
      </p:ext>
    </p:extLst>
  </p:cSld>
  <p:clrMapOvr>
    <a:masterClrMapping/>
  </p:clrMapOvr>
  <mc:AlternateContent xmlns:mc="http://schemas.openxmlformats.org/markup-compatibility/2006">
    <mc:Choice xmlns:p14="http://schemas.microsoft.com/office/powerpoint/2010/main" Requires="p14">
      <p:transition spd="slow" p14:dur="7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80E0D-C6DB-B55F-BD33-54D2E9CB7CD3}"/>
              </a:ext>
            </a:extLst>
          </p:cNvPr>
          <p:cNvSpPr>
            <a:spLocks noGrp="1"/>
          </p:cNvSpPr>
          <p:nvPr>
            <p:ph type="title"/>
          </p:nvPr>
        </p:nvSpPr>
        <p:spPr>
          <a:xfrm>
            <a:off x="1171074" y="1396686"/>
            <a:ext cx="3240506" cy="4064628"/>
          </a:xfrm>
        </p:spPr>
        <p:txBody>
          <a:bodyPr>
            <a:normAutofit/>
          </a:bodyPr>
          <a:lstStyle/>
          <a:p>
            <a:r>
              <a:rPr lang="en-US">
                <a:solidFill>
                  <a:srgbClr val="FFFFFF"/>
                </a:solidFill>
              </a:rPr>
              <a:t>Choosing your workflow</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122F9D6-38CE-7E54-7E92-E4DF375F2DF4}"/>
              </a:ext>
            </a:extLst>
          </p:cNvPr>
          <p:cNvSpPr>
            <a:spLocks noGrp="1"/>
          </p:cNvSpPr>
          <p:nvPr>
            <p:ph idx="1"/>
          </p:nvPr>
        </p:nvSpPr>
        <p:spPr>
          <a:xfrm>
            <a:off x="5370153" y="1526033"/>
            <a:ext cx="5536397" cy="3935281"/>
          </a:xfrm>
        </p:spPr>
        <p:txBody>
          <a:bodyPr>
            <a:normAutofit/>
          </a:bodyPr>
          <a:lstStyle/>
          <a:p>
            <a:endParaRPr lang="en-US" dirty="0"/>
          </a:p>
          <a:p>
            <a:pPr marL="0" indent="0">
              <a:buNone/>
            </a:pPr>
            <a:r>
              <a:rPr lang="en-US" dirty="0">
                <a:solidFill>
                  <a:srgbClr val="282828"/>
                </a:solidFill>
                <a:latin typeface="Tiempos Text"/>
              </a:rPr>
              <a:t>It is important to keep in mind the rigid structure of the waterfall model as it pertains to the ability to work in a changing world with growing technological advances.</a:t>
            </a:r>
            <a:endParaRPr lang="en-US" dirty="0"/>
          </a:p>
        </p:txBody>
      </p:sp>
    </p:spTree>
    <p:extLst>
      <p:ext uri="{BB962C8B-B14F-4D97-AF65-F5344CB8AC3E}">
        <p14:creationId xmlns:p14="http://schemas.microsoft.com/office/powerpoint/2010/main" val="323101977"/>
      </p:ext>
    </p:extLst>
  </p:cSld>
  <p:clrMapOvr>
    <a:masterClrMapping/>
  </p:clrMapOvr>
  <mc:AlternateContent xmlns:mc="http://schemas.openxmlformats.org/markup-compatibility/2006">
    <mc:Choice xmlns:p14="http://schemas.microsoft.com/office/powerpoint/2010/main" Requires="p14">
      <p:transition spd="slow" p14:dur="2500">
        <p14:flythroug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7079BA-9257-99E0-67C4-47400BF16D2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3FF6500-1575-915E-EE9C-6C65A599D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961B6F9-4B6A-2DF4-B164-88DF5E930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9F39D-392E-D0A7-02A3-C7CC62CA3E9C}"/>
              </a:ext>
            </a:extLst>
          </p:cNvPr>
          <p:cNvSpPr>
            <a:spLocks noGrp="1"/>
          </p:cNvSpPr>
          <p:nvPr>
            <p:ph type="title"/>
          </p:nvPr>
        </p:nvSpPr>
        <p:spPr>
          <a:xfrm>
            <a:off x="1171074" y="1396686"/>
            <a:ext cx="3240506" cy="4064628"/>
          </a:xfrm>
        </p:spPr>
        <p:txBody>
          <a:bodyPr>
            <a:normAutofit/>
          </a:bodyPr>
          <a:lstStyle/>
          <a:p>
            <a:r>
              <a:rPr lang="en-US">
                <a:solidFill>
                  <a:srgbClr val="FFFFFF"/>
                </a:solidFill>
              </a:rPr>
              <a:t>Choosing your workflow</a:t>
            </a:r>
          </a:p>
        </p:txBody>
      </p:sp>
      <p:sp>
        <p:nvSpPr>
          <p:cNvPr id="21" name="Arc 20">
            <a:extLst>
              <a:ext uri="{FF2B5EF4-FFF2-40B4-BE49-F238E27FC236}">
                <a16:creationId xmlns:a16="http://schemas.microsoft.com/office/drawing/2014/main" id="{F93DE4EA-9430-70DF-D9B3-33C83F5ACB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B109C3A2-5C4F-D52F-8565-A18BD5719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710CE8E-1A1E-D182-01CA-9499139F8134}"/>
              </a:ext>
            </a:extLst>
          </p:cNvPr>
          <p:cNvSpPr>
            <a:spLocks noGrp="1"/>
          </p:cNvSpPr>
          <p:nvPr>
            <p:ph idx="1"/>
          </p:nvPr>
        </p:nvSpPr>
        <p:spPr>
          <a:xfrm>
            <a:off x="5370153" y="1526033"/>
            <a:ext cx="5536397" cy="3935281"/>
          </a:xfrm>
        </p:spPr>
        <p:txBody>
          <a:bodyPr>
            <a:normAutofit fontScale="77500" lnSpcReduction="20000"/>
          </a:bodyPr>
          <a:lstStyle/>
          <a:p>
            <a:r>
              <a:rPr lang="en-US" dirty="0"/>
              <a:t>“In conclusion,  both  Agile  and  Waterfall  methodologies have  proven  their  value across different industries,  but their effectiveness depends largely on the specific context of the project. Agile is better suited for projects where flexibility,  collaboration, and customer feedback  are paramount, while  Waterfall  remains essential  for  projects requiring strict documentation, phase control, and stable  requirements.” (</a:t>
            </a:r>
            <a:r>
              <a:rPr lang="en-US" sz="2800" dirty="0"/>
              <a:t>Sirisha, </a:t>
            </a:r>
            <a:r>
              <a:rPr lang="en-US" sz="2800" dirty="0" err="1"/>
              <a:t>Mrs</a:t>
            </a:r>
            <a:r>
              <a:rPr lang="en-US" sz="2800" dirty="0"/>
              <a:t> &amp; Sarada, Vani &amp; John, Dr &amp; Ramakrishna, B &amp; Bisen, </a:t>
            </a:r>
            <a:r>
              <a:rPr lang="en-US" sz="2800" dirty="0" err="1"/>
              <a:t>Dineshwari</a:t>
            </a:r>
            <a:r>
              <a:rPr lang="en-US" sz="2800" dirty="0"/>
              <a:t> &amp; </a:t>
            </a:r>
            <a:r>
              <a:rPr lang="en-US" sz="2800" dirty="0" err="1"/>
              <a:t>Haralayya</a:t>
            </a:r>
            <a:r>
              <a:rPr lang="en-US" sz="2800" dirty="0"/>
              <a:t>. </a:t>
            </a:r>
            <a:r>
              <a:rPr lang="en-US" i="1" dirty="0"/>
              <a:t>A comparative analysis of agile and Waterfall Approaches</a:t>
            </a:r>
            <a:r>
              <a:rPr lang="en-US" dirty="0"/>
              <a:t>)</a:t>
            </a:r>
            <a:r>
              <a:rPr lang="en-US" sz="2800" dirty="0"/>
              <a:t> </a:t>
            </a:r>
            <a:endParaRPr lang="en-US" dirty="0"/>
          </a:p>
        </p:txBody>
      </p:sp>
    </p:spTree>
    <p:extLst>
      <p:ext uri="{BB962C8B-B14F-4D97-AF65-F5344CB8AC3E}">
        <p14:creationId xmlns:p14="http://schemas.microsoft.com/office/powerpoint/2010/main" val="806015107"/>
      </p:ext>
    </p:extLst>
  </p:cSld>
  <p:clrMapOvr>
    <a:masterClrMapping/>
  </p:clrMapOvr>
  <mc:AlternateContent xmlns:mc="http://schemas.openxmlformats.org/markup-compatibility/2006">
    <mc:Choice xmlns:p14="http://schemas.microsoft.com/office/powerpoint/2010/main" Requires="p14">
      <p:transition spd="slow" p14:dur="2500">
        <p14:flythroug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6B3E85-3659-4ED7-8E08-EA2AC524E119}"/>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C2D70CB-0539-2574-737C-541223D7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9A69AC1-4550-4ADC-2E57-8DAB9D138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86C7B-A505-B42B-E741-F34D392D9BB3}"/>
              </a:ext>
            </a:extLst>
          </p:cNvPr>
          <p:cNvSpPr>
            <a:spLocks noGrp="1"/>
          </p:cNvSpPr>
          <p:nvPr>
            <p:ph type="title"/>
          </p:nvPr>
        </p:nvSpPr>
        <p:spPr>
          <a:xfrm>
            <a:off x="1171074" y="1396686"/>
            <a:ext cx="3240506" cy="4064628"/>
          </a:xfrm>
        </p:spPr>
        <p:txBody>
          <a:bodyPr>
            <a:normAutofit/>
          </a:bodyPr>
          <a:lstStyle/>
          <a:p>
            <a:r>
              <a:rPr lang="en-US">
                <a:solidFill>
                  <a:srgbClr val="FFFFFF"/>
                </a:solidFill>
              </a:rPr>
              <a:t>Choosing your workflow</a:t>
            </a:r>
          </a:p>
        </p:txBody>
      </p:sp>
      <p:sp>
        <p:nvSpPr>
          <p:cNvPr id="21" name="Arc 20">
            <a:extLst>
              <a:ext uri="{FF2B5EF4-FFF2-40B4-BE49-F238E27FC236}">
                <a16:creationId xmlns:a16="http://schemas.microsoft.com/office/drawing/2014/main" id="{FE18DCF7-66DA-4405-CCF7-759CD1DE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5F2ACD87-5703-D2F9-1DB9-AB9E8ADD7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C180C49-302B-04AF-A6AF-6E625F7F7EAF}"/>
              </a:ext>
            </a:extLst>
          </p:cNvPr>
          <p:cNvSpPr>
            <a:spLocks noGrp="1"/>
          </p:cNvSpPr>
          <p:nvPr>
            <p:ph idx="1"/>
          </p:nvPr>
        </p:nvSpPr>
        <p:spPr>
          <a:xfrm>
            <a:off x="5370153" y="1526033"/>
            <a:ext cx="5536397" cy="3935281"/>
          </a:xfrm>
        </p:spPr>
        <p:txBody>
          <a:bodyPr>
            <a:normAutofit fontScale="92500" lnSpcReduction="20000"/>
          </a:bodyPr>
          <a:lstStyle/>
          <a:p>
            <a:endParaRPr lang="en-US" dirty="0"/>
          </a:p>
          <a:p>
            <a:r>
              <a:rPr lang="en-US" b="0" i="0" dirty="0">
                <a:solidFill>
                  <a:srgbClr val="282828"/>
                </a:solidFill>
                <a:effectLst/>
                <a:latin typeface="Tiempos Text"/>
              </a:rPr>
              <a:t>“Working on agile teams can also help prepare functional managers—who rarely break out of their silos in today’s overspecialized organizations—for general management roles. It exposes them to people in other disciplines, teaches collaborative practices, and underscores the importance of working closely with customers—all essential for future leaders.”</a:t>
            </a:r>
            <a:r>
              <a:rPr lang="en-US" dirty="0"/>
              <a:t> (Rigby et al., </a:t>
            </a:r>
            <a:r>
              <a:rPr lang="en-US" i="1" dirty="0"/>
              <a:t>Embracing agile</a:t>
            </a:r>
            <a:r>
              <a:rPr lang="en-US" dirty="0"/>
              <a:t> 2024)</a:t>
            </a:r>
          </a:p>
          <a:p>
            <a:endParaRPr lang="en-US" dirty="0"/>
          </a:p>
        </p:txBody>
      </p:sp>
    </p:spTree>
    <p:extLst>
      <p:ext uri="{BB962C8B-B14F-4D97-AF65-F5344CB8AC3E}">
        <p14:creationId xmlns:p14="http://schemas.microsoft.com/office/powerpoint/2010/main" val="3043882514"/>
      </p:ext>
    </p:extLst>
  </p:cSld>
  <p:clrMapOvr>
    <a:masterClrMapping/>
  </p:clrMapOvr>
  <mc:AlternateContent xmlns:mc="http://schemas.openxmlformats.org/markup-compatibility/2006">
    <mc:Choice xmlns:p14="http://schemas.microsoft.com/office/powerpoint/2010/main" Requires="p14">
      <p:transition spd="slow" p14:dur="2500">
        <p14:flythroug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A1FA41-E1D1-43CF-8B3B-5E6140890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C2D84B-6969-4F00-BEBA-81C2EBCD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D282BE-4461-4794-89A5-394723CD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3354572" cy="411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5C2D6-D42F-AACC-9CD9-A1F40611F7F7}"/>
              </a:ext>
            </a:extLst>
          </p:cNvPr>
          <p:cNvSpPr>
            <a:spLocks noGrp="1"/>
          </p:cNvSpPr>
          <p:nvPr>
            <p:ph type="title"/>
          </p:nvPr>
        </p:nvSpPr>
        <p:spPr>
          <a:xfrm>
            <a:off x="1798115" y="1808855"/>
            <a:ext cx="2552956" cy="3240290"/>
          </a:xfrm>
        </p:spPr>
        <p:txBody>
          <a:bodyPr>
            <a:normAutofit/>
          </a:bodyPr>
          <a:lstStyle/>
          <a:p>
            <a:pPr algn="ctr"/>
            <a:r>
              <a:rPr lang="en-US" sz="2400">
                <a:solidFill>
                  <a:schemeClr val="tx1">
                    <a:lumMod val="65000"/>
                    <a:lumOff val="35000"/>
                  </a:schemeClr>
                </a:solidFill>
              </a:rPr>
              <a:t>References</a:t>
            </a:r>
          </a:p>
        </p:txBody>
      </p:sp>
      <p:sp>
        <p:nvSpPr>
          <p:cNvPr id="13" name="Content Placeholder 2">
            <a:extLst>
              <a:ext uri="{FF2B5EF4-FFF2-40B4-BE49-F238E27FC236}">
                <a16:creationId xmlns:a16="http://schemas.microsoft.com/office/drawing/2014/main" id="{DB969328-0417-5D40-69D1-EE7043B687E7}"/>
              </a:ext>
            </a:extLst>
          </p:cNvPr>
          <p:cNvSpPr>
            <a:spLocks noGrp="1"/>
          </p:cNvSpPr>
          <p:nvPr>
            <p:ph idx="1"/>
          </p:nvPr>
        </p:nvSpPr>
        <p:spPr>
          <a:xfrm>
            <a:off x="6958856" y="871442"/>
            <a:ext cx="4363748" cy="5115116"/>
          </a:xfrm>
        </p:spPr>
        <p:txBody>
          <a:bodyPr anchor="ctr">
            <a:normAutofit/>
          </a:bodyPr>
          <a:lstStyle/>
          <a:p>
            <a:r>
              <a:rPr lang="en-US" sz="1400" dirty="0" err="1">
                <a:effectLst/>
              </a:rPr>
              <a:t>GeeksforGeeks</a:t>
            </a:r>
            <a:r>
              <a:rPr lang="en-US" sz="1400" dirty="0">
                <a:effectLst/>
              </a:rPr>
              <a:t>. (2024, August 4). </a:t>
            </a:r>
            <a:r>
              <a:rPr lang="en-US" sz="1400" i="1" dirty="0">
                <a:effectLst/>
              </a:rPr>
              <a:t>Product owner: Introduction, roles &amp; responsibilities, and Skills</a:t>
            </a:r>
            <a:r>
              <a:rPr lang="en-US" sz="1400" dirty="0">
                <a:effectLst/>
              </a:rPr>
              <a:t>. https://www.geeksforgeeks.org/product-owner-definition-roles-and-responsibilities/ </a:t>
            </a:r>
          </a:p>
          <a:p>
            <a:r>
              <a:rPr lang="en-US" sz="1400" dirty="0" err="1">
                <a:effectLst/>
              </a:rPr>
              <a:t>GeeksforGeeks</a:t>
            </a:r>
            <a:r>
              <a:rPr lang="en-US" sz="1400" dirty="0">
                <a:effectLst/>
              </a:rPr>
              <a:t>. (2024b, October 18). </a:t>
            </a:r>
            <a:r>
              <a:rPr lang="en-US" sz="1400" i="1" dirty="0">
                <a:effectLst/>
              </a:rPr>
              <a:t>Waterfall Model - Software Engineering</a:t>
            </a:r>
            <a:r>
              <a:rPr lang="en-US" sz="1400" dirty="0">
                <a:effectLst/>
              </a:rPr>
              <a:t>. https://www.geeksforgeeks.org/waterfall-model/?ref=shm </a:t>
            </a:r>
          </a:p>
          <a:p>
            <a:r>
              <a:rPr lang="en-US" sz="1400" dirty="0">
                <a:effectLst/>
              </a:rPr>
              <a:t>Rigby, D., Sutherland, J., &amp; Takeuchi, H. (2024, December 5). </a:t>
            </a:r>
            <a:r>
              <a:rPr lang="en-US" sz="1400" i="1" dirty="0">
                <a:effectLst/>
              </a:rPr>
              <a:t>Embracing agile</a:t>
            </a:r>
            <a:r>
              <a:rPr lang="en-US" sz="1400" dirty="0">
                <a:effectLst/>
              </a:rPr>
              <a:t>. Harvard Business Review. https://hbr.org/2016/05/embracing-agile </a:t>
            </a:r>
          </a:p>
          <a:p>
            <a:r>
              <a:rPr lang="en-US" sz="1400" dirty="0">
                <a:effectLst/>
              </a:rPr>
              <a:t>Nieto-Rodriguez, A. (2023, October 16). </a:t>
            </a:r>
            <a:r>
              <a:rPr lang="en-US" sz="1400" i="1" dirty="0">
                <a:effectLst/>
              </a:rPr>
              <a:t>It’s time to end the battle between Waterfall and Agile</a:t>
            </a:r>
            <a:r>
              <a:rPr lang="en-US" sz="1400" dirty="0">
                <a:effectLst/>
              </a:rPr>
              <a:t>. Harvard Business Review. https://hbr.org/2023/10/its-time-to-end-the-battle-between-waterfall-and-agile </a:t>
            </a:r>
          </a:p>
          <a:p>
            <a:r>
              <a:rPr lang="en-US" sz="1200" dirty="0"/>
              <a:t>Sirisha, </a:t>
            </a:r>
            <a:r>
              <a:rPr lang="en-US" sz="1200" dirty="0" err="1"/>
              <a:t>Mrs</a:t>
            </a:r>
            <a:r>
              <a:rPr lang="en-US" sz="1200" dirty="0"/>
              <a:t> &amp; Sarada, Vani &amp; John, Dr &amp; Ramakrishna, B &amp; Bisen, </a:t>
            </a:r>
            <a:r>
              <a:rPr lang="en-US" sz="1200" dirty="0" err="1"/>
              <a:t>Dineshwari</a:t>
            </a:r>
            <a:r>
              <a:rPr lang="en-US" sz="1200" dirty="0"/>
              <a:t> &amp; </a:t>
            </a:r>
            <a:r>
              <a:rPr lang="en-US" sz="1200" dirty="0" err="1"/>
              <a:t>Haralayya</a:t>
            </a:r>
            <a:r>
              <a:rPr lang="en-US" sz="1200" dirty="0"/>
              <a:t>, Dr. (2024). Project Management Methodologies: A Comparative Analysis of Agile and Waterfall Approaches. Library Progress (International). 44. 17237-17246. </a:t>
            </a:r>
          </a:p>
          <a:p>
            <a:endParaRPr lang="en-US" sz="2000" dirty="0">
              <a:solidFill>
                <a:schemeClr val="tx1">
                  <a:lumMod val="65000"/>
                  <a:lumOff val="35000"/>
                </a:schemeClr>
              </a:solidFill>
            </a:endParaRPr>
          </a:p>
        </p:txBody>
      </p:sp>
    </p:spTree>
    <p:extLst>
      <p:ext uri="{BB962C8B-B14F-4D97-AF65-F5344CB8AC3E}">
        <p14:creationId xmlns:p14="http://schemas.microsoft.com/office/powerpoint/2010/main" val="1195337411"/>
      </p:ext>
    </p:extLst>
  </p:cSld>
  <p:clrMapOvr>
    <a:masterClrMapping/>
  </p:clrMapOvr>
  <mc:AlternateContent xmlns:mc="http://schemas.openxmlformats.org/markup-compatibility/2006">
    <mc:Choice xmlns:p14="http://schemas.microsoft.com/office/powerpoint/2010/main" Requires="p14">
      <p:transition spd="slow" p14:dur="275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53837D-E318-989D-6FBF-6A38938418C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Agile Roles</a:t>
            </a:r>
            <a:br>
              <a:rPr lang="en-US" sz="4000">
                <a:solidFill>
                  <a:srgbClr val="FFFFFF"/>
                </a:solidFill>
              </a:rPr>
            </a:br>
            <a:endParaRPr lang="en-US" sz="4000">
              <a:solidFill>
                <a:srgbClr val="FFFFFF"/>
              </a:solidFill>
            </a:endParaRPr>
          </a:p>
        </p:txBody>
      </p:sp>
      <p:graphicFrame>
        <p:nvGraphicFramePr>
          <p:cNvPr id="19" name="Content Placeholder 2">
            <a:extLst>
              <a:ext uri="{FF2B5EF4-FFF2-40B4-BE49-F238E27FC236}">
                <a16:creationId xmlns:a16="http://schemas.microsoft.com/office/drawing/2014/main" id="{21D53A38-8ACE-B8A0-3CD4-8BF8B8FDDBA7}"/>
              </a:ext>
            </a:extLst>
          </p:cNvPr>
          <p:cNvGraphicFramePr>
            <a:graphicFrameLocks noGrp="1"/>
          </p:cNvGraphicFramePr>
          <p:nvPr>
            <p:ph idx="1"/>
            <p:extLst>
              <p:ext uri="{D42A27DB-BD31-4B8C-83A1-F6EECF244321}">
                <p14:modId xmlns:p14="http://schemas.microsoft.com/office/powerpoint/2010/main" val="392970709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7975592"/>
      </p:ext>
    </p:extLst>
  </p:cSld>
  <p:clrMapOvr>
    <a:masterClrMapping/>
  </p:clrMapOvr>
  <mc:AlternateContent xmlns:mc="http://schemas.openxmlformats.org/markup-compatibility/2006">
    <mc:Choice xmlns:p14="http://schemas.microsoft.com/office/powerpoint/2010/main" Requires="p14">
      <p:transition spd="slow" p14:dur="35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A47A-F430-E530-99D1-18BC78452B4B}"/>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820C82A3-F07A-D684-8097-D9816987C113}"/>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0187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7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A7EBA2-D239-EB83-D653-4AD77289226F}"/>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Product Owner</a:t>
            </a:r>
          </a:p>
        </p:txBody>
      </p:sp>
      <p:graphicFrame>
        <p:nvGraphicFramePr>
          <p:cNvPr id="5" name="Content Placeholder 2">
            <a:extLst>
              <a:ext uri="{FF2B5EF4-FFF2-40B4-BE49-F238E27FC236}">
                <a16:creationId xmlns:a16="http://schemas.microsoft.com/office/drawing/2014/main" id="{16403579-D487-A59A-7B85-0324D0CB5B8B}"/>
              </a:ext>
            </a:extLst>
          </p:cNvPr>
          <p:cNvGraphicFramePr>
            <a:graphicFrameLocks noGrp="1"/>
          </p:cNvGraphicFramePr>
          <p:nvPr>
            <p:ph idx="1"/>
            <p:extLst>
              <p:ext uri="{D42A27DB-BD31-4B8C-83A1-F6EECF244321}">
                <p14:modId xmlns:p14="http://schemas.microsoft.com/office/powerpoint/2010/main" val="140330750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7861937"/>
      </p:ext>
    </p:extLst>
  </p:cSld>
  <p:clrMapOvr>
    <a:masterClrMapping/>
  </p:clrMapOvr>
  <mc:AlternateContent xmlns:mc="http://schemas.openxmlformats.org/markup-compatibility/2006">
    <mc:Choice xmlns:p14="http://schemas.microsoft.com/office/powerpoint/2010/main" Requires="p14">
      <p:transition spd="slow" p14:dur="2000">
        <p:cover/>
      </p:transition>
    </mc:Choice>
    <mc:Fallback>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F4CC90-C1E1-D29F-8F42-A18BA1EFB42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Scrum Master</a:t>
            </a:r>
          </a:p>
        </p:txBody>
      </p:sp>
      <p:graphicFrame>
        <p:nvGraphicFramePr>
          <p:cNvPr id="5" name="Content Placeholder 2">
            <a:extLst>
              <a:ext uri="{FF2B5EF4-FFF2-40B4-BE49-F238E27FC236}">
                <a16:creationId xmlns:a16="http://schemas.microsoft.com/office/drawing/2014/main" id="{EA9158B1-5AD1-C8ED-8219-6DF622E9ABC8}"/>
              </a:ext>
            </a:extLst>
          </p:cNvPr>
          <p:cNvGraphicFramePr>
            <a:graphicFrameLocks noGrp="1"/>
          </p:cNvGraphicFramePr>
          <p:nvPr>
            <p:ph idx="1"/>
            <p:extLst>
              <p:ext uri="{D42A27DB-BD31-4B8C-83A1-F6EECF244321}">
                <p14:modId xmlns:p14="http://schemas.microsoft.com/office/powerpoint/2010/main" val="35141148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15537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49FEA-B1CA-4504-5343-A4F20FC4A037}"/>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Developer</a:t>
            </a:r>
          </a:p>
        </p:txBody>
      </p:sp>
      <p:graphicFrame>
        <p:nvGraphicFramePr>
          <p:cNvPr id="5" name="Content Placeholder 2">
            <a:extLst>
              <a:ext uri="{FF2B5EF4-FFF2-40B4-BE49-F238E27FC236}">
                <a16:creationId xmlns:a16="http://schemas.microsoft.com/office/drawing/2014/main" id="{2443EDB7-FCC7-33BD-EEB5-F751CF476E20}"/>
              </a:ext>
            </a:extLst>
          </p:cNvPr>
          <p:cNvGraphicFramePr>
            <a:graphicFrameLocks noGrp="1"/>
          </p:cNvGraphicFramePr>
          <p:nvPr>
            <p:ph idx="1"/>
            <p:extLst>
              <p:ext uri="{D42A27DB-BD31-4B8C-83A1-F6EECF244321}">
                <p14:modId xmlns:p14="http://schemas.microsoft.com/office/powerpoint/2010/main" val="33630393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0169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C02C1F-65CD-6547-AA15-8D051A262A9D}"/>
              </a:ext>
            </a:extLst>
          </p:cNvPr>
          <p:cNvSpPr>
            <a:spLocks noGrp="1"/>
          </p:cNvSpPr>
          <p:nvPr>
            <p:ph type="title"/>
          </p:nvPr>
        </p:nvSpPr>
        <p:spPr>
          <a:xfrm>
            <a:off x="761803" y="350196"/>
            <a:ext cx="4646904" cy="1624520"/>
          </a:xfrm>
        </p:spPr>
        <p:txBody>
          <a:bodyPr anchor="ctr">
            <a:normAutofit/>
          </a:bodyPr>
          <a:lstStyle/>
          <a:p>
            <a:r>
              <a:rPr lang="en-US" sz="4000"/>
              <a:t>Agile Phases</a:t>
            </a:r>
          </a:p>
        </p:txBody>
      </p:sp>
      <p:sp>
        <p:nvSpPr>
          <p:cNvPr id="3" name="Content Placeholder 2">
            <a:extLst>
              <a:ext uri="{FF2B5EF4-FFF2-40B4-BE49-F238E27FC236}">
                <a16:creationId xmlns:a16="http://schemas.microsoft.com/office/drawing/2014/main" id="{0368C593-9501-9027-0D70-59758DDA4FC9}"/>
              </a:ext>
            </a:extLst>
          </p:cNvPr>
          <p:cNvSpPr>
            <a:spLocks noGrp="1"/>
          </p:cNvSpPr>
          <p:nvPr>
            <p:ph idx="1"/>
          </p:nvPr>
        </p:nvSpPr>
        <p:spPr>
          <a:xfrm>
            <a:off x="761802" y="2743200"/>
            <a:ext cx="4646905" cy="3613149"/>
          </a:xfrm>
        </p:spPr>
        <p:txBody>
          <a:bodyPr anchor="ctr">
            <a:normAutofit fontScale="70000" lnSpcReduction="20000"/>
          </a:bodyPr>
          <a:lstStyle/>
          <a:p>
            <a:r>
              <a:rPr lang="en-US" sz="2000" dirty="0"/>
              <a:t>Requirements Gathering: This phase involves the product owner and stakeholders gathering information of what is needed for the project</a:t>
            </a:r>
          </a:p>
          <a:p>
            <a:r>
              <a:rPr lang="en-US" sz="2000" dirty="0"/>
              <a:t>Planning: This phase has the development team planning to create the features for each iteration of the project</a:t>
            </a:r>
          </a:p>
          <a:p>
            <a:r>
              <a:rPr lang="en-US" sz="2000" dirty="0"/>
              <a:t>Development: This is when the development teams creates the product as defined by the previous requirements and plans</a:t>
            </a:r>
          </a:p>
          <a:p>
            <a:r>
              <a:rPr lang="en-US" sz="2000" dirty="0"/>
              <a:t>Testing: Now the software is put through rigorous testing to ensure it is scalable and functional at all required levels</a:t>
            </a:r>
          </a:p>
          <a:p>
            <a:r>
              <a:rPr lang="en-US" sz="2000" dirty="0"/>
              <a:t>Deployment: The website or application is now live</a:t>
            </a:r>
          </a:p>
          <a:p>
            <a:r>
              <a:rPr lang="en-US" sz="2000" dirty="0"/>
              <a:t>Maintenance: The team continues to integrate features, updates for performance, and bug fixes.</a:t>
            </a:r>
          </a:p>
        </p:txBody>
      </p:sp>
      <p:pic>
        <p:nvPicPr>
          <p:cNvPr id="5" name="Picture 4" descr="Multi-colored paper-craft art">
            <a:extLst>
              <a:ext uri="{FF2B5EF4-FFF2-40B4-BE49-F238E27FC236}">
                <a16:creationId xmlns:a16="http://schemas.microsoft.com/office/drawing/2014/main" id="{BAE35680-6F88-A69A-08E2-8037E8158DA5}"/>
              </a:ext>
            </a:extLst>
          </p:cNvPr>
          <p:cNvPicPr>
            <a:picLocks noChangeAspect="1"/>
          </p:cNvPicPr>
          <p:nvPr/>
        </p:nvPicPr>
        <p:blipFill>
          <a:blip r:embed="rId2"/>
          <a:srcRect l="21419" r="19181" b="-2"/>
          <a:stretch/>
        </p:blipFill>
        <p:spPr>
          <a:xfrm>
            <a:off x="6096000" y="1"/>
            <a:ext cx="6102825" cy="6858000"/>
          </a:xfrm>
          <a:prstGeom prst="rect">
            <a:avLst/>
          </a:prstGeom>
        </p:spPr>
      </p:pic>
    </p:spTree>
    <p:extLst>
      <p:ext uri="{BB962C8B-B14F-4D97-AF65-F5344CB8AC3E}">
        <p14:creationId xmlns:p14="http://schemas.microsoft.com/office/powerpoint/2010/main" val="16246572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1DB-C1A9-7589-5940-0D2240ADF0D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EFAE8D2-D082-30DE-0EB3-15E59298FD1C}"/>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03301434"/>
      </p:ext>
    </p:extLst>
  </p:cSld>
  <p:clrMapOvr>
    <a:masterClrMapping/>
  </p:clrMapOvr>
  <mc:AlternateContent xmlns:mc="http://schemas.openxmlformats.org/markup-compatibility/2006">
    <mc:Choice xmlns:p14="http://schemas.microsoft.com/office/powerpoint/2010/main" Requires="p14">
      <p:transition spd="slow" p14:dur="225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27C42-E5BF-672C-716F-036357A70CD6}"/>
              </a:ext>
            </a:extLst>
          </p:cNvPr>
          <p:cNvSpPr>
            <a:spLocks noGrp="1"/>
          </p:cNvSpPr>
          <p:nvPr>
            <p:ph type="title"/>
          </p:nvPr>
        </p:nvSpPr>
        <p:spPr>
          <a:xfrm>
            <a:off x="761803" y="350196"/>
            <a:ext cx="4646904" cy="1624520"/>
          </a:xfrm>
        </p:spPr>
        <p:txBody>
          <a:bodyPr anchor="ctr">
            <a:normAutofit/>
          </a:bodyPr>
          <a:lstStyle/>
          <a:p>
            <a:r>
              <a:rPr lang="en-US" sz="4000"/>
              <a:t>The waterfall pitfall</a:t>
            </a:r>
          </a:p>
        </p:txBody>
      </p:sp>
      <p:sp>
        <p:nvSpPr>
          <p:cNvPr id="3" name="Content Placeholder 2">
            <a:extLst>
              <a:ext uri="{FF2B5EF4-FFF2-40B4-BE49-F238E27FC236}">
                <a16:creationId xmlns:a16="http://schemas.microsoft.com/office/drawing/2014/main" id="{86A35A33-097E-E8CB-75EF-EF721E4908D7}"/>
              </a:ext>
            </a:extLst>
          </p:cNvPr>
          <p:cNvSpPr>
            <a:spLocks noGrp="1"/>
          </p:cNvSpPr>
          <p:nvPr>
            <p:ph idx="1"/>
          </p:nvPr>
        </p:nvSpPr>
        <p:spPr>
          <a:xfrm>
            <a:off x="761802" y="2743200"/>
            <a:ext cx="4646905" cy="3613149"/>
          </a:xfrm>
        </p:spPr>
        <p:txBody>
          <a:bodyPr anchor="ctr">
            <a:normAutofit/>
          </a:bodyPr>
          <a:lstStyle/>
          <a:p>
            <a:r>
              <a:rPr lang="en-US" sz="2000" dirty="0"/>
              <a:t>The waterfall model would have been very difficult for the team to work in. This framework doesn’t allow us to adapt to changes when new goals are created or when clarifications need to be made.</a:t>
            </a:r>
          </a:p>
          <a:p>
            <a:r>
              <a:rPr lang="en-US" sz="1400" b="0" i="0" dirty="0">
                <a:solidFill>
                  <a:srgbClr val="282828"/>
                </a:solidFill>
                <a:effectLst/>
                <a:latin typeface="Tiempos Text"/>
              </a:rPr>
              <a:t>“The </a:t>
            </a:r>
            <a:r>
              <a:rPr lang="en-US" sz="1400" b="0" i="0" u="none" strike="noStrike" dirty="0">
                <a:effectLst/>
                <a:latin typeface="Tiempos Text"/>
                <a:hlinkClick r:id="rId2"/>
              </a:rPr>
              <a:t>Myki ticketing system</a:t>
            </a:r>
            <a:r>
              <a:rPr lang="en-US" sz="1400" b="0" i="0" dirty="0">
                <a:solidFill>
                  <a:srgbClr val="282828"/>
                </a:solidFill>
                <a:effectLst/>
                <a:latin typeface="Tiempos Text"/>
              </a:rPr>
              <a:t> project in Melbourne, Australia, starkly underscores the Waterfall method’s rigidity. With a budget exceeding AUD 1.5 billion, the project took four times more than the expected two years. Yet, the system was riddled with issues due to its inability to adapt to evolving user requirements and technological advancements.”</a:t>
            </a:r>
            <a:r>
              <a:rPr lang="en-US" sz="1400" dirty="0"/>
              <a:t> (Nieto-Rodriguez, </a:t>
            </a:r>
            <a:r>
              <a:rPr lang="en-US" sz="1400" i="1" dirty="0"/>
              <a:t>It's time to end the battle between Waterfall and Agile</a:t>
            </a:r>
            <a:r>
              <a:rPr lang="en-US" sz="1400" dirty="0"/>
              <a:t> 2023)</a:t>
            </a:r>
            <a:endParaRPr lang="en-US" sz="2000" dirty="0"/>
          </a:p>
        </p:txBody>
      </p:sp>
      <p:pic>
        <p:nvPicPr>
          <p:cNvPr id="5" name="Picture 4" descr="Cascade of waterfalls">
            <a:extLst>
              <a:ext uri="{FF2B5EF4-FFF2-40B4-BE49-F238E27FC236}">
                <a16:creationId xmlns:a16="http://schemas.microsoft.com/office/drawing/2014/main" id="{B30E9D5E-5ACF-A4CA-E465-B3DEE04390E7}"/>
              </a:ext>
            </a:extLst>
          </p:cNvPr>
          <p:cNvPicPr>
            <a:picLocks noChangeAspect="1"/>
          </p:cNvPicPr>
          <p:nvPr/>
        </p:nvPicPr>
        <p:blipFill>
          <a:blip r:embed="rId3"/>
          <a:srcRect l="10322" r="30277" b="-2"/>
          <a:stretch/>
        </p:blipFill>
        <p:spPr>
          <a:xfrm>
            <a:off x="6096000" y="1"/>
            <a:ext cx="6102825" cy="6858000"/>
          </a:xfrm>
          <a:prstGeom prst="rect">
            <a:avLst/>
          </a:prstGeom>
        </p:spPr>
      </p:pic>
    </p:spTree>
    <p:extLst>
      <p:ext uri="{BB962C8B-B14F-4D97-AF65-F5344CB8AC3E}">
        <p14:creationId xmlns:p14="http://schemas.microsoft.com/office/powerpoint/2010/main" val="4054632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500">
        <p15:prstTrans prst="fractur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3C951FDF5D746B1262CD4A5F596E8" ma:contentTypeVersion="5" ma:contentTypeDescription="Create a new document." ma:contentTypeScope="" ma:versionID="11e3ebef71c6deea91852291180e344d">
  <xsd:schema xmlns:xsd="http://www.w3.org/2001/XMLSchema" xmlns:xs="http://www.w3.org/2001/XMLSchema" xmlns:p="http://schemas.microsoft.com/office/2006/metadata/properties" xmlns:ns3="bc8fcb73-be2b-4e85-8b8f-0db2e60ec774" targetNamespace="http://schemas.microsoft.com/office/2006/metadata/properties" ma:root="true" ma:fieldsID="8db28ceb901bf36f41c712e615c87ba7" ns3:_="">
    <xsd:import namespace="bc8fcb73-be2b-4e85-8b8f-0db2e60ec77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fcb73-be2b-4e85-8b8f-0db2e60ec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B602E7-C24B-490B-B8ED-3A9D079AD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fcb73-be2b-4e85-8b8f-0db2e60ec7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1AD31F-6CCE-4F75-84C4-7DADDBE60FD8}">
  <ds:schemaRefs>
    <ds:schemaRef ds:uri="http://schemas.microsoft.com/sharepoint/v3/contenttype/forms"/>
  </ds:schemaRefs>
</ds:datastoreItem>
</file>

<file path=customXml/itemProps3.xml><?xml version="1.0" encoding="utf-8"?>
<ds:datastoreItem xmlns:ds="http://schemas.openxmlformats.org/officeDocument/2006/customXml" ds:itemID="{0720E895-663D-4B2C-A16B-DE1496A3FE3B}">
  <ds:schemaRefs>
    <ds:schemaRef ds:uri="http://schemas.microsoft.com/office/2006/documentManagement/types"/>
    <ds:schemaRef ds:uri="bc8fcb73-be2b-4e85-8b8f-0db2e60ec774"/>
    <ds:schemaRef ds:uri="http://www.w3.org/XML/1998/namespace"/>
    <ds:schemaRef ds:uri="http://purl.org/dc/elements/1.1/"/>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344</TotalTime>
  <Words>824</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Tiempos Text</vt:lpstr>
      <vt:lpstr>Office Theme</vt:lpstr>
      <vt:lpstr>The Scrum-Agile approach to software development</vt:lpstr>
      <vt:lpstr>Agile Roles </vt:lpstr>
      <vt:lpstr>PowerPoint Presentation</vt:lpstr>
      <vt:lpstr>Product Owner</vt:lpstr>
      <vt:lpstr>Scrum Master</vt:lpstr>
      <vt:lpstr>Developer</vt:lpstr>
      <vt:lpstr>Agile Phases</vt:lpstr>
      <vt:lpstr>PowerPoint Presentation</vt:lpstr>
      <vt:lpstr>The waterfall pitfall</vt:lpstr>
      <vt:lpstr>Choosing your workflow</vt:lpstr>
      <vt:lpstr>Choosing your workflow</vt:lpstr>
      <vt:lpstr>Choosing your workflow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Palm, Alexandria</dc:creator>
  <cp:lastModifiedBy>Palm, Alexandria</cp:lastModifiedBy>
  <cp:revision>2</cp:revision>
  <dcterms:created xsi:type="dcterms:W3CDTF">2024-12-21T19:04:35Z</dcterms:created>
  <dcterms:modified xsi:type="dcterms:W3CDTF">2024-12-22T00:48:48Z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0x010100E373C951FDF5D746B1262CD4A5F596E8</vt:lpwstr>
  </property>
</Properties>
</file>