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75ADB-6744-48B0-86E0-0E07FB987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07155-5620-4D7F-BB37-E215DE6BA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E4C28-3B50-4CB0-A023-1A7819F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CDFE3-3FF4-4997-94A4-D5D51B17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7D1F45-AD1F-4111-9B5A-EA9E59E6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89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DD31A-CB1E-4341-88B9-E1DD39EA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79D5BB-6033-49CD-A32E-26EB8F733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F68FCA-ADD2-4167-B5B9-97E205BA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0A258-E430-48D9-A0CE-F109F13C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E4990-0594-49EE-881F-20206D82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086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D9935-97E2-4455-A1A3-DCE7D19D5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DD09AD-FB38-4C46-B91F-B6A5BDF6A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5AE51-78AF-4ED7-8EC6-674B2D39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5AA40-ADEA-4523-9EDC-89DA1F27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CC19B-0FAD-48B5-91F6-794621DC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903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E19A2-D414-44F9-91B4-ECEF4371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C3720-2EF8-4C37-817E-38975AE3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9DCA2-CC9C-4A65-90EF-C4631344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3B23C2-5D27-479F-A8C8-5DF638E2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4E8AE-ADC2-4E14-8231-64F41690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9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CB053-C50D-450D-91DA-8BA93791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F917A8-BB60-48EB-8218-3345B6BC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5393E-1290-4733-A3A4-7D6F04B1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BDEC8-D714-4111-A997-CA734311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12670-C41C-4F67-846F-F34B7FFE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50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76B9-6033-412F-9728-7912BF34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578E4-0A79-4398-8424-5AC9A30FA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00D1E5-6824-4C2C-91E2-BF9EFAC3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FF1FF4-568F-4E15-9B33-9D29CDEB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925CB7-7B84-48C0-821A-4D0F3BEC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752537-5158-4616-8F92-D0FE96CF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627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5820C-DD43-4EDD-92DC-47E31794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9CCE7-77DE-4039-AC80-10197274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C1AC90-184F-4FEE-9903-EEB6D8C02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0E629B-3229-4B72-AF32-93F75AAAD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D11987-B611-4DC8-ACCD-D65292B12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19491-BBC4-4558-8D8C-A6A9D48F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9C48A8-A405-4943-B3BB-F4F68B7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D050F9-A09C-4097-A833-C559E031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7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51188-8ED7-47F8-8241-58F4E8F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C3C706-0843-483C-B471-99E551DF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8FB88C-6ABD-4956-8699-5DE77FDD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29E358-C4B1-428A-AACD-7274A155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5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28EDB-9066-4D99-989B-985934DC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030C54-99DB-4DF2-A24A-08B3D66C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634024-F9B4-48FE-A5DE-B734FD44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52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141A4-7B2A-43DE-AAF5-D523CAC5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D70AB-8CB9-4D2D-881F-09336FD1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F3314E-4061-4236-A838-06054394D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CE3CE2-D0E2-41BC-9A45-27C44CE4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228AB-302B-43D5-B124-F57A2A10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B3834C-30F2-4131-A566-8B2C03CE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17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7DB56-B7AD-4F01-B4A5-25EDF132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44C630-77F2-4BD7-82CD-30CB68C25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1E14C5-8C90-4D31-B36B-1E5A5B05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2DBF3D-5DF0-44F9-8742-078FE104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96077E-6638-4F4C-BE28-454BC052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DA7908-290A-49FE-8DBF-E54F4547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49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D6467C-6A5F-4033-B22B-DDA65B69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B1B0AE-864B-4387-837E-1BD5D350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DA5561-334E-42C1-A52D-9EAF746F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ECCD-8ADD-4D48-8DE8-E1EBC28F49FD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0ACFF-898F-441B-9AED-5C847C99E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3A02A5-4BE7-446D-8119-ED484A1BE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B263C-16C9-4CF4-8521-F3BF23B38F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5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50D5309-90D6-4018-A2CC-BA5D0B706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8" t="10797" r="8239" b="14261"/>
          <a:stretch/>
        </p:blipFill>
        <p:spPr>
          <a:xfrm>
            <a:off x="1209414" y="2384760"/>
            <a:ext cx="1510186" cy="936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A8EC46-FD2B-49A5-815C-9EB566014410}"/>
              </a:ext>
            </a:extLst>
          </p:cNvPr>
          <p:cNvSpPr txBox="1"/>
          <p:nvPr/>
        </p:nvSpPr>
        <p:spPr>
          <a:xfrm>
            <a:off x="1209414" y="3395768"/>
            <a:ext cx="2686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Desarrolladores y editores deben tomar decisiones críticas como.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Predicción de ingresos.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Impacto de reseñas o historias.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Estrategias de precios para maximizar ingresos.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6E410B-9BC3-4CFF-B949-2F7AA3CBEF94}"/>
              </a:ext>
            </a:extLst>
          </p:cNvPr>
          <p:cNvSpPr txBox="1"/>
          <p:nvPr/>
        </p:nvSpPr>
        <p:spPr>
          <a:xfrm>
            <a:off x="7838664" y="1788974"/>
            <a:ext cx="255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Más de 50 mil títulos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Más 120 millones de usuarios activos por mes.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4E42DB7-C28F-4233-9A09-552699608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01" y="685569"/>
            <a:ext cx="1440000" cy="1440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8C4BE2F-31C5-4319-ACE8-6F21A8301662}"/>
              </a:ext>
            </a:extLst>
          </p:cNvPr>
          <p:cNvSpPr txBox="1"/>
          <p:nvPr/>
        </p:nvSpPr>
        <p:spPr>
          <a:xfrm>
            <a:off x="4884301" y="2212894"/>
            <a:ext cx="1735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Ingresos anuales superiores Ingresos año por más de </a:t>
            </a:r>
            <a:r>
              <a:rPr lang="es-ES" sz="1200" b="1" dirty="0"/>
              <a:t>$180 MM</a:t>
            </a:r>
            <a:r>
              <a:rPr lang="es-ES" sz="1200" dirty="0"/>
              <a:t>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E5BA813-96A0-4646-918F-B5663B13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543" y="763032"/>
            <a:ext cx="2555669" cy="860928"/>
          </a:xfrm>
          <a:prstGeom prst="round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560D4DC-9C67-4D49-8163-A596393D6EB6}"/>
              </a:ext>
            </a:extLst>
          </p:cNvPr>
          <p:cNvSpPr txBox="1"/>
          <p:nvPr/>
        </p:nvSpPr>
        <p:spPr>
          <a:xfrm>
            <a:off x="2425362" y="5440438"/>
            <a:ext cx="2555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¿Qué factores influyen de manera dominante en el éxito financiero de un videojuego en Steam? </a:t>
            </a:r>
          </a:p>
        </p:txBody>
      </p:sp>
      <p:pic>
        <p:nvPicPr>
          <p:cNvPr id="1026" name="Picture 2" descr="Diseños PNG de preguntas mas frecuentes ...">
            <a:extLst>
              <a:ext uri="{FF2B5EF4-FFF2-40B4-BE49-F238E27FC236}">
                <a16:creationId xmlns:a16="http://schemas.microsoft.com/office/drawing/2014/main" id="{5AC43133-A4BE-4015-9338-94925253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14" y="5052384"/>
            <a:ext cx="1337808" cy="133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518DE4FF-59ED-46D3-81F6-2E17A5BD9145}"/>
              </a:ext>
            </a:extLst>
          </p:cNvPr>
          <p:cNvGrpSpPr/>
          <p:nvPr/>
        </p:nvGrpSpPr>
        <p:grpSpPr>
          <a:xfrm>
            <a:off x="7142204" y="3132083"/>
            <a:ext cx="4082893" cy="3082387"/>
            <a:chOff x="2079753" y="1944353"/>
            <a:chExt cx="5771174" cy="4439364"/>
          </a:xfrm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8065523-8F7D-4049-89F1-9124FA88E40B}"/>
                </a:ext>
              </a:extLst>
            </p:cNvPr>
            <p:cNvSpPr/>
            <p:nvPr/>
          </p:nvSpPr>
          <p:spPr>
            <a:xfrm>
              <a:off x="5657881" y="4963121"/>
              <a:ext cx="2193046" cy="1420596"/>
            </a:xfrm>
            <a:custGeom>
              <a:avLst/>
              <a:gdLst>
                <a:gd name="connsiteX0" fmla="*/ 0 w 2193046"/>
                <a:gd name="connsiteY0" fmla="*/ 142060 h 1420596"/>
                <a:gd name="connsiteX1" fmla="*/ 142060 w 2193046"/>
                <a:gd name="connsiteY1" fmla="*/ 0 h 1420596"/>
                <a:gd name="connsiteX2" fmla="*/ 2050986 w 2193046"/>
                <a:gd name="connsiteY2" fmla="*/ 0 h 1420596"/>
                <a:gd name="connsiteX3" fmla="*/ 2193046 w 2193046"/>
                <a:gd name="connsiteY3" fmla="*/ 142060 h 1420596"/>
                <a:gd name="connsiteX4" fmla="*/ 2193046 w 2193046"/>
                <a:gd name="connsiteY4" fmla="*/ 1278536 h 1420596"/>
                <a:gd name="connsiteX5" fmla="*/ 2050986 w 2193046"/>
                <a:gd name="connsiteY5" fmla="*/ 1420596 h 1420596"/>
                <a:gd name="connsiteX6" fmla="*/ 142060 w 2193046"/>
                <a:gd name="connsiteY6" fmla="*/ 1420596 h 1420596"/>
                <a:gd name="connsiteX7" fmla="*/ 0 w 2193046"/>
                <a:gd name="connsiteY7" fmla="*/ 1278536 h 1420596"/>
                <a:gd name="connsiteX8" fmla="*/ 0 w 2193046"/>
                <a:gd name="connsiteY8" fmla="*/ 142060 h 14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3046" h="1420596">
                  <a:moveTo>
                    <a:pt x="0" y="142060"/>
                  </a:moveTo>
                  <a:cubicBezTo>
                    <a:pt x="0" y="63602"/>
                    <a:pt x="63602" y="0"/>
                    <a:pt x="142060" y="0"/>
                  </a:cubicBezTo>
                  <a:lnTo>
                    <a:pt x="2050986" y="0"/>
                  </a:lnTo>
                  <a:cubicBezTo>
                    <a:pt x="2129444" y="0"/>
                    <a:pt x="2193046" y="63602"/>
                    <a:pt x="2193046" y="142060"/>
                  </a:cubicBezTo>
                  <a:lnTo>
                    <a:pt x="2193046" y="1278536"/>
                  </a:lnTo>
                  <a:cubicBezTo>
                    <a:pt x="2193046" y="1356994"/>
                    <a:pt x="2129444" y="1420596"/>
                    <a:pt x="2050986" y="1420596"/>
                  </a:cubicBezTo>
                  <a:lnTo>
                    <a:pt x="142060" y="1420596"/>
                  </a:lnTo>
                  <a:cubicBezTo>
                    <a:pt x="63602" y="1420596"/>
                    <a:pt x="0" y="1356994"/>
                    <a:pt x="0" y="1278536"/>
                  </a:cubicBezTo>
                  <a:lnTo>
                    <a:pt x="0" y="14206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2470" tIns="519705" rIns="164556" bIns="164556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2700" kern="120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792547D-F0FB-490B-8FA7-74A968D001B2}"/>
                </a:ext>
              </a:extLst>
            </p:cNvPr>
            <p:cNvSpPr/>
            <p:nvPr/>
          </p:nvSpPr>
          <p:spPr>
            <a:xfrm>
              <a:off x="2079753" y="4963121"/>
              <a:ext cx="2193046" cy="1420596"/>
            </a:xfrm>
            <a:custGeom>
              <a:avLst/>
              <a:gdLst>
                <a:gd name="connsiteX0" fmla="*/ 0 w 2193046"/>
                <a:gd name="connsiteY0" fmla="*/ 142060 h 1420596"/>
                <a:gd name="connsiteX1" fmla="*/ 142060 w 2193046"/>
                <a:gd name="connsiteY1" fmla="*/ 0 h 1420596"/>
                <a:gd name="connsiteX2" fmla="*/ 2050986 w 2193046"/>
                <a:gd name="connsiteY2" fmla="*/ 0 h 1420596"/>
                <a:gd name="connsiteX3" fmla="*/ 2193046 w 2193046"/>
                <a:gd name="connsiteY3" fmla="*/ 142060 h 1420596"/>
                <a:gd name="connsiteX4" fmla="*/ 2193046 w 2193046"/>
                <a:gd name="connsiteY4" fmla="*/ 1278536 h 1420596"/>
                <a:gd name="connsiteX5" fmla="*/ 2050986 w 2193046"/>
                <a:gd name="connsiteY5" fmla="*/ 1420596 h 1420596"/>
                <a:gd name="connsiteX6" fmla="*/ 142060 w 2193046"/>
                <a:gd name="connsiteY6" fmla="*/ 1420596 h 1420596"/>
                <a:gd name="connsiteX7" fmla="*/ 0 w 2193046"/>
                <a:gd name="connsiteY7" fmla="*/ 1278536 h 1420596"/>
                <a:gd name="connsiteX8" fmla="*/ 0 w 2193046"/>
                <a:gd name="connsiteY8" fmla="*/ 142060 h 14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3046" h="1420596">
                  <a:moveTo>
                    <a:pt x="0" y="142060"/>
                  </a:moveTo>
                  <a:cubicBezTo>
                    <a:pt x="0" y="63602"/>
                    <a:pt x="63602" y="0"/>
                    <a:pt x="142060" y="0"/>
                  </a:cubicBezTo>
                  <a:lnTo>
                    <a:pt x="2050986" y="0"/>
                  </a:lnTo>
                  <a:cubicBezTo>
                    <a:pt x="2129444" y="0"/>
                    <a:pt x="2193046" y="63602"/>
                    <a:pt x="2193046" y="142060"/>
                  </a:cubicBezTo>
                  <a:lnTo>
                    <a:pt x="2193046" y="1278536"/>
                  </a:lnTo>
                  <a:cubicBezTo>
                    <a:pt x="2193046" y="1356994"/>
                    <a:pt x="2129444" y="1420596"/>
                    <a:pt x="2050986" y="1420596"/>
                  </a:cubicBezTo>
                  <a:lnTo>
                    <a:pt x="142060" y="1420596"/>
                  </a:lnTo>
                  <a:cubicBezTo>
                    <a:pt x="63602" y="1420596"/>
                    <a:pt x="0" y="1356994"/>
                    <a:pt x="0" y="1278536"/>
                  </a:cubicBezTo>
                  <a:lnTo>
                    <a:pt x="0" y="14206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4556" tIns="519705" rIns="822470" bIns="164556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2700" kern="120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EE9FB914-C050-4537-BFAF-8FCCBC2129FA}"/>
                </a:ext>
              </a:extLst>
            </p:cNvPr>
            <p:cNvSpPr/>
            <p:nvPr/>
          </p:nvSpPr>
          <p:spPr>
            <a:xfrm>
              <a:off x="5657881" y="1944353"/>
              <a:ext cx="2193046" cy="1420596"/>
            </a:xfrm>
            <a:custGeom>
              <a:avLst/>
              <a:gdLst>
                <a:gd name="connsiteX0" fmla="*/ 0 w 2193046"/>
                <a:gd name="connsiteY0" fmla="*/ 142060 h 1420596"/>
                <a:gd name="connsiteX1" fmla="*/ 142060 w 2193046"/>
                <a:gd name="connsiteY1" fmla="*/ 0 h 1420596"/>
                <a:gd name="connsiteX2" fmla="*/ 2050986 w 2193046"/>
                <a:gd name="connsiteY2" fmla="*/ 0 h 1420596"/>
                <a:gd name="connsiteX3" fmla="*/ 2193046 w 2193046"/>
                <a:gd name="connsiteY3" fmla="*/ 142060 h 1420596"/>
                <a:gd name="connsiteX4" fmla="*/ 2193046 w 2193046"/>
                <a:gd name="connsiteY4" fmla="*/ 1278536 h 1420596"/>
                <a:gd name="connsiteX5" fmla="*/ 2050986 w 2193046"/>
                <a:gd name="connsiteY5" fmla="*/ 1420596 h 1420596"/>
                <a:gd name="connsiteX6" fmla="*/ 142060 w 2193046"/>
                <a:gd name="connsiteY6" fmla="*/ 1420596 h 1420596"/>
                <a:gd name="connsiteX7" fmla="*/ 0 w 2193046"/>
                <a:gd name="connsiteY7" fmla="*/ 1278536 h 1420596"/>
                <a:gd name="connsiteX8" fmla="*/ 0 w 2193046"/>
                <a:gd name="connsiteY8" fmla="*/ 142060 h 14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3046" h="1420596">
                  <a:moveTo>
                    <a:pt x="0" y="142060"/>
                  </a:moveTo>
                  <a:cubicBezTo>
                    <a:pt x="0" y="63602"/>
                    <a:pt x="63602" y="0"/>
                    <a:pt x="142060" y="0"/>
                  </a:cubicBezTo>
                  <a:lnTo>
                    <a:pt x="2050986" y="0"/>
                  </a:lnTo>
                  <a:cubicBezTo>
                    <a:pt x="2129444" y="0"/>
                    <a:pt x="2193046" y="63602"/>
                    <a:pt x="2193046" y="142060"/>
                  </a:cubicBezTo>
                  <a:lnTo>
                    <a:pt x="2193046" y="1278536"/>
                  </a:lnTo>
                  <a:cubicBezTo>
                    <a:pt x="2193046" y="1356994"/>
                    <a:pt x="2129444" y="1420596"/>
                    <a:pt x="2050986" y="1420596"/>
                  </a:cubicBezTo>
                  <a:lnTo>
                    <a:pt x="142060" y="1420596"/>
                  </a:lnTo>
                  <a:cubicBezTo>
                    <a:pt x="63602" y="1420596"/>
                    <a:pt x="0" y="1356994"/>
                    <a:pt x="0" y="1278536"/>
                  </a:cubicBezTo>
                  <a:lnTo>
                    <a:pt x="0" y="14206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2470" tIns="164556" rIns="164556" bIns="519705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2700" kern="120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FC8AEDA5-FCAD-4A63-991E-3EEB375F0821}"/>
                </a:ext>
              </a:extLst>
            </p:cNvPr>
            <p:cNvSpPr/>
            <p:nvPr/>
          </p:nvSpPr>
          <p:spPr>
            <a:xfrm>
              <a:off x="2079753" y="1944353"/>
              <a:ext cx="2193046" cy="1420596"/>
            </a:xfrm>
            <a:custGeom>
              <a:avLst/>
              <a:gdLst>
                <a:gd name="connsiteX0" fmla="*/ 0 w 2193046"/>
                <a:gd name="connsiteY0" fmla="*/ 142060 h 1420596"/>
                <a:gd name="connsiteX1" fmla="*/ 142060 w 2193046"/>
                <a:gd name="connsiteY1" fmla="*/ 0 h 1420596"/>
                <a:gd name="connsiteX2" fmla="*/ 2050986 w 2193046"/>
                <a:gd name="connsiteY2" fmla="*/ 0 h 1420596"/>
                <a:gd name="connsiteX3" fmla="*/ 2193046 w 2193046"/>
                <a:gd name="connsiteY3" fmla="*/ 142060 h 1420596"/>
                <a:gd name="connsiteX4" fmla="*/ 2193046 w 2193046"/>
                <a:gd name="connsiteY4" fmla="*/ 1278536 h 1420596"/>
                <a:gd name="connsiteX5" fmla="*/ 2050986 w 2193046"/>
                <a:gd name="connsiteY5" fmla="*/ 1420596 h 1420596"/>
                <a:gd name="connsiteX6" fmla="*/ 142060 w 2193046"/>
                <a:gd name="connsiteY6" fmla="*/ 1420596 h 1420596"/>
                <a:gd name="connsiteX7" fmla="*/ 0 w 2193046"/>
                <a:gd name="connsiteY7" fmla="*/ 1278536 h 1420596"/>
                <a:gd name="connsiteX8" fmla="*/ 0 w 2193046"/>
                <a:gd name="connsiteY8" fmla="*/ 142060 h 142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3046" h="1420596">
                  <a:moveTo>
                    <a:pt x="0" y="142060"/>
                  </a:moveTo>
                  <a:cubicBezTo>
                    <a:pt x="0" y="63602"/>
                    <a:pt x="63602" y="0"/>
                    <a:pt x="142060" y="0"/>
                  </a:cubicBezTo>
                  <a:lnTo>
                    <a:pt x="2050986" y="0"/>
                  </a:lnTo>
                  <a:cubicBezTo>
                    <a:pt x="2129444" y="0"/>
                    <a:pt x="2193046" y="63602"/>
                    <a:pt x="2193046" y="142060"/>
                  </a:cubicBezTo>
                  <a:lnTo>
                    <a:pt x="2193046" y="1278536"/>
                  </a:lnTo>
                  <a:cubicBezTo>
                    <a:pt x="2193046" y="1356994"/>
                    <a:pt x="2129444" y="1420596"/>
                    <a:pt x="2050986" y="1420596"/>
                  </a:cubicBezTo>
                  <a:lnTo>
                    <a:pt x="142060" y="1420596"/>
                  </a:lnTo>
                  <a:cubicBezTo>
                    <a:pt x="63602" y="1420596"/>
                    <a:pt x="0" y="1356994"/>
                    <a:pt x="0" y="1278536"/>
                  </a:cubicBezTo>
                  <a:lnTo>
                    <a:pt x="0" y="14206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4556" tIns="164556" rIns="822470" bIns="519705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2700" kern="120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0AC8C261-EC85-4819-A938-634EFC8FAB8A}"/>
                </a:ext>
              </a:extLst>
            </p:cNvPr>
            <p:cNvSpPr/>
            <p:nvPr/>
          </p:nvSpPr>
          <p:spPr>
            <a:xfrm>
              <a:off x="2998702" y="2197396"/>
              <a:ext cx="1922245" cy="1922245"/>
            </a:xfrm>
            <a:custGeom>
              <a:avLst/>
              <a:gdLst>
                <a:gd name="connsiteX0" fmla="*/ 0 w 1922245"/>
                <a:gd name="connsiteY0" fmla="*/ 1922245 h 1922245"/>
                <a:gd name="connsiteX1" fmla="*/ 1922245 w 1922245"/>
                <a:gd name="connsiteY1" fmla="*/ 0 h 1922245"/>
                <a:gd name="connsiteX2" fmla="*/ 1922245 w 1922245"/>
                <a:gd name="connsiteY2" fmla="*/ 1922245 h 1922245"/>
                <a:gd name="connsiteX3" fmla="*/ 0 w 1922245"/>
                <a:gd name="connsiteY3" fmla="*/ 1922245 h 192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2245" h="1922245">
                  <a:moveTo>
                    <a:pt x="0" y="1922245"/>
                  </a:moveTo>
                  <a:cubicBezTo>
                    <a:pt x="0" y="860618"/>
                    <a:pt x="860618" y="0"/>
                    <a:pt x="1922245" y="0"/>
                  </a:cubicBezTo>
                  <a:lnTo>
                    <a:pt x="1922245" y="1922245"/>
                  </a:lnTo>
                  <a:lnTo>
                    <a:pt x="0" y="19222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5037" tIns="755037" rIns="192024" bIns="192024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2700" kern="120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55DABB1E-5993-472A-8079-EF2A7112FEEF}"/>
                </a:ext>
              </a:extLst>
            </p:cNvPr>
            <p:cNvSpPr/>
            <p:nvPr/>
          </p:nvSpPr>
          <p:spPr>
            <a:xfrm>
              <a:off x="5009734" y="2197396"/>
              <a:ext cx="1922245" cy="1922245"/>
            </a:xfrm>
            <a:custGeom>
              <a:avLst/>
              <a:gdLst>
                <a:gd name="connsiteX0" fmla="*/ 0 w 1922245"/>
                <a:gd name="connsiteY0" fmla="*/ 1922245 h 1922245"/>
                <a:gd name="connsiteX1" fmla="*/ 1922245 w 1922245"/>
                <a:gd name="connsiteY1" fmla="*/ 0 h 1922245"/>
                <a:gd name="connsiteX2" fmla="*/ 1922245 w 1922245"/>
                <a:gd name="connsiteY2" fmla="*/ 1922245 h 1922245"/>
                <a:gd name="connsiteX3" fmla="*/ 0 w 1922245"/>
                <a:gd name="connsiteY3" fmla="*/ 1922245 h 192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2245" h="1922245">
                  <a:moveTo>
                    <a:pt x="0" y="0"/>
                  </a:moveTo>
                  <a:cubicBezTo>
                    <a:pt x="1061627" y="0"/>
                    <a:pt x="1922245" y="860618"/>
                    <a:pt x="1922245" y="1922245"/>
                  </a:cubicBezTo>
                  <a:lnTo>
                    <a:pt x="0" y="192224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755037" rIns="755037" bIns="192024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2700" kern="1200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B813CC2C-1834-420C-A093-C8FD5AC5790E}"/>
                </a:ext>
              </a:extLst>
            </p:cNvPr>
            <p:cNvSpPr/>
            <p:nvPr/>
          </p:nvSpPr>
          <p:spPr>
            <a:xfrm rot="21600000">
              <a:off x="5009734" y="4208428"/>
              <a:ext cx="1922245" cy="1922246"/>
            </a:xfrm>
            <a:custGeom>
              <a:avLst/>
              <a:gdLst>
                <a:gd name="connsiteX0" fmla="*/ 0 w 1922245"/>
                <a:gd name="connsiteY0" fmla="*/ 1922245 h 1922245"/>
                <a:gd name="connsiteX1" fmla="*/ 1922245 w 1922245"/>
                <a:gd name="connsiteY1" fmla="*/ 0 h 1922245"/>
                <a:gd name="connsiteX2" fmla="*/ 1922245 w 1922245"/>
                <a:gd name="connsiteY2" fmla="*/ 1922245 h 1922245"/>
                <a:gd name="connsiteX3" fmla="*/ 0 w 1922245"/>
                <a:gd name="connsiteY3" fmla="*/ 1922245 h 192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2245" h="1922245">
                  <a:moveTo>
                    <a:pt x="1922245" y="0"/>
                  </a:moveTo>
                  <a:cubicBezTo>
                    <a:pt x="1922245" y="1061627"/>
                    <a:pt x="1061627" y="1922245"/>
                    <a:pt x="0" y="1922245"/>
                  </a:cubicBezTo>
                  <a:lnTo>
                    <a:pt x="0" y="0"/>
                  </a:lnTo>
                  <a:lnTo>
                    <a:pt x="192224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92025" rIns="755037" bIns="755037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2700" kern="120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CA5695CA-C311-4039-A6A5-565B05020677}"/>
                </a:ext>
              </a:extLst>
            </p:cNvPr>
            <p:cNvSpPr/>
            <p:nvPr/>
          </p:nvSpPr>
          <p:spPr>
            <a:xfrm rot="21600000">
              <a:off x="2998702" y="4208429"/>
              <a:ext cx="1922245" cy="1922245"/>
            </a:xfrm>
            <a:custGeom>
              <a:avLst/>
              <a:gdLst>
                <a:gd name="connsiteX0" fmla="*/ 0 w 1922245"/>
                <a:gd name="connsiteY0" fmla="*/ 1922245 h 1922245"/>
                <a:gd name="connsiteX1" fmla="*/ 1922245 w 1922245"/>
                <a:gd name="connsiteY1" fmla="*/ 0 h 1922245"/>
                <a:gd name="connsiteX2" fmla="*/ 1922245 w 1922245"/>
                <a:gd name="connsiteY2" fmla="*/ 1922245 h 1922245"/>
                <a:gd name="connsiteX3" fmla="*/ 0 w 1922245"/>
                <a:gd name="connsiteY3" fmla="*/ 1922245 h 192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2245" h="1922245">
                  <a:moveTo>
                    <a:pt x="1922245" y="1922245"/>
                  </a:moveTo>
                  <a:cubicBezTo>
                    <a:pt x="860618" y="1922245"/>
                    <a:pt x="0" y="1061627"/>
                    <a:pt x="0" y="0"/>
                  </a:cubicBezTo>
                  <a:lnTo>
                    <a:pt x="1922245" y="0"/>
                  </a:lnTo>
                  <a:lnTo>
                    <a:pt x="1922245" y="19222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hueOff val="0"/>
                    <a:satOff val="0"/>
                    <a:lumOff val="0"/>
                    <a:tint val="66000"/>
                    <a:satMod val="160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tint val="44500"/>
                    <a:satMod val="16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5037" tIns="192024" rIns="192024" bIns="755037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2700" kern="1200"/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5D3C3E3-7079-44D3-B72A-DEE9EAFF6A18}"/>
              </a:ext>
            </a:extLst>
          </p:cNvPr>
          <p:cNvSpPr txBox="1"/>
          <p:nvPr/>
        </p:nvSpPr>
        <p:spPr>
          <a:xfrm>
            <a:off x="8472286" y="4341165"/>
            <a:ext cx="14559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/>
              <a:t>Solución analítica 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F96F0F6-D2C2-459E-8EC5-38CB65FFE693}"/>
              </a:ext>
            </a:extLst>
          </p:cNvPr>
          <p:cNvSpPr txBox="1"/>
          <p:nvPr/>
        </p:nvSpPr>
        <p:spPr>
          <a:xfrm>
            <a:off x="9673598" y="3150219"/>
            <a:ext cx="1558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1" dirty="0"/>
              <a:t>Análisis descriptivo </a:t>
            </a:r>
            <a:r>
              <a:rPr lang="es-ES" sz="1000" dirty="0"/>
              <a:t>Identificar patrones históricos de ventas, precios y calificaciones. 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F6CA57E-EC03-485C-A079-C417D69BA181}"/>
              </a:ext>
            </a:extLst>
          </p:cNvPr>
          <p:cNvSpPr txBox="1"/>
          <p:nvPr/>
        </p:nvSpPr>
        <p:spPr>
          <a:xfrm>
            <a:off x="9673598" y="5310228"/>
            <a:ext cx="15838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1" dirty="0"/>
              <a:t>Análisis predictivo </a:t>
            </a:r>
            <a:r>
              <a:rPr lang="es-ES" sz="1000" dirty="0"/>
              <a:t>Crear modelos para predecir ingresos y clasificar juegos.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2D49A45-5D3F-4D16-BBB1-4D1F6C2BC9F0}"/>
              </a:ext>
            </a:extLst>
          </p:cNvPr>
          <p:cNvSpPr txBox="1"/>
          <p:nvPr/>
        </p:nvSpPr>
        <p:spPr>
          <a:xfrm>
            <a:off x="7154682" y="3160960"/>
            <a:ext cx="16900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1" dirty="0"/>
              <a:t>Despliegue de la solución</a:t>
            </a:r>
          </a:p>
          <a:p>
            <a:r>
              <a:rPr lang="es-ES" sz="1000" dirty="0"/>
              <a:t>Dashboard interactivo que permita explorar resultados, realizar simulaciones y comparar juegos.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638F2E6-AD68-4C4E-88DF-D97FBDEB9D26}"/>
              </a:ext>
            </a:extLst>
          </p:cNvPr>
          <p:cNvSpPr txBox="1"/>
          <p:nvPr/>
        </p:nvSpPr>
        <p:spPr>
          <a:xfrm>
            <a:off x="7154682" y="5316183"/>
            <a:ext cx="16900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1" dirty="0"/>
              <a:t>Una herramienta</a:t>
            </a:r>
          </a:p>
          <a:p>
            <a:r>
              <a:rPr lang="es-ES" sz="1000" dirty="0"/>
              <a:t>Anticipar el desempeño financiero, optimizar precios y estrategias de mercado, y reducir riesgos financieros. 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72F9C70-0468-4590-8E1D-9F94DDC98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993" y="180262"/>
            <a:ext cx="2143125" cy="2143125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9D8F2716-4034-4442-8FB7-859C7C60B5CD}"/>
              </a:ext>
            </a:extLst>
          </p:cNvPr>
          <p:cNvSpPr/>
          <p:nvPr/>
        </p:nvSpPr>
        <p:spPr>
          <a:xfrm>
            <a:off x="317251" y="180262"/>
            <a:ext cx="11454539" cy="634482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66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A3C3F8-B162-427F-BACB-269B53897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7748"/>
          <a:stretch/>
        </p:blipFill>
        <p:spPr>
          <a:xfrm>
            <a:off x="5821898" y="3444515"/>
            <a:ext cx="1533833" cy="23399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8F616F1-6338-4A12-85C4-680B4B6FD2AF}"/>
              </a:ext>
            </a:extLst>
          </p:cNvPr>
          <p:cNvSpPr txBox="1"/>
          <p:nvPr/>
        </p:nvSpPr>
        <p:spPr>
          <a:xfrm>
            <a:off x="5918857" y="520011"/>
            <a:ext cx="1610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/>
              <a:t>La solución tablero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1B62EC-19CC-47A7-8E9F-8BD247A73310}"/>
              </a:ext>
            </a:extLst>
          </p:cNvPr>
          <p:cNvSpPr txBox="1"/>
          <p:nvPr/>
        </p:nvSpPr>
        <p:spPr>
          <a:xfrm>
            <a:off x="704095" y="3579814"/>
            <a:ext cx="19430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/>
              <a:t>Los principales resultados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EB47804-4CF4-4612-834C-84824856BC01}"/>
              </a:ext>
            </a:extLst>
          </p:cNvPr>
          <p:cNvSpPr txBox="1"/>
          <p:nvPr/>
        </p:nvSpPr>
        <p:spPr>
          <a:xfrm>
            <a:off x="5890724" y="3144562"/>
            <a:ext cx="1543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/>
              <a:t>Las conclusiones</a:t>
            </a:r>
            <a:endParaRPr lang="es-CO" sz="12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EE9E48-AE07-452F-B214-F40468D1162E}"/>
              </a:ext>
            </a:extLst>
          </p:cNvPr>
          <p:cNvSpPr txBox="1"/>
          <p:nvPr/>
        </p:nvSpPr>
        <p:spPr>
          <a:xfrm>
            <a:off x="7434389" y="3146318"/>
            <a:ext cx="41911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/>
              <a:t>Configuración óptima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Basado en los experimentos, la mejor configuración observada fue maxdepth=20, min_samples_leaf=3 y num_trees=350 con buen balance entre precisión del modelo y tiempo de entrenamiento.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Trade-off entre complejidad y precisión al aumentar maxdepth en más de 20 o incrementar num_trees a 500 no aporta mejoras significativas en el MSE.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Siguientes pasos: explorar ajustes adicionales a min_samples_split o utilizar otras herramientas para un enfoque más exhaustivo de búsqueda de hiperparámetros.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Validar esta configuración óptima con un conjunto de validación cruzada para evaluar la estabilidad del modelo. </a:t>
            </a:r>
            <a:endParaRPr lang="es-CO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C1994E-7891-4FD6-A32E-F4C16C22A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55" y="581336"/>
            <a:ext cx="3897402" cy="230589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E0160A7-3703-4004-960B-2EA95887044E}"/>
              </a:ext>
            </a:extLst>
          </p:cNvPr>
          <p:cNvSpPr txBox="1"/>
          <p:nvPr/>
        </p:nvSpPr>
        <p:spPr>
          <a:xfrm>
            <a:off x="2159269" y="578911"/>
            <a:ext cx="31588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Los experimentos fueron registrados en MLflow para realizar un análisis detallado de los hiperparámetros y su impacto en la métrica de error cuadrático medio (MSE). Principales hallazgos con 4 experimentos: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Hiperparámetros Evaluados: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maxdepth: 25, 10, 10, 20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min_samples_leaf: 5, 4, 4, 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num_trees: 350, 500, 300, 300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min_samples_split: Fijo en 2 para todos los experimentos. </a:t>
            </a:r>
            <a:endParaRPr lang="es-CO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71ED9EF-9A6F-4E67-803D-6D7FF747070D}"/>
              </a:ext>
            </a:extLst>
          </p:cNvPr>
          <p:cNvSpPr txBox="1"/>
          <p:nvPr/>
        </p:nvSpPr>
        <p:spPr>
          <a:xfrm>
            <a:off x="2027033" y="3856878"/>
            <a:ext cx="3410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 profundidad máxima del árbol es un factor importante. Los valores más altos (20-25) tienden a mejorar el ajuste con resultados marginales.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maxdepth=25 no mejora sustancialmente el MSE en relación con maxdepth=20.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Impacto de min_samples_leaf. Valores más bajos (3-4) para este hiperparámetro resultan en mejores predicciones.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min_samples_leaf=5 mostró un aumento en el MSE, lo que indica que este valor reduce la capacidad del modelo.</a:t>
            </a:r>
            <a:endParaRPr lang="es-CO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7CFCA7D-3E41-4052-9724-118498F78CD9}"/>
              </a:ext>
            </a:extLst>
          </p:cNvPr>
          <p:cNvSpPr txBox="1"/>
          <p:nvPr/>
        </p:nvSpPr>
        <p:spPr>
          <a:xfrm>
            <a:off x="5909025" y="774287"/>
            <a:ext cx="18810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Este tablero proporciona una visión del desempeño de los videojuegos más relevantes en Steam en 2024.</a:t>
            </a:r>
            <a:endParaRPr lang="es-CO" sz="12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6945DB5-42D2-4AD7-A7C6-9698B5EAB7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8" t="14508" r="10544" b="17110"/>
          <a:stretch/>
        </p:blipFill>
        <p:spPr>
          <a:xfrm>
            <a:off x="520061" y="883534"/>
            <a:ext cx="1706941" cy="1465522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94491817-F4E9-45CD-91AE-19B19B2630A2}"/>
              </a:ext>
            </a:extLst>
          </p:cNvPr>
          <p:cNvSpPr txBox="1"/>
          <p:nvPr/>
        </p:nvSpPr>
        <p:spPr>
          <a:xfrm>
            <a:off x="645099" y="585258"/>
            <a:ext cx="1592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/>
              <a:t>Modelo construidos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4F9EC2D6-1C6D-4A1F-B1E4-39F5A5011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83" y="3970593"/>
            <a:ext cx="1317446" cy="131744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3FAF9E74-B44B-48DB-B8D7-3910754AC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11" y="258805"/>
            <a:ext cx="11455377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440</Words>
  <Application>Microsoft Office PowerPoint</Application>
  <PresentationFormat>Panorámica</PresentationFormat>
  <Paragraphs>39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Velasquez</dc:creator>
  <cp:lastModifiedBy>Luis Velasquez</cp:lastModifiedBy>
  <cp:revision>16</cp:revision>
  <dcterms:created xsi:type="dcterms:W3CDTF">2024-11-23T02:29:12Z</dcterms:created>
  <dcterms:modified xsi:type="dcterms:W3CDTF">2024-11-23T03:42:19Z</dcterms:modified>
</cp:coreProperties>
</file>