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58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B55"/>
    <a:srgbClr val="170909"/>
    <a:srgbClr val="462917"/>
    <a:srgbClr val="160808"/>
    <a:srgbClr val="706862"/>
    <a:srgbClr val="ECE9D9"/>
    <a:srgbClr val="847A73"/>
    <a:srgbClr val="837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83414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8DC59-42DC-4873-B105-87394D6C1156}" type="doc">
      <dgm:prSet loTypeId="urn:microsoft.com/office/officeart/2018/2/layout/IconVerticalSolidList" loCatId="icon" qsTypeId="urn:microsoft.com/office/officeart/2005/8/quickstyle/3d4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7E9F5F21-DBA3-4E2A-BBC6-536AFD97A9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on High-Impact Factors:</a:t>
          </a:r>
          <a:r>
            <a:rPr lang="en-US" sz="1100" b="1" i="1" dirty="0"/>
            <a:t> </a:t>
          </a:r>
          <a:r>
            <a:rPr lang="en-US" sz="1100" dirty="0"/>
            <a:t>If coffee, vibe, or service correlate strongly with ratings, these are areas to enhance.</a:t>
          </a:r>
        </a:p>
      </dgm:t>
    </dgm:pt>
    <dgm:pt modelId="{1DC3944F-D163-4179-824A-D975217F673B}" type="parTrans" cxnId="{95609E00-0A98-42D1-81A3-D01CE22A9492}">
      <dgm:prSet/>
      <dgm:spPr/>
      <dgm:t>
        <a:bodyPr/>
        <a:lstStyle/>
        <a:p>
          <a:endParaRPr lang="en-US" sz="1100"/>
        </a:p>
      </dgm:t>
    </dgm:pt>
    <dgm:pt modelId="{8D7F2FC1-4F32-4EBB-8BE7-6503C243B250}" type="sibTrans" cxnId="{95609E00-0A98-42D1-81A3-D01CE22A9492}">
      <dgm:prSet/>
      <dgm:spPr/>
      <dgm:t>
        <a:bodyPr/>
        <a:lstStyle/>
        <a:p>
          <a:endParaRPr lang="en-US" sz="1100"/>
        </a:p>
      </dgm:t>
    </dgm:pt>
    <dgm:pt modelId="{CA243B82-F702-41CD-AD30-9B5C62F65A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Pricing Strategy</a:t>
          </a:r>
          <a:r>
            <a:rPr lang="en-US" sz="1100" dirty="0"/>
            <a:t>: Given that price may not correlate strongly with rating_y or num_reviews, coffee shops should ensure pricing reflects value without expecting it to significantly influence ratings.</a:t>
          </a:r>
        </a:p>
      </dgm:t>
    </dgm:pt>
    <dgm:pt modelId="{27C80468-48D9-4BB9-AC19-DF083D1BE21A}" type="parTrans" cxnId="{CC545AFA-19D1-4718-A9C1-32E0D820347D}">
      <dgm:prSet/>
      <dgm:spPr/>
      <dgm:t>
        <a:bodyPr/>
        <a:lstStyle/>
        <a:p>
          <a:endParaRPr lang="en-US" sz="1100"/>
        </a:p>
      </dgm:t>
    </dgm:pt>
    <dgm:pt modelId="{C78B696A-A951-4FD5-83C2-9B7CD2760FF2}" type="sibTrans" cxnId="{CC545AFA-19D1-4718-A9C1-32E0D820347D}">
      <dgm:prSet/>
      <dgm:spPr/>
      <dgm:t>
        <a:bodyPr/>
        <a:lstStyle/>
        <a:p>
          <a:endParaRPr lang="en-US" sz="1100"/>
        </a:p>
      </dgm:t>
    </dgm:pt>
    <dgm:pt modelId="{D1DACB19-59C3-4C40-8013-40707B98CB18}" type="pres">
      <dgm:prSet presAssocID="{F668DC59-42DC-4873-B105-87394D6C1156}" presName="root" presStyleCnt="0">
        <dgm:presLayoutVars>
          <dgm:dir/>
          <dgm:resizeHandles val="exact"/>
        </dgm:presLayoutVars>
      </dgm:prSet>
      <dgm:spPr/>
    </dgm:pt>
    <dgm:pt modelId="{AAABE4C6-1D73-4FB8-B242-A2E0CA5C3BF8}" type="pres">
      <dgm:prSet presAssocID="{7E9F5F21-DBA3-4E2A-BBC6-536AFD97A96B}" presName="compNode" presStyleCnt="0"/>
      <dgm:spPr/>
    </dgm:pt>
    <dgm:pt modelId="{481700F0-B892-456C-A153-8ADA88D691FD}" type="pres">
      <dgm:prSet presAssocID="{7E9F5F21-DBA3-4E2A-BBC6-536AFD97A96B}" presName="bgRect" presStyleLbl="bgShp" presStyleIdx="0" presStyleCnt="2"/>
      <dgm:spPr/>
    </dgm:pt>
    <dgm:pt modelId="{75EC8D75-3228-437B-B147-4967FD60BC20}" type="pres">
      <dgm:prSet presAssocID="{7E9F5F21-DBA3-4E2A-BBC6-536AFD97A9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D9A2AB41-BC4F-4344-B4C3-D639D3AF365E}" type="pres">
      <dgm:prSet presAssocID="{7E9F5F21-DBA3-4E2A-BBC6-536AFD97A96B}" presName="spaceRect" presStyleCnt="0"/>
      <dgm:spPr/>
    </dgm:pt>
    <dgm:pt modelId="{28828922-711C-4F8E-BEC0-F0DDEB3B2574}" type="pres">
      <dgm:prSet presAssocID="{7E9F5F21-DBA3-4E2A-BBC6-536AFD97A96B}" presName="parTx" presStyleLbl="revTx" presStyleIdx="0" presStyleCnt="2">
        <dgm:presLayoutVars>
          <dgm:chMax val="0"/>
          <dgm:chPref val="0"/>
        </dgm:presLayoutVars>
      </dgm:prSet>
      <dgm:spPr/>
    </dgm:pt>
    <dgm:pt modelId="{C9C40A17-F29A-42B3-8EA9-386EE55FEF7A}" type="pres">
      <dgm:prSet presAssocID="{8D7F2FC1-4F32-4EBB-8BE7-6503C243B250}" presName="sibTrans" presStyleCnt="0"/>
      <dgm:spPr/>
    </dgm:pt>
    <dgm:pt modelId="{2472F114-AB26-4A9B-8572-4DA8BBFF6E6E}" type="pres">
      <dgm:prSet presAssocID="{CA243B82-F702-41CD-AD30-9B5C62F65AD1}" presName="compNode" presStyleCnt="0"/>
      <dgm:spPr/>
    </dgm:pt>
    <dgm:pt modelId="{561785EF-CEB4-423A-A3F7-32D8BD9F8413}" type="pres">
      <dgm:prSet presAssocID="{CA243B82-F702-41CD-AD30-9B5C62F65AD1}" presName="bgRect" presStyleLbl="bgShp" presStyleIdx="1" presStyleCnt="2"/>
      <dgm:spPr/>
    </dgm:pt>
    <dgm:pt modelId="{FA95BB1C-9F21-4350-A66A-D525725B496D}" type="pres">
      <dgm:prSet presAssocID="{CA243B82-F702-41CD-AD30-9B5C62F65A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63861F9E-F697-435E-AB3C-DFC6C96658D2}" type="pres">
      <dgm:prSet presAssocID="{CA243B82-F702-41CD-AD30-9B5C62F65AD1}" presName="spaceRect" presStyleCnt="0"/>
      <dgm:spPr/>
    </dgm:pt>
    <dgm:pt modelId="{F03DC851-9D84-4CDB-A4BB-F547F15AF211}" type="pres">
      <dgm:prSet presAssocID="{CA243B82-F702-41CD-AD30-9B5C62F65AD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609E00-0A98-42D1-81A3-D01CE22A9492}" srcId="{F668DC59-42DC-4873-B105-87394D6C1156}" destId="{7E9F5F21-DBA3-4E2A-BBC6-536AFD97A96B}" srcOrd="0" destOrd="0" parTransId="{1DC3944F-D163-4179-824A-D975217F673B}" sibTransId="{8D7F2FC1-4F32-4EBB-8BE7-6503C243B250}"/>
    <dgm:cxn modelId="{9A222665-61BC-4B17-AA19-38E3158E2C20}" type="presOf" srcId="{CA243B82-F702-41CD-AD30-9B5C62F65AD1}" destId="{F03DC851-9D84-4CDB-A4BB-F547F15AF211}" srcOrd="0" destOrd="0" presId="urn:microsoft.com/office/officeart/2018/2/layout/IconVerticalSolidList"/>
    <dgm:cxn modelId="{08953496-53C6-4864-A1E4-CBF359CE8801}" type="presOf" srcId="{F668DC59-42DC-4873-B105-87394D6C1156}" destId="{D1DACB19-59C3-4C40-8013-40707B98CB18}" srcOrd="0" destOrd="0" presId="urn:microsoft.com/office/officeart/2018/2/layout/IconVerticalSolidList"/>
    <dgm:cxn modelId="{CC545AFA-19D1-4718-A9C1-32E0D820347D}" srcId="{F668DC59-42DC-4873-B105-87394D6C1156}" destId="{CA243B82-F702-41CD-AD30-9B5C62F65AD1}" srcOrd="1" destOrd="0" parTransId="{27C80468-48D9-4BB9-AC19-DF083D1BE21A}" sibTransId="{C78B696A-A951-4FD5-83C2-9B7CD2760FF2}"/>
    <dgm:cxn modelId="{9E6E4DFB-70B1-4133-8566-7494851A0BF2}" type="presOf" srcId="{7E9F5F21-DBA3-4E2A-BBC6-536AFD97A96B}" destId="{28828922-711C-4F8E-BEC0-F0DDEB3B2574}" srcOrd="0" destOrd="0" presId="urn:microsoft.com/office/officeart/2018/2/layout/IconVerticalSolidList"/>
    <dgm:cxn modelId="{58E6EC32-2850-4A24-818A-891D67B619F6}" type="presParOf" srcId="{D1DACB19-59C3-4C40-8013-40707B98CB18}" destId="{AAABE4C6-1D73-4FB8-B242-A2E0CA5C3BF8}" srcOrd="0" destOrd="0" presId="urn:microsoft.com/office/officeart/2018/2/layout/IconVerticalSolidList"/>
    <dgm:cxn modelId="{7215721A-0620-4604-A772-05CC9EAF0B18}" type="presParOf" srcId="{AAABE4C6-1D73-4FB8-B242-A2E0CA5C3BF8}" destId="{481700F0-B892-456C-A153-8ADA88D691FD}" srcOrd="0" destOrd="0" presId="urn:microsoft.com/office/officeart/2018/2/layout/IconVerticalSolidList"/>
    <dgm:cxn modelId="{52B5A664-CA78-4B01-8C71-198F241FF348}" type="presParOf" srcId="{AAABE4C6-1D73-4FB8-B242-A2E0CA5C3BF8}" destId="{75EC8D75-3228-437B-B147-4967FD60BC20}" srcOrd="1" destOrd="0" presId="urn:microsoft.com/office/officeart/2018/2/layout/IconVerticalSolidList"/>
    <dgm:cxn modelId="{70E0D9A7-303B-4044-A243-4C2794883F1C}" type="presParOf" srcId="{AAABE4C6-1D73-4FB8-B242-A2E0CA5C3BF8}" destId="{D9A2AB41-BC4F-4344-B4C3-D639D3AF365E}" srcOrd="2" destOrd="0" presId="urn:microsoft.com/office/officeart/2018/2/layout/IconVerticalSolidList"/>
    <dgm:cxn modelId="{232AD9C6-71EA-4E09-B9F5-30A94BF086BA}" type="presParOf" srcId="{AAABE4C6-1D73-4FB8-B242-A2E0CA5C3BF8}" destId="{28828922-711C-4F8E-BEC0-F0DDEB3B2574}" srcOrd="3" destOrd="0" presId="urn:microsoft.com/office/officeart/2018/2/layout/IconVerticalSolidList"/>
    <dgm:cxn modelId="{1209F9EA-E494-46DD-9561-2DABEF2FB1DA}" type="presParOf" srcId="{D1DACB19-59C3-4C40-8013-40707B98CB18}" destId="{C9C40A17-F29A-42B3-8EA9-386EE55FEF7A}" srcOrd="1" destOrd="0" presId="urn:microsoft.com/office/officeart/2018/2/layout/IconVerticalSolidList"/>
    <dgm:cxn modelId="{2FBA42D3-2EB3-40C6-8BCF-2459E4EF5954}" type="presParOf" srcId="{D1DACB19-59C3-4C40-8013-40707B98CB18}" destId="{2472F114-AB26-4A9B-8572-4DA8BBFF6E6E}" srcOrd="2" destOrd="0" presId="urn:microsoft.com/office/officeart/2018/2/layout/IconVerticalSolidList"/>
    <dgm:cxn modelId="{2316B1AD-765F-4984-BE3A-EDA9556600DE}" type="presParOf" srcId="{2472F114-AB26-4A9B-8572-4DA8BBFF6E6E}" destId="{561785EF-CEB4-423A-A3F7-32D8BD9F8413}" srcOrd="0" destOrd="0" presId="urn:microsoft.com/office/officeart/2018/2/layout/IconVerticalSolidList"/>
    <dgm:cxn modelId="{67549A0C-3115-46E8-A148-F293CAFAEC6E}" type="presParOf" srcId="{2472F114-AB26-4A9B-8572-4DA8BBFF6E6E}" destId="{FA95BB1C-9F21-4350-A66A-D525725B496D}" srcOrd="1" destOrd="0" presId="urn:microsoft.com/office/officeart/2018/2/layout/IconVerticalSolidList"/>
    <dgm:cxn modelId="{6F4B619A-E517-4A7A-A79D-912DB23F5787}" type="presParOf" srcId="{2472F114-AB26-4A9B-8572-4DA8BBFF6E6E}" destId="{63861F9E-F697-435E-AB3C-DFC6C96658D2}" srcOrd="2" destOrd="0" presId="urn:microsoft.com/office/officeart/2018/2/layout/IconVerticalSolidList"/>
    <dgm:cxn modelId="{02F1C9D3-0C3C-4D15-A49A-815161BF0695}" type="presParOf" srcId="{2472F114-AB26-4A9B-8572-4DA8BBFF6E6E}" destId="{F03DC851-9D84-4CDB-A4BB-F547F15AF2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700F0-B892-456C-A153-8ADA88D691FD}">
      <dsp:nvSpPr>
        <dsp:cNvPr id="0" name=""/>
        <dsp:cNvSpPr/>
      </dsp:nvSpPr>
      <dsp:spPr>
        <a:xfrm>
          <a:off x="0" y="654154"/>
          <a:ext cx="4753954" cy="120766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C8D75-3228-437B-B147-4967FD60BC20}">
      <dsp:nvSpPr>
        <dsp:cNvPr id="0" name=""/>
        <dsp:cNvSpPr/>
      </dsp:nvSpPr>
      <dsp:spPr>
        <a:xfrm>
          <a:off x="365320" y="925880"/>
          <a:ext cx="664218" cy="664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28922-711C-4F8E-BEC0-F0DDEB3B2574}">
      <dsp:nvSpPr>
        <dsp:cNvPr id="0" name=""/>
        <dsp:cNvSpPr/>
      </dsp:nvSpPr>
      <dsp:spPr>
        <a:xfrm>
          <a:off x="1394858" y="654154"/>
          <a:ext cx="3359096" cy="12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12" tIns="127812" rIns="127812" bIns="12781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on High-Impact Factors:</a:t>
          </a:r>
          <a:r>
            <a:rPr lang="en-US" sz="1100" b="1" i="1" kern="1200" dirty="0"/>
            <a:t> </a:t>
          </a:r>
          <a:r>
            <a:rPr lang="en-US" sz="1100" kern="1200" dirty="0"/>
            <a:t>If coffee, vibe, or service correlate strongly with ratings, these are areas to enhance.</a:t>
          </a:r>
        </a:p>
      </dsp:txBody>
      <dsp:txXfrm>
        <a:off x="1394858" y="654154"/>
        <a:ext cx="3359096" cy="1207669"/>
      </dsp:txXfrm>
    </dsp:sp>
    <dsp:sp modelId="{561785EF-CEB4-423A-A3F7-32D8BD9F8413}">
      <dsp:nvSpPr>
        <dsp:cNvPr id="0" name=""/>
        <dsp:cNvSpPr/>
      </dsp:nvSpPr>
      <dsp:spPr>
        <a:xfrm>
          <a:off x="0" y="2163741"/>
          <a:ext cx="4753954" cy="120766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5BB1C-9F21-4350-A66A-D525725B496D}">
      <dsp:nvSpPr>
        <dsp:cNvPr id="0" name=""/>
        <dsp:cNvSpPr/>
      </dsp:nvSpPr>
      <dsp:spPr>
        <a:xfrm>
          <a:off x="365320" y="2435467"/>
          <a:ext cx="664218" cy="664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DC851-9D84-4CDB-A4BB-F547F15AF211}">
      <dsp:nvSpPr>
        <dsp:cNvPr id="0" name=""/>
        <dsp:cNvSpPr/>
      </dsp:nvSpPr>
      <dsp:spPr>
        <a:xfrm>
          <a:off x="1394858" y="2163741"/>
          <a:ext cx="3359096" cy="12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12" tIns="127812" rIns="127812" bIns="12781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Pricing Strategy</a:t>
          </a:r>
          <a:r>
            <a:rPr lang="en-US" sz="1100" kern="1200" dirty="0"/>
            <a:t>: Given that price may not correlate strongly with rating_y or num_reviews, coffee shops should ensure pricing reflects value without expecting it to significantly influence ratings.</a:t>
          </a:r>
        </a:p>
      </dsp:txBody>
      <dsp:txXfrm>
        <a:off x="1394858" y="2163741"/>
        <a:ext cx="3359096" cy="120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58AD0-EA96-4D4B-A86C-29052326AD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7A89C-7F8D-491C-AFA7-85BB349A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7A89C-7F8D-491C-AFA7-85BB349AD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4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7A89C-7F8D-491C-AFA7-85BB349ADF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not a major factor in determining customer ratings or the number of reviews a coffee shop receives.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insight suggests that coffee shops should focus more on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quality, service, and ambiance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rather than adjusting prices to influence customer ratings or review volume.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findings provide valuable guidance for coffee shops: investing in quality and customer experience will significantly impact customer satisfaction and engagement more than changing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7A89C-7F8D-491C-AFA7-85BB349ADF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8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Scatter Plots</a:t>
            </a:r>
            <a:r>
              <a:rPr lang="en-US" sz="1200" dirty="0"/>
              <a:t> to visually explore: </a:t>
            </a:r>
            <a:r>
              <a:rPr lang="en-US" sz="1200" b="1" dirty="0"/>
              <a:t>Price vs. Rating</a:t>
            </a:r>
            <a:r>
              <a:rPr lang="en-US" sz="1200" dirty="0"/>
              <a:t>: Is there a trend indicating higher prices lead to better ratings?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Price vs. Number of Reviews</a:t>
            </a:r>
            <a:r>
              <a:rPr lang="en-US" sz="1200" dirty="0"/>
              <a:t>: Do higher-priced products receive more or fewer reviews?</a:t>
            </a:r>
          </a:p>
          <a:p>
            <a:r>
              <a:rPr lang="en-US" b="1" dirty="0"/>
              <a:t>Correlation Analysis Results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Correlation between Price and Rating</a:t>
            </a:r>
            <a:r>
              <a:rPr lang="en-US" dirty="0"/>
              <a:t>: -0.05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Correlation between Price and Number of Reviews</a:t>
            </a:r>
            <a:r>
              <a:rPr lang="en-US" dirty="0"/>
              <a:t>: -0.006</a:t>
            </a:r>
          </a:p>
          <a:p>
            <a:r>
              <a:rPr lang="en-US" dirty="0"/>
              <a:t>These values are very close to zero, indicating an </a:t>
            </a:r>
            <a:r>
              <a:rPr lang="en-US" b="1" dirty="0"/>
              <a:t>extremely weak negative correlation</a:t>
            </a:r>
            <a:r>
              <a:rPr lang="en-US" dirty="0"/>
              <a:t> between price and both rating_y and num_reviews.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This means that price has almost no impact on customer ratings or the number of reviews a coffee shop receives. Customers are not rating based on price alone, nor is pricing affecting their likelihood to leave a review.</a:t>
            </a:r>
          </a:p>
          <a:p>
            <a:r>
              <a:rPr lang="en-US" dirty="0"/>
              <a:t>The lack of a trend in the scatter plot reinforces the correlation analysis results, showing that </a:t>
            </a:r>
            <a:r>
              <a:rPr lang="en-US" b="1" dirty="0"/>
              <a:t>price does not significantly impact ratings and reviews</a:t>
            </a:r>
            <a:r>
              <a:rPr lang="en-US" dirty="0"/>
              <a:t>. Whether the price is high, low, or around zero, customer ratings/ reviews seem to vary independently.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7A89C-7F8D-491C-AFA7-85BB349ADF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1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4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6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9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11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5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8" name="Picture 7" descr="A cup of coffee with a heart shaped cookie&#10;&#10;Description automatically generated">
            <a:extLst>
              <a:ext uri="{FF2B5EF4-FFF2-40B4-BE49-F238E27FC236}">
                <a16:creationId xmlns:a16="http://schemas.microsoft.com/office/drawing/2014/main" id="{450A5133-466A-B71A-9050-C3A307F3C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950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pic>
        <p:nvPicPr>
          <p:cNvPr id="10" name="Picture 9" descr="A yellow and orange illustration of food&#10;&#10;Description automatically generated">
            <a:extLst>
              <a:ext uri="{FF2B5EF4-FFF2-40B4-BE49-F238E27FC236}">
                <a16:creationId xmlns:a16="http://schemas.microsoft.com/office/drawing/2014/main" id="{2982155A-3AC3-DF1E-4C2A-B17F2B6719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B001"/>
              </a:clrFrom>
              <a:clrTo>
                <a:srgbClr val="FFB0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8" b="17060"/>
          <a:stretch/>
        </p:blipFill>
        <p:spPr>
          <a:xfrm flipH="1">
            <a:off x="59537" y="785058"/>
            <a:ext cx="1440809" cy="1218589"/>
          </a:xfrm>
          <a:prstGeom prst="rect">
            <a:avLst/>
          </a:prstGeom>
        </p:spPr>
      </p:pic>
      <p:pic>
        <p:nvPicPr>
          <p:cNvPr id="12" name="Graphic 11" descr="Coffee with solid fill">
            <a:extLst>
              <a:ext uri="{FF2B5EF4-FFF2-40B4-BE49-F238E27FC236}">
                <a16:creationId xmlns:a16="http://schemas.microsoft.com/office/drawing/2014/main" id="{6A78EF79-A560-7F1F-DF3D-7C4740752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578" y="2434954"/>
            <a:ext cx="282868" cy="282868"/>
          </a:xfrm>
          <a:prstGeom prst="rect">
            <a:avLst/>
          </a:prstGeom>
        </p:spPr>
      </p:pic>
      <p:pic>
        <p:nvPicPr>
          <p:cNvPr id="14" name="Graphic 13" descr="Coffee with solid fill">
            <a:extLst>
              <a:ext uri="{FF2B5EF4-FFF2-40B4-BE49-F238E27FC236}">
                <a16:creationId xmlns:a16="http://schemas.microsoft.com/office/drawing/2014/main" id="{91E66AB9-83C4-FB5D-C842-3CC57081B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578" y="4240183"/>
            <a:ext cx="282868" cy="282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D464D0-654B-21F8-F906-6156DF80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46" y="255627"/>
            <a:ext cx="11111750" cy="518862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400" kern="0" dirty="0">
                <a:solidFill>
                  <a:srgbClr val="4629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Behind the Perfect Cup: Exploring Coffee Shop Trends and Customer Preferences</a:t>
            </a:r>
            <a:endParaRPr lang="en-US" sz="2400" dirty="0">
              <a:solidFill>
                <a:srgbClr val="46291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8FB94-764F-AA35-F670-CE1838EDDB61}"/>
              </a:ext>
            </a:extLst>
          </p:cNvPr>
          <p:cNvSpPr txBox="1"/>
          <p:nvPr/>
        </p:nvSpPr>
        <p:spPr>
          <a:xfrm>
            <a:off x="873460" y="4272593"/>
            <a:ext cx="44871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16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How do customer reviews reflect overall, service, and price sentiment distributions, and what key insights can we derive from these sentiments?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170EC-7505-EAB7-E4D7-294EE1E575CE}"/>
              </a:ext>
            </a:extLst>
          </p:cNvPr>
          <p:cNvSpPr txBox="1"/>
          <p:nvPr/>
        </p:nvSpPr>
        <p:spPr>
          <a:xfrm>
            <a:off x="905446" y="2434954"/>
            <a:ext cx="4423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16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Does Product Pricing Correlate with Customer Ratings or Reviews?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4F5F9D-18B2-0B02-BCDB-58EA5E2C468F}"/>
              </a:ext>
            </a:extLst>
          </p:cNvPr>
          <p:cNvSpPr txBox="1"/>
          <p:nvPr/>
        </p:nvSpPr>
        <p:spPr>
          <a:xfrm>
            <a:off x="9314000" y="5846976"/>
            <a:ext cx="3190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Lavenya Mohansundaram</a:t>
            </a:r>
          </a:p>
        </p:txBody>
      </p:sp>
    </p:spTree>
    <p:extLst>
      <p:ext uri="{BB962C8B-B14F-4D97-AF65-F5344CB8AC3E}">
        <p14:creationId xmlns:p14="http://schemas.microsoft.com/office/powerpoint/2010/main" val="187229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BB8E49-2E49-31E6-F09D-21095B627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01E06D-BC8A-9DD3-AD99-0C37E066B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7DECD-AB03-08BC-BC6D-B2E5CDDE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730" y="3991736"/>
            <a:ext cx="4972174" cy="1720850"/>
          </a:xfrm>
        </p:spPr>
        <p:txBody>
          <a:bodyPr anchor="ctr">
            <a:normAutofit fontScale="40000" lnSpcReduction="20000"/>
          </a:bodyPr>
          <a:lstStyle/>
          <a:p>
            <a:r>
              <a:rPr lang="en-US" b="1" dirty="0"/>
              <a:t>Overall Sentiment Distribution</a:t>
            </a:r>
          </a:p>
          <a:p>
            <a:pPr algn="l"/>
            <a:r>
              <a:rPr lang="en-US" b="1" dirty="0"/>
              <a:t>Positive Sentiment</a:t>
            </a:r>
            <a:r>
              <a:rPr lang="en-US" dirty="0"/>
              <a:t>: 548,831 reviews (dominates the overall sentiment)</a:t>
            </a:r>
          </a:p>
          <a:p>
            <a:pPr algn="l"/>
            <a:r>
              <a:rPr lang="en-US" b="1" dirty="0"/>
              <a:t>Negative Sentiment</a:t>
            </a:r>
            <a:r>
              <a:rPr lang="en-US" dirty="0"/>
              <a:t>: 40,393 reviews</a:t>
            </a:r>
          </a:p>
          <a:p>
            <a:pPr algn="l"/>
            <a:r>
              <a:rPr lang="en-US" b="1" dirty="0"/>
              <a:t>Neutral Sentiment</a:t>
            </a:r>
            <a:r>
              <a:rPr lang="en-US" dirty="0"/>
              <a:t>: 5,551 reviews</a:t>
            </a:r>
          </a:p>
          <a:p>
            <a:r>
              <a:rPr lang="en-US" dirty="0"/>
              <a:t>Most positive reviews indicate that customers generally have favorable experiences at these coffee shops.</a:t>
            </a:r>
          </a:p>
          <a:p>
            <a:endParaRPr lang="en-US" dirty="0"/>
          </a:p>
        </p:txBody>
      </p:sp>
      <p:pic>
        <p:nvPicPr>
          <p:cNvPr id="6" name="Picture 5" descr="A cartoon of a coffee cup&#10;&#10;Description automatically generated">
            <a:extLst>
              <a:ext uri="{FF2B5EF4-FFF2-40B4-BE49-F238E27FC236}">
                <a16:creationId xmlns:a16="http://schemas.microsoft.com/office/drawing/2014/main" id="{1E32FA15-7FD2-79A9-9585-5688A6DA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8"/>
          <a:stretch/>
        </p:blipFill>
        <p:spPr>
          <a:xfrm>
            <a:off x="20" y="10"/>
            <a:ext cx="12191977" cy="3424349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8C29FD-6B53-86FA-E701-038FB76FA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D42EEB-4ACB-6414-3251-D8ADEB4E1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633" y="92865"/>
            <a:ext cx="10255367" cy="1653190"/>
          </a:xfrm>
        </p:spPr>
        <p:txBody>
          <a:bodyPr anchor="ctr">
            <a:normAutofit/>
          </a:bodyPr>
          <a:lstStyle/>
          <a:p>
            <a:r>
              <a:rPr lang="en-US" dirty="0"/>
              <a:t>Sentiment Analysis – Customer Review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19EAF3-BA7E-154A-94D0-4497E80AA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/>
          <a:stretch/>
        </p:blipFill>
        <p:spPr bwMode="auto">
          <a:xfrm>
            <a:off x="6461912" y="2313432"/>
            <a:ext cx="4671262" cy="426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2D22C79-2EF7-9C83-3395-B85C08BB4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038234" y="4049317"/>
            <a:ext cx="3596347" cy="14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5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up of coffee and a cookie&#10;&#10;Description automatically generated">
            <a:extLst>
              <a:ext uri="{FF2B5EF4-FFF2-40B4-BE49-F238E27FC236}">
                <a16:creationId xmlns:a16="http://schemas.microsoft.com/office/drawing/2014/main" id="{CBCC6D41-0F83-4864-4AE8-91BB29CB7A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9" r="2" b="2"/>
          <a:stretch/>
        </p:blipFill>
        <p:spPr>
          <a:xfrm>
            <a:off x="-1" y="2199578"/>
            <a:ext cx="4640397" cy="4640397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81FF5-68E4-54C9-4D7C-9481387F3A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6306" y="482626"/>
            <a:ext cx="6209650" cy="4500079"/>
          </a:xfrm>
          <a:prstGeom prst="rect">
            <a:avLst/>
          </a:prstGeom>
        </p:spPr>
      </p:pic>
      <p:pic>
        <p:nvPicPr>
          <p:cNvPr id="18" name="Picture 17" descr="A group of coffee beans&#10;&#10;Description automatically generated">
            <a:extLst>
              <a:ext uri="{FF2B5EF4-FFF2-40B4-BE49-F238E27FC236}">
                <a16:creationId xmlns:a16="http://schemas.microsoft.com/office/drawing/2014/main" id="{F6E4AE7B-9B0F-134C-EC5A-9F206851CAA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7356" y="-271156"/>
            <a:ext cx="4395387" cy="3519183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A596910-09AC-003B-79E9-C5AB079C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666" y="2893281"/>
            <a:ext cx="4640398" cy="37456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Positive Sentiment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overall_sent leans towards positive values, indicating customer satisfaction in these areas.</a:t>
            </a:r>
          </a:p>
          <a:p>
            <a:pPr mar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Neutral Sentiment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service_sent and price_sent are mostly centered around 0, suggesting that these factors do not significantly impact customers' feelings.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insights can help prioritize improvements in service quality while maintaining high coffee quality to enhance customer satisfaction.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6823E-A860-7A4C-FAC5-1881E088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18" y="1148044"/>
            <a:ext cx="3510638" cy="1405997"/>
          </a:xfrm>
          <a:solidFill>
            <a:schemeClr val="bg2">
              <a:lumMod val="9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b">
            <a:noAutofit/>
          </a:bodyPr>
          <a:lstStyle/>
          <a:p>
            <a:pPr algn="ctr"/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Distribution of sentiment scores across four key aspects: </a:t>
            </a:r>
            <a:r>
              <a:rPr lang="en-US" sz="1600" b="1" dirty="0">
                <a:solidFill>
                  <a:schemeClr val="tx2"/>
                </a:solidFill>
              </a:rPr>
              <a:t>overall sentiment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b="1" dirty="0">
                <a:solidFill>
                  <a:schemeClr val="tx2"/>
                </a:solidFill>
              </a:rPr>
              <a:t>service sentiment</a:t>
            </a:r>
            <a:r>
              <a:rPr lang="en-US" sz="1600" dirty="0">
                <a:solidFill>
                  <a:schemeClr val="tx2"/>
                </a:solidFill>
              </a:rPr>
              <a:t>, &amp; </a:t>
            </a:r>
            <a:r>
              <a:rPr lang="en-US" sz="1600" b="1" dirty="0">
                <a:solidFill>
                  <a:schemeClr val="tx2"/>
                </a:solidFill>
              </a:rPr>
              <a:t>price sentiment</a:t>
            </a:r>
            <a:br>
              <a:rPr lang="en-US" sz="1600" b="1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32" name="Graphic 31" descr="Coffee with solid fill">
            <a:extLst>
              <a:ext uri="{FF2B5EF4-FFF2-40B4-BE49-F238E27FC236}">
                <a16:creationId xmlns:a16="http://schemas.microsoft.com/office/drawing/2014/main" id="{C16FDF14-3799-3694-7C43-0508CDB14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7787" y="3848100"/>
            <a:ext cx="282868" cy="282868"/>
          </a:xfrm>
          <a:prstGeom prst="rect">
            <a:avLst/>
          </a:prstGeom>
        </p:spPr>
      </p:pic>
      <p:pic>
        <p:nvPicPr>
          <p:cNvPr id="33" name="Graphic 32" descr="Coffee with solid fill">
            <a:extLst>
              <a:ext uri="{FF2B5EF4-FFF2-40B4-BE49-F238E27FC236}">
                <a16:creationId xmlns:a16="http://schemas.microsoft.com/office/drawing/2014/main" id="{882834CA-83E9-B37B-53F3-E8A718D1E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443" y="2893281"/>
            <a:ext cx="282868" cy="282868"/>
          </a:xfrm>
          <a:prstGeom prst="rect">
            <a:avLst/>
          </a:prstGeom>
        </p:spPr>
      </p:pic>
      <p:pic>
        <p:nvPicPr>
          <p:cNvPr id="34" name="Graphic 33" descr="Coffee outline">
            <a:extLst>
              <a:ext uri="{FF2B5EF4-FFF2-40B4-BE49-F238E27FC236}">
                <a16:creationId xmlns:a16="http://schemas.microsoft.com/office/drawing/2014/main" id="{5F151751-593B-8BCC-3E52-73D9E3B4D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016" y="1038477"/>
            <a:ext cx="606668" cy="6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3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up of coffee on a table&#10;&#10;Description automatically generated">
            <a:extLst>
              <a:ext uri="{FF2B5EF4-FFF2-40B4-BE49-F238E27FC236}">
                <a16:creationId xmlns:a16="http://schemas.microsoft.com/office/drawing/2014/main" id="{D6D47709-A3F2-E35D-5DAF-149F2613C9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3" r="3261" b="1"/>
          <a:stretch/>
        </p:blipFill>
        <p:spPr>
          <a:xfrm>
            <a:off x="6342889" y="423382"/>
            <a:ext cx="5555012" cy="577527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F9A3A-8EA7-FB07-ED70-90604D6B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00" y="246656"/>
            <a:ext cx="8858088" cy="555474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Correlation Between Price and Ratings/Reviews</a:t>
            </a:r>
          </a:p>
        </p:txBody>
      </p:sp>
      <p:graphicFrame>
        <p:nvGraphicFramePr>
          <p:cNvPr id="24" name="Content Placeholder 9">
            <a:extLst>
              <a:ext uri="{FF2B5EF4-FFF2-40B4-BE49-F238E27FC236}">
                <a16:creationId xmlns:a16="http://schemas.microsoft.com/office/drawing/2014/main" id="{4C21AD5A-0DBB-41F8-2E53-00EF37293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422433"/>
              </p:ext>
            </p:extLst>
          </p:nvPr>
        </p:nvGraphicFramePr>
        <p:xfrm>
          <a:off x="6909053" y="1319616"/>
          <a:ext cx="4753955" cy="4025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6A0333D-9821-FF02-2174-E2E907F16F9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739" t="18851" r="3739" b="1389"/>
          <a:stretch/>
        </p:blipFill>
        <p:spPr>
          <a:xfrm>
            <a:off x="103795" y="1116075"/>
            <a:ext cx="6434165" cy="493979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385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3AF07-4A7A-65C9-CE08-AA780A9E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6937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Does Product Pricing Correlate with Customer Ratings or Reviews?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in a cafe&#10;&#10;Description automatically generated">
            <a:extLst>
              <a:ext uri="{FF2B5EF4-FFF2-40B4-BE49-F238E27FC236}">
                <a16:creationId xmlns:a16="http://schemas.microsoft.com/office/drawing/2014/main" id="{F7A1C92F-8FB9-5767-2B5B-A4FD12E662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4635" b="23522"/>
          <a:stretch/>
        </p:blipFill>
        <p:spPr>
          <a:xfrm>
            <a:off x="0" y="4067848"/>
            <a:ext cx="12191977" cy="28380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7A26DF3-01D1-16F1-97B9-CE56F66BC9A7}"/>
              </a:ext>
            </a:extLst>
          </p:cNvPr>
          <p:cNvGrpSpPr/>
          <p:nvPr/>
        </p:nvGrpSpPr>
        <p:grpSpPr>
          <a:xfrm>
            <a:off x="3405453" y="536946"/>
            <a:ext cx="8508586" cy="3306092"/>
            <a:chOff x="3595458" y="50007"/>
            <a:chExt cx="8508586" cy="33060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08AF60-D267-6E76-930B-B3FF9C294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13547" y="50007"/>
              <a:ext cx="4190497" cy="32831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A4D0CF-9C30-716F-890D-06B581F6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5458" y="72902"/>
              <a:ext cx="4190497" cy="3283197"/>
            </a:xfrm>
            <a:prstGeom prst="rect">
              <a:avLst/>
            </a:prstGeom>
          </p:spPr>
        </p:pic>
      </p:grpSp>
      <p:pic>
        <p:nvPicPr>
          <p:cNvPr id="15" name="Graphic 14" descr="Coffee Beans outline">
            <a:extLst>
              <a:ext uri="{FF2B5EF4-FFF2-40B4-BE49-F238E27FC236}">
                <a16:creationId xmlns:a16="http://schemas.microsoft.com/office/drawing/2014/main" id="{A9BBC7BB-4A27-FF2E-0735-0027F4B10E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670" y="979040"/>
            <a:ext cx="641584" cy="6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393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514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Arial</vt:lpstr>
      <vt:lpstr>Avenir Next LT Pro</vt:lpstr>
      <vt:lpstr>Avenir Next LT Pro Light</vt:lpstr>
      <vt:lpstr>Goudy Old Style</vt:lpstr>
      <vt:lpstr>Symbol</vt:lpstr>
      <vt:lpstr>Times New Roman</vt:lpstr>
      <vt:lpstr>Wingdings</vt:lpstr>
      <vt:lpstr>FrostyVTI</vt:lpstr>
      <vt:lpstr>Data Behind the Perfect Cup: Exploring Coffee Shop Trends and Customer Preferences</vt:lpstr>
      <vt:lpstr>Sentiment Analysis – Customer Review</vt:lpstr>
      <vt:lpstr>  Distribution of sentiment scores across four key aspects: overall sentiment, service sentiment, &amp; price sentiment </vt:lpstr>
      <vt:lpstr>Correlation Between Price and Ratings/Reviews</vt:lpstr>
      <vt:lpstr>Does Product Pricing Correlate with Customer Ratings or Reviews?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Lavenya Mohan</dc:creator>
  <cp:lastModifiedBy>Lavenya Mohan</cp:lastModifiedBy>
  <cp:revision>14</cp:revision>
  <dcterms:created xsi:type="dcterms:W3CDTF">2024-10-30T00:12:48Z</dcterms:created>
  <dcterms:modified xsi:type="dcterms:W3CDTF">2024-10-30T03:37:37Z</dcterms:modified>
</cp:coreProperties>
</file>