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7"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10/20/2020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F9B5-DBED-BB46-B853-55425AB95561}"/>
              </a:ext>
            </a:extLst>
          </p:cNvPr>
          <p:cNvSpPr>
            <a:spLocks noGrp="1"/>
          </p:cNvSpPr>
          <p:nvPr>
            <p:ph type="ctrTitle"/>
          </p:nvPr>
        </p:nvSpPr>
        <p:spPr/>
        <p:txBody>
          <a:bodyPr>
            <a:normAutofit fontScale="90000"/>
          </a:bodyPr>
          <a:lstStyle/>
          <a:p>
            <a:pPr algn="ctr"/>
            <a:r>
              <a:rPr lang="en-US" sz="5400" dirty="0"/>
              <a:t>OPEN ASSA Working group 1 </a:t>
            </a:r>
            <a:br>
              <a:rPr lang="en-US" sz="5400" dirty="0"/>
            </a:br>
            <a:r>
              <a:rPr lang="en-US" sz="5400" dirty="0"/>
              <a:t>Objectives and principles</a:t>
            </a:r>
          </a:p>
        </p:txBody>
      </p:sp>
    </p:spTree>
    <p:extLst>
      <p:ext uri="{BB962C8B-B14F-4D97-AF65-F5344CB8AC3E}">
        <p14:creationId xmlns:p14="http://schemas.microsoft.com/office/powerpoint/2010/main" val="147960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003B7F-62F3-5347-9DBC-62DE8118C6AA}"/>
              </a:ext>
            </a:extLst>
          </p:cNvPr>
          <p:cNvSpPr>
            <a:spLocks noGrp="1"/>
          </p:cNvSpPr>
          <p:nvPr>
            <p:ph type="body" idx="4294967295"/>
          </p:nvPr>
        </p:nvSpPr>
        <p:spPr>
          <a:xfrm>
            <a:off x="159797" y="929813"/>
            <a:ext cx="9428085" cy="5107003"/>
          </a:xfrm>
        </p:spPr>
        <p:txBody>
          <a:bodyPr>
            <a:normAutofit fontScale="85000" lnSpcReduction="10000"/>
          </a:bodyPr>
          <a:lstStyle/>
          <a:p>
            <a:r>
              <a:rPr lang="en-US" dirty="0"/>
              <a:t>We had 5 different solutions submitted to the POC, each using different technologies and approaching the problem in a different way. The following are my major take outs:</a:t>
            </a:r>
          </a:p>
          <a:p>
            <a:pPr lvl="1"/>
            <a:r>
              <a:rPr lang="en-US" dirty="0"/>
              <a:t>It is relatively easy to wrap a web GUI over the library using an existing framework (e.g. flask) so we should consider developing one.</a:t>
            </a:r>
          </a:p>
          <a:p>
            <a:pPr lvl="1"/>
            <a:r>
              <a:rPr lang="en-US" dirty="0"/>
              <a:t>Using functionality like eval we can even let the user change the formula in the GUI.</a:t>
            </a:r>
          </a:p>
          <a:p>
            <a:pPr lvl="1"/>
            <a:r>
              <a:rPr lang="en-US" dirty="0"/>
              <a:t>Parallel computing is key if the solution is going to be used by medium to large companies, but parallel computing requires different coding so needs to be thought of upfront.</a:t>
            </a:r>
          </a:p>
          <a:p>
            <a:pPr lvl="1"/>
            <a:r>
              <a:rPr lang="en-US" dirty="0"/>
              <a:t>Spark is not a great solution for what we need, it is too memory inefficient.</a:t>
            </a:r>
          </a:p>
          <a:p>
            <a:pPr lvl="1"/>
            <a:r>
              <a:rPr lang="en-US" dirty="0"/>
              <a:t>Data input and output processes need to be fairly smooth and validations need to be robust.</a:t>
            </a:r>
          </a:p>
          <a:p>
            <a:pPr lvl="1"/>
            <a:r>
              <a:rPr lang="en-US" dirty="0"/>
              <a:t>We need some form of rules engine/class structure to store the logic for different types of products.</a:t>
            </a:r>
          </a:p>
          <a:p>
            <a:pPr lvl="1"/>
            <a:r>
              <a:rPr lang="en-US" dirty="0"/>
              <a:t>Speed is always going to be key and we need to continuously benchmark the solution.</a:t>
            </a:r>
          </a:p>
          <a:p>
            <a:pPr lvl="1"/>
            <a:r>
              <a:rPr lang="en-US" dirty="0"/>
              <a:t>C++ is probably the fastest solution, but it is a hard language to follow. Python is much easier but also a lot slower. Julia is a good mix of the two but is new and less widely used.</a:t>
            </a:r>
          </a:p>
          <a:p>
            <a:pPr lvl="1"/>
            <a:r>
              <a:rPr lang="en-US" dirty="0"/>
              <a:t>It is a good idea to use other open source projects so as not to re-invent solutions, but care must be taken on what dependencies are created.</a:t>
            </a:r>
          </a:p>
          <a:p>
            <a:pPr lvl="1"/>
            <a:r>
              <a:rPr lang="en-US" dirty="0"/>
              <a:t>Keeping the solution modular has many advantages especially if components needs to be rewritten.</a:t>
            </a:r>
          </a:p>
        </p:txBody>
      </p:sp>
      <p:sp>
        <p:nvSpPr>
          <p:cNvPr id="2" name="Title 1">
            <a:extLst>
              <a:ext uri="{FF2B5EF4-FFF2-40B4-BE49-F238E27FC236}">
                <a16:creationId xmlns:a16="http://schemas.microsoft.com/office/drawing/2014/main" id="{96F0F2C3-2D32-374B-BECE-1E747C504C4B}"/>
              </a:ext>
            </a:extLst>
          </p:cNvPr>
          <p:cNvSpPr>
            <a:spLocks noGrp="1"/>
          </p:cNvSpPr>
          <p:nvPr>
            <p:ph type="title" idx="4294967295"/>
          </p:nvPr>
        </p:nvSpPr>
        <p:spPr>
          <a:xfrm>
            <a:off x="279431" y="289958"/>
            <a:ext cx="9604375" cy="1049337"/>
          </a:xfrm>
        </p:spPr>
        <p:txBody>
          <a:bodyPr/>
          <a:lstStyle/>
          <a:p>
            <a:r>
              <a:rPr lang="en-US" dirty="0"/>
              <a:t>Take outs from the </a:t>
            </a:r>
            <a:r>
              <a:rPr lang="en-US" dirty="0" err="1"/>
              <a:t>poc</a:t>
            </a:r>
            <a:endParaRPr lang="en-US" dirty="0"/>
          </a:p>
        </p:txBody>
      </p:sp>
    </p:spTree>
    <p:extLst>
      <p:ext uri="{BB962C8B-B14F-4D97-AF65-F5344CB8AC3E}">
        <p14:creationId xmlns:p14="http://schemas.microsoft.com/office/powerpoint/2010/main" val="70466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E8D8FD-33D7-41EA-B5F0-254E374659AE}"/>
              </a:ext>
            </a:extLst>
          </p:cNvPr>
          <p:cNvSpPr txBox="1"/>
          <p:nvPr/>
        </p:nvSpPr>
        <p:spPr>
          <a:xfrm>
            <a:off x="603682" y="363984"/>
            <a:ext cx="10777491" cy="584775"/>
          </a:xfrm>
          <a:prstGeom prst="rect">
            <a:avLst/>
          </a:prstGeom>
          <a:noFill/>
        </p:spPr>
        <p:txBody>
          <a:bodyPr wrap="square" rtlCol="0">
            <a:spAutoFit/>
          </a:bodyPr>
          <a:lstStyle/>
          <a:p>
            <a:r>
              <a:rPr lang="en-ZA" sz="3200" dirty="0"/>
              <a:t>PROPOSED WAY FORWARD</a:t>
            </a:r>
          </a:p>
        </p:txBody>
      </p:sp>
      <p:sp>
        <p:nvSpPr>
          <p:cNvPr id="5" name="TextBox 4">
            <a:extLst>
              <a:ext uri="{FF2B5EF4-FFF2-40B4-BE49-F238E27FC236}">
                <a16:creationId xmlns:a16="http://schemas.microsoft.com/office/drawing/2014/main" id="{F0F1A49B-B54E-47C5-92DE-41AFEBF781FA}"/>
              </a:ext>
            </a:extLst>
          </p:cNvPr>
          <p:cNvSpPr txBox="1"/>
          <p:nvPr/>
        </p:nvSpPr>
        <p:spPr>
          <a:xfrm>
            <a:off x="443884" y="1000798"/>
            <a:ext cx="9019712" cy="369332"/>
          </a:xfrm>
          <a:prstGeom prst="rect">
            <a:avLst/>
          </a:prstGeom>
          <a:noFill/>
        </p:spPr>
        <p:txBody>
          <a:bodyPr wrap="square" rtlCol="0">
            <a:spAutoFit/>
          </a:bodyPr>
          <a:lstStyle/>
          <a:p>
            <a:r>
              <a:rPr lang="en-ZA" dirty="0"/>
              <a:t>Propose building a life valuation software package with the following features/modules</a:t>
            </a:r>
          </a:p>
        </p:txBody>
      </p:sp>
      <p:sp>
        <p:nvSpPr>
          <p:cNvPr id="7" name="Rectangle: Rounded Corners 6">
            <a:extLst>
              <a:ext uri="{FF2B5EF4-FFF2-40B4-BE49-F238E27FC236}">
                <a16:creationId xmlns:a16="http://schemas.microsoft.com/office/drawing/2014/main" id="{FE088A4E-4797-4D51-A0EC-B51AA435B05E}"/>
              </a:ext>
            </a:extLst>
          </p:cNvPr>
          <p:cNvSpPr/>
          <p:nvPr/>
        </p:nvSpPr>
        <p:spPr>
          <a:xfrm>
            <a:off x="2620670" y="2853220"/>
            <a:ext cx="1846555" cy="2212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Input Module</a:t>
            </a:r>
          </a:p>
        </p:txBody>
      </p:sp>
      <p:sp>
        <p:nvSpPr>
          <p:cNvPr id="8" name="Rectangle: Rounded Corners 7">
            <a:extLst>
              <a:ext uri="{FF2B5EF4-FFF2-40B4-BE49-F238E27FC236}">
                <a16:creationId xmlns:a16="http://schemas.microsoft.com/office/drawing/2014/main" id="{121DEDF6-ACDE-4E22-96D2-FEAAFBBDFD76}"/>
              </a:ext>
            </a:extLst>
          </p:cNvPr>
          <p:cNvSpPr/>
          <p:nvPr/>
        </p:nvSpPr>
        <p:spPr>
          <a:xfrm>
            <a:off x="7467603" y="2707850"/>
            <a:ext cx="1846555" cy="2212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Output Module</a:t>
            </a:r>
          </a:p>
        </p:txBody>
      </p:sp>
      <p:sp>
        <p:nvSpPr>
          <p:cNvPr id="9" name="Rectangle: Rounded Corners 8">
            <a:extLst>
              <a:ext uri="{FF2B5EF4-FFF2-40B4-BE49-F238E27FC236}">
                <a16:creationId xmlns:a16="http://schemas.microsoft.com/office/drawing/2014/main" id="{3849F079-7720-4154-AD28-265A59F2262B}"/>
              </a:ext>
            </a:extLst>
          </p:cNvPr>
          <p:cNvSpPr/>
          <p:nvPr/>
        </p:nvSpPr>
        <p:spPr>
          <a:xfrm>
            <a:off x="4983332" y="3673297"/>
            <a:ext cx="1846555" cy="1020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Calculation engine</a:t>
            </a:r>
          </a:p>
        </p:txBody>
      </p:sp>
      <p:sp>
        <p:nvSpPr>
          <p:cNvPr id="10" name="Rectangle: Rounded Corners 9">
            <a:extLst>
              <a:ext uri="{FF2B5EF4-FFF2-40B4-BE49-F238E27FC236}">
                <a16:creationId xmlns:a16="http://schemas.microsoft.com/office/drawing/2014/main" id="{CEFD31B9-3103-44A9-86E1-A733FF210959}"/>
              </a:ext>
            </a:extLst>
          </p:cNvPr>
          <p:cNvSpPr/>
          <p:nvPr/>
        </p:nvSpPr>
        <p:spPr>
          <a:xfrm>
            <a:off x="4983332" y="2481470"/>
            <a:ext cx="1846555" cy="1020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Rules/Class structure</a:t>
            </a:r>
          </a:p>
        </p:txBody>
      </p:sp>
      <p:sp>
        <p:nvSpPr>
          <p:cNvPr id="11" name="Rectangle: Rounded Corners 10">
            <a:extLst>
              <a:ext uri="{FF2B5EF4-FFF2-40B4-BE49-F238E27FC236}">
                <a16:creationId xmlns:a16="http://schemas.microsoft.com/office/drawing/2014/main" id="{5D6CF540-F72A-4AF3-BDE1-D72AC0479315}"/>
              </a:ext>
            </a:extLst>
          </p:cNvPr>
          <p:cNvSpPr/>
          <p:nvPr/>
        </p:nvSpPr>
        <p:spPr>
          <a:xfrm>
            <a:off x="2499061" y="1460539"/>
            <a:ext cx="6815097" cy="854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Web GUI</a:t>
            </a:r>
          </a:p>
        </p:txBody>
      </p:sp>
      <p:sp>
        <p:nvSpPr>
          <p:cNvPr id="12" name="Speech Bubble: Rectangle with Corners Rounded 11">
            <a:extLst>
              <a:ext uri="{FF2B5EF4-FFF2-40B4-BE49-F238E27FC236}">
                <a16:creationId xmlns:a16="http://schemas.microsoft.com/office/drawing/2014/main" id="{1FA5A1BD-49D8-4474-B58F-EA32AD594091}"/>
              </a:ext>
            </a:extLst>
          </p:cNvPr>
          <p:cNvSpPr/>
          <p:nvPr/>
        </p:nvSpPr>
        <p:spPr>
          <a:xfrm>
            <a:off x="9854213" y="1171852"/>
            <a:ext cx="2210539" cy="1091954"/>
          </a:xfrm>
          <a:prstGeom prst="wedgeRoundRectCallout">
            <a:avLst>
              <a:gd name="adj1" fmla="val -96769"/>
              <a:gd name="adj2" fmla="val 34154"/>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Start simple and use existing Web GUI frameworks</a:t>
            </a:r>
          </a:p>
        </p:txBody>
      </p:sp>
      <p:sp>
        <p:nvSpPr>
          <p:cNvPr id="15" name="Flowchart: Alternate Process 14">
            <a:extLst>
              <a:ext uri="{FF2B5EF4-FFF2-40B4-BE49-F238E27FC236}">
                <a16:creationId xmlns:a16="http://schemas.microsoft.com/office/drawing/2014/main" id="{EFA2EBD4-60E2-4940-AA99-5B7F1E1668B6}"/>
              </a:ext>
            </a:extLst>
          </p:cNvPr>
          <p:cNvSpPr/>
          <p:nvPr/>
        </p:nvSpPr>
        <p:spPr>
          <a:xfrm>
            <a:off x="2672180" y="5146987"/>
            <a:ext cx="6641978" cy="854475"/>
          </a:xfrm>
          <a:prstGeom prst="flowChartAlternateProcess">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Needs to be able to take/write to different sources e.g. text, json, structured databases, non-structured databases. There also needs to be build in validations.</a:t>
            </a:r>
          </a:p>
        </p:txBody>
      </p:sp>
      <p:sp>
        <p:nvSpPr>
          <p:cNvPr id="16" name="Arrow: Right 15">
            <a:extLst>
              <a:ext uri="{FF2B5EF4-FFF2-40B4-BE49-F238E27FC236}">
                <a16:creationId xmlns:a16="http://schemas.microsoft.com/office/drawing/2014/main" id="{130BB70E-7DD0-4149-94C3-6974B9086A6D}"/>
              </a:ext>
            </a:extLst>
          </p:cNvPr>
          <p:cNvSpPr/>
          <p:nvPr/>
        </p:nvSpPr>
        <p:spPr>
          <a:xfrm rot="3024793">
            <a:off x="3676497" y="4852408"/>
            <a:ext cx="315496" cy="38578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Arrow: Right 16">
            <a:extLst>
              <a:ext uri="{FF2B5EF4-FFF2-40B4-BE49-F238E27FC236}">
                <a16:creationId xmlns:a16="http://schemas.microsoft.com/office/drawing/2014/main" id="{A23E377C-FC43-4B6D-8E4D-BE178A7F8DD0}"/>
              </a:ext>
            </a:extLst>
          </p:cNvPr>
          <p:cNvSpPr/>
          <p:nvPr/>
        </p:nvSpPr>
        <p:spPr>
          <a:xfrm rot="8026883">
            <a:off x="7913481" y="4819798"/>
            <a:ext cx="344405" cy="38578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Speech Bubble: Rectangle with Corners Rounded 18">
            <a:extLst>
              <a:ext uri="{FF2B5EF4-FFF2-40B4-BE49-F238E27FC236}">
                <a16:creationId xmlns:a16="http://schemas.microsoft.com/office/drawing/2014/main" id="{49A6F660-C1F7-45B2-BB6B-2AC61EF0D73D}"/>
              </a:ext>
            </a:extLst>
          </p:cNvPr>
          <p:cNvSpPr/>
          <p:nvPr/>
        </p:nvSpPr>
        <p:spPr>
          <a:xfrm>
            <a:off x="9830265" y="4048218"/>
            <a:ext cx="2210539" cy="1091954"/>
          </a:xfrm>
          <a:prstGeom prst="wedgeRoundRectCallout">
            <a:avLst>
              <a:gd name="adj1" fmla="val -194762"/>
              <a:gd name="adj2" fmla="val -12188"/>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Designed for parallel processing</a:t>
            </a:r>
          </a:p>
        </p:txBody>
      </p:sp>
      <p:sp>
        <p:nvSpPr>
          <p:cNvPr id="20" name="Speech Bubble: Rectangle with Corners Rounded 19">
            <a:extLst>
              <a:ext uri="{FF2B5EF4-FFF2-40B4-BE49-F238E27FC236}">
                <a16:creationId xmlns:a16="http://schemas.microsoft.com/office/drawing/2014/main" id="{724E177E-AB87-46AB-BBCC-D78E8BBA8F82}"/>
              </a:ext>
            </a:extLst>
          </p:cNvPr>
          <p:cNvSpPr/>
          <p:nvPr/>
        </p:nvSpPr>
        <p:spPr>
          <a:xfrm>
            <a:off x="541538" y="2166604"/>
            <a:ext cx="1684213" cy="1748448"/>
          </a:xfrm>
          <a:prstGeom prst="wedgeRoundRectCallout">
            <a:avLst>
              <a:gd name="adj1" fmla="val 225542"/>
              <a:gd name="adj2" fmla="val -27210"/>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Build with a hierarchy so that features can be inherited.</a:t>
            </a:r>
          </a:p>
        </p:txBody>
      </p:sp>
    </p:spTree>
    <p:extLst>
      <p:ext uri="{BB962C8B-B14F-4D97-AF65-F5344CB8AC3E}">
        <p14:creationId xmlns:p14="http://schemas.microsoft.com/office/powerpoint/2010/main" val="424608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003B7F-62F3-5347-9DBC-62DE8118C6AA}"/>
              </a:ext>
            </a:extLst>
          </p:cNvPr>
          <p:cNvSpPr>
            <a:spLocks noGrp="1"/>
          </p:cNvSpPr>
          <p:nvPr>
            <p:ph type="body" idx="4294967295"/>
          </p:nvPr>
        </p:nvSpPr>
        <p:spPr>
          <a:xfrm>
            <a:off x="159797" y="929813"/>
            <a:ext cx="11292397" cy="5107003"/>
          </a:xfrm>
        </p:spPr>
        <p:txBody>
          <a:bodyPr>
            <a:normAutofit/>
          </a:bodyPr>
          <a:lstStyle/>
          <a:p>
            <a:pPr marL="0" indent="0">
              <a:buNone/>
            </a:pPr>
            <a:r>
              <a:rPr lang="en-US" dirty="0"/>
              <a:t>Three different programming languages where used in the POC </a:t>
            </a:r>
          </a:p>
          <a:p>
            <a:pPr lvl="1"/>
            <a:r>
              <a:rPr lang="en-US" dirty="0"/>
              <a:t>Python  - It is easy to use and learn, very widely used. However it is slow and not naturally suited to parallel processing.</a:t>
            </a:r>
          </a:p>
          <a:p>
            <a:pPr lvl="1"/>
            <a:r>
              <a:rPr lang="en-US" dirty="0"/>
              <a:t>C++ - It is fast and can do parallel processing, but is hard to learn. It is also a compiled language which also has its pros and cons.</a:t>
            </a:r>
          </a:p>
          <a:p>
            <a:pPr lvl="1"/>
            <a:r>
              <a:rPr lang="en-US" dirty="0"/>
              <a:t>Julia – It is easy to use and learn, build for mathematical processing and hence is fast. It is newer and not as widely used as the other two languages, and also has few libraries. It also has good parallel processing capabilities.</a:t>
            </a:r>
          </a:p>
        </p:txBody>
      </p:sp>
      <p:sp>
        <p:nvSpPr>
          <p:cNvPr id="2" name="Title 1">
            <a:extLst>
              <a:ext uri="{FF2B5EF4-FFF2-40B4-BE49-F238E27FC236}">
                <a16:creationId xmlns:a16="http://schemas.microsoft.com/office/drawing/2014/main" id="{96F0F2C3-2D32-374B-BECE-1E747C504C4B}"/>
              </a:ext>
            </a:extLst>
          </p:cNvPr>
          <p:cNvSpPr>
            <a:spLocks noGrp="1"/>
          </p:cNvSpPr>
          <p:nvPr>
            <p:ph type="title" idx="4294967295"/>
          </p:nvPr>
        </p:nvSpPr>
        <p:spPr>
          <a:xfrm>
            <a:off x="279431" y="289958"/>
            <a:ext cx="9604375" cy="1049337"/>
          </a:xfrm>
        </p:spPr>
        <p:txBody>
          <a:bodyPr/>
          <a:lstStyle/>
          <a:p>
            <a:r>
              <a:rPr lang="en-US" dirty="0"/>
              <a:t>Programming language</a:t>
            </a:r>
          </a:p>
        </p:txBody>
      </p:sp>
      <p:sp>
        <p:nvSpPr>
          <p:cNvPr id="4" name="Flowchart: Alternate Process 3">
            <a:extLst>
              <a:ext uri="{FF2B5EF4-FFF2-40B4-BE49-F238E27FC236}">
                <a16:creationId xmlns:a16="http://schemas.microsoft.com/office/drawing/2014/main" id="{E1411E1C-762B-4BD0-9E3A-00F1A0A7D910}"/>
              </a:ext>
            </a:extLst>
          </p:cNvPr>
          <p:cNvSpPr/>
          <p:nvPr/>
        </p:nvSpPr>
        <p:spPr>
          <a:xfrm>
            <a:off x="1094911" y="4589755"/>
            <a:ext cx="9422168" cy="86113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My preference is for Julia. It is the language which is specifically built for mathematical computational purposes and hence fits the problem statement the best.</a:t>
            </a:r>
          </a:p>
        </p:txBody>
      </p:sp>
    </p:spTree>
    <p:extLst>
      <p:ext uri="{BB962C8B-B14F-4D97-AF65-F5344CB8AC3E}">
        <p14:creationId xmlns:p14="http://schemas.microsoft.com/office/powerpoint/2010/main" val="163502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9749-44F0-0C4B-B2D4-C5B799715F48}"/>
              </a:ext>
            </a:extLst>
          </p:cNvPr>
          <p:cNvSpPr>
            <a:spLocks noGrp="1"/>
          </p:cNvSpPr>
          <p:nvPr>
            <p:ph type="title"/>
          </p:nvPr>
        </p:nvSpPr>
        <p:spPr>
          <a:xfrm>
            <a:off x="1451579" y="1157452"/>
            <a:ext cx="9603275" cy="696302"/>
          </a:xfrm>
        </p:spPr>
        <p:txBody>
          <a:bodyPr/>
          <a:lstStyle/>
          <a:p>
            <a:r>
              <a:rPr lang="en-US" dirty="0"/>
              <a:t>Next Steps</a:t>
            </a:r>
          </a:p>
        </p:txBody>
      </p:sp>
      <p:sp>
        <p:nvSpPr>
          <p:cNvPr id="3" name="Content Placeholder 2">
            <a:extLst>
              <a:ext uri="{FF2B5EF4-FFF2-40B4-BE49-F238E27FC236}">
                <a16:creationId xmlns:a16="http://schemas.microsoft.com/office/drawing/2014/main" id="{BAA0C04B-07C0-414E-B495-DD624A1FC7EA}"/>
              </a:ext>
            </a:extLst>
          </p:cNvPr>
          <p:cNvSpPr>
            <a:spLocks noGrp="1"/>
          </p:cNvSpPr>
          <p:nvPr>
            <p:ph idx="1"/>
          </p:nvPr>
        </p:nvSpPr>
        <p:spPr/>
        <p:txBody>
          <a:bodyPr/>
          <a:lstStyle/>
          <a:p>
            <a:r>
              <a:rPr lang="en-US" dirty="0"/>
              <a:t>If there is general agreement on the solution then it is proposed that we start with the input module and calculation engine. As these seem to be the natural starting points around which we can the other components.</a:t>
            </a:r>
          </a:p>
          <a:p>
            <a:r>
              <a:rPr lang="en-US" dirty="0"/>
              <a:t>Upskilling and recommendation of courses on Julia.</a:t>
            </a:r>
          </a:p>
        </p:txBody>
      </p:sp>
    </p:spTree>
    <p:extLst>
      <p:ext uri="{BB962C8B-B14F-4D97-AF65-F5344CB8AC3E}">
        <p14:creationId xmlns:p14="http://schemas.microsoft.com/office/powerpoint/2010/main" val="27275119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73</TotalTime>
  <Words>555</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OPEN ASSA Working group 1  Objectives and principles</vt:lpstr>
      <vt:lpstr>Take outs from the poc</vt:lpstr>
      <vt:lpstr>PowerPoint Presentation</vt:lpstr>
      <vt:lpstr>Programming language</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open source projects</dc:title>
  <dc:creator>Arthur, Sean</dc:creator>
  <cp:lastModifiedBy>Arthur, Sean</cp:lastModifiedBy>
  <cp:revision>12</cp:revision>
  <dcterms:created xsi:type="dcterms:W3CDTF">2020-05-27T09:49:14Z</dcterms:created>
  <dcterms:modified xsi:type="dcterms:W3CDTF">2020-10-20T19:24:52Z</dcterms:modified>
</cp:coreProperties>
</file>