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D36CB4-1AA2-D401-11B9-FE0646D2E48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543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– Oracle Internal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Oracle APEX Em</a:t>
            </a:r>
            <a:r>
              <a:rPr lang="en-IN" dirty="0"/>
              <a:t>a</a:t>
            </a:r>
            <a:r>
              <a:rPr dirty="0"/>
              <a:t>il Template Builder Plugin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926203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003366"/>
                </a:solidFill>
              </a:defRPr>
            </a:pPr>
            <a:r>
              <a:rPr dirty="0"/>
              <a:t>The Problem</a:t>
            </a:r>
          </a:p>
          <a:p>
            <a:pPr>
              <a:defRPr sz="1800"/>
            </a:pPr>
            <a:r>
              <a:rPr dirty="0"/>
              <a:t>• Building HTML email templates in</a:t>
            </a:r>
            <a:endParaRPr lang="en-IN" dirty="0"/>
          </a:p>
          <a:p>
            <a:pPr>
              <a:defRPr sz="1800"/>
            </a:pPr>
            <a:r>
              <a:rPr lang="en-IN" dirty="0"/>
              <a:t>    </a:t>
            </a:r>
            <a:r>
              <a:rPr dirty="0"/>
              <a:t>Oracle APEX is tedious</a:t>
            </a:r>
          </a:p>
          <a:p>
            <a:pPr>
              <a:defRPr sz="1800"/>
            </a:pPr>
            <a:r>
              <a:rPr dirty="0"/>
              <a:t>• Manual HTML editing prone to errors</a:t>
            </a:r>
          </a:p>
          <a:p>
            <a:pPr>
              <a:defRPr sz="1800"/>
            </a:pPr>
            <a:r>
              <a:rPr dirty="0"/>
              <a:t>• Difficult image and style management</a:t>
            </a:r>
          </a:p>
          <a:p>
            <a:pPr>
              <a:defRPr sz="1800"/>
            </a:pPr>
            <a:r>
              <a:rPr dirty="0"/>
              <a:t>• Non-technical users struggle to design</a:t>
            </a:r>
            <a:endParaRPr lang="en-IN" dirty="0"/>
          </a:p>
          <a:p>
            <a:pPr>
              <a:defRPr sz="1800"/>
            </a:pPr>
            <a:r>
              <a:rPr lang="en-IN" dirty="0"/>
              <a:t>   </a:t>
            </a:r>
            <a:r>
              <a:rPr dirty="0"/>
              <a:t>consistent, branded emails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420586"/>
            <a:ext cx="4565673" cy="32316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 b="1">
                <a:solidFill>
                  <a:srgbClr val="003366"/>
                </a:solidFill>
              </a:defRPr>
            </a:pPr>
            <a:r>
              <a:rPr dirty="0"/>
              <a:t>Our Solution</a:t>
            </a:r>
          </a:p>
          <a:p>
            <a:pPr>
              <a:defRPr sz="1800"/>
            </a:pPr>
            <a:r>
              <a:rPr dirty="0"/>
              <a:t>✅ A drag-and-drop region plugin for Oracle</a:t>
            </a:r>
            <a:endParaRPr lang="en-IN" dirty="0"/>
          </a:p>
          <a:p>
            <a:pPr>
              <a:defRPr sz="1800"/>
            </a:pPr>
            <a:r>
              <a:rPr lang="en-IN" dirty="0"/>
              <a:t>       </a:t>
            </a:r>
            <a:r>
              <a:rPr dirty="0"/>
              <a:t>APEX to visually build email templates</a:t>
            </a:r>
          </a:p>
          <a:p>
            <a:pPr>
              <a:defRPr sz="1800"/>
            </a:pPr>
            <a:r>
              <a:rPr dirty="0"/>
              <a:t>✅ Supports custom HTML, CSS, JS, and image</a:t>
            </a:r>
            <a:endParaRPr lang="en-IN" dirty="0"/>
          </a:p>
          <a:p>
            <a:pPr>
              <a:defRPr sz="1800"/>
            </a:pPr>
            <a:r>
              <a:rPr lang="en-IN" dirty="0"/>
              <a:t>       </a:t>
            </a:r>
            <a:r>
              <a:rPr dirty="0"/>
              <a:t>uploads</a:t>
            </a:r>
          </a:p>
          <a:p>
            <a:pPr>
              <a:defRPr sz="1800"/>
            </a:pPr>
            <a:r>
              <a:rPr dirty="0"/>
              <a:t>✅ Enables non-technical users to create</a:t>
            </a:r>
            <a:endParaRPr lang="en-IN" dirty="0"/>
          </a:p>
          <a:p>
            <a:pPr>
              <a:defRPr sz="1800"/>
            </a:pPr>
            <a:r>
              <a:rPr lang="en-IN" dirty="0"/>
              <a:t>       </a:t>
            </a:r>
            <a:r>
              <a:rPr dirty="0"/>
              <a:t>branded, consistent email layouts without</a:t>
            </a:r>
            <a:endParaRPr lang="en-IN" dirty="0"/>
          </a:p>
          <a:p>
            <a:pPr>
              <a:defRPr sz="1800"/>
            </a:pPr>
            <a:r>
              <a:rPr lang="en-IN" dirty="0"/>
              <a:t>       </a:t>
            </a:r>
            <a:r>
              <a:rPr dirty="0"/>
              <a:t>writing code</a:t>
            </a:r>
          </a:p>
          <a:p>
            <a:pPr>
              <a:defRPr sz="1800"/>
            </a:pPr>
            <a:r>
              <a:rPr dirty="0"/>
              <a:t>✅ Generates clean, reusable HTML for</a:t>
            </a:r>
            <a:endParaRPr lang="en-IN" dirty="0"/>
          </a:p>
          <a:p>
            <a:pPr>
              <a:defRPr sz="1800"/>
            </a:pPr>
            <a:r>
              <a:rPr lang="en-IN" dirty="0"/>
              <a:t>       </a:t>
            </a:r>
            <a:r>
              <a:rPr dirty="0"/>
              <a:t>integration into APEX email workflows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0"/>
            <a:ext cx="5094280" cy="1292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 b="1">
                <a:solidFill>
                  <a:srgbClr val="5B9BD5"/>
                </a:solidFill>
              </a:defRPr>
            </a:pPr>
            <a:r>
              <a:rPr lang="en-IN" dirty="0"/>
              <a:t>•</a:t>
            </a:r>
            <a:r>
              <a:rPr dirty="0"/>
              <a:t> Impact: Save developer time</a:t>
            </a:r>
            <a:endParaRPr lang="en-IN" dirty="0"/>
          </a:p>
          <a:p>
            <a:pPr>
              <a:defRPr sz="2000" b="1">
                <a:solidFill>
                  <a:srgbClr val="5B9BD5"/>
                </a:solidFill>
              </a:defRPr>
            </a:pPr>
            <a:r>
              <a:rPr dirty="0"/>
              <a:t>• Empower non-technical users</a:t>
            </a:r>
            <a:endParaRPr lang="en-IN" dirty="0"/>
          </a:p>
          <a:p>
            <a:pPr>
              <a:defRPr sz="2000" b="1">
                <a:solidFill>
                  <a:srgbClr val="5B9BD5"/>
                </a:solidFill>
              </a:defRPr>
            </a:pPr>
            <a:r>
              <a:rPr dirty="0"/>
              <a:t>•</a:t>
            </a:r>
            <a:r>
              <a:rPr lang="en-IN" dirty="0"/>
              <a:t> </a:t>
            </a:r>
            <a:r>
              <a:rPr dirty="0"/>
              <a:t>Improve email consistency across APEX apps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Lavi Attri</cp:lastModifiedBy>
  <cp:revision>2</cp:revision>
  <dcterms:created xsi:type="dcterms:W3CDTF">2013-01-27T09:14:16Z</dcterms:created>
  <dcterms:modified xsi:type="dcterms:W3CDTF">2025-07-24T06:57:35Z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de43ec-192a-49eb-8e54-baeb8c71bbbe_Enabled">
    <vt:lpwstr>true</vt:lpwstr>
  </property>
  <property fmtid="{D5CDD505-2E9C-101B-9397-08002B2CF9AE}" pid="3" name="MSIP_Label_a4de43ec-192a-49eb-8e54-baeb8c71bbbe_SetDate">
    <vt:lpwstr>2025-07-24T06:57:34Z</vt:lpwstr>
  </property>
  <property fmtid="{D5CDD505-2E9C-101B-9397-08002B2CF9AE}" pid="4" name="MSIP_Label_a4de43ec-192a-49eb-8e54-baeb8c71bbbe_Method">
    <vt:lpwstr>Standard</vt:lpwstr>
  </property>
  <property fmtid="{D5CDD505-2E9C-101B-9397-08002B2CF9AE}" pid="5" name="MSIP_Label_a4de43ec-192a-49eb-8e54-baeb8c71bbbe_Name">
    <vt:lpwstr>Confidential – Oracle Internal</vt:lpwstr>
  </property>
  <property fmtid="{D5CDD505-2E9C-101B-9397-08002B2CF9AE}" pid="6" name="MSIP_Label_a4de43ec-192a-49eb-8e54-baeb8c71bbbe_SiteId">
    <vt:lpwstr>4e2c6054-71cb-48f1-bd6c-3a9705aca71b</vt:lpwstr>
  </property>
  <property fmtid="{D5CDD505-2E9C-101B-9397-08002B2CF9AE}" pid="7" name="MSIP_Label_a4de43ec-192a-49eb-8e54-baeb8c71bbbe_ActionId">
    <vt:lpwstr>b8818219-d803-474f-ab2c-1a015dbbfb3d</vt:lpwstr>
  </property>
  <property fmtid="{D5CDD505-2E9C-101B-9397-08002B2CF9AE}" pid="8" name="MSIP_Label_a4de43ec-192a-49eb-8e54-baeb8c71bb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Confidential – Oracle Internal</vt:lpwstr>
  </property>
</Properties>
</file>