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0"/>
  </p:handoutMasterIdLst>
  <p:sldIdLst>
    <p:sldId id="256" r:id="rId4"/>
    <p:sldId id="312" r:id="rId6"/>
    <p:sldId id="284" r:id="rId7"/>
    <p:sldId id="283" r:id="rId8"/>
    <p:sldId id="278"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69DF"/>
    <a:srgbClr val="2F96E6"/>
    <a:srgbClr val="4CA5EA"/>
    <a:srgbClr val="FFC000"/>
    <a:srgbClr val="87F4F9"/>
    <a:srgbClr val="FF0066"/>
    <a:srgbClr val="D6EBFB"/>
    <a:srgbClr val="05BF74"/>
    <a:srgbClr val="C845ED"/>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4476" autoAdjust="0"/>
  </p:normalViewPr>
  <p:slideViewPr>
    <p:cSldViewPr snapToGrid="0">
      <p:cViewPr varScale="1">
        <p:scale>
          <a:sx n="102" d="100"/>
          <a:sy n="102" d="100"/>
        </p:scale>
        <p:origin x="-1160" y="-104"/>
      </p:cViewPr>
      <p:guideLst>
        <p:guide orient="horz" pos="1620"/>
        <p:guide pos="2880"/>
      </p:guideLst>
    </p:cSldViewPr>
  </p:slideViewPr>
  <p:notesTextViewPr>
    <p:cViewPr>
      <p:scale>
        <a:sx n="1" d="1"/>
        <a:sy n="1" d="1"/>
      </p:scale>
      <p:origin x="0" y="0"/>
    </p:cViewPr>
  </p:notesTextViewPr>
  <p:notesViewPr>
    <p:cSldViewPr snapToGrid="0">
      <p:cViewPr varScale="1">
        <p:scale>
          <a:sx n="72" d="100"/>
          <a:sy n="72" d="100"/>
        </p:scale>
        <p:origin x="2724"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EB8EFB-0934-474A-AE35-4C578A8B5D4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7999DA-3FB3-4212-A236-C844CFBC755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部长及尤老师：接下来由我向两位进行生物城一体化政务办公平台建设方案的汇报。这是经过了小半年时间，深入了解生物城管委会信息化背景，与尤老师反复沟通建设范围、使用需求后形成的方案建议。</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整个汇报大致分成四个部分，其中在技术创新章节，我们会选取公司自有软件系统中与本项目相关的、亮点的功能向部长和尤老师进行演示。</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在了解到生物城管委会信息化背景及用户建设初衷后，我们分析用户希望：</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考虑到建设的实际情况，我们从行业信息化建设的经验出发，建议采用“分批分期，逐步覆盖”的建设策略，在本阶段首先将范围锚定为管委会综合管理部各项日常工作的信息化支撑上面。</a:t>
            </a:r>
            <a:endParaRPr lang="en-US" altLang="zh-CN" dirty="0" smtClean="0"/>
          </a:p>
          <a:p>
            <a:r>
              <a:rPr lang="zh-CN" altLang="zh-CN" dirty="0" smtClean="0"/>
              <a:t>1</a:t>
            </a:r>
            <a:r>
              <a:rPr lang="zh-CN" altLang="en-US" dirty="0" smtClean="0"/>
              <a:t>、定制化建立管委会内部公文流转流程，以公文套红、电子签章等无纸化办公形式取代传统纸张形式的公文交换，以智能公文写作助手形式一定程度上协助快速成文；</a:t>
            </a:r>
            <a:endParaRPr lang="en-US" altLang="zh-CN" dirty="0" smtClean="0"/>
          </a:p>
          <a:p>
            <a:r>
              <a:rPr lang="zh-CN" altLang="zh-CN" dirty="0" smtClean="0"/>
              <a:t>2</a:t>
            </a:r>
            <a:r>
              <a:rPr lang="zh-CN" altLang="en-US" dirty="0" smtClean="0"/>
              <a:t>、注重交办工作事项的督查督办，明晰任务的目标、责任、结果和时效；</a:t>
            </a:r>
            <a:endParaRPr lang="en-US" altLang="zh-CN" dirty="0" smtClean="0"/>
          </a:p>
          <a:p>
            <a:r>
              <a:rPr lang="zh-CN" altLang="zh-CN" smtClean="0"/>
              <a:t>3</a:t>
            </a:r>
            <a:r>
              <a:rPr lang="zh-CN" altLang="en-US" smtClean="0"/>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2" name="文本框 1"/>
          <p:cNvSpPr txBox="1"/>
          <p:nvPr userDrawn="1"/>
        </p:nvSpPr>
        <p:spPr>
          <a:xfrm>
            <a:off x="7708992" y="0"/>
            <a:ext cx="1435008" cy="232628"/>
          </a:xfrm>
          <a:prstGeom prst="rect">
            <a:avLst/>
          </a:prstGeom>
          <a:noFill/>
        </p:spPr>
        <p:txBody>
          <a:bodyPr wrap="none" rtlCol="0">
            <a:spAutoFit/>
          </a:bodyPr>
          <a:lstStyle/>
          <a:p>
            <a:pPr algn="r">
              <a:lnSpc>
                <a:spcPts val="1200"/>
              </a:lnSpc>
            </a:pPr>
            <a:r>
              <a:rPr lang="zh-CN" altLang="en-US" sz="750" dirty="0" smtClean="0">
                <a:solidFill>
                  <a:schemeClr val="bg1">
                    <a:lumMod val="75000"/>
                  </a:schemeClr>
                </a:solidFill>
              </a:rPr>
              <a:t>成都青云石智能科技有限公司</a:t>
            </a:r>
            <a:endParaRPr lang="en-US" altLang="zh-CN" sz="750" dirty="0" smtClean="0">
              <a:solidFill>
                <a:schemeClr val="bg1">
                  <a:lumMod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2" name="文本框 11"/>
          <p:cNvSpPr txBox="1"/>
          <p:nvPr userDrawn="1"/>
        </p:nvSpPr>
        <p:spPr>
          <a:xfrm>
            <a:off x="7708992" y="-33090"/>
            <a:ext cx="1435008" cy="232628"/>
          </a:xfrm>
          <a:prstGeom prst="rect">
            <a:avLst/>
          </a:prstGeom>
          <a:noFill/>
        </p:spPr>
        <p:txBody>
          <a:bodyPr wrap="none" rtlCol="0">
            <a:spAutoFit/>
          </a:bodyPr>
          <a:lstStyle/>
          <a:p>
            <a:pPr algn="r">
              <a:lnSpc>
                <a:spcPts val="1200"/>
              </a:lnSpc>
            </a:pPr>
            <a:r>
              <a:rPr lang="zh-CN" altLang="en-US" sz="750" dirty="0" smtClean="0">
                <a:solidFill>
                  <a:schemeClr val="bg1">
                    <a:lumMod val="75000"/>
                  </a:schemeClr>
                </a:solidFill>
              </a:rPr>
              <a:t>成都青云石智能科技有限公司</a:t>
            </a:r>
            <a:endParaRPr lang="en-US" altLang="zh-CN" sz="750" dirty="0" smtClean="0">
              <a:solidFill>
                <a:schemeClr val="bg1">
                  <a:lumMod val="7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699"/>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458"/>
            <a:ext cx="3886200" cy="326407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1879135"/>
            <a:ext cx="3868340" cy="276392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9135"/>
            <a:ext cx="3887391" cy="276392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698"/>
            <a:ext cx="4629150" cy="365585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698"/>
            <a:ext cx="4629150" cy="365585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699"/>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458"/>
            <a:ext cx="3886200" cy="326407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1879135"/>
            <a:ext cx="3868340" cy="276392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9135"/>
            <a:ext cx="3887391" cy="276392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698"/>
            <a:ext cx="4629150" cy="365585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698"/>
            <a:ext cx="4629150" cy="365585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dbg3.jpg"/>
          <p:cNvPicPr>
            <a:picLocks noChangeAspect="1"/>
          </p:cNvPicPr>
          <p:nvPr/>
        </p:nvPicPr>
        <p:blipFill>
          <a:blip r:embed="rId1"/>
          <a:stretch>
            <a:fillRect/>
          </a:stretch>
        </p:blipFill>
        <p:spPr>
          <a:xfrm>
            <a:off x="0" y="0"/>
            <a:ext cx="9144000" cy="2897952"/>
          </a:xfrm>
          <a:prstGeom prst="rect">
            <a:avLst/>
          </a:prstGeom>
        </p:spPr>
      </p:pic>
      <p:sp>
        <p:nvSpPr>
          <p:cNvPr id="10" name="矩形 9"/>
          <p:cNvSpPr/>
          <p:nvPr/>
        </p:nvSpPr>
        <p:spPr>
          <a:xfrm>
            <a:off x="2381220" y="924221"/>
            <a:ext cx="4381560" cy="1971702"/>
          </a:xfrm>
          <a:prstGeom prst="rect">
            <a:avLst/>
          </a:prstGeom>
          <a:solidFill>
            <a:srgbClr val="00B0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638425" y="1404620"/>
            <a:ext cx="3860165" cy="460375"/>
          </a:xfrm>
          <a:prstGeom prst="rect">
            <a:avLst/>
          </a:prstGeom>
          <a:noFill/>
        </p:spPr>
        <p:txBody>
          <a:bodyPr wrap="square" rtlCol="0">
            <a:spAutoFit/>
          </a:bodyPr>
          <a:lstStyle/>
          <a:p>
            <a:pPr algn="ctr"/>
            <a:r>
              <a:rPr lang="zh-CN" altLang="en-US" sz="2400" dirty="0" smtClean="0">
                <a:solidFill>
                  <a:schemeClr val="bg1"/>
                </a:solidFill>
              </a:rPr>
              <a:t>标题</a:t>
            </a:r>
            <a:endParaRPr lang="zh-CN" altLang="en-US" sz="2400" dirty="0" smtClean="0">
              <a:solidFill>
                <a:schemeClr val="bg1"/>
              </a:solidFill>
            </a:endParaRPr>
          </a:p>
        </p:txBody>
      </p:sp>
      <p:sp>
        <p:nvSpPr>
          <p:cNvPr id="3" name="文本框 2"/>
          <p:cNvSpPr txBox="1"/>
          <p:nvPr/>
        </p:nvSpPr>
        <p:spPr>
          <a:xfrm>
            <a:off x="4022410" y="1950085"/>
            <a:ext cx="1099185" cy="460375"/>
          </a:xfrm>
          <a:prstGeom prst="rect">
            <a:avLst/>
          </a:prstGeom>
          <a:noFill/>
        </p:spPr>
        <p:txBody>
          <a:bodyPr wrap="none" rtlCol="0">
            <a:spAutoFit/>
          </a:bodyPr>
          <a:lstStyle/>
          <a:p>
            <a:pPr algn="ctr"/>
            <a:r>
              <a:rPr lang="zh-CN" altLang="en-US" sz="2400" b="1" dirty="0" smtClean="0">
                <a:solidFill>
                  <a:schemeClr val="bg1"/>
                </a:solidFill>
              </a:rPr>
              <a:t>副标题</a:t>
            </a:r>
            <a:endParaRPr lang="zh-CN" altLang="en-US" sz="2400" b="1" dirty="0" smtClean="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 1"/>
          <p:cNvGrpSpPr/>
          <p:nvPr/>
        </p:nvGrpSpPr>
        <p:grpSpPr>
          <a:xfrm>
            <a:off x="653865" y="1969086"/>
            <a:ext cx="1580561" cy="1538883"/>
            <a:chOff x="853798" y="1802309"/>
            <a:chExt cx="1580561" cy="1538883"/>
          </a:xfrm>
        </p:grpSpPr>
        <p:sp>
          <p:nvSpPr>
            <p:cNvPr id="29" name="TextBox 19"/>
            <p:cNvSpPr txBox="1"/>
            <p:nvPr/>
          </p:nvSpPr>
          <p:spPr>
            <a:xfrm>
              <a:off x="853798" y="1802309"/>
              <a:ext cx="1580561" cy="1538883"/>
            </a:xfrm>
            <a:prstGeom prst="rect">
              <a:avLst/>
            </a:prstGeom>
            <a:noFill/>
          </p:spPr>
          <p:txBody>
            <a:bodyPr wrap="none" lIns="0" tIns="0" rIns="0" bIns="0" rtlCol="0">
              <a:spAutoFit/>
            </a:bodyPr>
            <a:lstStyle/>
            <a:p>
              <a:r>
                <a:rPr lang="en-US" altLang="zh-CN" sz="10000" b="1" dirty="0" smtClean="0">
                  <a:solidFill>
                    <a:srgbClr val="2F96E6"/>
                  </a:solidFill>
                  <a:latin typeface="微软雅黑" panose="020B0503020204020204" charset="-122"/>
                </a:rPr>
                <a:t>01</a:t>
              </a:r>
              <a:endParaRPr lang="zh-CN" altLang="en-US" sz="10000" b="1" dirty="0" smtClean="0">
                <a:solidFill>
                  <a:srgbClr val="2F96E6"/>
                </a:solidFill>
                <a:latin typeface="微软雅黑" panose="020B0503020204020204" charset="-122"/>
              </a:endParaRPr>
            </a:p>
          </p:txBody>
        </p:sp>
        <p:sp>
          <p:nvSpPr>
            <p:cNvPr id="31" name="矩形 30"/>
            <p:cNvSpPr/>
            <p:nvPr/>
          </p:nvSpPr>
          <p:spPr>
            <a:xfrm>
              <a:off x="883808" y="2389185"/>
              <a:ext cx="1520540" cy="328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21"/>
            <p:cNvSpPr txBox="1"/>
            <p:nvPr/>
          </p:nvSpPr>
          <p:spPr>
            <a:xfrm>
              <a:off x="1182413" y="2411128"/>
              <a:ext cx="923330" cy="276999"/>
            </a:xfrm>
            <a:prstGeom prst="rect">
              <a:avLst/>
            </a:prstGeom>
            <a:noFill/>
          </p:spPr>
          <p:txBody>
            <a:bodyPr wrap="none" lIns="0" tIns="0" rIns="0" bIns="0" rtlCol="0">
              <a:spAutoFit/>
            </a:bodyPr>
            <a:lstStyle/>
            <a:p>
              <a:r>
                <a:rPr lang="zh-CN" altLang="en-US" dirty="0">
                  <a:solidFill>
                    <a:srgbClr val="2F96E6"/>
                  </a:solidFill>
                  <a:latin typeface="微软雅黑" panose="020B0503020204020204" charset="-122"/>
                </a:rPr>
                <a:t>需求分析</a:t>
              </a:r>
              <a:endParaRPr lang="zh-CN" altLang="en-US" sz="1800" dirty="0" smtClean="0">
                <a:solidFill>
                  <a:srgbClr val="2F96E6"/>
                </a:solidFill>
                <a:latin typeface="微软雅黑" panose="020B0503020204020204" charset="-122"/>
              </a:endParaRPr>
            </a:p>
          </p:txBody>
        </p:sp>
      </p:grpSp>
      <p:sp>
        <p:nvSpPr>
          <p:cNvPr id="33" name="TextBox 22"/>
          <p:cNvSpPr txBox="1"/>
          <p:nvPr/>
        </p:nvSpPr>
        <p:spPr>
          <a:xfrm>
            <a:off x="2605813" y="1969086"/>
            <a:ext cx="1580561" cy="1538883"/>
          </a:xfrm>
          <a:prstGeom prst="rect">
            <a:avLst/>
          </a:prstGeom>
          <a:noFill/>
        </p:spPr>
        <p:txBody>
          <a:bodyPr wrap="none" lIns="0" tIns="0" rIns="0" bIns="0" rtlCol="0">
            <a:spAutoFit/>
          </a:bodyPr>
          <a:lstStyle/>
          <a:p>
            <a:r>
              <a:rPr lang="en-US" altLang="zh-CN" sz="10000" b="1" dirty="0" smtClean="0">
                <a:solidFill>
                  <a:schemeClr val="bg1">
                    <a:lumMod val="75000"/>
                  </a:schemeClr>
                </a:solidFill>
                <a:latin typeface="微软雅黑" panose="020B0503020204020204" charset="-122"/>
              </a:rPr>
              <a:t>02</a:t>
            </a:r>
            <a:endParaRPr lang="en-US" altLang="zh-CN" sz="10000" b="1" dirty="0" smtClean="0">
              <a:solidFill>
                <a:schemeClr val="bg1">
                  <a:lumMod val="75000"/>
                </a:schemeClr>
              </a:solidFill>
              <a:latin typeface="微软雅黑" panose="020B0503020204020204" charset="-122"/>
            </a:endParaRPr>
          </a:p>
        </p:txBody>
      </p:sp>
      <p:sp>
        <p:nvSpPr>
          <p:cNvPr id="34" name="矩形 33"/>
          <p:cNvSpPr/>
          <p:nvPr/>
        </p:nvSpPr>
        <p:spPr>
          <a:xfrm>
            <a:off x="2635823" y="2558446"/>
            <a:ext cx="1520540" cy="328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6E6"/>
              </a:solidFill>
            </a:endParaRPr>
          </a:p>
        </p:txBody>
      </p:sp>
      <p:sp>
        <p:nvSpPr>
          <p:cNvPr id="35" name="TextBox 24"/>
          <p:cNvSpPr txBox="1"/>
          <p:nvPr/>
        </p:nvSpPr>
        <p:spPr>
          <a:xfrm>
            <a:off x="2934428" y="2577905"/>
            <a:ext cx="923330" cy="276999"/>
          </a:xfrm>
          <a:prstGeom prst="rect">
            <a:avLst/>
          </a:prstGeom>
          <a:noFill/>
        </p:spPr>
        <p:txBody>
          <a:bodyPr wrap="none" lIns="0" tIns="0" rIns="0" bIns="0" rtlCol="0">
            <a:spAutoFit/>
          </a:bodyPr>
          <a:lstStyle/>
          <a:p>
            <a:r>
              <a:rPr lang="zh-CN" altLang="en-US" dirty="0">
                <a:solidFill>
                  <a:schemeClr val="tx1">
                    <a:lumMod val="50000"/>
                    <a:lumOff val="50000"/>
                  </a:schemeClr>
                </a:solidFill>
                <a:latin typeface="微软雅黑" panose="020B0503020204020204" charset="-122"/>
              </a:rPr>
              <a:t>系统</a:t>
            </a:r>
            <a:r>
              <a:rPr lang="zh-CN" altLang="en-US" dirty="0" smtClean="0">
                <a:solidFill>
                  <a:schemeClr val="tx1">
                    <a:lumMod val="50000"/>
                    <a:lumOff val="50000"/>
                  </a:schemeClr>
                </a:solidFill>
                <a:latin typeface="微软雅黑" panose="020B0503020204020204" charset="-122"/>
              </a:rPr>
              <a:t>设计</a:t>
            </a:r>
            <a:endParaRPr lang="zh-CN" altLang="en-US" sz="1800" dirty="0" smtClean="0">
              <a:solidFill>
                <a:schemeClr val="tx1">
                  <a:lumMod val="50000"/>
                  <a:lumOff val="50000"/>
                </a:schemeClr>
              </a:solidFill>
              <a:latin typeface="微软雅黑" panose="020B0503020204020204" charset="-122"/>
            </a:endParaRPr>
          </a:p>
        </p:txBody>
      </p:sp>
      <p:sp>
        <p:nvSpPr>
          <p:cNvPr id="36" name="TextBox 28"/>
          <p:cNvSpPr txBox="1"/>
          <p:nvPr/>
        </p:nvSpPr>
        <p:spPr>
          <a:xfrm>
            <a:off x="4557761" y="1969086"/>
            <a:ext cx="1580561" cy="1538883"/>
          </a:xfrm>
          <a:prstGeom prst="rect">
            <a:avLst/>
          </a:prstGeom>
          <a:noFill/>
        </p:spPr>
        <p:txBody>
          <a:bodyPr wrap="none" lIns="0" tIns="0" rIns="0" bIns="0" rtlCol="0">
            <a:spAutoFit/>
          </a:bodyPr>
          <a:lstStyle/>
          <a:p>
            <a:r>
              <a:rPr lang="en-US" altLang="zh-CN" sz="10000" b="1" dirty="0" smtClean="0">
                <a:solidFill>
                  <a:schemeClr val="bg1">
                    <a:lumMod val="75000"/>
                  </a:schemeClr>
                </a:solidFill>
                <a:latin typeface="微软雅黑" panose="020B0503020204020204" charset="-122"/>
              </a:rPr>
              <a:t>03</a:t>
            </a:r>
            <a:endParaRPr lang="en-US" altLang="zh-CN" sz="10000" b="1" dirty="0" smtClean="0">
              <a:solidFill>
                <a:schemeClr val="bg1">
                  <a:lumMod val="75000"/>
                </a:schemeClr>
              </a:solidFill>
              <a:latin typeface="微软雅黑" panose="020B0503020204020204" charset="-122"/>
            </a:endParaRPr>
          </a:p>
        </p:txBody>
      </p:sp>
      <p:sp>
        <p:nvSpPr>
          <p:cNvPr id="37" name="矩形 36"/>
          <p:cNvSpPr/>
          <p:nvPr/>
        </p:nvSpPr>
        <p:spPr>
          <a:xfrm>
            <a:off x="4587771" y="2555962"/>
            <a:ext cx="1520540" cy="328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6E6"/>
              </a:solidFill>
            </a:endParaRPr>
          </a:p>
        </p:txBody>
      </p:sp>
      <p:sp>
        <p:nvSpPr>
          <p:cNvPr id="38" name="TextBox 30"/>
          <p:cNvSpPr txBox="1"/>
          <p:nvPr/>
        </p:nvSpPr>
        <p:spPr>
          <a:xfrm>
            <a:off x="4886376" y="2577905"/>
            <a:ext cx="923330" cy="276999"/>
          </a:xfrm>
          <a:prstGeom prst="rect">
            <a:avLst/>
          </a:prstGeom>
          <a:noFill/>
        </p:spPr>
        <p:txBody>
          <a:bodyPr wrap="none" lIns="0" tIns="0" rIns="0" bIns="0" rtlCol="0">
            <a:spAutoFit/>
          </a:bodyPr>
          <a:lstStyle/>
          <a:p>
            <a:r>
              <a:rPr lang="zh-CN" altLang="en-US" dirty="0" smtClean="0">
                <a:solidFill>
                  <a:schemeClr val="tx1">
                    <a:lumMod val="50000"/>
                    <a:lumOff val="50000"/>
                  </a:schemeClr>
                </a:solidFill>
                <a:latin typeface="微软雅黑" panose="020B0503020204020204" charset="-122"/>
              </a:rPr>
              <a:t>技术创新</a:t>
            </a:r>
            <a:endParaRPr lang="zh-CN" altLang="en-US" sz="1800" dirty="0" smtClean="0">
              <a:solidFill>
                <a:schemeClr val="tx1">
                  <a:lumMod val="50000"/>
                  <a:lumOff val="50000"/>
                </a:schemeClr>
              </a:solidFill>
              <a:latin typeface="微软雅黑" panose="020B0503020204020204" charset="-122"/>
            </a:endParaRPr>
          </a:p>
        </p:txBody>
      </p:sp>
      <p:sp>
        <p:nvSpPr>
          <p:cNvPr id="12" name="TextBox 28"/>
          <p:cNvSpPr txBox="1"/>
          <p:nvPr/>
        </p:nvSpPr>
        <p:spPr>
          <a:xfrm>
            <a:off x="6436927" y="1969086"/>
            <a:ext cx="1580561" cy="1538883"/>
          </a:xfrm>
          <a:prstGeom prst="rect">
            <a:avLst/>
          </a:prstGeom>
          <a:noFill/>
        </p:spPr>
        <p:txBody>
          <a:bodyPr wrap="none" lIns="0" tIns="0" rIns="0" bIns="0" rtlCol="0">
            <a:spAutoFit/>
          </a:bodyPr>
          <a:lstStyle/>
          <a:p>
            <a:r>
              <a:rPr lang="en-US" altLang="zh-CN" sz="10000" b="1" dirty="0" smtClean="0">
                <a:solidFill>
                  <a:schemeClr val="bg1">
                    <a:lumMod val="75000"/>
                  </a:schemeClr>
                </a:solidFill>
                <a:latin typeface="微软雅黑" panose="020B0503020204020204" charset="-122"/>
              </a:rPr>
              <a:t>04</a:t>
            </a:r>
            <a:endParaRPr lang="en-US" altLang="zh-CN" sz="10000" b="1" dirty="0" smtClean="0">
              <a:solidFill>
                <a:schemeClr val="bg1">
                  <a:lumMod val="75000"/>
                </a:schemeClr>
              </a:solidFill>
              <a:latin typeface="微软雅黑" panose="020B0503020204020204" charset="-122"/>
            </a:endParaRPr>
          </a:p>
        </p:txBody>
      </p:sp>
      <p:sp>
        <p:nvSpPr>
          <p:cNvPr id="13" name="矩形 12"/>
          <p:cNvSpPr/>
          <p:nvPr/>
        </p:nvSpPr>
        <p:spPr>
          <a:xfrm>
            <a:off x="6466937" y="2555962"/>
            <a:ext cx="1520540" cy="328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F96E6"/>
              </a:solidFill>
            </a:endParaRPr>
          </a:p>
        </p:txBody>
      </p:sp>
      <p:sp>
        <p:nvSpPr>
          <p:cNvPr id="14" name="TextBox 30"/>
          <p:cNvSpPr txBox="1"/>
          <p:nvPr/>
        </p:nvSpPr>
        <p:spPr>
          <a:xfrm>
            <a:off x="6765542" y="2577905"/>
            <a:ext cx="923330" cy="276999"/>
          </a:xfrm>
          <a:prstGeom prst="rect">
            <a:avLst/>
          </a:prstGeom>
          <a:noFill/>
        </p:spPr>
        <p:txBody>
          <a:bodyPr wrap="none" lIns="0" tIns="0" rIns="0" bIns="0" rtlCol="0">
            <a:spAutoFit/>
          </a:bodyPr>
          <a:lstStyle/>
          <a:p>
            <a:r>
              <a:rPr lang="zh-CN" altLang="en-US" sz="1800" dirty="0" smtClean="0">
                <a:solidFill>
                  <a:schemeClr val="tx1">
                    <a:lumMod val="50000"/>
                    <a:lumOff val="50000"/>
                  </a:schemeClr>
                </a:solidFill>
                <a:latin typeface="微软雅黑" panose="020B0503020204020204" charset="-122"/>
              </a:rPr>
              <a:t>效益价值</a:t>
            </a:r>
            <a:endParaRPr lang="zh-CN" altLang="en-US" sz="1800" dirty="0" smtClean="0">
              <a:solidFill>
                <a:schemeClr val="tx1">
                  <a:lumMod val="50000"/>
                  <a:lumOff val="50000"/>
                </a:schemeClr>
              </a:solidFill>
              <a:latin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8"/>
                                        </p:tgtEl>
                                      </p:cBhvr>
                                    </p:animEffect>
                                    <p:animScale>
                                      <p:cBhvr>
                                        <p:cTn id="7"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1818" y="1136073"/>
            <a:ext cx="4963695" cy="3266549"/>
            <a:chOff x="2164468" y="882518"/>
            <a:chExt cx="5706790" cy="3693285"/>
          </a:xfrm>
        </p:grpSpPr>
        <p:sp>
          <p:nvSpPr>
            <p:cNvPr id="6" name="Bent Arrow 13"/>
            <p:cNvSpPr/>
            <p:nvPr/>
          </p:nvSpPr>
          <p:spPr>
            <a:xfrm rot="10800000" flipH="1" flipV="1">
              <a:off x="2630358" y="1244422"/>
              <a:ext cx="1884441" cy="485679"/>
            </a:xfrm>
            <a:prstGeom prst="bentArrow">
              <a:avLst>
                <a:gd name="adj1" fmla="val 17673"/>
                <a:gd name="adj2" fmla="val 3577"/>
                <a:gd name="adj3" fmla="val 0"/>
                <a:gd name="adj4" fmla="val 7030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5" dirty="0">
                <a:solidFill>
                  <a:schemeClr val="tx1"/>
                </a:solidFill>
              </a:endParaRPr>
            </a:p>
          </p:txBody>
        </p:sp>
        <p:sp>
          <p:nvSpPr>
            <p:cNvPr id="11" name="Up Arrow 5"/>
            <p:cNvSpPr/>
            <p:nvPr/>
          </p:nvSpPr>
          <p:spPr>
            <a:xfrm flipV="1">
              <a:off x="4938390" y="1008760"/>
              <a:ext cx="178039" cy="2160840"/>
            </a:xfrm>
            <a:prstGeom prst="upArrow">
              <a:avLst>
                <a:gd name="adj1" fmla="val 53549"/>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5" dirty="0"/>
            </a:p>
          </p:txBody>
        </p:sp>
        <p:grpSp>
          <p:nvGrpSpPr>
            <p:cNvPr id="12" name="Group 8"/>
            <p:cNvGrpSpPr/>
            <p:nvPr/>
          </p:nvGrpSpPr>
          <p:grpSpPr>
            <a:xfrm flipV="1">
              <a:off x="3096666" y="1025236"/>
              <a:ext cx="986369" cy="2578854"/>
              <a:chOff x="2152508" y="1409938"/>
              <a:chExt cx="1739157" cy="3518946"/>
            </a:xfrm>
            <a:solidFill>
              <a:schemeClr val="accent1"/>
            </a:solidFill>
          </p:grpSpPr>
          <p:sp>
            <p:nvSpPr>
              <p:cNvPr id="13" name="Bent Arrow 4"/>
              <p:cNvSpPr/>
              <p:nvPr/>
            </p:nvSpPr>
            <p:spPr>
              <a:xfrm rot="16200000">
                <a:off x="1677487" y="1884959"/>
                <a:ext cx="1819622" cy="869579"/>
              </a:xfrm>
              <a:prstGeom prst="bentArrow">
                <a:avLst>
                  <a:gd name="adj1" fmla="val 17673"/>
                  <a:gd name="adj2" fmla="val 10250"/>
                  <a:gd name="adj3" fmla="val 0"/>
                  <a:gd name="adj4" fmla="val 703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5" dirty="0">
                  <a:solidFill>
                    <a:schemeClr val="tx1"/>
                  </a:solidFill>
                </a:endParaRPr>
              </a:p>
            </p:txBody>
          </p:sp>
          <p:sp>
            <p:nvSpPr>
              <p:cNvPr id="14" name="Bent Arrow 7"/>
              <p:cNvSpPr/>
              <p:nvPr/>
            </p:nvSpPr>
            <p:spPr>
              <a:xfrm rot="5400000">
                <a:off x="2547066" y="3584284"/>
                <a:ext cx="1819620" cy="869579"/>
              </a:xfrm>
              <a:prstGeom prst="bentArrow">
                <a:avLst>
                  <a:gd name="adj1" fmla="val 17673"/>
                  <a:gd name="adj2" fmla="val 10250"/>
                  <a:gd name="adj3" fmla="val 0"/>
                  <a:gd name="adj4" fmla="val 703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5" dirty="0">
                  <a:solidFill>
                    <a:schemeClr val="tx1"/>
                  </a:solidFill>
                </a:endParaRPr>
              </a:p>
            </p:txBody>
          </p:sp>
        </p:grpSp>
        <p:sp>
          <p:nvSpPr>
            <p:cNvPr id="15" name="Bent Arrow 14"/>
            <p:cNvSpPr/>
            <p:nvPr/>
          </p:nvSpPr>
          <p:spPr>
            <a:xfrm rot="10800000" flipV="1">
              <a:off x="5410983" y="1188842"/>
              <a:ext cx="1890476" cy="727321"/>
            </a:xfrm>
            <a:prstGeom prst="bentArrow">
              <a:avLst>
                <a:gd name="adj1" fmla="val 17673"/>
                <a:gd name="adj2" fmla="val 3577"/>
                <a:gd name="adj3" fmla="val 0"/>
                <a:gd name="adj4" fmla="val 703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5" dirty="0">
                <a:solidFill>
                  <a:schemeClr val="tx1"/>
                </a:solidFill>
              </a:endParaRPr>
            </a:p>
          </p:txBody>
        </p:sp>
        <p:sp>
          <p:nvSpPr>
            <p:cNvPr id="16" name="Oval 53"/>
            <p:cNvSpPr/>
            <p:nvPr/>
          </p:nvSpPr>
          <p:spPr>
            <a:xfrm>
              <a:off x="5984833" y="3347262"/>
              <a:ext cx="1013094" cy="954865"/>
            </a:xfrm>
            <a:prstGeom prst="ellipse">
              <a:avLst/>
            </a:prstGeom>
            <a:solidFill>
              <a:schemeClr val="accent6"/>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3">
                    <a:lumMod val="75000"/>
                  </a:schemeClr>
                </a:solidFill>
                <a:latin typeface="FontAwesome" pitchFamily="2" charset="0"/>
              </a:endParaRPr>
            </a:p>
          </p:txBody>
        </p:sp>
        <p:sp>
          <p:nvSpPr>
            <p:cNvPr id="18" name="Oval 55"/>
            <p:cNvSpPr/>
            <p:nvPr/>
          </p:nvSpPr>
          <p:spPr>
            <a:xfrm>
              <a:off x="4657043" y="2574426"/>
              <a:ext cx="912033" cy="915380"/>
            </a:xfrm>
            <a:prstGeom prst="ellipse">
              <a:avLst/>
            </a:prstGeom>
            <a:solidFill>
              <a:schemeClr val="accent3"/>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tIns="0" bIns="121920" rtlCol="0" anchor="ctr"/>
            <a:lstStyle/>
            <a:p>
              <a:pPr algn="ctr"/>
              <a:endParaRPr lang="en-US" sz="4265" dirty="0">
                <a:solidFill>
                  <a:schemeClr val="accent3">
                    <a:lumMod val="75000"/>
                  </a:schemeClr>
                </a:solidFill>
                <a:latin typeface="FontAwesome" pitchFamily="2" charset="0"/>
              </a:endParaRPr>
            </a:p>
          </p:txBody>
        </p:sp>
        <p:sp>
          <p:nvSpPr>
            <p:cNvPr id="19" name="Oval 56"/>
            <p:cNvSpPr/>
            <p:nvPr/>
          </p:nvSpPr>
          <p:spPr>
            <a:xfrm>
              <a:off x="2598786" y="3543541"/>
              <a:ext cx="1022224" cy="986576"/>
            </a:xfrm>
            <a:prstGeom prst="ellipse">
              <a:avLst/>
            </a:prstGeom>
            <a:solidFill>
              <a:schemeClr val="accent1"/>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5" dirty="0">
                <a:solidFill>
                  <a:schemeClr val="accent3">
                    <a:lumMod val="75000"/>
                  </a:schemeClr>
                </a:solidFill>
                <a:latin typeface="FontAwesome" pitchFamily="2" charset="0"/>
              </a:endParaRPr>
            </a:p>
          </p:txBody>
        </p:sp>
        <p:sp>
          <p:nvSpPr>
            <p:cNvPr id="20" name="Freeform 126"/>
            <p:cNvSpPr/>
            <p:nvPr/>
          </p:nvSpPr>
          <p:spPr bwMode="auto">
            <a:xfrm>
              <a:off x="2906170" y="3767011"/>
              <a:ext cx="426596" cy="535116"/>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bg1"/>
            </a:solidFill>
            <a:ln w="9525">
              <a:noFill/>
              <a:round/>
            </a:ln>
          </p:spPr>
          <p:txBody>
            <a:bodyPr vert="horz" wrap="square" lIns="121920" tIns="60960" rIns="121920" bIns="60960" numCol="1" anchor="t" anchorCtr="0" compatLnSpc="1"/>
            <a:lstStyle/>
            <a:p>
              <a:endParaRPr lang="en-US" sz="2665"/>
            </a:p>
          </p:txBody>
        </p:sp>
        <p:sp>
          <p:nvSpPr>
            <p:cNvPr id="21" name="Freeform 127"/>
            <p:cNvSpPr/>
            <p:nvPr/>
          </p:nvSpPr>
          <p:spPr bwMode="auto">
            <a:xfrm>
              <a:off x="4883085" y="2797006"/>
              <a:ext cx="428938" cy="426330"/>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bg1"/>
            </a:solidFill>
            <a:ln w="9525">
              <a:noFill/>
              <a:round/>
            </a:ln>
          </p:spPr>
          <p:txBody>
            <a:bodyPr vert="horz" wrap="square" lIns="121920" tIns="60960" rIns="121920" bIns="60960" numCol="1" anchor="t" anchorCtr="0" compatLnSpc="1"/>
            <a:lstStyle/>
            <a:p>
              <a:endParaRPr lang="en-US" sz="2665" dirty="0"/>
            </a:p>
          </p:txBody>
        </p:sp>
        <p:sp>
          <p:nvSpPr>
            <p:cNvPr id="22" name="Freeform 24"/>
            <p:cNvSpPr>
              <a:spLocks noEditPoints="1"/>
            </p:cNvSpPr>
            <p:nvPr/>
          </p:nvSpPr>
          <p:spPr bwMode="auto">
            <a:xfrm>
              <a:off x="6289741" y="3611107"/>
              <a:ext cx="422786" cy="434420"/>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ln>
          </p:spPr>
          <p:txBody>
            <a:bodyPr vert="horz" wrap="square" lIns="121920" tIns="60960" rIns="121920" bIns="60960" numCol="1" anchor="t" anchorCtr="0" compatLnSpc="1"/>
            <a:lstStyle/>
            <a:p>
              <a:endParaRPr lang="en-US" sz="2665"/>
            </a:p>
          </p:txBody>
        </p:sp>
        <p:grpSp>
          <p:nvGrpSpPr>
            <p:cNvPr id="2" name="组合 1"/>
            <p:cNvGrpSpPr/>
            <p:nvPr/>
          </p:nvGrpSpPr>
          <p:grpSpPr>
            <a:xfrm>
              <a:off x="3976268" y="882518"/>
              <a:ext cx="1116213" cy="3693285"/>
              <a:chOff x="3996114" y="1136073"/>
              <a:chExt cx="1116213" cy="3693285"/>
            </a:xfrm>
          </p:grpSpPr>
          <p:sp>
            <p:nvSpPr>
              <p:cNvPr id="10" name="Up Arrow 12"/>
              <p:cNvSpPr/>
              <p:nvPr/>
            </p:nvSpPr>
            <p:spPr>
              <a:xfrm flipV="1">
                <a:off x="4483960" y="1136073"/>
                <a:ext cx="213225" cy="3245766"/>
              </a:xfrm>
              <a:prstGeom prst="upArrow">
                <a:avLst>
                  <a:gd name="adj1" fmla="val 53549"/>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5" dirty="0"/>
              </a:p>
            </p:txBody>
          </p:sp>
          <p:sp>
            <p:nvSpPr>
              <p:cNvPr id="17" name="Oval 54"/>
              <p:cNvSpPr/>
              <p:nvPr/>
            </p:nvSpPr>
            <p:spPr>
              <a:xfrm>
                <a:off x="3996114" y="3797096"/>
                <a:ext cx="1116213" cy="1032262"/>
              </a:xfrm>
              <a:prstGeom prst="ellipse">
                <a:avLst/>
              </a:prstGeom>
              <a:solidFill>
                <a:schemeClr val="accent2"/>
              </a:solidFill>
              <a:ln w="38100" cmpd="sng">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5" dirty="0">
                  <a:solidFill>
                    <a:schemeClr val="accent3">
                      <a:lumMod val="75000"/>
                    </a:schemeClr>
                  </a:solidFill>
                  <a:latin typeface="FontAwesome" pitchFamily="2" charset="0"/>
                </a:endParaRPr>
              </a:p>
            </p:txBody>
          </p:sp>
          <p:sp>
            <p:nvSpPr>
              <p:cNvPr id="23" name="Freeform 5"/>
              <p:cNvSpPr>
                <a:spLocks noEditPoints="1"/>
              </p:cNvSpPr>
              <p:nvPr/>
            </p:nvSpPr>
            <p:spPr bwMode="auto">
              <a:xfrm>
                <a:off x="4256589" y="4015944"/>
                <a:ext cx="622050" cy="608751"/>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1920" tIns="60960" rIns="121920" bIns="60960" numCol="1" anchor="t" anchorCtr="0" compatLnSpc="1"/>
              <a:lstStyle/>
              <a:p>
                <a:endParaRPr lang="en-US" sz="2665"/>
              </a:p>
            </p:txBody>
          </p:sp>
        </p:grpSp>
        <p:sp>
          <p:nvSpPr>
            <p:cNvPr id="24" name="Oval 64"/>
            <p:cNvSpPr/>
            <p:nvPr/>
          </p:nvSpPr>
          <p:spPr>
            <a:xfrm>
              <a:off x="2164468" y="1655529"/>
              <a:ext cx="756626" cy="775944"/>
            </a:xfrm>
            <a:prstGeom prst="ellipse">
              <a:avLst/>
            </a:prstGeom>
            <a:solidFill>
              <a:schemeClr val="accent5"/>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3">
                    <a:lumMod val="75000"/>
                  </a:schemeClr>
                </a:solidFill>
                <a:latin typeface="FontAwesome" pitchFamily="2" charset="0"/>
              </a:endParaRPr>
            </a:p>
          </p:txBody>
        </p:sp>
        <p:sp>
          <p:nvSpPr>
            <p:cNvPr id="25" name="Freeform 56"/>
            <p:cNvSpPr>
              <a:spLocks noEditPoints="1"/>
            </p:cNvSpPr>
            <p:nvPr/>
          </p:nvSpPr>
          <p:spPr bwMode="auto">
            <a:xfrm>
              <a:off x="2332311" y="1831028"/>
              <a:ext cx="397621" cy="387532"/>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vert="horz" wrap="square" lIns="121920" tIns="60960" rIns="121920" bIns="60960" numCol="1" anchor="t" anchorCtr="0" compatLnSpc="1"/>
            <a:lstStyle/>
            <a:p>
              <a:endParaRPr lang="en-US" sz="2665"/>
            </a:p>
          </p:txBody>
        </p:sp>
        <p:sp>
          <p:nvSpPr>
            <p:cNvPr id="26" name="Oval 66"/>
            <p:cNvSpPr/>
            <p:nvPr/>
          </p:nvSpPr>
          <p:spPr>
            <a:xfrm>
              <a:off x="6997927" y="1792974"/>
              <a:ext cx="873331" cy="851171"/>
            </a:xfrm>
            <a:prstGeom prst="ellipse">
              <a:avLst/>
            </a:prstGeom>
            <a:solidFill>
              <a:schemeClr val="accent4"/>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3">
                    <a:lumMod val="75000"/>
                  </a:schemeClr>
                </a:solidFill>
                <a:latin typeface="FontAwesome" pitchFamily="2" charset="0"/>
              </a:endParaRPr>
            </a:p>
          </p:txBody>
        </p:sp>
        <p:sp>
          <p:nvSpPr>
            <p:cNvPr id="27" name="Freeform 56"/>
            <p:cNvSpPr>
              <a:spLocks noEditPoints="1"/>
            </p:cNvSpPr>
            <p:nvPr/>
          </p:nvSpPr>
          <p:spPr bwMode="auto">
            <a:xfrm>
              <a:off x="7244439" y="1971211"/>
              <a:ext cx="397621" cy="387532"/>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vert="horz" wrap="square" lIns="121920" tIns="60960" rIns="121920" bIns="60960" numCol="1" anchor="t" anchorCtr="0" compatLnSpc="1"/>
            <a:lstStyle/>
            <a:p>
              <a:endParaRPr lang="en-US" sz="2665"/>
            </a:p>
          </p:txBody>
        </p:sp>
        <p:grpSp>
          <p:nvGrpSpPr>
            <p:cNvPr id="7" name="Group 9"/>
            <p:cNvGrpSpPr/>
            <p:nvPr/>
          </p:nvGrpSpPr>
          <p:grpSpPr>
            <a:xfrm flipH="1" flipV="1">
              <a:off x="5339400" y="952398"/>
              <a:ext cx="1010321" cy="2649577"/>
              <a:chOff x="2152507" y="1411974"/>
              <a:chExt cx="1739158" cy="3516910"/>
            </a:xfrm>
            <a:solidFill>
              <a:schemeClr val="accent6"/>
            </a:solidFill>
          </p:grpSpPr>
          <p:sp>
            <p:nvSpPr>
              <p:cNvPr id="8" name="Bent Arrow 10"/>
              <p:cNvSpPr/>
              <p:nvPr/>
            </p:nvSpPr>
            <p:spPr>
              <a:xfrm rot="16200000">
                <a:off x="1677486" y="1886995"/>
                <a:ext cx="1819621" cy="869579"/>
              </a:xfrm>
              <a:prstGeom prst="bentArrow">
                <a:avLst>
                  <a:gd name="adj1" fmla="val 17673"/>
                  <a:gd name="adj2" fmla="val 10250"/>
                  <a:gd name="adj3" fmla="val 0"/>
                  <a:gd name="adj4" fmla="val 703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5" dirty="0">
                  <a:solidFill>
                    <a:schemeClr val="tx1"/>
                  </a:solidFill>
                </a:endParaRPr>
              </a:p>
            </p:txBody>
          </p:sp>
          <p:sp>
            <p:nvSpPr>
              <p:cNvPr id="9" name="Bent Arrow 11"/>
              <p:cNvSpPr/>
              <p:nvPr/>
            </p:nvSpPr>
            <p:spPr>
              <a:xfrm rot="5400000">
                <a:off x="2547066" y="3584284"/>
                <a:ext cx="1819620" cy="869579"/>
              </a:xfrm>
              <a:prstGeom prst="bentArrow">
                <a:avLst>
                  <a:gd name="adj1" fmla="val 17673"/>
                  <a:gd name="adj2" fmla="val 10250"/>
                  <a:gd name="adj3" fmla="val 0"/>
                  <a:gd name="adj4" fmla="val 703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65" dirty="0">
                  <a:solidFill>
                    <a:schemeClr val="tx1"/>
                  </a:solidFill>
                </a:endParaRPr>
              </a:p>
            </p:txBody>
          </p:sp>
        </p:grpSp>
      </p:grpSp>
      <p:sp>
        <p:nvSpPr>
          <p:cNvPr id="30" name="文本框 29"/>
          <p:cNvSpPr txBox="1"/>
          <p:nvPr/>
        </p:nvSpPr>
        <p:spPr>
          <a:xfrm>
            <a:off x="5423228" y="1661207"/>
            <a:ext cx="3561533" cy="2015936"/>
          </a:xfrm>
          <a:prstGeom prst="rect">
            <a:avLst/>
          </a:prstGeom>
          <a:noFill/>
        </p:spPr>
        <p:txBody>
          <a:bodyPr wrap="square" rtlCol="0">
            <a:spAutoFit/>
          </a:bodyPr>
          <a:lstStyle/>
          <a:p>
            <a:pPr marL="285750" indent="-285750">
              <a:lnSpc>
                <a:spcPts val="3000"/>
              </a:lnSpc>
              <a:buFont typeface="Arial" panose="020B0604020202090204" pitchFamily="34" charset="0"/>
              <a:buChar char="•"/>
            </a:pPr>
            <a:r>
              <a:rPr lang="zh-CN" altLang="en-US" sz="1200" dirty="0">
                <a:latin typeface="微软雅黑 Light" panose="020B0502040204020203" pitchFamily="34" charset="-122"/>
                <a:ea typeface="微软雅黑 Light" panose="020B0502040204020203" pitchFamily="34" charset="-122"/>
              </a:rPr>
              <a:t>自</a:t>
            </a:r>
            <a:r>
              <a:rPr lang="zh-CN" altLang="en-US" sz="1200" dirty="0" smtClean="0">
                <a:latin typeface="微软雅黑 Light" panose="020B0502040204020203" pitchFamily="34" charset="-122"/>
                <a:ea typeface="微软雅黑 Light" panose="020B0502040204020203" pitchFamily="34" charset="-122"/>
              </a:rPr>
              <a:t>建一套符合管理要求的政务云办公软件系统</a:t>
            </a:r>
            <a:endParaRPr lang="en-US" altLang="zh-CN" sz="1200" dirty="0" smtClean="0">
              <a:latin typeface="微软雅黑 Light" panose="020B0502040204020203" pitchFamily="34" charset="-122"/>
              <a:ea typeface="微软雅黑 Light" panose="020B0502040204020203" pitchFamily="34" charset="-122"/>
            </a:endParaRPr>
          </a:p>
          <a:p>
            <a:pPr marL="285750" indent="-285750">
              <a:lnSpc>
                <a:spcPts val="3000"/>
              </a:lnSpc>
              <a:buFont typeface="Arial" panose="020B0604020202090204" pitchFamily="34" charset="0"/>
              <a:buChar char="•"/>
            </a:pPr>
            <a:r>
              <a:rPr lang="zh-CN" altLang="en-US" sz="1200" dirty="0" smtClean="0">
                <a:latin typeface="微软雅黑 Light" panose="020B0502040204020203" pitchFamily="34" charset="-122"/>
                <a:ea typeface="微软雅黑 Light" panose="020B0502040204020203" pitchFamily="34" charset="-122"/>
              </a:rPr>
              <a:t>持续发展，持续改进，持续优化，伴随</a:t>
            </a:r>
            <a:r>
              <a:rPr lang="zh-CN" altLang="en-US" sz="1200" dirty="0">
                <a:latin typeface="微软雅黑 Light" panose="020B0502040204020203" pitchFamily="34" charset="-122"/>
                <a:ea typeface="微软雅黑 Light" panose="020B0502040204020203" pitchFamily="34" charset="-122"/>
              </a:rPr>
              <a:t>生物城</a:t>
            </a:r>
            <a:r>
              <a:rPr lang="zh-CN" altLang="en-US" sz="1200" dirty="0" smtClean="0">
                <a:latin typeface="微软雅黑 Light" panose="020B0502040204020203" pitchFamily="34" charset="-122"/>
                <a:ea typeface="微软雅黑 Light" panose="020B0502040204020203" pitchFamily="34" charset="-122"/>
              </a:rPr>
              <a:t>成长而逐步覆盖与深入</a:t>
            </a:r>
            <a:endParaRPr lang="en-US" altLang="zh-CN" sz="1200" dirty="0" smtClean="0">
              <a:latin typeface="微软雅黑 Light" panose="020B0502040204020203" pitchFamily="34" charset="-122"/>
              <a:ea typeface="微软雅黑 Light" panose="020B0502040204020203" pitchFamily="34" charset="-122"/>
            </a:endParaRPr>
          </a:p>
          <a:p>
            <a:pPr marL="285750" indent="-285750">
              <a:lnSpc>
                <a:spcPts val="3000"/>
              </a:lnSpc>
              <a:buFont typeface="Arial" panose="020B0604020202090204" pitchFamily="34" charset="0"/>
              <a:buChar char="•"/>
            </a:pPr>
            <a:r>
              <a:rPr lang="zh-CN" altLang="en-US" sz="1200" dirty="0" smtClean="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云</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端</a:t>
            </a:r>
            <a:r>
              <a:rPr lang="zh-CN" altLang="en-US" sz="1200" dirty="0" smtClean="0">
                <a:latin typeface="微软雅黑 Light" panose="020B0502040204020203" pitchFamily="34" charset="-122"/>
                <a:ea typeface="微软雅黑 Light" panose="020B0502040204020203" pitchFamily="34" charset="-122"/>
              </a:rPr>
              <a:t>”全体系应用，全面接入互联网</a:t>
            </a:r>
            <a:endParaRPr lang="en-US" altLang="zh-CN" sz="1200" dirty="0">
              <a:latin typeface="微软雅黑 Light" panose="020B0502040204020203" pitchFamily="34" charset="-122"/>
              <a:ea typeface="微软雅黑 Light" panose="020B0502040204020203" pitchFamily="34" charset="-122"/>
            </a:endParaRPr>
          </a:p>
          <a:p>
            <a:pPr marL="285750" indent="-285750">
              <a:lnSpc>
                <a:spcPts val="3000"/>
              </a:lnSpc>
              <a:buFont typeface="Arial" panose="020B0604020202090204" pitchFamily="34" charset="0"/>
              <a:buChar char="•"/>
            </a:pPr>
            <a:r>
              <a:rPr lang="zh-CN" altLang="en-US" sz="1200" dirty="0" smtClean="0">
                <a:latin typeface="微软雅黑 Light" panose="020B0502040204020203" pitchFamily="34" charset="-122"/>
                <a:ea typeface="微软雅黑 Light" panose="020B0502040204020203" pitchFamily="34" charset="-122"/>
              </a:rPr>
              <a:t>突出政府服务和生物产业发展特点</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6496108" y="1225683"/>
            <a:ext cx="1415772" cy="461665"/>
          </a:xfrm>
          <a:prstGeom prst="rect">
            <a:avLst/>
          </a:prstGeom>
          <a:noFill/>
        </p:spPr>
        <p:txBody>
          <a:bodyPr wrap="none" rtlCol="0">
            <a:spAutoFit/>
          </a:bodyPr>
          <a:lstStyle/>
          <a:p>
            <a:r>
              <a:rPr lang="zh-CN" altLang="en-US" sz="2400" kern="2400" dirty="0" smtClean="0">
                <a:latin typeface="+mj-ea"/>
                <a:ea typeface="+mj-ea"/>
              </a:rPr>
              <a:t>初步想法</a:t>
            </a:r>
            <a:endParaRPr lang="zh-CN" altLang="en-US" sz="2400" kern="2400" dirty="0">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3440853" y="846667"/>
            <a:ext cx="2185214" cy="461665"/>
          </a:xfrm>
          <a:prstGeom prst="rect">
            <a:avLst/>
          </a:prstGeom>
          <a:noFill/>
        </p:spPr>
        <p:txBody>
          <a:bodyPr wrap="none" rtlCol="0">
            <a:spAutoFit/>
          </a:bodyPr>
          <a:lstStyle/>
          <a:p>
            <a:r>
              <a:rPr lang="zh-CN" altLang="en-US" sz="2400" dirty="0">
                <a:latin typeface="+mj-ea"/>
                <a:ea typeface="+mj-ea"/>
              </a:rPr>
              <a:t>融 </a:t>
            </a:r>
            <a:r>
              <a:rPr lang="en-US" altLang="zh-CN" sz="2400" dirty="0">
                <a:latin typeface="+mj-ea"/>
                <a:ea typeface="+mj-ea"/>
              </a:rPr>
              <a:t>· </a:t>
            </a:r>
            <a:r>
              <a:rPr lang="zh-CN" altLang="en-US" sz="2400" dirty="0">
                <a:latin typeface="+mj-ea"/>
                <a:ea typeface="+mj-ea"/>
              </a:rPr>
              <a:t>慧 </a:t>
            </a:r>
            <a:r>
              <a:rPr lang="en-US" altLang="zh-CN" sz="2400" dirty="0">
                <a:latin typeface="+mj-ea"/>
                <a:ea typeface="+mj-ea"/>
              </a:rPr>
              <a:t>· </a:t>
            </a:r>
            <a:r>
              <a:rPr lang="zh-CN" altLang="en-US" sz="2400" dirty="0">
                <a:latin typeface="+mj-ea"/>
                <a:ea typeface="+mj-ea"/>
              </a:rPr>
              <a:t>贯 </a:t>
            </a:r>
            <a:r>
              <a:rPr lang="en-US" altLang="zh-CN" sz="2400" dirty="0">
                <a:latin typeface="+mj-ea"/>
                <a:ea typeface="+mj-ea"/>
              </a:rPr>
              <a:t>· </a:t>
            </a:r>
            <a:r>
              <a:rPr lang="zh-CN" altLang="en-US" sz="2400" dirty="0">
                <a:latin typeface="+mj-ea"/>
                <a:ea typeface="+mj-ea"/>
              </a:rPr>
              <a:t>通</a:t>
            </a:r>
            <a:endParaRPr lang="zh-CN" altLang="en-US" sz="2400" dirty="0">
              <a:latin typeface="+mj-ea"/>
              <a:ea typeface="+mj-ea"/>
            </a:endParaRPr>
          </a:p>
        </p:txBody>
      </p:sp>
      <p:sp>
        <p:nvSpPr>
          <p:cNvPr id="61" name="文本框 60"/>
          <p:cNvSpPr txBox="1"/>
          <p:nvPr/>
        </p:nvSpPr>
        <p:spPr>
          <a:xfrm>
            <a:off x="2018453" y="1308332"/>
            <a:ext cx="4694404" cy="276999"/>
          </a:xfrm>
          <a:prstGeom prst="rect">
            <a:avLst/>
          </a:prstGeom>
          <a:solidFill>
            <a:schemeClr val="bg1"/>
          </a:solidFill>
        </p:spPr>
        <p:txBody>
          <a:bodyPr wrap="square" rtlCol="0">
            <a:spAutoFit/>
          </a:bodyPr>
          <a:lstStyle>
            <a:defPPr>
              <a:defRPr lang="zh-CN"/>
            </a:defPPr>
            <a:lvl1pPr algn="ctr">
              <a:defRPr sz="1200">
                <a:latin typeface="微软雅黑 Light" panose="020B0502040204020203" pitchFamily="34" charset="-122"/>
                <a:ea typeface="微软雅黑 Light" panose="020B0502040204020203" pitchFamily="34" charset="-122"/>
              </a:defRPr>
            </a:lvl1pPr>
          </a:lstStyle>
          <a:p>
            <a:r>
              <a:rPr lang="zh-CN" altLang="en-US" dirty="0" smtClean="0"/>
              <a:t>融合应用 </a:t>
            </a:r>
            <a:r>
              <a:rPr lang="en-US" altLang="zh-CN" dirty="0" smtClean="0">
                <a:latin typeface="+mj-ea"/>
              </a:rPr>
              <a:t>· </a:t>
            </a:r>
            <a:r>
              <a:rPr lang="zh-CN" altLang="en-US" dirty="0" smtClean="0">
                <a:latin typeface="+mj-ea"/>
              </a:rPr>
              <a:t>智慧办公 </a:t>
            </a:r>
            <a:r>
              <a:rPr lang="en-US" altLang="zh-CN" dirty="0" smtClean="0">
                <a:latin typeface="+mj-ea"/>
              </a:rPr>
              <a:t>· </a:t>
            </a:r>
            <a:r>
              <a:rPr lang="zh-CN" altLang="en-US" dirty="0" smtClean="0">
                <a:latin typeface="+mj-ea"/>
              </a:rPr>
              <a:t>贯彻落实 </a:t>
            </a:r>
            <a:r>
              <a:rPr lang="en-US" altLang="zh-CN" dirty="0" smtClean="0">
                <a:latin typeface="+mj-ea"/>
              </a:rPr>
              <a:t>· </a:t>
            </a:r>
            <a:r>
              <a:rPr lang="zh-CN" altLang="en-US" dirty="0" smtClean="0">
                <a:latin typeface="+mj-ea"/>
              </a:rPr>
              <a:t>互联互通 </a:t>
            </a:r>
            <a:r>
              <a:rPr lang="en-US" altLang="zh-CN" dirty="0" smtClean="0">
                <a:latin typeface="+mj-ea"/>
              </a:rPr>
              <a:t>—— </a:t>
            </a:r>
            <a:r>
              <a:rPr lang="zh-CN" altLang="en-US" dirty="0" smtClean="0">
                <a:latin typeface="+mj-ea"/>
              </a:rPr>
              <a:t>政务办公信息管理</a:t>
            </a:r>
            <a:endParaRPr lang="zh-CN" altLang="en-US" dirty="0"/>
          </a:p>
        </p:txBody>
      </p:sp>
      <p:pic>
        <p:nvPicPr>
          <p:cNvPr id="1026" name="Picture 2" descr="https://www.e-nation.cn/image/icon_home/app_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351" y="2042312"/>
            <a:ext cx="782955" cy="782956"/>
          </a:xfrm>
          <a:prstGeom prst="rect">
            <a:avLst/>
          </a:prstGeom>
          <a:noFill/>
        </p:spPr>
      </p:pic>
      <p:sp>
        <p:nvSpPr>
          <p:cNvPr id="59" name="文本框 58"/>
          <p:cNvSpPr txBox="1"/>
          <p:nvPr/>
        </p:nvSpPr>
        <p:spPr>
          <a:xfrm>
            <a:off x="1519140" y="2042312"/>
            <a:ext cx="851515" cy="292388"/>
          </a:xfrm>
          <a:prstGeom prst="rect">
            <a:avLst/>
          </a:prstGeom>
          <a:noFill/>
        </p:spPr>
        <p:txBody>
          <a:bodyPr wrap="none" rtlCol="0">
            <a:spAutoFit/>
          </a:bodyPr>
          <a:lstStyle/>
          <a:p>
            <a:r>
              <a:rPr lang="zh-CN" altLang="en-US" sz="1300" dirty="0" smtClean="0"/>
              <a:t>公文管理</a:t>
            </a:r>
            <a:endParaRPr lang="zh-CN" altLang="en-US" sz="1300" dirty="0"/>
          </a:p>
        </p:txBody>
      </p:sp>
      <p:sp>
        <p:nvSpPr>
          <p:cNvPr id="64" name="文本框 63"/>
          <p:cNvSpPr txBox="1"/>
          <p:nvPr/>
        </p:nvSpPr>
        <p:spPr>
          <a:xfrm>
            <a:off x="1519139" y="3526997"/>
            <a:ext cx="851515" cy="292388"/>
          </a:xfrm>
          <a:prstGeom prst="rect">
            <a:avLst/>
          </a:prstGeom>
          <a:noFill/>
        </p:spPr>
        <p:txBody>
          <a:bodyPr wrap="none" rtlCol="0">
            <a:spAutoFit/>
          </a:bodyPr>
          <a:lstStyle/>
          <a:p>
            <a:r>
              <a:rPr lang="zh-CN" altLang="en-US" sz="1300" dirty="0" smtClean="0"/>
              <a:t>应急管理</a:t>
            </a:r>
            <a:endParaRPr lang="zh-CN" altLang="en-US" sz="1300" dirty="0"/>
          </a:p>
        </p:txBody>
      </p:sp>
      <p:pic>
        <p:nvPicPr>
          <p:cNvPr id="1030" name="Picture 6" descr="https://www.e-nation.cn/image/icon_home/app_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341" y="2042312"/>
            <a:ext cx="784799" cy="784800"/>
          </a:xfrm>
          <a:prstGeom prst="rect">
            <a:avLst/>
          </a:prstGeom>
          <a:noFill/>
        </p:spPr>
      </p:pic>
      <p:sp>
        <p:nvSpPr>
          <p:cNvPr id="66" name="文本框 65"/>
          <p:cNvSpPr txBox="1"/>
          <p:nvPr/>
        </p:nvSpPr>
        <p:spPr>
          <a:xfrm>
            <a:off x="7169947" y="2042312"/>
            <a:ext cx="851515" cy="292388"/>
          </a:xfrm>
          <a:prstGeom prst="rect">
            <a:avLst/>
          </a:prstGeom>
          <a:noFill/>
        </p:spPr>
        <p:txBody>
          <a:bodyPr wrap="none" rtlCol="0">
            <a:spAutoFit/>
          </a:bodyPr>
          <a:lstStyle/>
          <a:p>
            <a:r>
              <a:rPr lang="zh-CN" altLang="en-US" sz="1300" dirty="0"/>
              <a:t>综合</a:t>
            </a:r>
            <a:r>
              <a:rPr lang="zh-CN" altLang="en-US" sz="1300" dirty="0" smtClean="0"/>
              <a:t>管理</a:t>
            </a:r>
            <a:endParaRPr lang="zh-CN" altLang="en-US" sz="1300" dirty="0"/>
          </a:p>
        </p:txBody>
      </p:sp>
      <p:pic>
        <p:nvPicPr>
          <p:cNvPr id="1032" name="Picture 8" descr="https://www.e-nation.cn/image/icon_home/app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1880" y="2042312"/>
            <a:ext cx="784799" cy="784800"/>
          </a:xfrm>
          <a:prstGeom prst="rect">
            <a:avLst/>
          </a:prstGeom>
          <a:noFill/>
        </p:spPr>
      </p:pic>
      <p:sp>
        <p:nvSpPr>
          <p:cNvPr id="68" name="文本框 67"/>
          <p:cNvSpPr txBox="1"/>
          <p:nvPr/>
        </p:nvSpPr>
        <p:spPr>
          <a:xfrm>
            <a:off x="4317484" y="2042312"/>
            <a:ext cx="851515" cy="292388"/>
          </a:xfrm>
          <a:prstGeom prst="rect">
            <a:avLst/>
          </a:prstGeom>
          <a:noFill/>
        </p:spPr>
        <p:txBody>
          <a:bodyPr wrap="none" rtlCol="0">
            <a:spAutoFit/>
          </a:bodyPr>
          <a:lstStyle/>
          <a:p>
            <a:r>
              <a:rPr lang="zh-CN" altLang="en-US" sz="1300" dirty="0"/>
              <a:t>督办</a:t>
            </a:r>
            <a:r>
              <a:rPr lang="zh-CN" altLang="en-US" sz="1300" dirty="0" smtClean="0"/>
              <a:t>管理</a:t>
            </a:r>
            <a:endParaRPr lang="zh-CN" altLang="en-US" sz="1300" dirty="0"/>
          </a:p>
        </p:txBody>
      </p:sp>
      <p:pic>
        <p:nvPicPr>
          <p:cNvPr id="1034" name="Picture 10" descr="https://www.e-nation.cn/image/icon_home/app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1880" y="3526997"/>
            <a:ext cx="784799" cy="784800"/>
          </a:xfrm>
          <a:prstGeom prst="rect">
            <a:avLst/>
          </a:prstGeom>
          <a:noFill/>
        </p:spPr>
      </p:pic>
      <p:sp>
        <p:nvSpPr>
          <p:cNvPr id="70" name="文本框 69"/>
          <p:cNvSpPr txBox="1"/>
          <p:nvPr/>
        </p:nvSpPr>
        <p:spPr>
          <a:xfrm>
            <a:off x="4317483" y="3526997"/>
            <a:ext cx="851515" cy="292388"/>
          </a:xfrm>
          <a:prstGeom prst="rect">
            <a:avLst/>
          </a:prstGeom>
          <a:noFill/>
        </p:spPr>
        <p:txBody>
          <a:bodyPr wrap="none" rtlCol="0">
            <a:spAutoFit/>
          </a:bodyPr>
          <a:lstStyle/>
          <a:p>
            <a:r>
              <a:rPr lang="zh-CN" altLang="en-US" sz="1300" dirty="0"/>
              <a:t>会议</a:t>
            </a:r>
            <a:r>
              <a:rPr lang="zh-CN" altLang="en-US" sz="1300" dirty="0" smtClean="0"/>
              <a:t>管理</a:t>
            </a:r>
            <a:endParaRPr lang="zh-CN" altLang="en-US" sz="1300" dirty="0"/>
          </a:p>
        </p:txBody>
      </p:sp>
      <p:sp>
        <p:nvSpPr>
          <p:cNvPr id="72" name="文本框 71"/>
          <p:cNvSpPr txBox="1"/>
          <p:nvPr/>
        </p:nvSpPr>
        <p:spPr>
          <a:xfrm>
            <a:off x="7169946" y="3526997"/>
            <a:ext cx="851515" cy="292388"/>
          </a:xfrm>
          <a:prstGeom prst="rect">
            <a:avLst/>
          </a:prstGeom>
          <a:noFill/>
        </p:spPr>
        <p:txBody>
          <a:bodyPr wrap="none" rtlCol="0">
            <a:spAutoFit/>
          </a:bodyPr>
          <a:lstStyle/>
          <a:p>
            <a:r>
              <a:rPr lang="zh-CN" altLang="en-US" sz="1300" dirty="0" smtClean="0"/>
              <a:t>高效检索</a:t>
            </a:r>
            <a:endParaRPr lang="zh-CN" altLang="en-US" sz="1300" dirty="0"/>
          </a:p>
        </p:txBody>
      </p:sp>
      <p:sp>
        <p:nvSpPr>
          <p:cNvPr id="2" name="文本框 1"/>
          <p:cNvSpPr txBox="1"/>
          <p:nvPr/>
        </p:nvSpPr>
        <p:spPr>
          <a:xfrm>
            <a:off x="1517297" y="2334700"/>
            <a:ext cx="1551484" cy="861774"/>
          </a:xfrm>
          <a:prstGeom prst="rect">
            <a:avLst/>
          </a:prstGeom>
          <a:noFill/>
        </p:spPr>
        <p:txBody>
          <a:bodyPr wrap="square" rtlCol="0">
            <a:spAutoFit/>
          </a:bodyPr>
          <a:lstStyle/>
          <a:p>
            <a:r>
              <a:rPr lang="zh-CN" altLang="en-US" sz="1000" dirty="0" smtClean="0"/>
              <a:t>符合党政机关公文</a:t>
            </a:r>
            <a:r>
              <a:rPr lang="zh-CN" altLang="en-US" sz="1000" dirty="0"/>
              <a:t>应用模块，以公文为主线的工作</a:t>
            </a:r>
            <a:r>
              <a:rPr lang="zh-CN" altLang="en-US" sz="1000" dirty="0" smtClean="0"/>
              <a:t>模式，内建丰富公文模板，智能公文助手，快速成文，</a:t>
            </a:r>
            <a:r>
              <a:rPr lang="zh-CN" altLang="en-US" sz="1000" dirty="0"/>
              <a:t>一体化办文。</a:t>
            </a:r>
            <a:endParaRPr lang="zh-CN" altLang="en-US" sz="1000" dirty="0"/>
          </a:p>
        </p:txBody>
      </p:sp>
      <p:sp>
        <p:nvSpPr>
          <p:cNvPr id="17" name="文本框 16"/>
          <p:cNvSpPr txBox="1"/>
          <p:nvPr/>
        </p:nvSpPr>
        <p:spPr>
          <a:xfrm>
            <a:off x="4308427" y="2334700"/>
            <a:ext cx="1551484" cy="861774"/>
          </a:xfrm>
          <a:prstGeom prst="rect">
            <a:avLst/>
          </a:prstGeom>
          <a:noFill/>
        </p:spPr>
        <p:txBody>
          <a:bodyPr wrap="square" rtlCol="0">
            <a:spAutoFit/>
          </a:bodyPr>
          <a:lstStyle/>
          <a:p>
            <a:r>
              <a:rPr lang="zh-CN" altLang="en-US" sz="1000" dirty="0" smtClean="0"/>
              <a:t>对日常工作事项进行常态化督察督办，</a:t>
            </a:r>
            <a:r>
              <a:rPr lang="zh-CN" altLang="zh-CN" sz="1000" dirty="0"/>
              <a:t>实现对督查工作从督文件到督</a:t>
            </a:r>
            <a:r>
              <a:rPr lang="zh-CN" altLang="zh-CN" sz="1000" dirty="0" smtClean="0"/>
              <a:t>数据</a:t>
            </a:r>
            <a:r>
              <a:rPr lang="zh-CN" altLang="en-US" sz="1000" dirty="0" smtClean="0"/>
              <a:t>，</a:t>
            </a:r>
            <a:r>
              <a:rPr lang="zh-CN" altLang="zh-CN" sz="1000" dirty="0" smtClean="0"/>
              <a:t>从</a:t>
            </a:r>
            <a:r>
              <a:rPr lang="zh-CN" altLang="zh-CN" sz="1000" dirty="0"/>
              <a:t>督结果到督</a:t>
            </a:r>
            <a:r>
              <a:rPr lang="zh-CN" altLang="zh-CN" sz="1000" dirty="0" smtClean="0"/>
              <a:t>过程</a:t>
            </a:r>
            <a:r>
              <a:rPr lang="zh-CN" altLang="en-US" sz="1000" dirty="0" smtClean="0"/>
              <a:t>的</a:t>
            </a:r>
            <a:r>
              <a:rPr lang="zh-CN" altLang="zh-CN" sz="1000" dirty="0" smtClean="0"/>
              <a:t>转变</a:t>
            </a:r>
            <a:r>
              <a:rPr lang="zh-CN" altLang="en-US" sz="1000" dirty="0" smtClean="0"/>
              <a:t>。</a:t>
            </a:r>
            <a:endParaRPr lang="zh-CN" altLang="en-US" sz="1000" dirty="0"/>
          </a:p>
        </p:txBody>
      </p:sp>
      <p:sp>
        <p:nvSpPr>
          <p:cNvPr id="18" name="文本框 17"/>
          <p:cNvSpPr txBox="1"/>
          <p:nvPr/>
        </p:nvSpPr>
        <p:spPr>
          <a:xfrm>
            <a:off x="7169951" y="2334700"/>
            <a:ext cx="1551484" cy="553998"/>
          </a:xfrm>
          <a:prstGeom prst="rect">
            <a:avLst/>
          </a:prstGeom>
          <a:noFill/>
        </p:spPr>
        <p:txBody>
          <a:bodyPr wrap="square" rtlCol="0">
            <a:spAutoFit/>
          </a:bodyPr>
          <a:lstStyle/>
          <a:p>
            <a:r>
              <a:rPr lang="zh-CN" altLang="en-US" sz="1000" dirty="0"/>
              <a:t>集成党政机关综合事务信息化管理</a:t>
            </a:r>
            <a:r>
              <a:rPr lang="zh-CN" altLang="en-US" sz="1000"/>
              <a:t>，</a:t>
            </a:r>
            <a:r>
              <a:rPr lang="zh-CN" altLang="en-US" sz="1000" smtClean="0"/>
              <a:t>涵盖用印</a:t>
            </a:r>
            <a:r>
              <a:rPr lang="zh-CN" altLang="en-US" sz="1000" dirty="0"/>
              <a:t>、接待等管理与服务。</a:t>
            </a:r>
            <a:endParaRPr lang="zh-CN" altLang="en-US" sz="1000" dirty="0"/>
          </a:p>
        </p:txBody>
      </p:sp>
      <p:sp>
        <p:nvSpPr>
          <p:cNvPr id="20" name="文本框 19"/>
          <p:cNvSpPr txBox="1"/>
          <p:nvPr/>
        </p:nvSpPr>
        <p:spPr>
          <a:xfrm>
            <a:off x="7169951" y="3762753"/>
            <a:ext cx="1551484" cy="1015663"/>
          </a:xfrm>
          <a:prstGeom prst="rect">
            <a:avLst/>
          </a:prstGeom>
          <a:noFill/>
        </p:spPr>
        <p:txBody>
          <a:bodyPr wrap="square" rtlCol="0">
            <a:spAutoFit/>
          </a:bodyPr>
          <a:lstStyle/>
          <a:p>
            <a:r>
              <a:rPr lang="zh-CN" altLang="en-US" sz="1000" dirty="0"/>
              <a:t>贯穿整个系统</a:t>
            </a:r>
            <a:r>
              <a:rPr lang="zh-CN" altLang="en-US" sz="1000" dirty="0" smtClean="0"/>
              <a:t>，</a:t>
            </a:r>
            <a:r>
              <a:rPr lang="zh-CN" altLang="zh-CN" sz="1000" dirty="0"/>
              <a:t>够从管理的各类公文、数据、指标、图纸等各类信息中快速、准确、高效地获取目标内容，能够智能推荐相关信息</a:t>
            </a:r>
            <a:r>
              <a:rPr lang="zh-CN" altLang="en-US" sz="1000" dirty="0" smtClean="0"/>
              <a:t>。</a:t>
            </a:r>
            <a:endParaRPr lang="zh-CN" altLang="en-US" sz="1000" dirty="0"/>
          </a:p>
        </p:txBody>
      </p:sp>
      <p:sp>
        <p:nvSpPr>
          <p:cNvPr id="21" name="文本框 20"/>
          <p:cNvSpPr txBox="1"/>
          <p:nvPr/>
        </p:nvSpPr>
        <p:spPr>
          <a:xfrm>
            <a:off x="1517297" y="3762753"/>
            <a:ext cx="1551484" cy="1015663"/>
          </a:xfrm>
          <a:prstGeom prst="rect">
            <a:avLst/>
          </a:prstGeom>
          <a:noFill/>
        </p:spPr>
        <p:txBody>
          <a:bodyPr wrap="square" rtlCol="0">
            <a:spAutoFit/>
          </a:bodyPr>
          <a:lstStyle/>
          <a:p>
            <a:r>
              <a:rPr lang="zh-CN" altLang="zh-CN" sz="1000" dirty="0" smtClean="0"/>
              <a:t>规范化</a:t>
            </a:r>
            <a:r>
              <a:rPr lang="zh-CN" altLang="zh-CN" sz="1000" dirty="0"/>
              <a:t>管理各类应急预案，并能</a:t>
            </a:r>
            <a:r>
              <a:rPr lang="zh-CN" altLang="zh-CN" sz="1000" dirty="0" smtClean="0"/>
              <a:t>通过模拟演练</a:t>
            </a:r>
            <a:r>
              <a:rPr lang="zh-CN" altLang="zh-CN" sz="1000" dirty="0"/>
              <a:t>，分析影响范围，判定影响等级，相应进行何种等级预案</a:t>
            </a:r>
            <a:r>
              <a:rPr lang="zh-CN" altLang="zh-CN" sz="1000" dirty="0" smtClean="0"/>
              <a:t>响应，</a:t>
            </a:r>
            <a:r>
              <a:rPr lang="zh-CN" altLang="zh-CN" sz="1000" dirty="0"/>
              <a:t>沉淀预案处突的经验</a:t>
            </a:r>
            <a:r>
              <a:rPr lang="zh-CN" altLang="en-US" sz="1000" dirty="0" smtClean="0"/>
              <a:t>。</a:t>
            </a:r>
            <a:endParaRPr lang="zh-CN" altLang="en-US" sz="1000" dirty="0"/>
          </a:p>
        </p:txBody>
      </p:sp>
      <p:sp>
        <p:nvSpPr>
          <p:cNvPr id="22" name="文本框 21"/>
          <p:cNvSpPr txBox="1"/>
          <p:nvPr/>
        </p:nvSpPr>
        <p:spPr>
          <a:xfrm>
            <a:off x="4353377" y="3762753"/>
            <a:ext cx="1551484" cy="1015663"/>
          </a:xfrm>
          <a:prstGeom prst="rect">
            <a:avLst/>
          </a:prstGeom>
          <a:noFill/>
        </p:spPr>
        <p:txBody>
          <a:bodyPr wrap="square" rtlCol="0">
            <a:spAutoFit/>
          </a:bodyPr>
          <a:lstStyle/>
          <a:p>
            <a:r>
              <a:rPr lang="zh-CN" altLang="zh-CN" sz="1000" dirty="0"/>
              <a:t>解决日常会议多、会议材料</a:t>
            </a:r>
            <a:r>
              <a:rPr lang="zh-CN" altLang="zh-CN" sz="1000" dirty="0" smtClean="0"/>
              <a:t>准备繁琐</a:t>
            </a:r>
            <a:r>
              <a:rPr lang="zh-CN" altLang="zh-CN" sz="1000" dirty="0"/>
              <a:t>、以及会中各讨论意见无法及时记录和汇总等问题，实现会议的无纸化和信息化管理，提高会务效率</a:t>
            </a:r>
            <a:r>
              <a:rPr lang="zh-CN" altLang="en-US" sz="1000" dirty="0" smtClean="0"/>
              <a:t>。</a:t>
            </a:r>
            <a:endParaRPr lang="zh-CN" altLang="en-US" sz="1000" dirty="0"/>
          </a:p>
        </p:txBody>
      </p:sp>
      <p:pic>
        <p:nvPicPr>
          <p:cNvPr id="3" name="Picture 2" descr="https://www.e-nation.cn/image/icon_home/app_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341" y="3526997"/>
            <a:ext cx="784799" cy="784800"/>
          </a:xfrm>
          <a:prstGeom prst="rect">
            <a:avLst/>
          </a:prstGeom>
          <a:noFill/>
        </p:spPr>
      </p:pic>
      <p:pic>
        <p:nvPicPr>
          <p:cNvPr id="4" name="Picture 2" descr="https://www.e-nation.cn/image/icon_home/app_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351" y="3526997"/>
            <a:ext cx="784799" cy="784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58428" y="1733550"/>
            <a:ext cx="3827145" cy="1322070"/>
          </a:xfrm>
          <a:prstGeom prst="rect">
            <a:avLst/>
          </a:prstGeom>
          <a:noFill/>
        </p:spPr>
        <p:txBody>
          <a:bodyPr wrap="none" rtlCol="0">
            <a:spAutoFit/>
          </a:bodyPr>
          <a:lstStyle/>
          <a:p>
            <a:r>
              <a:rPr lang="en-US" altLang="zh-CN" sz="8000" b="1">
                <a:solidFill>
                  <a:schemeClr val="bg1">
                    <a:lumMod val="50000"/>
                  </a:schemeClr>
                </a:solidFill>
                <a:latin typeface="+mj-ea"/>
                <a:ea typeface="+mj-ea"/>
              </a:rPr>
              <a:t>Thanks</a:t>
            </a:r>
            <a:endParaRPr lang="en-US" altLang="zh-CN" sz="8000" b="1">
              <a:solidFill>
                <a:schemeClr val="bg1">
                  <a:lumMod val="50000"/>
                </a:schemeClr>
              </a:solidFill>
              <a:latin typeface="+mj-ea"/>
              <a:ea typeface="+mj-ea"/>
            </a:endParaRPr>
          </a:p>
        </p:txBody>
      </p:sp>
      <p:sp>
        <p:nvSpPr>
          <p:cNvPr id="3" name="文本框 2"/>
          <p:cNvSpPr txBox="1"/>
          <p:nvPr/>
        </p:nvSpPr>
        <p:spPr>
          <a:xfrm>
            <a:off x="3032443" y="2903220"/>
            <a:ext cx="3079115" cy="460375"/>
          </a:xfrm>
          <a:prstGeom prst="rect">
            <a:avLst/>
          </a:prstGeom>
          <a:noFill/>
        </p:spPr>
        <p:txBody>
          <a:bodyPr wrap="square" rtlCol="0" anchor="t">
            <a:spAutoFit/>
          </a:bodyPr>
          <a:lstStyle/>
          <a:p>
            <a:pPr algn="ctr"/>
            <a:r>
              <a:rPr lang="zh-CN" altLang="en-US" sz="2400">
                <a:solidFill>
                  <a:schemeClr val="bg1">
                    <a:lumMod val="75000"/>
                  </a:schemeClr>
                </a:solidFill>
                <a:latin typeface="+mn-ea"/>
              </a:rPr>
              <a:t> for  your  support！</a:t>
            </a:r>
            <a:endParaRPr lang="zh-CN" altLang="en-US" sz="2400">
              <a:solidFill>
                <a:schemeClr val="bg1">
                  <a:lumMod val="75000"/>
                </a:schemeClr>
              </a:solidFill>
              <a:latin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Words>
  <Application>WPS 演示</Application>
  <PresentationFormat>全屏显示(16:9)</PresentationFormat>
  <Paragraphs>59</Paragraphs>
  <Slides>5</Slides>
  <Notes>19</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5</vt:i4>
      </vt:variant>
    </vt:vector>
  </HeadingPairs>
  <TitlesOfParts>
    <vt:vector size="25" baseType="lpstr">
      <vt:lpstr>Arial</vt:lpstr>
      <vt:lpstr>方正书宋_GBK</vt:lpstr>
      <vt:lpstr>Wingdings</vt:lpstr>
      <vt:lpstr>微软雅黑</vt:lpstr>
      <vt:lpstr>汉仪旗黑</vt:lpstr>
      <vt:lpstr>FontAwesome</vt:lpstr>
      <vt:lpstr>微软雅黑 Light</vt:lpstr>
      <vt:lpstr>苹方-简</vt:lpstr>
      <vt:lpstr>Verdana</vt:lpstr>
      <vt:lpstr>宋体</vt:lpstr>
      <vt:lpstr>汉仪书宋二KW</vt:lpstr>
      <vt:lpstr>微软雅黑</vt:lpstr>
      <vt:lpstr>Nueva Std</vt:lpstr>
      <vt:lpstr>Calibri</vt:lpstr>
      <vt:lpstr>Helvetica Neue</vt:lpstr>
      <vt:lpstr>宋体</vt:lpstr>
      <vt:lpstr>Arial Unicode MS</vt:lpstr>
      <vt:lpstr>微软雅黑</vt:lpstr>
      <vt:lpstr>Office 主题</vt:lpstr>
      <vt:lpstr>1_Office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xiaohu</dc:creator>
  <cp:lastModifiedBy>liupan</cp:lastModifiedBy>
  <cp:revision>424</cp:revision>
  <dcterms:created xsi:type="dcterms:W3CDTF">2020-08-21T03:15:44Z</dcterms:created>
  <dcterms:modified xsi:type="dcterms:W3CDTF">2020-08-21T03:15:44Z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