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9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8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7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9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0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1419A-6B7F-4F61-993B-EBEE266308F4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F0D188-4E0A-456E-9CD2-EA6F377E4D5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API TESTING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Lavanya 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7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REST API Inputs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317656"/>
              </p:ext>
            </p:extLst>
          </p:nvPr>
        </p:nvGraphicFramePr>
        <p:xfrm>
          <a:off x="552091" y="2475781"/>
          <a:ext cx="11102196" cy="268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549"/>
                <a:gridCol w="2775549"/>
                <a:gridCol w="2775549"/>
                <a:gridCol w="2775549"/>
              </a:tblGrid>
              <a:tr h="536563">
                <a:tc>
                  <a:txBody>
                    <a:bodyPr/>
                    <a:lstStyle/>
                    <a:p>
                      <a:r>
                        <a:rPr lang="en-GB" b="1" dirty="0" smtClean="0"/>
                        <a:t>GET</a:t>
                      </a:r>
                      <a:r>
                        <a:rPr lang="en-GB" b="1" baseline="0" dirty="0" smtClean="0"/>
                        <a:t>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</a:tr>
              <a:tr h="536563">
                <a:tc>
                  <a:txBody>
                    <a:bodyPr/>
                    <a:lstStyle/>
                    <a:p>
                      <a:r>
                        <a:rPr lang="en-GB" dirty="0" smtClean="0"/>
                        <a:t>Method – 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</a:t>
                      </a:r>
                      <a:r>
                        <a:rPr lang="en-GB" baseline="0" dirty="0" smtClean="0"/>
                        <a:t> – 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 – 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 – DELETE</a:t>
                      </a:r>
                      <a:endParaRPr lang="en-IN" dirty="0"/>
                    </a:p>
                  </a:txBody>
                  <a:tcPr/>
                </a:tc>
              </a:tr>
              <a:tr h="536563"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IN" dirty="0"/>
                    </a:p>
                  </a:txBody>
                  <a:tcPr/>
                </a:tc>
              </a:tr>
              <a:tr h="536563">
                <a:tc>
                  <a:txBody>
                    <a:bodyPr/>
                    <a:lstStyle/>
                    <a:p>
                      <a:r>
                        <a:rPr lang="en-GB" dirty="0" smtClean="0"/>
                        <a:t>Custom</a:t>
                      </a:r>
                      <a:r>
                        <a:rPr lang="en-GB" baseline="0" dirty="0" smtClean="0"/>
                        <a:t>-Header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Custom</a:t>
                      </a:r>
                      <a:r>
                        <a:rPr lang="en-GB" baseline="0" dirty="0" smtClean="0"/>
                        <a:t>-Header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Custom</a:t>
                      </a:r>
                      <a:r>
                        <a:rPr lang="en-GB" baseline="0" dirty="0" smtClean="0"/>
                        <a:t>-Header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Custom</a:t>
                      </a:r>
                      <a:r>
                        <a:rPr lang="en-GB" baseline="0" dirty="0" smtClean="0"/>
                        <a:t>-Header</a:t>
                      </a:r>
                      <a:endParaRPr lang="en-IN" dirty="0"/>
                    </a:p>
                  </a:txBody>
                  <a:tcPr/>
                </a:tc>
              </a:tr>
              <a:tr h="53656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JSON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57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GB" b="1" dirty="0" smtClean="0"/>
              <a:t>HTTP Response Codes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u="sng" dirty="0" smtClean="0">
                <a:solidFill>
                  <a:schemeClr val="accent1"/>
                </a:solidFill>
              </a:rPr>
              <a:t>Some HTTP response codes, which are often used with REST: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200 OK: </a:t>
            </a:r>
            <a:r>
              <a:rPr lang="en-GB" dirty="0" smtClean="0">
                <a:solidFill>
                  <a:schemeClr val="accent1"/>
                </a:solidFill>
              </a:rPr>
              <a:t>Code indicates that the request was successful.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201 Created: </a:t>
            </a:r>
            <a:r>
              <a:rPr lang="en-GB" dirty="0" smtClean="0">
                <a:solidFill>
                  <a:schemeClr val="accent1"/>
                </a:solidFill>
              </a:rPr>
              <a:t>Code indicates that request was successful and a resource was created. It is used to confirm success of a PUT or POST request.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400 Bad Request: </a:t>
            </a:r>
            <a:r>
              <a:rPr lang="en-GB" dirty="0" smtClean="0">
                <a:solidFill>
                  <a:schemeClr val="accent1"/>
                </a:solidFill>
              </a:rPr>
              <a:t>It happens especially with POST and PUT request, when the data does not pass validation or</a:t>
            </a:r>
            <a:r>
              <a:rPr lang="en-IN" b="1" dirty="0" smtClean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accent1"/>
                </a:solidFill>
              </a:rPr>
              <a:t>is in wrong format.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404 Not Found: </a:t>
            </a:r>
            <a:r>
              <a:rPr lang="en-GB" dirty="0" smtClean="0">
                <a:solidFill>
                  <a:schemeClr val="accent1"/>
                </a:solidFill>
              </a:rPr>
              <a:t>response indicates that the required resource could not be found.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401 Unauthorized: </a:t>
            </a:r>
            <a:r>
              <a:rPr lang="en-GB" dirty="0" smtClean="0">
                <a:solidFill>
                  <a:schemeClr val="accent1"/>
                </a:solidFill>
              </a:rPr>
              <a:t>error indicates that you need to perform authentication before accessing the resource.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405 Method Not Allowed: </a:t>
            </a:r>
            <a:r>
              <a:rPr lang="en-GB" dirty="0" smtClean="0">
                <a:solidFill>
                  <a:schemeClr val="accent1"/>
                </a:solidFill>
              </a:rPr>
              <a:t>HTTP method used to supported for this resource.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409 Conflict: </a:t>
            </a:r>
            <a:r>
              <a:rPr lang="en-GB" dirty="0" smtClean="0">
                <a:solidFill>
                  <a:schemeClr val="accent1"/>
                </a:solidFill>
              </a:rPr>
              <a:t>Conflict request to create the same resource twice.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500 Internal Server Error: </a:t>
            </a:r>
            <a:r>
              <a:rPr lang="en-GB" dirty="0" smtClean="0">
                <a:solidFill>
                  <a:schemeClr val="accent1"/>
                </a:solidFill>
              </a:rPr>
              <a:t>Occurs due to some error on Server side.</a:t>
            </a:r>
            <a:endParaRPr lang="en-GB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1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Advantages of API Testing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chemeClr val="accent1"/>
                </a:solidFill>
              </a:rPr>
              <a:t>Advantages of API Testing:</a:t>
            </a:r>
          </a:p>
          <a:p>
            <a:endParaRPr lang="en-GB" b="1" u="sng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chemeClr val="accent1"/>
                </a:solidFill>
              </a:rPr>
              <a:t>Time Effective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chemeClr val="accent1"/>
                </a:solidFill>
              </a:rPr>
              <a:t>Language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chemeClr val="accent1"/>
                </a:solidFill>
              </a:rPr>
              <a:t>Test Core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chemeClr val="accent1"/>
                </a:solidFill>
              </a:rPr>
              <a:t>Reduce Testing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chemeClr val="accent1"/>
                </a:solidFill>
              </a:rPr>
              <a:t>Reduced Risks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4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Challenges of API Testing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chemeClr val="accent1"/>
                </a:solidFill>
              </a:rPr>
              <a:t>Challenges of API Testing: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Main challenges in API testing is Parameter Combination, Parameter Selection, and Calls Sequencing.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There is no GUI available to the application which makes difficult to give input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Parameter selection and categorization required to be know to the tester.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Exception handling function needs to be tested.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0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281" y="2147978"/>
            <a:ext cx="9463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66456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Agenda of API Testing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API and API Testing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solidFill>
                  <a:schemeClr val="accent1"/>
                </a:solidFill>
              </a:rPr>
              <a:t>Tool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solidFill>
                  <a:schemeClr val="accent1"/>
                </a:solidFill>
              </a:rPr>
              <a:t>Work 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solidFill>
                  <a:schemeClr val="accent1"/>
                </a:solidFill>
              </a:rPr>
              <a:t>API Methods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solidFill>
                  <a:schemeClr val="accent1"/>
                </a:solidFill>
              </a:rPr>
              <a:t>Advantages of API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solidFill>
                  <a:schemeClr val="accent1"/>
                </a:solidFill>
              </a:rPr>
              <a:t>Challenges of API Testing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4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What is API?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API stands for Application Programming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   Interface.					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API is an software interface,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   not a user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Implemented by writing function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 calls in the program.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38" y="1956021"/>
            <a:ext cx="4467349" cy="35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What is API Testing?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API testing uses software to send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calls to the API and get the output.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API testing treats the component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under test as a black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The goal of API testing is to verify correct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performance and error handling of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component prior to its  integration into an application.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10" y="2170706"/>
            <a:ext cx="4564048" cy="33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3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API 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50" y="1846263"/>
            <a:ext cx="9940826" cy="4022725"/>
          </a:xfrm>
        </p:spPr>
      </p:pic>
    </p:spTree>
    <p:extLst>
      <p:ext uri="{BB962C8B-B14F-4D97-AF65-F5344CB8AC3E}">
        <p14:creationId xmlns:p14="http://schemas.microsoft.com/office/powerpoint/2010/main" val="37481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API 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05410"/>
            <a:ext cx="10058400" cy="3888528"/>
          </a:xfrm>
        </p:spPr>
      </p:pic>
    </p:spTree>
    <p:extLst>
      <p:ext uri="{BB962C8B-B14F-4D97-AF65-F5344CB8AC3E}">
        <p14:creationId xmlns:p14="http://schemas.microsoft.com/office/powerpoint/2010/main" val="208235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REST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REST – stands for Representational State Transfer.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It is a set of functions to which the developers performs request and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receive responses. In REST API interaction is made via HTTP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REST also allows computers to talk to each other over a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It involves using HTTP methods to send and receive message, and does not require a strict message definition, unlike Web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/>
                </a:solidFill>
              </a:rPr>
              <a:t>REST messages often take the form of XML, or </a:t>
            </a:r>
            <a:r>
              <a:rPr lang="en-GB" dirty="0">
                <a:solidFill>
                  <a:schemeClr val="accent1"/>
                </a:solidFill>
              </a:rPr>
              <a:t>J</a:t>
            </a:r>
            <a:r>
              <a:rPr lang="en-GB" dirty="0" smtClean="0">
                <a:solidFill>
                  <a:schemeClr val="accent1"/>
                </a:solidFill>
              </a:rPr>
              <a:t>avaScript Object Notation (JSON).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51" y="1737360"/>
            <a:ext cx="2779862" cy="193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HTTP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chemeClr val="accent1"/>
                </a:solidFill>
              </a:rPr>
              <a:t>4 commonly </a:t>
            </a:r>
            <a:r>
              <a:rPr lang="en-GB" b="1" u="sng" dirty="0">
                <a:solidFill>
                  <a:schemeClr val="accent1"/>
                </a:solidFill>
              </a:rPr>
              <a:t>U</a:t>
            </a:r>
            <a:r>
              <a:rPr lang="en-GB" b="1" u="sng" dirty="0" smtClean="0">
                <a:solidFill>
                  <a:schemeClr val="accent1"/>
                </a:solidFill>
              </a:rPr>
              <a:t>sed </a:t>
            </a:r>
            <a:r>
              <a:rPr lang="en-GB" b="1" u="sng" dirty="0">
                <a:solidFill>
                  <a:schemeClr val="accent1"/>
                </a:solidFill>
              </a:rPr>
              <a:t>M</a:t>
            </a:r>
            <a:r>
              <a:rPr lang="en-GB" b="1" u="sng" dirty="0" smtClean="0">
                <a:solidFill>
                  <a:schemeClr val="accent1"/>
                </a:solidFill>
              </a:rPr>
              <a:t>ethods</a:t>
            </a:r>
            <a:r>
              <a:rPr lang="en-GB" b="1" dirty="0" smtClean="0">
                <a:solidFill>
                  <a:schemeClr val="accent1"/>
                </a:solidFill>
              </a:rPr>
              <a:t> :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GET: </a:t>
            </a:r>
            <a:r>
              <a:rPr lang="en-GB" dirty="0" smtClean="0">
                <a:solidFill>
                  <a:schemeClr val="accent1"/>
                </a:solidFill>
              </a:rPr>
              <a:t>Provides a Read only access to a resource. </a:t>
            </a:r>
            <a:endParaRPr lang="en-GB" b="1" dirty="0" smtClean="0">
              <a:solidFill>
                <a:schemeClr val="accent1"/>
              </a:solidFill>
            </a:endParaRPr>
          </a:p>
          <a:p>
            <a:r>
              <a:rPr lang="en-GB" b="1" dirty="0" smtClean="0">
                <a:solidFill>
                  <a:schemeClr val="accent1"/>
                </a:solidFill>
              </a:rPr>
              <a:t>POST: </a:t>
            </a:r>
            <a:r>
              <a:rPr lang="en-GB" dirty="0" smtClean="0">
                <a:solidFill>
                  <a:schemeClr val="accent1"/>
                </a:solidFill>
              </a:rPr>
              <a:t>Used to Update and existing resource or create a new resource.</a:t>
            </a:r>
            <a:endParaRPr lang="en-GB" b="1" dirty="0" smtClean="0">
              <a:solidFill>
                <a:schemeClr val="accent1"/>
              </a:solidFill>
            </a:endParaRPr>
          </a:p>
          <a:p>
            <a:r>
              <a:rPr lang="en-GB" b="1" dirty="0" smtClean="0">
                <a:solidFill>
                  <a:schemeClr val="accent1"/>
                </a:solidFill>
              </a:rPr>
              <a:t>PUT: </a:t>
            </a:r>
            <a:r>
              <a:rPr lang="en-GB" dirty="0" smtClean="0">
                <a:solidFill>
                  <a:schemeClr val="accent1"/>
                </a:solidFill>
              </a:rPr>
              <a:t>Used to Create a new resource.</a:t>
            </a:r>
            <a:endParaRPr lang="en-GB" b="1" dirty="0" smtClean="0">
              <a:solidFill>
                <a:schemeClr val="accent1"/>
              </a:solidFill>
            </a:endParaRPr>
          </a:p>
          <a:p>
            <a:r>
              <a:rPr lang="en-GB" b="1" dirty="0" smtClean="0">
                <a:solidFill>
                  <a:schemeClr val="accent1"/>
                </a:solidFill>
              </a:rPr>
              <a:t>DELETE: </a:t>
            </a:r>
            <a:r>
              <a:rPr lang="en-GB" dirty="0" smtClean="0">
                <a:solidFill>
                  <a:schemeClr val="accent1"/>
                </a:solidFill>
              </a:rPr>
              <a:t>Used to Remove a resource.</a:t>
            </a:r>
            <a:endParaRPr lang="en-GB" b="1" dirty="0" smtClean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27787"/>
              </p:ext>
            </p:extLst>
          </p:nvPr>
        </p:nvGraphicFramePr>
        <p:xfrm>
          <a:off x="1203865" y="4097546"/>
          <a:ext cx="10295145" cy="138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29"/>
                <a:gridCol w="2059029"/>
                <a:gridCol w="2059029"/>
                <a:gridCol w="2059029"/>
                <a:gridCol w="2059029"/>
              </a:tblGrid>
              <a:tr h="69185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RESOUCE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</a:tr>
              <a:tr h="69185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Retrieve the 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Create new</a:t>
                      </a:r>
                      <a:r>
                        <a:rPr lang="en-GB" baseline="0" dirty="0" smtClean="0"/>
                        <a:t> entry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Create/Replace new resource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Used to remove resource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What is API Testing?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9" y="1846263"/>
            <a:ext cx="10455215" cy="4425141"/>
          </a:xfrm>
        </p:spPr>
      </p:pic>
    </p:spTree>
    <p:extLst>
      <p:ext uri="{BB962C8B-B14F-4D97-AF65-F5344CB8AC3E}">
        <p14:creationId xmlns:p14="http://schemas.microsoft.com/office/powerpoint/2010/main" val="1783472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1468</TotalTime>
  <Words>451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API TESTING</vt:lpstr>
      <vt:lpstr>Agenda of API Testing</vt:lpstr>
      <vt:lpstr>What is API?</vt:lpstr>
      <vt:lpstr>What is API Testing?</vt:lpstr>
      <vt:lpstr>API Workflow</vt:lpstr>
      <vt:lpstr>API Workflow</vt:lpstr>
      <vt:lpstr>REST API</vt:lpstr>
      <vt:lpstr>HTTP Methods</vt:lpstr>
      <vt:lpstr>What is API Testing?</vt:lpstr>
      <vt:lpstr>REST API Inputs</vt:lpstr>
      <vt:lpstr>HTTP Response Codes</vt:lpstr>
      <vt:lpstr>Advantages of API Testing</vt:lpstr>
      <vt:lpstr>Challenges of API Testing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Lavanya</dc:creator>
  <cp:lastModifiedBy>Lavanya</cp:lastModifiedBy>
  <cp:revision>48</cp:revision>
  <dcterms:created xsi:type="dcterms:W3CDTF">2024-01-09T07:22:44Z</dcterms:created>
  <dcterms:modified xsi:type="dcterms:W3CDTF">2024-01-10T07:51:41Z</dcterms:modified>
</cp:coreProperties>
</file>