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80" r:id="rId6"/>
    <p:sldId id="281" r:id="rId7"/>
    <p:sldId id="282" r:id="rId8"/>
    <p:sldId id="279"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3/19/2024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hemeOverride" Target="../theme/themeOverride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hemeOverride" Target="../theme/themeOverride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3.xml"/><Relationship Id="rId1" Type="http://schemas.openxmlformats.org/officeDocument/2006/relationships/themeOverride" Target="../theme/themeOverride9.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GOLD PRICE PREDICTION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lnSpcReduction="10000"/>
          </a:bodyPr>
          <a:lstStyle/>
          <a:p>
            <a:pPr algn="l"/>
            <a:r>
              <a:rPr lang="en-US" dirty="0"/>
              <a:t>LAVIKA SINGLA</a:t>
            </a:r>
          </a:p>
          <a:p>
            <a:pPr algn="l"/>
            <a:r>
              <a:rPr lang="en-US" sz="2300" dirty="0"/>
              <a:t>2210990540</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pPr algn="l"/>
            <a:r>
              <a:rPr lang="en-US" sz="7200" dirty="0">
                <a:highlight>
                  <a:srgbClr val="000000"/>
                </a:highlight>
              </a:rPr>
              <a:t>INTRODUCTION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idx="1"/>
          </p:nvPr>
        </p:nvSpPr>
        <p:spPr/>
        <p:txBody>
          <a:bodyPr>
            <a:normAutofit fontScale="70000" lnSpcReduction="20000"/>
          </a:bodyPr>
          <a:lstStyle/>
          <a:p>
            <a:pPr marL="36900" indent="0" algn="l">
              <a:buNone/>
            </a:pPr>
            <a:r>
              <a:rPr lang="en-US" b="0" i="0" dirty="0">
                <a:solidFill>
                  <a:srgbClr val="0D0D0D"/>
                </a:solidFill>
                <a:effectLst/>
                <a:latin typeface="Söhne"/>
              </a:rPr>
              <a:t>In today's volatile financial markets, the ability to accurately predict asset prices is paramount for investors and analysts alike. Our project focuses on the crucial task of forecasting gold prices, a commodity renowned for its status as a safe-haven investment and its influence on global economic trends.</a:t>
            </a:r>
          </a:p>
          <a:p>
            <a:pPr marL="36900" indent="0" algn="l">
              <a:buNone/>
            </a:pPr>
            <a:r>
              <a:rPr lang="en-US" b="0" i="0" dirty="0">
                <a:solidFill>
                  <a:srgbClr val="0D0D0D"/>
                </a:solidFill>
                <a:effectLst/>
                <a:latin typeface="Söhne"/>
              </a:rPr>
              <a:t>Through this project, we seek to address the following key points:</a:t>
            </a:r>
          </a:p>
          <a:p>
            <a:pPr marL="36900" indent="0" algn="l">
              <a:buNone/>
            </a:pPr>
            <a:r>
              <a:rPr lang="en-US" b="0" i="0" dirty="0">
                <a:solidFill>
                  <a:srgbClr val="0D0D0D"/>
                </a:solidFill>
                <a:effectLst/>
                <a:latin typeface="Söhne"/>
              </a:rPr>
              <a:t> Brief Overview: We delve into an extensive analysis of historical data encompassing various market factors, including the S&amp;P 500 Index, oil prices, silver prices, and currency exchange rates. </a:t>
            </a:r>
          </a:p>
          <a:p>
            <a:pPr marL="36900" indent="0" algn="l">
              <a:buNone/>
            </a:pPr>
            <a:r>
              <a:rPr lang="en-US" b="0" i="0" dirty="0">
                <a:solidFill>
                  <a:srgbClr val="0D0D0D"/>
                </a:solidFill>
                <a:effectLst/>
                <a:latin typeface="Söhne"/>
              </a:rPr>
              <a:t>Importance of Predicting Gold Prices: Gold serves as a vital asset class with significant implications for investors, central banks, and policymakers worldwide. Accurate predictions of gold prices enable stakeholders to make informed decisions, mitigate risks, and capitalize on opportunities in the financial markets. </a:t>
            </a:r>
          </a:p>
          <a:p>
            <a:pPr marL="36900" indent="0" algn="l">
              <a:buNone/>
            </a:pPr>
            <a:r>
              <a:rPr lang="en-US" b="0" i="0" dirty="0">
                <a:solidFill>
                  <a:srgbClr val="0D0D0D"/>
                </a:solidFill>
                <a:effectLst/>
                <a:latin typeface="Söhne"/>
              </a:rPr>
              <a:t>Objective: Our primary goal is to develop a machine learning model capable of forecasting gold prices with precision and reliability. By employing advanced regression techniques, we aim to uncover underlying patterns and relationships within the data to enhance our predictive capabilities.</a:t>
            </a:r>
            <a:endParaRPr lang="en-US" sz="2300" dirty="0"/>
          </a:p>
        </p:txBody>
      </p:sp>
    </p:spTree>
    <p:extLst>
      <p:ext uri="{BB962C8B-B14F-4D97-AF65-F5344CB8AC3E}">
        <p14:creationId xmlns:p14="http://schemas.microsoft.com/office/powerpoint/2010/main" val="61685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fontScale="90000"/>
          </a:bodyPr>
          <a:lstStyle/>
          <a:p>
            <a:pPr algn="l"/>
            <a:r>
              <a:rPr lang="en-US" sz="7200" dirty="0">
                <a:highlight>
                  <a:srgbClr val="000000"/>
                </a:highlight>
              </a:rPr>
              <a:t>DATA OVERVIEW</a:t>
            </a:r>
          </a:p>
        </p:txBody>
      </p:sp>
      <p:sp>
        <p:nvSpPr>
          <p:cNvPr id="4" name="Text Placeholder 3">
            <a:extLst>
              <a:ext uri="{FF2B5EF4-FFF2-40B4-BE49-F238E27FC236}">
                <a16:creationId xmlns:a16="http://schemas.microsoft.com/office/drawing/2014/main" id="{C25B7C16-D0DB-CA9D-5359-239C32790A12}"/>
              </a:ext>
            </a:extLst>
          </p:cNvPr>
          <p:cNvSpPr>
            <a:spLocks noGrp="1"/>
          </p:cNvSpPr>
          <p:nvPr>
            <p:ph type="body" idx="1"/>
          </p:nvPr>
        </p:nvSpPr>
        <p:spPr/>
        <p:txBody>
          <a:bodyPr/>
          <a:lstStyle/>
          <a:p>
            <a:r>
              <a:rPr lang="en-US" sz="1800" dirty="0">
                <a:highlight>
                  <a:srgbClr val="000000"/>
                </a:highlight>
              </a:rPr>
              <a:t>SUMMARY OF DATASET CHARACTERISTICS</a:t>
            </a:r>
          </a:p>
        </p:txBody>
      </p:sp>
      <p:sp>
        <p:nvSpPr>
          <p:cNvPr id="3" name="Subtitle 2">
            <a:extLst>
              <a:ext uri="{FF2B5EF4-FFF2-40B4-BE49-F238E27FC236}">
                <a16:creationId xmlns:a16="http://schemas.microsoft.com/office/drawing/2014/main" id="{DB93FB3F-A8D4-46D3-A1C6-C79C64563729}"/>
              </a:ext>
            </a:extLst>
          </p:cNvPr>
          <p:cNvSpPr>
            <a:spLocks noGrp="1"/>
          </p:cNvSpPr>
          <p:nvPr>
            <p:ph sz="half" idx="2"/>
          </p:nvPr>
        </p:nvSpPr>
        <p:spPr>
          <a:xfrm>
            <a:off x="1046013" y="2702103"/>
            <a:ext cx="4764764" cy="3437440"/>
          </a:xfrm>
        </p:spPr>
        <p:txBody>
          <a:bodyPr>
            <a:normAutofit fontScale="47500" lnSpcReduction="20000"/>
          </a:bodyPr>
          <a:lstStyle/>
          <a:p>
            <a:pPr algn="l"/>
            <a:r>
              <a:rPr lang="en-US" sz="2400" b="0" i="0" dirty="0">
                <a:solidFill>
                  <a:srgbClr val="0D0D0D"/>
                </a:solidFill>
                <a:effectLst/>
                <a:latin typeface="Söhne"/>
              </a:rPr>
              <a:t>Our dataset comprises historical records encompassing various market factors crucial for understanding gold price movements. Key features include:</a:t>
            </a:r>
          </a:p>
          <a:p>
            <a:pPr algn="l">
              <a:buFont typeface="Arial" panose="020B0604020202020204" pitchFamily="34" charset="0"/>
              <a:buChar char="•"/>
            </a:pPr>
            <a:r>
              <a:rPr lang="en-US" sz="2400" b="1" i="0" dirty="0">
                <a:solidFill>
                  <a:srgbClr val="0D0D0D"/>
                </a:solidFill>
                <a:effectLst/>
                <a:latin typeface="Söhne"/>
              </a:rPr>
              <a:t>SPX (S&amp;P 500 Index)</a:t>
            </a:r>
            <a:r>
              <a:rPr lang="en-US" sz="2400" b="0" i="0" dirty="0">
                <a:solidFill>
                  <a:srgbClr val="0D0D0D"/>
                </a:solidFill>
                <a:effectLst/>
                <a:latin typeface="Söhne"/>
              </a:rPr>
              <a:t>: Reflects the performance of the leading 500 publicly traded companies in the United States, serving as a barometer for overall market sentiment and economic health.</a:t>
            </a:r>
          </a:p>
          <a:p>
            <a:pPr algn="l">
              <a:buFont typeface="Arial" panose="020B0604020202020204" pitchFamily="34" charset="0"/>
              <a:buChar char="•"/>
            </a:pPr>
            <a:r>
              <a:rPr lang="en-US" sz="2400" b="1" i="0" dirty="0">
                <a:solidFill>
                  <a:srgbClr val="0D0D0D"/>
                </a:solidFill>
                <a:effectLst/>
                <a:latin typeface="Söhne"/>
              </a:rPr>
              <a:t>USO (United States Oil Fund)</a:t>
            </a:r>
            <a:r>
              <a:rPr lang="en-US" sz="2400" b="0" i="0" dirty="0">
                <a:solidFill>
                  <a:srgbClr val="0D0D0D"/>
                </a:solidFill>
                <a:effectLst/>
                <a:latin typeface="Söhne"/>
              </a:rPr>
              <a:t>: Represents the price of crude oil, a vital commodity influencing global economic activity and serving as an indicator of energy market dynamics.</a:t>
            </a:r>
          </a:p>
          <a:p>
            <a:pPr algn="l">
              <a:buFont typeface="Arial" panose="020B0604020202020204" pitchFamily="34" charset="0"/>
              <a:buChar char="•"/>
            </a:pPr>
            <a:r>
              <a:rPr lang="en-US" sz="2400" b="1" i="0" dirty="0">
                <a:solidFill>
                  <a:srgbClr val="0D0D0D"/>
                </a:solidFill>
                <a:effectLst/>
                <a:latin typeface="Söhne"/>
              </a:rPr>
              <a:t>SLV (iShares Silver Trust)</a:t>
            </a:r>
            <a:r>
              <a:rPr lang="en-US" sz="2400" b="0" i="0" dirty="0">
                <a:solidFill>
                  <a:srgbClr val="0D0D0D"/>
                </a:solidFill>
                <a:effectLst/>
                <a:latin typeface="Söhne"/>
              </a:rPr>
              <a:t>: Tracks the price of silver, often considered alongside gold as a precious metal and subject to similar market forces and investor sentiments.</a:t>
            </a:r>
          </a:p>
          <a:p>
            <a:pPr algn="l">
              <a:buFont typeface="Arial" panose="020B0604020202020204" pitchFamily="34" charset="0"/>
              <a:buChar char="•"/>
            </a:pPr>
            <a:r>
              <a:rPr lang="en-US" sz="2400" b="1" i="0" dirty="0">
                <a:solidFill>
                  <a:srgbClr val="0D0D0D"/>
                </a:solidFill>
                <a:effectLst/>
                <a:latin typeface="Söhne"/>
              </a:rPr>
              <a:t>EUR/USD (Euro to US Dollar exchange rate)</a:t>
            </a:r>
            <a:r>
              <a:rPr lang="en-US" sz="2400" b="0" i="0" dirty="0">
                <a:solidFill>
                  <a:srgbClr val="0D0D0D"/>
                </a:solidFill>
                <a:effectLst/>
                <a:latin typeface="Söhne"/>
              </a:rPr>
              <a:t>: Indicates the value of the euro relative to the US dollar, reflecting currency market dynamics and impacting international trade and investment flows.</a:t>
            </a:r>
          </a:p>
          <a:p>
            <a:pPr algn="l"/>
            <a:r>
              <a:rPr lang="en-US" sz="2400" b="0" i="0" dirty="0">
                <a:solidFill>
                  <a:srgbClr val="0D0D0D"/>
                </a:solidFill>
                <a:effectLst/>
                <a:latin typeface="Söhne"/>
              </a:rPr>
              <a:t>This comprehensive dataset enables us to explore the interplay between these factors and gold prices, providing valuable insights into the complex dynamics of financial markets.</a:t>
            </a:r>
          </a:p>
          <a:p>
            <a:pPr marL="36900" indent="0" algn="l">
              <a:buNone/>
            </a:pPr>
            <a:endParaRPr lang="en-US" sz="2300" dirty="0"/>
          </a:p>
        </p:txBody>
      </p:sp>
      <p:sp>
        <p:nvSpPr>
          <p:cNvPr id="6" name="Text Placeholder 5">
            <a:extLst>
              <a:ext uri="{FF2B5EF4-FFF2-40B4-BE49-F238E27FC236}">
                <a16:creationId xmlns:a16="http://schemas.microsoft.com/office/drawing/2014/main" id="{94E5E270-77FE-71C0-8621-D7157B41B1E2}"/>
              </a:ext>
            </a:extLst>
          </p:cNvPr>
          <p:cNvSpPr>
            <a:spLocks noGrp="1"/>
          </p:cNvSpPr>
          <p:nvPr>
            <p:ph type="body" sz="quarter" idx="3"/>
          </p:nvPr>
        </p:nvSpPr>
        <p:spPr/>
        <p:txBody>
          <a:bodyPr/>
          <a:lstStyle/>
          <a:p>
            <a:r>
              <a:rPr lang="en-US" dirty="0">
                <a:highlight>
                  <a:srgbClr val="000000"/>
                </a:highlight>
              </a:rPr>
              <a:t>KEY FEATURES</a:t>
            </a:r>
            <a:endParaRPr lang="en-IN" dirty="0">
              <a:highlight>
                <a:srgbClr val="000000"/>
              </a:highlight>
            </a:endParaRPr>
          </a:p>
        </p:txBody>
      </p:sp>
      <p:sp>
        <p:nvSpPr>
          <p:cNvPr id="7" name="Content Placeholder 6">
            <a:extLst>
              <a:ext uri="{FF2B5EF4-FFF2-40B4-BE49-F238E27FC236}">
                <a16:creationId xmlns:a16="http://schemas.microsoft.com/office/drawing/2014/main" id="{CB46466C-36AE-E0F7-8A03-D8587EC4DEEB}"/>
              </a:ext>
            </a:extLst>
          </p:cNvPr>
          <p:cNvSpPr>
            <a:spLocks noGrp="1"/>
          </p:cNvSpPr>
          <p:nvPr>
            <p:ph sz="quarter" idx="4"/>
          </p:nvPr>
        </p:nvSpPr>
        <p:spPr>
          <a:xfrm>
            <a:off x="6363167" y="2702103"/>
            <a:ext cx="4779581" cy="3213505"/>
          </a:xfrm>
        </p:spPr>
        <p:txBody>
          <a:bodyPr>
            <a:normAutofit fontScale="47500" lnSpcReduction="20000"/>
          </a:bodyPr>
          <a:lstStyle/>
          <a:p>
            <a:r>
              <a:rPr lang="en-US" sz="3800" b="0" i="0" dirty="0">
                <a:solidFill>
                  <a:srgbClr val="0D0D0D"/>
                </a:solidFill>
                <a:effectLst/>
                <a:latin typeface="Söhne"/>
              </a:rPr>
              <a:t>SPX (S&amp;P 500 Index) </a:t>
            </a:r>
          </a:p>
          <a:p>
            <a:r>
              <a:rPr lang="en-US" sz="3800" b="0" i="0" dirty="0">
                <a:solidFill>
                  <a:srgbClr val="0D0D0D"/>
                </a:solidFill>
                <a:effectLst/>
                <a:latin typeface="Söhne"/>
              </a:rPr>
              <a:t>USO (United States Oil Fund) </a:t>
            </a:r>
          </a:p>
          <a:p>
            <a:r>
              <a:rPr lang="en-US" sz="3800" b="0" i="0" dirty="0">
                <a:solidFill>
                  <a:srgbClr val="0D0D0D"/>
                </a:solidFill>
                <a:effectLst/>
                <a:latin typeface="Söhne"/>
              </a:rPr>
              <a:t>SLV (iShares Silver Trust)</a:t>
            </a:r>
          </a:p>
          <a:p>
            <a:r>
              <a:rPr lang="en-US" sz="3800" b="0" i="0" dirty="0">
                <a:solidFill>
                  <a:srgbClr val="0D0D0D"/>
                </a:solidFill>
                <a:effectLst/>
                <a:latin typeface="Söhne"/>
              </a:rPr>
              <a:t> EUR/USD (Euro to US Dollar exchange rate) </a:t>
            </a:r>
            <a:endParaRPr lang="en-IN" sz="3800" dirty="0"/>
          </a:p>
        </p:txBody>
      </p:sp>
    </p:spTree>
    <p:extLst>
      <p:ext uri="{BB962C8B-B14F-4D97-AF65-F5344CB8AC3E}">
        <p14:creationId xmlns:p14="http://schemas.microsoft.com/office/powerpoint/2010/main" val="348510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fontScale="90000"/>
          </a:bodyPr>
          <a:lstStyle/>
          <a:p>
            <a:pPr algn="l"/>
            <a:r>
              <a:rPr lang="en-US" sz="7200" dirty="0">
                <a:highlight>
                  <a:srgbClr val="000000"/>
                </a:highlight>
              </a:rPr>
              <a:t>DATA EXPLORATION</a:t>
            </a:r>
          </a:p>
        </p:txBody>
      </p:sp>
      <p:sp>
        <p:nvSpPr>
          <p:cNvPr id="4" name="Text Placeholder 3">
            <a:extLst>
              <a:ext uri="{FF2B5EF4-FFF2-40B4-BE49-F238E27FC236}">
                <a16:creationId xmlns:a16="http://schemas.microsoft.com/office/drawing/2014/main" id="{C25B7C16-D0DB-CA9D-5359-239C32790A12}"/>
              </a:ext>
            </a:extLst>
          </p:cNvPr>
          <p:cNvSpPr>
            <a:spLocks noGrp="1"/>
          </p:cNvSpPr>
          <p:nvPr>
            <p:ph type="body" idx="1"/>
          </p:nvPr>
        </p:nvSpPr>
        <p:spPr/>
        <p:txBody>
          <a:bodyPr/>
          <a:lstStyle/>
          <a:p>
            <a:r>
              <a:rPr lang="en-US" sz="2800" dirty="0">
                <a:highlight>
                  <a:srgbClr val="000000"/>
                </a:highlight>
              </a:rPr>
              <a:t>VISUALIZATIONS</a:t>
            </a:r>
          </a:p>
        </p:txBody>
      </p:sp>
      <p:sp>
        <p:nvSpPr>
          <p:cNvPr id="3" name="Subtitle 2">
            <a:extLst>
              <a:ext uri="{FF2B5EF4-FFF2-40B4-BE49-F238E27FC236}">
                <a16:creationId xmlns:a16="http://schemas.microsoft.com/office/drawing/2014/main" id="{DB93FB3F-A8D4-46D3-A1C6-C79C64563729}"/>
              </a:ext>
            </a:extLst>
          </p:cNvPr>
          <p:cNvSpPr>
            <a:spLocks noGrp="1"/>
          </p:cNvSpPr>
          <p:nvPr>
            <p:ph sz="half" idx="2"/>
          </p:nvPr>
        </p:nvSpPr>
        <p:spPr/>
        <p:txBody>
          <a:bodyPr>
            <a:normAutofit fontScale="85000" lnSpcReduction="10000"/>
          </a:bodyPr>
          <a:lstStyle/>
          <a:p>
            <a:r>
              <a:rPr lang="en-US" sz="3600" i="0" dirty="0">
                <a:solidFill>
                  <a:srgbClr val="0D0D0D"/>
                </a:solidFill>
                <a:effectLst/>
                <a:latin typeface="Söhne"/>
              </a:rPr>
              <a:t>Heatmap showing correlation between features</a:t>
            </a:r>
          </a:p>
          <a:p>
            <a:pPr algn="l">
              <a:buFont typeface="Arial" panose="020B0604020202020204" pitchFamily="34" charset="0"/>
              <a:buChar char="•"/>
            </a:pPr>
            <a:r>
              <a:rPr lang="en-US" sz="3600" b="0" i="0" dirty="0">
                <a:solidFill>
                  <a:srgbClr val="0D0D0D"/>
                </a:solidFill>
                <a:effectLst/>
                <a:latin typeface="Söhne"/>
              </a:rPr>
              <a:t>Distribution plot of Gold (GLD) prices</a:t>
            </a:r>
          </a:p>
          <a:p>
            <a:pPr marL="36900" indent="0" algn="l">
              <a:buNone/>
            </a:pPr>
            <a:endParaRPr lang="en-US" sz="2300" dirty="0"/>
          </a:p>
        </p:txBody>
      </p:sp>
      <p:sp>
        <p:nvSpPr>
          <p:cNvPr id="6" name="Text Placeholder 5">
            <a:extLst>
              <a:ext uri="{FF2B5EF4-FFF2-40B4-BE49-F238E27FC236}">
                <a16:creationId xmlns:a16="http://schemas.microsoft.com/office/drawing/2014/main" id="{94E5E270-77FE-71C0-8621-D7157B41B1E2}"/>
              </a:ext>
            </a:extLst>
          </p:cNvPr>
          <p:cNvSpPr>
            <a:spLocks noGrp="1"/>
          </p:cNvSpPr>
          <p:nvPr>
            <p:ph type="body" sz="quarter" idx="3"/>
          </p:nvPr>
        </p:nvSpPr>
        <p:spPr/>
        <p:txBody>
          <a:bodyPr/>
          <a:lstStyle/>
          <a:p>
            <a:r>
              <a:rPr lang="en-US" dirty="0">
                <a:highlight>
                  <a:srgbClr val="000000"/>
                </a:highlight>
              </a:rPr>
              <a:t>INSIGHTS</a:t>
            </a:r>
            <a:endParaRPr lang="en-IN" dirty="0">
              <a:highlight>
                <a:srgbClr val="000000"/>
              </a:highlight>
            </a:endParaRPr>
          </a:p>
        </p:txBody>
      </p:sp>
      <p:sp>
        <p:nvSpPr>
          <p:cNvPr id="7" name="Content Placeholder 6">
            <a:extLst>
              <a:ext uri="{FF2B5EF4-FFF2-40B4-BE49-F238E27FC236}">
                <a16:creationId xmlns:a16="http://schemas.microsoft.com/office/drawing/2014/main" id="{CB46466C-36AE-E0F7-8A03-D8587EC4DEEB}"/>
              </a:ext>
            </a:extLst>
          </p:cNvPr>
          <p:cNvSpPr>
            <a:spLocks noGrp="1"/>
          </p:cNvSpPr>
          <p:nvPr>
            <p:ph sz="quarter" idx="4"/>
          </p:nvPr>
        </p:nvSpPr>
        <p:spPr/>
        <p:txBody>
          <a:bodyPr>
            <a:normAutofit fontScale="85000" lnSpcReduction="10000"/>
          </a:bodyPr>
          <a:lstStyle/>
          <a:p>
            <a:pPr algn="l">
              <a:buFont typeface="Arial" panose="020B0604020202020204" pitchFamily="34" charset="0"/>
              <a:buChar char="•"/>
            </a:pPr>
            <a:r>
              <a:rPr lang="en-US" sz="4000" b="0" i="0" dirty="0">
                <a:solidFill>
                  <a:srgbClr val="0D0D0D"/>
                </a:solidFill>
                <a:effectLst/>
                <a:latin typeface="Söhne"/>
              </a:rPr>
              <a:t>High correlation between Gold (GLD) and Silver (SLV)</a:t>
            </a:r>
          </a:p>
          <a:p>
            <a:pPr algn="l">
              <a:buFont typeface="Arial" panose="020B0604020202020204" pitchFamily="34" charset="0"/>
              <a:buChar char="•"/>
            </a:pPr>
            <a:r>
              <a:rPr lang="en-US" sz="4000" b="0" i="0" dirty="0">
                <a:solidFill>
                  <a:srgbClr val="0D0D0D"/>
                </a:solidFill>
                <a:effectLst/>
                <a:latin typeface="Söhne"/>
              </a:rPr>
              <a:t>Gold price distribution is roughly normal</a:t>
            </a:r>
          </a:p>
          <a:p>
            <a:endParaRPr lang="en-IN" sz="3800" dirty="0"/>
          </a:p>
        </p:txBody>
      </p:sp>
    </p:spTree>
    <p:extLst>
      <p:ext uri="{BB962C8B-B14F-4D97-AF65-F5344CB8AC3E}">
        <p14:creationId xmlns:p14="http://schemas.microsoft.com/office/powerpoint/2010/main" val="335367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b="1" dirty="0"/>
              <a:t>MODEL TRAINING</a:t>
            </a:r>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algn="l">
              <a:buFont typeface="Arial" panose="020B0604020202020204" pitchFamily="34" charset="0"/>
              <a:buChar char="•"/>
            </a:pPr>
            <a:r>
              <a:rPr lang="en-US" b="0" i="0" dirty="0">
                <a:solidFill>
                  <a:schemeClr val="tx1">
                    <a:lumMod val="95000"/>
                  </a:schemeClr>
                </a:solidFill>
                <a:effectLst/>
                <a:latin typeface="Söhne"/>
              </a:rPr>
              <a:t>Splitting the data into training and testing sets</a:t>
            </a:r>
          </a:p>
          <a:p>
            <a:pPr algn="l">
              <a:buFont typeface="Arial" panose="020B0604020202020204" pitchFamily="34" charset="0"/>
              <a:buChar char="•"/>
            </a:pPr>
            <a:r>
              <a:rPr lang="en-US" b="0" i="0" dirty="0">
                <a:solidFill>
                  <a:schemeClr val="tx1">
                    <a:lumMod val="95000"/>
                  </a:schemeClr>
                </a:solidFill>
                <a:effectLst/>
                <a:latin typeface="Söhne"/>
              </a:rPr>
              <a:t>Utilization of Random Forest Regressor for training</a:t>
            </a:r>
          </a:p>
          <a:p>
            <a:pPr algn="l">
              <a:buFont typeface="Arial" panose="020B0604020202020204" pitchFamily="34" charset="0"/>
              <a:buChar char="•"/>
            </a:pPr>
            <a:r>
              <a:rPr lang="en-US" b="0" i="0" dirty="0">
                <a:solidFill>
                  <a:schemeClr val="tx1">
                    <a:lumMod val="95000"/>
                  </a:schemeClr>
                </a:solidFill>
                <a:effectLst/>
                <a:latin typeface="Söhne"/>
              </a:rPr>
              <a:t>Evaluation metrics:</a:t>
            </a:r>
          </a:p>
          <a:p>
            <a:pPr marL="742950" lvl="1" indent="-285750" algn="l">
              <a:buFont typeface="Arial" panose="020B0604020202020204" pitchFamily="34" charset="0"/>
              <a:buChar char="•"/>
            </a:pPr>
            <a:r>
              <a:rPr lang="en-US" b="0" i="0" dirty="0">
                <a:solidFill>
                  <a:schemeClr val="tx1">
                    <a:lumMod val="95000"/>
                  </a:schemeClr>
                </a:solidFill>
                <a:effectLst/>
                <a:latin typeface="Söhne"/>
              </a:rPr>
              <a:t>R-squared error on training data</a:t>
            </a:r>
          </a:p>
          <a:p>
            <a:pPr marL="742950" lvl="1" indent="-285750" algn="l">
              <a:buFont typeface="Arial" panose="020B0604020202020204" pitchFamily="34" charset="0"/>
              <a:buChar char="•"/>
            </a:pPr>
            <a:r>
              <a:rPr lang="en-US" b="0" i="0" dirty="0">
                <a:solidFill>
                  <a:schemeClr val="tx1">
                    <a:lumMod val="95000"/>
                  </a:schemeClr>
                </a:solidFill>
                <a:effectLst/>
                <a:latin typeface="Söhne"/>
              </a:rPr>
              <a:t>R-squared error on testing data</a:t>
            </a:r>
          </a:p>
          <a:p>
            <a:endParaRPr lang="en-US" sz="2400" dirty="0">
              <a:solidFill>
                <a:schemeClr val="tx1">
                  <a:lumMod val="95000"/>
                </a:schemeClr>
              </a:solidFill>
            </a:endParaRPr>
          </a:p>
        </p:txBody>
      </p:sp>
    </p:spTree>
    <p:extLst>
      <p:ext uri="{BB962C8B-B14F-4D97-AF65-F5344CB8AC3E}">
        <p14:creationId xmlns:p14="http://schemas.microsoft.com/office/powerpoint/2010/main" val="322023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325"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pPr algn="l"/>
            <a:r>
              <a:rPr lang="en-US" sz="7200" dirty="0">
                <a:highlight>
                  <a:srgbClr val="000000"/>
                </a:highlight>
              </a:rPr>
              <a:t>MODEL EVALUATION</a:t>
            </a:r>
          </a:p>
        </p:txBody>
      </p:sp>
      <p:sp>
        <p:nvSpPr>
          <p:cNvPr id="3" name="Subtitle 2">
            <a:extLst>
              <a:ext uri="{FF2B5EF4-FFF2-40B4-BE49-F238E27FC236}">
                <a16:creationId xmlns:a16="http://schemas.microsoft.com/office/drawing/2014/main" id="{DB93FB3F-A8D4-46D3-A1C6-C79C64563729}"/>
              </a:ext>
            </a:extLst>
          </p:cNvPr>
          <p:cNvSpPr>
            <a:spLocks noGrp="1"/>
          </p:cNvSpPr>
          <p:nvPr>
            <p:ph idx="1"/>
          </p:nvPr>
        </p:nvSpPr>
        <p:spPr/>
        <p:txBody>
          <a:bodyPr>
            <a:normAutofit/>
          </a:bodyPr>
          <a:lstStyle/>
          <a:p>
            <a:pPr marL="36900" indent="0">
              <a:buNone/>
            </a:pPr>
            <a:endParaRPr lang="en-US" sz="3600" b="0" i="0" dirty="0">
              <a:solidFill>
                <a:srgbClr val="0D0D0D"/>
              </a:solidFill>
              <a:effectLst/>
              <a:latin typeface="Söhne"/>
            </a:endParaRPr>
          </a:p>
          <a:p>
            <a:pPr marL="36900" indent="0" algn="l">
              <a:buNone/>
            </a:pPr>
            <a:endParaRPr lang="en-US" sz="2300" dirty="0"/>
          </a:p>
        </p:txBody>
      </p:sp>
      <p:sp>
        <p:nvSpPr>
          <p:cNvPr id="7" name="Content Placeholder 6">
            <a:extLst>
              <a:ext uri="{FF2B5EF4-FFF2-40B4-BE49-F238E27FC236}">
                <a16:creationId xmlns:a16="http://schemas.microsoft.com/office/drawing/2014/main" id="{CB46466C-36AE-E0F7-8A03-D8587EC4DEEB}"/>
              </a:ext>
            </a:extLst>
          </p:cNvPr>
          <p:cNvSpPr>
            <a:spLocks noGrp="1"/>
          </p:cNvSpPr>
          <p:nvPr>
            <p:ph sz="quarter" idx="4294967295"/>
          </p:nvPr>
        </p:nvSpPr>
        <p:spPr>
          <a:xfrm>
            <a:off x="7412038" y="2701925"/>
            <a:ext cx="4779962" cy="3043238"/>
          </a:xfrm>
        </p:spPr>
        <p:txBody>
          <a:bodyPr>
            <a:normAutofit/>
          </a:bodyPr>
          <a:lstStyle/>
          <a:p>
            <a:pPr marL="36900" indent="0" algn="l">
              <a:buNone/>
            </a:pPr>
            <a:endParaRPr lang="en-US" sz="4000" b="0" i="0" dirty="0">
              <a:solidFill>
                <a:srgbClr val="0D0D0D"/>
              </a:solidFill>
              <a:effectLst/>
              <a:latin typeface="Söhne"/>
            </a:endParaRPr>
          </a:p>
          <a:p>
            <a:endParaRPr lang="en-IN" sz="3800" dirty="0"/>
          </a:p>
        </p:txBody>
      </p:sp>
      <p:sp>
        <p:nvSpPr>
          <p:cNvPr id="9" name="TextBox 8">
            <a:extLst>
              <a:ext uri="{FF2B5EF4-FFF2-40B4-BE49-F238E27FC236}">
                <a16:creationId xmlns:a16="http://schemas.microsoft.com/office/drawing/2014/main" id="{C15A9494-150E-DF52-0686-BC4FDB37E3E9}"/>
              </a:ext>
            </a:extLst>
          </p:cNvPr>
          <p:cNvSpPr txBox="1"/>
          <p:nvPr/>
        </p:nvSpPr>
        <p:spPr>
          <a:xfrm>
            <a:off x="1278294" y="2492375"/>
            <a:ext cx="9302619" cy="4154984"/>
          </a:xfrm>
          <a:prstGeom prst="rect">
            <a:avLst/>
          </a:prstGeom>
          <a:noFill/>
        </p:spPr>
        <p:txBody>
          <a:bodyPr wrap="square">
            <a:spAutoFit/>
          </a:bodyPr>
          <a:lstStyle/>
          <a:p>
            <a:pPr algn="l">
              <a:buFont typeface="Arial" panose="020B0604020202020204" pitchFamily="34" charset="0"/>
              <a:buChar char="•"/>
            </a:pPr>
            <a:r>
              <a:rPr lang="en-US" sz="2400" b="1" i="0" dirty="0">
                <a:solidFill>
                  <a:srgbClr val="0D0D0D"/>
                </a:solidFill>
                <a:effectLst/>
                <a:latin typeface="Söhne"/>
              </a:rPr>
              <a:t>High Score on Training Data (&gt;0.99)</a:t>
            </a:r>
            <a:r>
              <a:rPr lang="en-US" sz="2400" b="0" i="0" dirty="0">
                <a:solidFill>
                  <a:srgbClr val="0D0D0D"/>
                </a:solidFill>
                <a:effectLst/>
                <a:latin typeface="Söhne"/>
              </a:rPr>
              <a:t>: This indicates the model fits the training data exceptionally well, explaining over 99% of the variance in gold prices. It shows the model effectively learns from the training data.</a:t>
            </a:r>
          </a:p>
          <a:p>
            <a:pPr algn="l">
              <a:buFont typeface="Arial" panose="020B0604020202020204" pitchFamily="34" charset="0"/>
              <a:buChar char="•"/>
            </a:pPr>
            <a:endParaRPr lang="en-US" sz="2400" b="0" i="0" dirty="0">
              <a:solidFill>
                <a:srgbClr val="0D0D0D"/>
              </a:solidFill>
              <a:effectLst/>
              <a:latin typeface="Söhne"/>
            </a:endParaRPr>
          </a:p>
          <a:p>
            <a:pPr algn="l">
              <a:buFont typeface="Arial" panose="020B0604020202020204" pitchFamily="34" charset="0"/>
              <a:buChar char="•"/>
            </a:pPr>
            <a:r>
              <a:rPr lang="en-US" sz="2400" b="1" i="0" dirty="0">
                <a:solidFill>
                  <a:srgbClr val="0D0D0D"/>
                </a:solidFill>
                <a:effectLst/>
                <a:latin typeface="Söhne"/>
              </a:rPr>
              <a:t>Slightly Lower Score on Testing Data (Still &gt;0.98)</a:t>
            </a:r>
            <a:r>
              <a:rPr lang="en-US" sz="2400" b="0" i="0" dirty="0">
                <a:solidFill>
                  <a:srgbClr val="0D0D0D"/>
                </a:solidFill>
                <a:effectLst/>
                <a:latin typeface="Söhne"/>
              </a:rPr>
              <a:t>: Despite being slightly lower than the training score, a score &gt;0.98 demonstrates the model's ability to generalize to new, unseen data, suggesting it can make accurate predictions beyond the training dataset.</a:t>
            </a:r>
          </a:p>
          <a:p>
            <a:pPr algn="l"/>
            <a:r>
              <a:rPr lang="en-US" sz="2400" b="0" i="0" dirty="0">
                <a:solidFill>
                  <a:srgbClr val="0D0D0D"/>
                </a:solidFill>
                <a:effectLst/>
                <a:latin typeface="Söhne"/>
              </a:rPr>
              <a:t>This brief explanation highlights the model's strong performance in both fitting the training data and generalizing to new data, showcasing its reliability for predicting gold prices</a:t>
            </a:r>
            <a:r>
              <a:rPr lang="en-US" b="0" i="0" dirty="0">
                <a:solidFill>
                  <a:srgbClr val="0D0D0D"/>
                </a:solidFill>
                <a:effectLst/>
                <a:latin typeface="Söhne"/>
              </a:rPr>
              <a:t>.</a:t>
            </a:r>
          </a:p>
        </p:txBody>
      </p:sp>
    </p:spTree>
    <p:extLst>
      <p:ext uri="{BB962C8B-B14F-4D97-AF65-F5344CB8AC3E}">
        <p14:creationId xmlns:p14="http://schemas.microsoft.com/office/powerpoint/2010/main" val="55703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325"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pPr algn="l"/>
            <a:r>
              <a:rPr lang="en-US" sz="5400" dirty="0">
                <a:highlight>
                  <a:srgbClr val="000000"/>
                </a:highlight>
              </a:rPr>
              <a:t>ACTUAL V/S PREDICTED PRICE</a:t>
            </a:r>
          </a:p>
        </p:txBody>
      </p:sp>
      <p:sp>
        <p:nvSpPr>
          <p:cNvPr id="3" name="Subtitle 2">
            <a:extLst>
              <a:ext uri="{FF2B5EF4-FFF2-40B4-BE49-F238E27FC236}">
                <a16:creationId xmlns:a16="http://schemas.microsoft.com/office/drawing/2014/main" id="{DB93FB3F-A8D4-46D3-A1C6-C79C64563729}"/>
              </a:ext>
            </a:extLst>
          </p:cNvPr>
          <p:cNvSpPr>
            <a:spLocks noGrp="1"/>
          </p:cNvSpPr>
          <p:nvPr>
            <p:ph idx="1"/>
          </p:nvPr>
        </p:nvSpPr>
        <p:spPr/>
        <p:txBody>
          <a:bodyPr>
            <a:normAutofit/>
          </a:bodyPr>
          <a:lstStyle/>
          <a:p>
            <a:pPr marL="36900" indent="0">
              <a:buNone/>
            </a:pPr>
            <a:endParaRPr lang="en-US" sz="3600" b="0" i="0" dirty="0">
              <a:solidFill>
                <a:srgbClr val="0D0D0D"/>
              </a:solidFill>
              <a:effectLst/>
              <a:latin typeface="Söhne"/>
            </a:endParaRPr>
          </a:p>
          <a:p>
            <a:pPr marL="36900" indent="0" algn="l">
              <a:buNone/>
            </a:pPr>
            <a:endParaRPr lang="en-US" sz="2300" dirty="0"/>
          </a:p>
        </p:txBody>
      </p:sp>
      <p:sp>
        <p:nvSpPr>
          <p:cNvPr id="7" name="Content Placeholder 6">
            <a:extLst>
              <a:ext uri="{FF2B5EF4-FFF2-40B4-BE49-F238E27FC236}">
                <a16:creationId xmlns:a16="http://schemas.microsoft.com/office/drawing/2014/main" id="{CB46466C-36AE-E0F7-8A03-D8587EC4DEEB}"/>
              </a:ext>
            </a:extLst>
          </p:cNvPr>
          <p:cNvSpPr>
            <a:spLocks noGrp="1"/>
          </p:cNvSpPr>
          <p:nvPr>
            <p:ph sz="quarter" idx="4294967295"/>
          </p:nvPr>
        </p:nvSpPr>
        <p:spPr>
          <a:xfrm>
            <a:off x="7412038" y="2701925"/>
            <a:ext cx="4779962" cy="3043238"/>
          </a:xfrm>
        </p:spPr>
        <p:txBody>
          <a:bodyPr>
            <a:normAutofit/>
          </a:bodyPr>
          <a:lstStyle/>
          <a:p>
            <a:pPr marL="36900" indent="0" algn="l">
              <a:buNone/>
            </a:pPr>
            <a:endParaRPr lang="en-US" sz="4000" b="0" i="0" dirty="0">
              <a:solidFill>
                <a:srgbClr val="0D0D0D"/>
              </a:solidFill>
              <a:effectLst/>
              <a:latin typeface="Söhne"/>
            </a:endParaRPr>
          </a:p>
          <a:p>
            <a:endParaRPr lang="en-IN" sz="3800" dirty="0"/>
          </a:p>
        </p:txBody>
      </p:sp>
      <p:sp>
        <p:nvSpPr>
          <p:cNvPr id="9" name="TextBox 8">
            <a:extLst>
              <a:ext uri="{FF2B5EF4-FFF2-40B4-BE49-F238E27FC236}">
                <a16:creationId xmlns:a16="http://schemas.microsoft.com/office/drawing/2014/main" id="{C15A9494-150E-DF52-0686-BC4FDB37E3E9}"/>
              </a:ext>
            </a:extLst>
          </p:cNvPr>
          <p:cNvSpPr txBox="1"/>
          <p:nvPr/>
        </p:nvSpPr>
        <p:spPr>
          <a:xfrm>
            <a:off x="1278294" y="2492375"/>
            <a:ext cx="9302619" cy="3108543"/>
          </a:xfrm>
          <a:prstGeom prst="rect">
            <a:avLst/>
          </a:prstGeom>
          <a:noFill/>
        </p:spPr>
        <p:txBody>
          <a:bodyPr wrap="square">
            <a:spAutoFit/>
          </a:bodyPr>
          <a:lstStyle/>
          <a:p>
            <a:pPr algn="l"/>
            <a:r>
              <a:rPr lang="en-US" sz="2800" b="0" i="0" dirty="0">
                <a:solidFill>
                  <a:srgbClr val="0D0D0D"/>
                </a:solidFill>
                <a:effectLst/>
                <a:latin typeface="Söhne"/>
              </a:rPr>
              <a:t>Actual vs Predicted Prices, we showcase a line plot contrasting actual gold prices with our model's predictions. By visually comparing the blue (actual) and green (predicted) lines, we can assess the model's accuracy. Any deviations observed indicate discrepancies between the model's forecasts and real market prices, offering insights into potential areas for improvement and refining the predictive model.</a:t>
            </a:r>
          </a:p>
        </p:txBody>
      </p:sp>
    </p:spTree>
    <p:extLst>
      <p:ext uri="{BB962C8B-B14F-4D97-AF65-F5344CB8AC3E}">
        <p14:creationId xmlns:p14="http://schemas.microsoft.com/office/powerpoint/2010/main" val="249117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325"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pPr algn="l"/>
            <a:r>
              <a:rPr lang="en-US" sz="5400" dirty="0">
                <a:highlight>
                  <a:srgbClr val="000000"/>
                </a:highlight>
              </a:rPr>
              <a:t>CONCLUSION</a:t>
            </a:r>
          </a:p>
        </p:txBody>
      </p:sp>
      <p:sp>
        <p:nvSpPr>
          <p:cNvPr id="3" name="Subtitle 2">
            <a:extLst>
              <a:ext uri="{FF2B5EF4-FFF2-40B4-BE49-F238E27FC236}">
                <a16:creationId xmlns:a16="http://schemas.microsoft.com/office/drawing/2014/main" id="{DB93FB3F-A8D4-46D3-A1C6-C79C64563729}"/>
              </a:ext>
            </a:extLst>
          </p:cNvPr>
          <p:cNvSpPr>
            <a:spLocks noGrp="1"/>
          </p:cNvSpPr>
          <p:nvPr>
            <p:ph idx="1"/>
          </p:nvPr>
        </p:nvSpPr>
        <p:spPr/>
        <p:txBody>
          <a:bodyPr>
            <a:normAutofit/>
          </a:bodyPr>
          <a:lstStyle/>
          <a:p>
            <a:pPr marL="36900" indent="0">
              <a:buNone/>
            </a:pPr>
            <a:endParaRPr lang="en-US" sz="3600" b="0" i="0" dirty="0">
              <a:solidFill>
                <a:srgbClr val="0D0D0D"/>
              </a:solidFill>
              <a:effectLst/>
              <a:latin typeface="Söhne"/>
            </a:endParaRPr>
          </a:p>
          <a:p>
            <a:pPr marL="36900" indent="0" algn="l">
              <a:buNone/>
            </a:pPr>
            <a:endParaRPr lang="en-US" sz="2300" dirty="0"/>
          </a:p>
        </p:txBody>
      </p:sp>
      <p:sp>
        <p:nvSpPr>
          <p:cNvPr id="7" name="Content Placeholder 6">
            <a:extLst>
              <a:ext uri="{FF2B5EF4-FFF2-40B4-BE49-F238E27FC236}">
                <a16:creationId xmlns:a16="http://schemas.microsoft.com/office/drawing/2014/main" id="{CB46466C-36AE-E0F7-8A03-D8587EC4DEEB}"/>
              </a:ext>
            </a:extLst>
          </p:cNvPr>
          <p:cNvSpPr>
            <a:spLocks noGrp="1"/>
          </p:cNvSpPr>
          <p:nvPr>
            <p:ph sz="quarter" idx="4294967295"/>
          </p:nvPr>
        </p:nvSpPr>
        <p:spPr>
          <a:xfrm>
            <a:off x="7412038" y="2701925"/>
            <a:ext cx="4779962" cy="3043238"/>
          </a:xfrm>
        </p:spPr>
        <p:txBody>
          <a:bodyPr>
            <a:normAutofit/>
          </a:bodyPr>
          <a:lstStyle/>
          <a:p>
            <a:pPr marL="36900" indent="0" algn="l">
              <a:buNone/>
            </a:pPr>
            <a:endParaRPr lang="en-US" sz="4000" b="0" i="0" dirty="0">
              <a:solidFill>
                <a:srgbClr val="0D0D0D"/>
              </a:solidFill>
              <a:effectLst/>
              <a:latin typeface="Söhne"/>
            </a:endParaRPr>
          </a:p>
          <a:p>
            <a:endParaRPr lang="en-IN" sz="3800" dirty="0"/>
          </a:p>
        </p:txBody>
      </p:sp>
      <p:sp>
        <p:nvSpPr>
          <p:cNvPr id="9" name="TextBox 8">
            <a:extLst>
              <a:ext uri="{FF2B5EF4-FFF2-40B4-BE49-F238E27FC236}">
                <a16:creationId xmlns:a16="http://schemas.microsoft.com/office/drawing/2014/main" id="{C15A9494-150E-DF52-0686-BC4FDB37E3E9}"/>
              </a:ext>
            </a:extLst>
          </p:cNvPr>
          <p:cNvSpPr txBox="1"/>
          <p:nvPr/>
        </p:nvSpPr>
        <p:spPr>
          <a:xfrm>
            <a:off x="1278294" y="2492375"/>
            <a:ext cx="9302619" cy="4401205"/>
          </a:xfrm>
          <a:prstGeom prst="rect">
            <a:avLst/>
          </a:prstGeom>
          <a:noFill/>
        </p:spPr>
        <p:txBody>
          <a:bodyPr wrap="square">
            <a:spAutoFit/>
          </a:bodyPr>
          <a:lstStyle/>
          <a:p>
            <a:pPr algn="l">
              <a:buFont typeface="Arial" panose="020B0604020202020204" pitchFamily="34" charset="0"/>
              <a:buChar char="•"/>
            </a:pPr>
            <a:r>
              <a:rPr lang="en-US" sz="2800" b="0" i="0" dirty="0">
                <a:solidFill>
                  <a:srgbClr val="0D0D0D"/>
                </a:solidFill>
                <a:effectLst/>
                <a:latin typeface="Söhne"/>
              </a:rPr>
              <a:t>Successful implementation of Random Forest Regression for accurate gold price prediction.</a:t>
            </a:r>
          </a:p>
          <a:p>
            <a:pPr algn="l">
              <a:buFont typeface="Arial" panose="020B0604020202020204" pitchFamily="34" charset="0"/>
              <a:buChar char="•"/>
            </a:pPr>
            <a:r>
              <a:rPr lang="en-US" sz="2800" b="0" i="0" dirty="0">
                <a:solidFill>
                  <a:srgbClr val="0D0D0D"/>
                </a:solidFill>
                <a:effectLst/>
                <a:latin typeface="Söhne"/>
              </a:rPr>
              <a:t>Valuable insights gained through thorough data exploration into market dynamics.</a:t>
            </a:r>
          </a:p>
          <a:p>
            <a:pPr algn="l">
              <a:buFont typeface="Arial" panose="020B0604020202020204" pitchFamily="34" charset="0"/>
              <a:buChar char="•"/>
            </a:pPr>
            <a:r>
              <a:rPr lang="en-US" sz="2800" b="0" i="0" dirty="0">
                <a:solidFill>
                  <a:srgbClr val="0D0D0D"/>
                </a:solidFill>
                <a:effectLst/>
                <a:latin typeface="Söhne"/>
              </a:rPr>
              <a:t>Future steps include refining the model, exploring additional features, and ongoing performance monitoring.</a:t>
            </a:r>
          </a:p>
          <a:p>
            <a:pPr algn="l">
              <a:buFont typeface="Arial" panose="020B0604020202020204" pitchFamily="34" charset="0"/>
              <a:buChar char="•"/>
            </a:pPr>
            <a:r>
              <a:rPr lang="en-US" sz="2800" b="0" i="0" dirty="0">
                <a:solidFill>
                  <a:srgbClr val="0D0D0D"/>
                </a:solidFill>
                <a:effectLst/>
                <a:latin typeface="Söhne"/>
              </a:rPr>
              <a:t>Represents a significant advancement in leveraging machine learning for gold price forecasting, providing actionable insights for stakeholders.</a:t>
            </a:r>
          </a:p>
          <a:p>
            <a:pPr algn="l"/>
            <a:endParaRPr lang="en-US" sz="2800" b="0" i="0" dirty="0">
              <a:solidFill>
                <a:srgbClr val="0D0D0D"/>
              </a:solidFill>
              <a:effectLst/>
              <a:latin typeface="Söhne"/>
            </a:endParaRPr>
          </a:p>
        </p:txBody>
      </p:sp>
    </p:spTree>
    <p:extLst>
      <p:ext uri="{BB962C8B-B14F-4D97-AF65-F5344CB8AC3E}">
        <p14:creationId xmlns:p14="http://schemas.microsoft.com/office/powerpoint/2010/main" val="346562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5325"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pPr algn="l"/>
            <a:r>
              <a:rPr lang="en-US" sz="9600" dirty="0">
                <a:highlight>
                  <a:srgbClr val="000000"/>
                </a:highlight>
              </a:rPr>
              <a:t>THANKYOU</a:t>
            </a:r>
          </a:p>
        </p:txBody>
      </p:sp>
      <p:sp>
        <p:nvSpPr>
          <p:cNvPr id="3" name="Subtitle 2">
            <a:extLst>
              <a:ext uri="{FF2B5EF4-FFF2-40B4-BE49-F238E27FC236}">
                <a16:creationId xmlns:a16="http://schemas.microsoft.com/office/drawing/2014/main" id="{DB93FB3F-A8D4-46D3-A1C6-C79C64563729}"/>
              </a:ext>
            </a:extLst>
          </p:cNvPr>
          <p:cNvSpPr>
            <a:spLocks noGrp="1"/>
          </p:cNvSpPr>
          <p:nvPr>
            <p:ph type="body" sz="half" idx="2"/>
          </p:nvPr>
        </p:nvSpPr>
        <p:spPr/>
        <p:txBody>
          <a:bodyPr>
            <a:normAutofit fontScale="77500" lnSpcReduction="20000"/>
          </a:bodyPr>
          <a:lstStyle/>
          <a:p>
            <a:pPr marL="36900" indent="0">
              <a:buNone/>
            </a:pPr>
            <a:r>
              <a:rPr lang="en-US" sz="3600" b="0" i="0" dirty="0">
                <a:solidFill>
                  <a:srgbClr val="0D0D0D"/>
                </a:solidFill>
                <a:effectLst/>
                <a:latin typeface="Söhne"/>
              </a:rPr>
              <a:t>                                      SUBMITTED TO:</a:t>
            </a:r>
          </a:p>
          <a:p>
            <a:pPr marL="36900" indent="0">
              <a:buNone/>
            </a:pPr>
            <a:r>
              <a:rPr lang="en-US" sz="3600" dirty="0">
                <a:solidFill>
                  <a:srgbClr val="0D0D0D"/>
                </a:solidFill>
                <a:effectLst/>
                <a:latin typeface="Söhne"/>
              </a:rPr>
              <a:t>                                                                             MR.TUSHAR TKHITOLIYA</a:t>
            </a:r>
            <a:endParaRPr lang="en-US" sz="3600" b="0" i="0" dirty="0">
              <a:solidFill>
                <a:srgbClr val="0D0D0D"/>
              </a:solidFill>
              <a:effectLst/>
              <a:latin typeface="Söhne"/>
            </a:endParaRPr>
          </a:p>
          <a:p>
            <a:pPr marL="36900" indent="0" algn="l">
              <a:buNone/>
            </a:pPr>
            <a:endParaRPr lang="en-US" sz="2300" dirty="0"/>
          </a:p>
        </p:txBody>
      </p:sp>
      <p:sp>
        <p:nvSpPr>
          <p:cNvPr id="7" name="Content Placeholder 6">
            <a:extLst>
              <a:ext uri="{FF2B5EF4-FFF2-40B4-BE49-F238E27FC236}">
                <a16:creationId xmlns:a16="http://schemas.microsoft.com/office/drawing/2014/main" id="{CB46466C-36AE-E0F7-8A03-D8587EC4DEEB}"/>
              </a:ext>
            </a:extLst>
          </p:cNvPr>
          <p:cNvSpPr>
            <a:spLocks noGrp="1"/>
          </p:cNvSpPr>
          <p:nvPr>
            <p:ph sz="quarter" idx="4294967295"/>
          </p:nvPr>
        </p:nvSpPr>
        <p:spPr>
          <a:xfrm>
            <a:off x="7412038" y="2701925"/>
            <a:ext cx="4779962" cy="3043238"/>
          </a:xfrm>
        </p:spPr>
        <p:txBody>
          <a:bodyPr>
            <a:normAutofit/>
          </a:bodyPr>
          <a:lstStyle/>
          <a:p>
            <a:pPr marL="36900" indent="0" algn="l">
              <a:buNone/>
            </a:pPr>
            <a:endParaRPr lang="en-US" sz="4000" b="0" i="0" dirty="0">
              <a:solidFill>
                <a:srgbClr val="0D0D0D"/>
              </a:solidFill>
              <a:effectLst/>
              <a:latin typeface="Söhne"/>
            </a:endParaRPr>
          </a:p>
          <a:p>
            <a:endParaRPr lang="en-IN" sz="3800" dirty="0"/>
          </a:p>
        </p:txBody>
      </p:sp>
      <p:sp>
        <p:nvSpPr>
          <p:cNvPr id="9" name="TextBox 8">
            <a:extLst>
              <a:ext uri="{FF2B5EF4-FFF2-40B4-BE49-F238E27FC236}">
                <a16:creationId xmlns:a16="http://schemas.microsoft.com/office/drawing/2014/main" id="{C15A9494-150E-DF52-0686-BC4FDB37E3E9}"/>
              </a:ext>
            </a:extLst>
          </p:cNvPr>
          <p:cNvSpPr txBox="1"/>
          <p:nvPr/>
        </p:nvSpPr>
        <p:spPr>
          <a:xfrm>
            <a:off x="1278294" y="2492375"/>
            <a:ext cx="9302619" cy="954107"/>
          </a:xfrm>
          <a:prstGeom prst="rect">
            <a:avLst/>
          </a:prstGeom>
          <a:noFill/>
        </p:spPr>
        <p:txBody>
          <a:bodyPr wrap="square">
            <a:spAutoFit/>
          </a:bodyPr>
          <a:lstStyle/>
          <a:p>
            <a:pPr algn="l"/>
            <a:endParaRPr lang="en-US" sz="2800" b="0" i="0" dirty="0">
              <a:solidFill>
                <a:srgbClr val="0D0D0D"/>
              </a:solidFill>
              <a:effectLst/>
              <a:latin typeface="Söhne"/>
            </a:endParaRPr>
          </a:p>
          <a:p>
            <a:pPr algn="l"/>
            <a:endParaRPr lang="en-US" sz="2800" b="0" i="0" dirty="0">
              <a:solidFill>
                <a:srgbClr val="0D0D0D"/>
              </a:solidFill>
              <a:effectLst/>
              <a:latin typeface="Söhne"/>
            </a:endParaRPr>
          </a:p>
        </p:txBody>
      </p:sp>
    </p:spTree>
    <p:extLst>
      <p:ext uri="{BB962C8B-B14F-4D97-AF65-F5344CB8AC3E}">
        <p14:creationId xmlns:p14="http://schemas.microsoft.com/office/powerpoint/2010/main" val="3294284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{8A12CBDF-6A39-46BE-BADC-901E42DF2658}tf55705232_win32</Template>
  <TotalTime>81</TotalTime>
  <Words>751</Words>
  <Application>Microsoft Office PowerPoint</Application>
  <PresentationFormat>Widescreen</PresentationFormat>
  <Paragraphs>51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Goudy Old Style</vt:lpstr>
      <vt:lpstr>Söhne</vt:lpstr>
      <vt:lpstr>Wingdings 2</vt:lpstr>
      <vt:lpstr>SlateVTI</vt:lpstr>
      <vt:lpstr>GOLD PRICE PREDICTION ANALYSIS</vt:lpstr>
      <vt:lpstr>INTRODUCTION</vt:lpstr>
      <vt:lpstr>DATA OVERVIEW</vt:lpstr>
      <vt:lpstr>DATA EXPLORATION</vt:lpstr>
      <vt:lpstr>MODEL TRAINING </vt:lpstr>
      <vt:lpstr>MODEL EVALUATION</vt:lpstr>
      <vt:lpstr>ACTUAL V/S PREDICTED PRICE</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PRICE PREDICTION ANALYSIS</dc:title>
  <dc:creator>lavika.kavita@gmail.com</dc:creator>
  <cp:lastModifiedBy>lavika.kavita@gmail.com</cp:lastModifiedBy>
  <cp:revision>1</cp:revision>
  <dcterms:created xsi:type="dcterms:W3CDTF">2024-03-19T14:46:37Z</dcterms:created>
  <dcterms:modified xsi:type="dcterms:W3CDTF">2024-03-19T16:08:25Z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