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2"/>
  </p:notesMasterIdLst>
  <p:sldIdLst>
    <p:sldId id="348" r:id="rId2"/>
    <p:sldId id="324" r:id="rId3"/>
    <p:sldId id="327" r:id="rId4"/>
    <p:sldId id="328" r:id="rId5"/>
    <p:sldId id="372" r:id="rId6"/>
    <p:sldId id="373" r:id="rId7"/>
    <p:sldId id="375" r:id="rId8"/>
    <p:sldId id="376" r:id="rId9"/>
    <p:sldId id="377" r:id="rId10"/>
    <p:sldId id="335" r:id="rId11"/>
    <p:sldId id="336" r:id="rId12"/>
    <p:sldId id="338" r:id="rId13"/>
    <p:sldId id="339" r:id="rId14"/>
    <p:sldId id="340" r:id="rId15"/>
    <p:sldId id="342" r:id="rId16"/>
    <p:sldId id="345" r:id="rId17"/>
    <p:sldId id="346" r:id="rId18"/>
    <p:sldId id="347" r:id="rId19"/>
    <p:sldId id="358" r:id="rId20"/>
    <p:sldId id="359" r:id="rId21"/>
    <p:sldId id="360" r:id="rId22"/>
    <p:sldId id="361" r:id="rId23"/>
    <p:sldId id="362" r:id="rId24"/>
    <p:sldId id="363" r:id="rId25"/>
    <p:sldId id="365" r:id="rId26"/>
    <p:sldId id="366" r:id="rId27"/>
    <p:sldId id="367" r:id="rId28"/>
    <p:sldId id="368" r:id="rId29"/>
    <p:sldId id="369" r:id="rId30"/>
    <p:sldId id="370" r:id="rId31"/>
    <p:sldId id="389" r:id="rId32"/>
    <p:sldId id="394" r:id="rId33"/>
    <p:sldId id="379" r:id="rId34"/>
    <p:sldId id="380" r:id="rId35"/>
    <p:sldId id="381" r:id="rId36"/>
    <p:sldId id="382" r:id="rId37"/>
    <p:sldId id="398" r:id="rId38"/>
    <p:sldId id="399" r:id="rId39"/>
    <p:sldId id="400" r:id="rId40"/>
    <p:sldId id="401" r:id="rId41"/>
    <p:sldId id="402" r:id="rId42"/>
    <p:sldId id="403" r:id="rId43"/>
    <p:sldId id="404" r:id="rId44"/>
    <p:sldId id="405" r:id="rId45"/>
    <p:sldId id="406" r:id="rId46"/>
    <p:sldId id="407" r:id="rId47"/>
    <p:sldId id="387" r:id="rId48"/>
    <p:sldId id="388" r:id="rId49"/>
    <p:sldId id="326" r:id="rId50"/>
    <p:sldId id="396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404040"/>
    <a:srgbClr val="C0C0C0"/>
    <a:srgbClr val="FF5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957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085BA-1C5D-476D-A2DB-8BD83F8363B1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22111-4ADC-4255-8FAE-8F9A2DEC4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32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22111-4ADC-4255-8FAE-8F9A2DEC4B3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322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22111-4ADC-4255-8FAE-8F9A2DEC4B3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359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要理解递归，先要理解递归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22111-4ADC-4255-8FAE-8F9A2DEC4B3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02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9494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2000" y="720000"/>
            <a:ext cx="7920000" cy="1800000"/>
          </a:xfrm>
        </p:spPr>
        <p:txBody>
          <a:bodyPr anchor="ctr" anchorCtr="0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2000" y="2952000"/>
            <a:ext cx="7920000" cy="3240000"/>
          </a:xfrm>
          <a:solidFill>
            <a:schemeClr val="tx2">
              <a:alpha val="15000"/>
            </a:schemeClr>
          </a:solidFill>
        </p:spPr>
        <p:txBody>
          <a:bodyPr lIns="180000" tIns="180000" rIns="180000" bIns="180000"/>
          <a:lstStyle>
            <a:lvl1pPr marL="0" indent="0" algn="ctr">
              <a:buNone/>
              <a:defRPr sz="3200">
                <a:solidFill>
                  <a:schemeClr val="accent5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700000"/>
            <a:ext cx="9144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42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EA5A-B1D1-43D0-ACE1-66464D852AC6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098000"/>
            <a:ext cx="9144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88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41F3-FA3C-45D2-A591-B1AE03F4C6C0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82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486D-AED5-48AA-8196-CE5C53D68AF9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89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12000" y="360000"/>
            <a:ext cx="7920000" cy="720723"/>
          </a:xfrm>
          <a:prstGeom prst="rect">
            <a:avLst/>
          </a:prstGeom>
          <a:solidFill>
            <a:srgbClr val="33339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00" y="1188000"/>
            <a:ext cx="8280000" cy="5040000"/>
          </a:xfrm>
          <a:prstGeom prst="rect">
            <a:avLst/>
          </a:prstGeom>
        </p:spPr>
        <p:txBody>
          <a:bodyPr vert="horz" lIns="72000" tIns="72000" rIns="72000" bIns="7200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1999" y="6372000"/>
            <a:ext cx="1210669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rgbClr val="404040"/>
                </a:solidFill>
              </a:defRPr>
            </a:lvl1pPr>
          </a:lstStyle>
          <a:p>
            <a:fld id="{F2423B50-8EEC-4605-A351-261805C6A9CD}" type="datetime1">
              <a:rPr lang="zh-CN" altLang="en-US" smtClean="0"/>
              <a:t>2023/9/18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750670" y="6372000"/>
            <a:ext cx="5773329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rgbClr val="404040"/>
                </a:solidFill>
              </a:defRPr>
            </a:lvl1pPr>
          </a:lstStyle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32000" y="6372000"/>
            <a:ext cx="1080000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404040"/>
                </a:solidFill>
              </a:defRPr>
            </a:lvl1pPr>
          </a:lstStyle>
          <a:p>
            <a:fld id="{24A57B6C-934B-48B6-B496-329E090EEF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0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0" r:id="rId3"/>
    <p:sldLayoutId id="2147483679" r:id="rId4"/>
  </p:sldLayoutIdLst>
  <p:hf hdr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数据结构及其算法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2001" y="2952000"/>
            <a:ext cx="7920000" cy="3240000"/>
          </a:xfrm>
        </p:spPr>
        <p:txBody>
          <a:bodyPr rIns="180000" anchor="ctr"/>
          <a:lstStyle/>
          <a:p>
            <a:r>
              <a:rPr lang="zh-CN" altLang="en-US" sz="2800" dirty="0"/>
              <a:t>刘 东</a:t>
            </a:r>
            <a:endParaRPr lang="en-US" altLang="zh-CN" sz="2800" dirty="0"/>
          </a:p>
          <a:p>
            <a:r>
              <a:rPr lang="zh-CN" altLang="en-US" sz="2800" dirty="0"/>
              <a:t>信息科学技术学院</a:t>
            </a:r>
            <a:endParaRPr lang="en-US" altLang="zh-CN" sz="2800" dirty="0"/>
          </a:p>
          <a:p>
            <a:r>
              <a:rPr lang="zh-CN" altLang="en-US" sz="2800" dirty="0"/>
              <a:t>中国科学技术大学</a:t>
            </a:r>
            <a:endParaRPr lang="en-US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898833" y="258335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Data Structure and Algorithm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5830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栈的应用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例：数制转换问题</a:t>
            </a:r>
            <a:endParaRPr lang="en-US" altLang="zh-CN" dirty="0"/>
          </a:p>
          <a:p>
            <a:r>
              <a:rPr lang="zh-CN" altLang="en-US" dirty="0"/>
              <a:t>基本等式：</a:t>
            </a:r>
            <a:r>
              <a:rPr lang="en-US" altLang="zh-CN" dirty="0"/>
              <a:t>N = (N div d) × d + N mod d</a:t>
            </a:r>
          </a:p>
          <a:p>
            <a:r>
              <a:rPr lang="zh-CN" altLang="en-US" dirty="0"/>
              <a:t>计算过程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BAE0-C1D2-494F-8580-D687759553A6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730549" y="3118938"/>
            <a:ext cx="2347759" cy="2707948"/>
            <a:chOff x="922800" y="3093257"/>
            <a:chExt cx="2347759" cy="2707948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245326" y="3187337"/>
              <a:ext cx="0" cy="43200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1245326" y="3619337"/>
              <a:ext cx="64800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245325" y="325000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1348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22800" y="325000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1415143" y="3619337"/>
              <a:ext cx="0" cy="43200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15143" y="4051337"/>
              <a:ext cx="64800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1415142" y="3682005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168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92617" y="368200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cxnSp>
          <p:nvCxnSpPr>
            <p:cNvPr id="18" name="直接连接符 17"/>
            <p:cNvCxnSpPr/>
            <p:nvPr/>
          </p:nvCxnSpPr>
          <p:spPr>
            <a:xfrm flipH="1">
              <a:off x="1613375" y="4040913"/>
              <a:ext cx="0" cy="43200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1613375" y="4472913"/>
              <a:ext cx="64800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1613374" y="410358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21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90849" y="410358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cxnSp>
          <p:nvCxnSpPr>
            <p:cNvPr id="22" name="直接连接符 21"/>
            <p:cNvCxnSpPr/>
            <p:nvPr/>
          </p:nvCxnSpPr>
          <p:spPr>
            <a:xfrm flipH="1">
              <a:off x="1804270" y="4472912"/>
              <a:ext cx="0" cy="43200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804270" y="4904912"/>
              <a:ext cx="64800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1804269" y="453558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481744" y="453558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981424" y="498112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608800" y="3093257"/>
              <a:ext cx="646331" cy="2398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zh-CN" altLang="en-US" dirty="0"/>
                <a:t>余数</a:t>
              </a:r>
              <a:endParaRPr lang="en-US" altLang="zh-CN" dirty="0"/>
            </a:p>
            <a:p>
              <a:pPr>
                <a:lnSpc>
                  <a:spcPct val="160000"/>
                </a:lnSpc>
              </a:pPr>
              <a:r>
                <a:rPr lang="en-US" altLang="zh-CN" dirty="0"/>
                <a:t>4</a:t>
              </a:r>
            </a:p>
            <a:p>
              <a:pPr>
                <a:lnSpc>
                  <a:spcPct val="160000"/>
                </a:lnSpc>
              </a:pPr>
              <a:r>
                <a:rPr lang="en-US" altLang="zh-CN" dirty="0"/>
                <a:t>0</a:t>
              </a:r>
            </a:p>
            <a:p>
              <a:pPr>
                <a:lnSpc>
                  <a:spcPct val="160000"/>
                </a:lnSpc>
              </a:pPr>
              <a:r>
                <a:rPr lang="en-US" altLang="zh-CN" dirty="0"/>
                <a:t>5</a:t>
              </a:r>
            </a:p>
            <a:p>
              <a:pPr>
                <a:lnSpc>
                  <a:spcPct val="160000"/>
                </a:lnSpc>
              </a:pP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14813" y="5431873"/>
              <a:ext cx="2255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(1348)</a:t>
              </a:r>
              <a:r>
                <a:rPr lang="en-US" altLang="zh-CN" baseline="-25000" dirty="0"/>
                <a:t>10</a:t>
              </a:r>
              <a:r>
                <a:rPr lang="en-US" altLang="zh-CN" dirty="0"/>
                <a:t>=(2504)</a:t>
              </a:r>
              <a:r>
                <a:rPr lang="en-US" altLang="zh-CN" baseline="-25000" dirty="0"/>
                <a:t>8</a:t>
              </a:r>
              <a:endParaRPr lang="zh-CN" altLang="en-US" baseline="-25000" dirty="0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3376856" y="2672419"/>
            <a:ext cx="55707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算出的余数</a:t>
            </a:r>
            <a:r>
              <a:rPr lang="zh-CN" altLang="en-US" sz="2800" dirty="0">
                <a:solidFill>
                  <a:schemeClr val="accent5"/>
                </a:solidFill>
              </a:rPr>
              <a:t>逆序</a:t>
            </a:r>
            <a:r>
              <a:rPr lang="zh-CN" altLang="en-US" sz="2800" dirty="0"/>
              <a:t>排列即为输出结果</a:t>
            </a:r>
            <a:endParaRPr lang="en-US" altLang="zh-CN" sz="2800" dirty="0"/>
          </a:p>
          <a:p>
            <a:r>
              <a:rPr lang="zh-CN" altLang="en-US" sz="2800" dirty="0"/>
              <a:t>可以利用栈实现</a:t>
            </a:r>
            <a:endParaRPr lang="en-US" altLang="zh-CN" sz="2800" dirty="0"/>
          </a:p>
          <a:p>
            <a:r>
              <a:rPr lang="zh-CN" altLang="en-US" sz="2800" dirty="0"/>
              <a:t>算法</a:t>
            </a:r>
            <a:r>
              <a:rPr lang="en-US" altLang="zh-CN" sz="2800" dirty="0"/>
              <a:t>3.11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76856" y="4077018"/>
            <a:ext cx="57567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conversion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N,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||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ErrorMsg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"Input error"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Stack S;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InitStack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(S);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(N) {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Push(S,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kern="0" dirty="0" err="1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N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d;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(Pop(S, e)) {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e;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endl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14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例：括号匹配问题</a:t>
            </a:r>
            <a:endParaRPr lang="en-US" altLang="zh-CN" dirty="0"/>
          </a:p>
          <a:p>
            <a:r>
              <a:rPr lang="zh-CN" altLang="en-US" dirty="0"/>
              <a:t>如</a:t>
            </a:r>
            <a:r>
              <a:rPr lang="en-US" altLang="zh-CN" dirty="0"/>
              <a:t>{[(3+5)×2]-7}÷3</a:t>
            </a:r>
            <a:r>
              <a:rPr lang="zh-CN" altLang="en-US" dirty="0"/>
              <a:t>是合法的表达式，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chemeClr val="accent5"/>
                </a:solidFill>
              </a:rPr>
              <a:t>(</a:t>
            </a:r>
            <a:r>
              <a:rPr lang="en-US" altLang="zh-CN" dirty="0"/>
              <a:t>3+5</a:t>
            </a:r>
            <a:r>
              <a:rPr lang="en-US" altLang="zh-CN" dirty="0">
                <a:solidFill>
                  <a:schemeClr val="accent5"/>
                </a:solidFill>
              </a:rPr>
              <a:t>]</a:t>
            </a:r>
            <a:r>
              <a:rPr lang="en-US" altLang="zh-CN" dirty="0"/>
              <a:t>×2)-7</a:t>
            </a:r>
            <a:r>
              <a:rPr lang="zh-CN" altLang="en-US" dirty="0"/>
              <a:t>或者</a:t>
            </a:r>
            <a:r>
              <a:rPr lang="en-US" altLang="zh-CN" dirty="0"/>
              <a:t>((3+5)×2</a:t>
            </a:r>
            <a:r>
              <a:rPr lang="en-US" altLang="zh-CN" dirty="0">
                <a:solidFill>
                  <a:schemeClr val="accent5"/>
                </a:solidFill>
              </a:rPr>
              <a:t>]</a:t>
            </a:r>
            <a:r>
              <a:rPr lang="en-US" altLang="zh-CN" dirty="0"/>
              <a:t>-7)÷3</a:t>
            </a:r>
            <a:r>
              <a:rPr lang="zh-CN" altLang="en-US" dirty="0"/>
              <a:t>非法</a:t>
            </a:r>
            <a:endParaRPr lang="en-US" altLang="zh-CN" dirty="0"/>
          </a:p>
          <a:p>
            <a:r>
              <a:rPr lang="zh-CN" altLang="en-US" dirty="0"/>
              <a:t>规则：从左向右，第一个出现的右括号需要和最后一个出现的左括号配对，“后进先出”</a:t>
            </a:r>
            <a:endParaRPr lang="en-US" altLang="zh-CN" dirty="0"/>
          </a:p>
          <a:p>
            <a:r>
              <a:rPr lang="zh-CN" altLang="en-US" dirty="0"/>
              <a:t>算法</a:t>
            </a:r>
            <a:r>
              <a:rPr lang="en-US" altLang="zh-CN" dirty="0"/>
              <a:t>3.12</a:t>
            </a:r>
          </a:p>
          <a:p>
            <a:pPr lvl="1"/>
            <a:r>
              <a:rPr lang="zh-CN" altLang="en-US" dirty="0"/>
              <a:t>初始化栈</a:t>
            </a:r>
            <a:endParaRPr lang="en-US" altLang="zh-CN" dirty="0"/>
          </a:p>
          <a:p>
            <a:pPr lvl="1"/>
            <a:r>
              <a:rPr lang="zh-CN" altLang="en-US" dirty="0"/>
              <a:t>从左向右读入表达式中的括号</a:t>
            </a:r>
            <a:endParaRPr lang="en-US" altLang="zh-CN" dirty="0"/>
          </a:p>
          <a:p>
            <a:pPr lvl="2"/>
            <a:r>
              <a:rPr lang="zh-CN" altLang="en-US" dirty="0"/>
              <a:t>如果是左括号，进栈</a:t>
            </a:r>
            <a:endParaRPr lang="en-US" altLang="zh-CN" dirty="0"/>
          </a:p>
          <a:p>
            <a:pPr lvl="2"/>
            <a:r>
              <a:rPr lang="zh-CN" altLang="en-US" dirty="0"/>
              <a:t>如果是右括号，检查栈顶的左括号是否与它配对，若配对则左括号出栈，否则错误</a:t>
            </a:r>
            <a:endParaRPr lang="en-US" altLang="zh-CN" dirty="0"/>
          </a:p>
          <a:p>
            <a:pPr lvl="1"/>
            <a:r>
              <a:rPr lang="zh-CN" altLang="en-US" dirty="0"/>
              <a:t>读入结束后，栈应该是空的，否则错误</a:t>
            </a:r>
            <a:endParaRPr lang="en-US" altLang="zh-CN" dirty="0"/>
          </a:p>
          <a:p>
            <a:r>
              <a:rPr lang="zh-CN" altLang="en-US" dirty="0"/>
              <a:t>思考：如何对算法进行改进，进一步检查括号的优先级？即：</a:t>
            </a:r>
            <a:r>
              <a:rPr lang="en-US" altLang="zh-CN" dirty="0"/>
              <a:t>[]</a:t>
            </a:r>
            <a:r>
              <a:rPr lang="zh-CN" altLang="en-US" dirty="0"/>
              <a:t>中不能有</a:t>
            </a:r>
            <a:r>
              <a:rPr lang="en-US" altLang="zh-CN" dirty="0"/>
              <a:t>{}</a:t>
            </a:r>
            <a:r>
              <a:rPr lang="zh-CN" altLang="en-US" dirty="0"/>
              <a:t>，</a:t>
            </a:r>
            <a:r>
              <a:rPr lang="en-US" altLang="zh-CN" dirty="0"/>
              <a:t>()</a:t>
            </a:r>
            <a:r>
              <a:rPr lang="zh-CN" altLang="en-US" dirty="0"/>
              <a:t>中不能有</a:t>
            </a:r>
            <a:r>
              <a:rPr lang="en-US" altLang="zh-CN" dirty="0"/>
              <a:t>[]</a:t>
            </a:r>
            <a:r>
              <a:rPr lang="zh-CN" altLang="en-US" dirty="0"/>
              <a:t>和</a:t>
            </a:r>
            <a:r>
              <a:rPr lang="en-US" altLang="zh-CN" dirty="0"/>
              <a:t>{}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4C95-2817-4724-87EE-A116809442A4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16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例：表达式求值问题（算符优先法）</a:t>
            </a:r>
            <a:endParaRPr lang="en-US" altLang="zh-CN" dirty="0"/>
          </a:p>
          <a:p>
            <a:r>
              <a:rPr lang="zh-CN" altLang="en-US" dirty="0"/>
              <a:t>一般的算术表达式又称中缀表达式</a:t>
            </a:r>
            <a:r>
              <a:rPr lang="en-US" altLang="zh-CN" dirty="0"/>
              <a:t>(infix notation)</a:t>
            </a:r>
            <a:r>
              <a:rPr lang="zh-CN" altLang="en-US" dirty="0"/>
              <a:t>，如：</a:t>
            </a:r>
            <a:r>
              <a:rPr lang="en-US" altLang="zh-CN" dirty="0"/>
              <a:t>4×2+(7-8÷2)</a:t>
            </a:r>
            <a:r>
              <a:rPr lang="zh-CN" altLang="en-US" dirty="0"/>
              <a:t>，运算符在操作数</a:t>
            </a:r>
            <a:r>
              <a:rPr lang="zh-CN" altLang="en-US" dirty="0">
                <a:solidFill>
                  <a:schemeClr val="accent5"/>
                </a:solidFill>
              </a:rPr>
              <a:t>中间</a:t>
            </a:r>
            <a:r>
              <a:rPr lang="zh-CN" altLang="en-US" dirty="0"/>
              <a:t>，需要用括号来表示运算顺序</a:t>
            </a:r>
            <a:endParaRPr lang="en-US" altLang="zh-CN" dirty="0"/>
          </a:p>
          <a:p>
            <a:r>
              <a:rPr lang="zh-CN" altLang="en-US" dirty="0"/>
              <a:t>例：计算一位整数、无括号的四则运算</a:t>
            </a:r>
            <a:r>
              <a:rPr lang="en-US" altLang="zh-CN" dirty="0"/>
              <a:t>7-8÷2+…</a:t>
            </a:r>
          </a:p>
          <a:p>
            <a:pPr lvl="1"/>
            <a:r>
              <a:rPr lang="en-US" altLang="zh-CN" dirty="0"/>
              <a:t>7 </a:t>
            </a:r>
            <a:r>
              <a:rPr lang="zh-CN" altLang="en-US" dirty="0"/>
              <a:t>操作数 </a:t>
            </a:r>
            <a:r>
              <a:rPr lang="en-US" altLang="zh-CN" dirty="0"/>
              <a:t>- </a:t>
            </a:r>
            <a:r>
              <a:rPr lang="zh-CN" altLang="en-US" dirty="0"/>
              <a:t>运算符 </a:t>
            </a:r>
            <a:r>
              <a:rPr lang="en-US" altLang="zh-CN" dirty="0"/>
              <a:t>8 </a:t>
            </a:r>
            <a:r>
              <a:rPr lang="zh-CN" altLang="en-US" dirty="0"/>
              <a:t>操作数</a:t>
            </a:r>
            <a:endParaRPr lang="en-US" altLang="zh-CN" dirty="0"/>
          </a:p>
          <a:p>
            <a:pPr lvl="1"/>
            <a:r>
              <a:rPr lang="zh-CN" altLang="en-US" dirty="0"/>
              <a:t>此时不能计算</a:t>
            </a:r>
            <a:r>
              <a:rPr lang="en-US" altLang="zh-CN" dirty="0"/>
              <a:t>7-8</a:t>
            </a:r>
            <a:r>
              <a:rPr lang="zh-CN" altLang="en-US" dirty="0"/>
              <a:t>，后续可能</a:t>
            </a:r>
            <a:r>
              <a:rPr lang="en-US" altLang="zh-CN" dirty="0"/>
              <a:t>×</a:t>
            </a:r>
            <a:r>
              <a:rPr lang="zh-CN" altLang="en-US" dirty="0"/>
              <a:t>或</a:t>
            </a:r>
            <a:r>
              <a:rPr lang="en-US" altLang="zh-CN" dirty="0"/>
              <a:t>÷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zh-CN" altLang="en-US" dirty="0"/>
              <a:t>分别保存</a:t>
            </a:r>
            <a:endParaRPr lang="en-US" altLang="zh-CN" dirty="0"/>
          </a:p>
          <a:p>
            <a:pPr lvl="1"/>
            <a:r>
              <a:rPr lang="en-US" altLang="zh-CN" dirty="0"/>
              <a:t>÷ </a:t>
            </a:r>
            <a:r>
              <a:rPr lang="zh-CN" altLang="en-US" dirty="0"/>
              <a:t>运算符 </a:t>
            </a:r>
            <a:r>
              <a:rPr lang="en-US" altLang="zh-CN" dirty="0"/>
              <a:t>2 </a:t>
            </a:r>
            <a:r>
              <a:rPr lang="zh-CN" altLang="en-US" dirty="0"/>
              <a:t>操作数 </a:t>
            </a:r>
            <a:r>
              <a:rPr lang="en-US" altLang="zh-CN" dirty="0"/>
              <a:t>+ </a:t>
            </a:r>
            <a:r>
              <a:rPr lang="zh-CN" altLang="en-US" dirty="0"/>
              <a:t>运算符</a:t>
            </a:r>
            <a:endParaRPr lang="en-US" altLang="zh-CN" dirty="0"/>
          </a:p>
          <a:p>
            <a:pPr lvl="1"/>
            <a:r>
              <a:rPr lang="zh-CN" altLang="en-US" dirty="0"/>
              <a:t>前一运算符</a:t>
            </a:r>
            <a:r>
              <a:rPr lang="en-US" altLang="zh-CN" dirty="0"/>
              <a:t>÷</a:t>
            </a:r>
            <a:r>
              <a:rPr lang="zh-CN" altLang="en-US" dirty="0"/>
              <a:t>可做，因为</a:t>
            </a:r>
            <a:r>
              <a:rPr lang="en-US" altLang="zh-CN" dirty="0"/>
              <a:t>÷</a:t>
            </a:r>
            <a:r>
              <a:rPr lang="zh-CN" altLang="en-US" dirty="0"/>
              <a:t>优先于</a:t>
            </a:r>
            <a:r>
              <a:rPr lang="en-US" altLang="zh-CN" dirty="0"/>
              <a:t>+</a:t>
            </a:r>
          </a:p>
          <a:p>
            <a:pPr lvl="1"/>
            <a:r>
              <a:rPr lang="zh-CN" altLang="en-US" dirty="0"/>
              <a:t>计算</a:t>
            </a:r>
            <a:r>
              <a:rPr lang="en-US" altLang="zh-CN" dirty="0"/>
              <a:t>8</a:t>
            </a:r>
            <a:r>
              <a:rPr lang="zh-CN" altLang="en-US" dirty="0"/>
              <a:t>（前一操作数）</a:t>
            </a:r>
            <a:r>
              <a:rPr lang="en-US" altLang="zh-CN" dirty="0"/>
              <a:t>÷2</a:t>
            </a:r>
            <a:r>
              <a:rPr lang="zh-CN" altLang="en-US" dirty="0"/>
              <a:t>，运算结果为</a:t>
            </a:r>
            <a:r>
              <a:rPr lang="en-US" altLang="zh-CN" dirty="0"/>
              <a:t>4</a:t>
            </a:r>
          </a:p>
          <a:p>
            <a:pPr lvl="1"/>
            <a:r>
              <a:rPr lang="zh-CN" altLang="en-US" dirty="0"/>
              <a:t>再前一运算符</a:t>
            </a:r>
            <a:r>
              <a:rPr lang="en-US" altLang="zh-CN" dirty="0"/>
              <a:t>-</a:t>
            </a:r>
            <a:r>
              <a:rPr lang="zh-CN" altLang="en-US" dirty="0"/>
              <a:t>可做，因为左侧</a:t>
            </a:r>
            <a:r>
              <a:rPr lang="en-US" altLang="zh-CN" dirty="0"/>
              <a:t>-</a:t>
            </a:r>
            <a:r>
              <a:rPr lang="zh-CN" altLang="en-US" dirty="0"/>
              <a:t>优先于</a:t>
            </a:r>
            <a:r>
              <a:rPr lang="en-US" altLang="zh-CN" dirty="0"/>
              <a:t>+</a:t>
            </a:r>
          </a:p>
          <a:p>
            <a:pPr lvl="1"/>
            <a:r>
              <a:rPr lang="zh-CN" altLang="en-US" dirty="0"/>
              <a:t>计算</a:t>
            </a:r>
            <a:r>
              <a:rPr lang="en-US" altLang="zh-CN" dirty="0"/>
              <a:t>7-4</a:t>
            </a:r>
            <a:r>
              <a:rPr lang="zh-CN" altLang="en-US" dirty="0"/>
              <a:t>，运算结果为</a:t>
            </a:r>
            <a:r>
              <a:rPr lang="en-US" altLang="zh-CN" dirty="0"/>
              <a:t>3</a:t>
            </a:r>
            <a:r>
              <a:rPr lang="zh-CN" altLang="en-US" dirty="0"/>
              <a:t>，保存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1B5A-684B-45A1-B2EF-7AD7B91D11D1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22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运算符：要和</a:t>
            </a:r>
            <a:r>
              <a:rPr lang="zh-CN" altLang="en-US" dirty="0">
                <a:solidFill>
                  <a:schemeClr val="accent5"/>
                </a:solidFill>
              </a:rPr>
              <a:t>前一个</a:t>
            </a:r>
            <a:r>
              <a:rPr lang="zh-CN" altLang="en-US" dirty="0"/>
              <a:t>比较优先级</a:t>
            </a:r>
            <a:endParaRPr lang="en-US" altLang="zh-CN" dirty="0"/>
          </a:p>
          <a:p>
            <a:r>
              <a:rPr lang="zh-CN" altLang="en-US" dirty="0"/>
              <a:t>操作数：要和</a:t>
            </a:r>
            <a:r>
              <a:rPr lang="zh-CN" altLang="en-US" dirty="0">
                <a:solidFill>
                  <a:schemeClr val="accent5"/>
                </a:solidFill>
              </a:rPr>
              <a:t>前一个</a:t>
            </a:r>
            <a:r>
              <a:rPr lang="zh-CN" altLang="en-US" dirty="0"/>
              <a:t>进行计算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表达式求值算法</a:t>
            </a:r>
            <a:endParaRPr lang="en-US" altLang="zh-CN" dirty="0"/>
          </a:p>
          <a:p>
            <a:pPr lvl="1"/>
            <a:r>
              <a:rPr lang="zh-CN" altLang="en-US" dirty="0"/>
              <a:t>运算符栈保存暂时不能计算的运算符</a:t>
            </a:r>
            <a:endParaRPr lang="en-US" altLang="zh-CN" dirty="0"/>
          </a:p>
          <a:p>
            <a:pPr lvl="1"/>
            <a:r>
              <a:rPr lang="zh-CN" altLang="en-US" dirty="0"/>
              <a:t>操作数栈保存暂时不能计算的操作数或中间结果</a:t>
            </a:r>
            <a:endParaRPr lang="en-US" altLang="zh-CN" dirty="0"/>
          </a:p>
          <a:p>
            <a:pPr lvl="1"/>
            <a:r>
              <a:rPr lang="zh-CN" altLang="en-US" dirty="0"/>
              <a:t>虚设一对</a:t>
            </a:r>
            <a:r>
              <a:rPr lang="en-US" altLang="zh-CN" dirty="0"/>
              <a:t>'#'</a:t>
            </a:r>
            <a:r>
              <a:rPr lang="zh-CN" altLang="en-US" dirty="0"/>
              <a:t>构成整个表达式的界限符</a:t>
            </a:r>
            <a:r>
              <a:rPr lang="en-US" altLang="zh-CN" dirty="0"/>
              <a:t>(delimiter)</a:t>
            </a:r>
          </a:p>
          <a:p>
            <a:pPr lvl="1"/>
            <a:r>
              <a:rPr lang="zh-CN" altLang="en-US" dirty="0"/>
              <a:t>读入操作数直接入栈</a:t>
            </a:r>
            <a:endParaRPr lang="en-US" altLang="zh-CN" dirty="0"/>
          </a:p>
          <a:p>
            <a:pPr lvl="1"/>
            <a:r>
              <a:rPr lang="zh-CN" altLang="en-US" dirty="0"/>
              <a:t>读入运算符或</a:t>
            </a:r>
            <a:r>
              <a:rPr lang="en-US" altLang="zh-CN" dirty="0"/>
              <a:t>()</a:t>
            </a:r>
            <a:r>
              <a:rPr lang="zh-CN" altLang="en-US" dirty="0"/>
              <a:t>或</a:t>
            </a:r>
            <a:r>
              <a:rPr lang="en-US" altLang="zh-CN" dirty="0"/>
              <a:t>#</a:t>
            </a:r>
            <a:r>
              <a:rPr lang="zh-CN" altLang="en-US" dirty="0"/>
              <a:t>，进行算符优先级判断和相应操作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AA93-1384-49ED-BCE2-122C753C6435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58" name="右大括号 157"/>
          <p:cNvSpPr/>
          <p:nvPr/>
        </p:nvSpPr>
        <p:spPr>
          <a:xfrm>
            <a:off x="5826035" y="444137"/>
            <a:ext cx="217714" cy="811269"/>
          </a:xfrm>
          <a:prstGeom prst="rightBrace">
            <a:avLst>
              <a:gd name="adj1" fmla="val 84333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文本框 158"/>
          <p:cNvSpPr txBox="1"/>
          <p:nvPr/>
        </p:nvSpPr>
        <p:spPr>
          <a:xfrm>
            <a:off x="6216228" y="618938"/>
            <a:ext cx="1415772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/>
              <a:t>设两个栈</a:t>
            </a:r>
          </a:p>
        </p:txBody>
      </p:sp>
    </p:spTree>
    <p:extLst>
      <p:ext uri="{BB962C8B-B14F-4D97-AF65-F5344CB8AC3E}">
        <p14:creationId xmlns:p14="http://schemas.microsoft.com/office/powerpoint/2010/main" val="10781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内容占位符 217"/>
          <p:cNvSpPr>
            <a:spLocks noGrp="1"/>
          </p:cNvSpPr>
          <p:nvPr>
            <p:ph idx="1"/>
          </p:nvPr>
        </p:nvSpPr>
        <p:spPr>
          <a:xfrm>
            <a:off x="432000" y="158927"/>
            <a:ext cx="8280000" cy="5868770"/>
          </a:xfrm>
        </p:spPr>
        <p:txBody>
          <a:bodyPr/>
          <a:lstStyle/>
          <a:p>
            <a:r>
              <a:rPr lang="zh-CN" altLang="en-US" dirty="0"/>
              <a:t>例：计算</a:t>
            </a:r>
            <a:r>
              <a:rPr lang="en-US" altLang="zh-CN" dirty="0"/>
              <a:t>#4×2+(7-8÷2)#</a:t>
            </a:r>
            <a:r>
              <a:rPr lang="zh-CN" altLang="en-US" dirty="0"/>
              <a:t>的过程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A8BB-DFCB-4CDE-9909-834CBB785DAF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194158" y="261991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002994" y="261991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150030" y="22599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996108" y="22594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850867" y="22655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835038" y="190834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658583" y="225106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841652" y="153502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652233" y="190834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3833676" y="11691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÷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4658583" y="153691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grpSp>
        <p:nvGrpSpPr>
          <p:cNvPr id="219" name="组合 218"/>
          <p:cNvGrpSpPr/>
          <p:nvPr/>
        </p:nvGrpSpPr>
        <p:grpSpPr>
          <a:xfrm>
            <a:off x="987370" y="639910"/>
            <a:ext cx="1538050" cy="2853332"/>
            <a:chOff x="987370" y="639910"/>
            <a:chExt cx="1538050" cy="2853332"/>
          </a:xfrm>
        </p:grpSpPr>
        <p:grpSp>
          <p:nvGrpSpPr>
            <p:cNvPr id="6" name="组合 5"/>
            <p:cNvGrpSpPr/>
            <p:nvPr/>
          </p:nvGrpSpPr>
          <p:grpSpPr>
            <a:xfrm>
              <a:off x="987370" y="639910"/>
              <a:ext cx="1538050" cy="2853332"/>
              <a:chOff x="6633950" y="2052000"/>
              <a:chExt cx="1538050" cy="285333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6732000" y="2052000"/>
                <a:ext cx="541165" cy="2340000"/>
                <a:chOff x="6732000" y="2052000"/>
                <a:chExt cx="541165" cy="2340000"/>
              </a:xfrm>
            </p:grpSpPr>
            <p:cxnSp>
              <p:nvCxnSpPr>
                <p:cNvPr id="19" name="直接连接符 18"/>
                <p:cNvCxnSpPr/>
                <p:nvPr/>
              </p:nvCxnSpPr>
              <p:spPr>
                <a:xfrm>
                  <a:off x="6732000" y="2052000"/>
                  <a:ext cx="0" cy="234000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>
                  <a:off x="6733165" y="439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>
                  <a:off x="7272000" y="2052000"/>
                  <a:ext cx="0" cy="234000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 flipH="1" flipV="1">
                  <a:off x="6733165" y="403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 flipH="1" flipV="1">
                  <a:off x="6733165" y="367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 flipH="1" flipV="1">
                  <a:off x="6733165" y="331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 flipH="1" flipV="1">
                  <a:off x="6733165" y="295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/>
                <p:nvPr/>
              </p:nvCxnSpPr>
              <p:spPr>
                <a:xfrm flipH="1" flipV="1">
                  <a:off x="6732000" y="259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组合 7"/>
              <p:cNvGrpSpPr/>
              <p:nvPr/>
            </p:nvGrpSpPr>
            <p:grpSpPr>
              <a:xfrm>
                <a:off x="7540252" y="2052000"/>
                <a:ext cx="541165" cy="2340000"/>
                <a:chOff x="6732000" y="2052000"/>
                <a:chExt cx="541165" cy="2340000"/>
              </a:xfrm>
            </p:grpSpPr>
            <p:cxnSp>
              <p:nvCxnSpPr>
                <p:cNvPr id="11" name="直接连接符 10"/>
                <p:cNvCxnSpPr/>
                <p:nvPr/>
              </p:nvCxnSpPr>
              <p:spPr>
                <a:xfrm>
                  <a:off x="6732000" y="2052000"/>
                  <a:ext cx="0" cy="234000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/>
                <p:nvPr/>
              </p:nvCxnSpPr>
              <p:spPr>
                <a:xfrm>
                  <a:off x="6733165" y="439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>
                  <a:off x="7272000" y="2052000"/>
                  <a:ext cx="0" cy="234000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 flipH="1" flipV="1">
                  <a:off x="6733165" y="403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 flipH="1" flipV="1">
                  <a:off x="6733165" y="367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 flipH="1" flipV="1">
                  <a:off x="6733165" y="331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 flipH="1" flipV="1">
                  <a:off x="6733165" y="295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 flipH="1" flipV="1">
                  <a:off x="6732000" y="259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文本框 8"/>
              <p:cNvSpPr txBox="1"/>
              <p:nvPr/>
            </p:nvSpPr>
            <p:spPr>
              <a:xfrm>
                <a:off x="6633950" y="4536000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OPTR</a:t>
                </a:r>
                <a:endParaRPr lang="zh-CN" altLang="en-US" dirty="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7435901" y="4536000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OPND</a:t>
                </a:r>
                <a:endParaRPr lang="zh-CN" altLang="en-US" dirty="0"/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 flipH="1" flipV="1">
              <a:off x="1085420" y="818442"/>
              <a:ext cx="54000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9" name="文本框 38"/>
          <p:cNvSpPr txBox="1"/>
          <p:nvPr/>
        </p:nvSpPr>
        <p:spPr>
          <a:xfrm>
            <a:off x="2548713" y="80082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3637776" y="639910"/>
            <a:ext cx="1538050" cy="2853332"/>
            <a:chOff x="3637776" y="639910"/>
            <a:chExt cx="1538050" cy="2853332"/>
          </a:xfrm>
        </p:grpSpPr>
        <p:grpSp>
          <p:nvGrpSpPr>
            <p:cNvPr id="40" name="组合 39"/>
            <p:cNvGrpSpPr/>
            <p:nvPr/>
          </p:nvGrpSpPr>
          <p:grpSpPr>
            <a:xfrm>
              <a:off x="3637776" y="639910"/>
              <a:ext cx="1538050" cy="2853332"/>
              <a:chOff x="6633950" y="2052000"/>
              <a:chExt cx="1538050" cy="2853332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6732000" y="2052000"/>
                <a:ext cx="541165" cy="2340000"/>
                <a:chOff x="6732000" y="2052000"/>
                <a:chExt cx="541165" cy="2340000"/>
              </a:xfrm>
            </p:grpSpPr>
            <p:cxnSp>
              <p:nvCxnSpPr>
                <p:cNvPr id="53" name="直接连接符 52"/>
                <p:cNvCxnSpPr/>
                <p:nvPr/>
              </p:nvCxnSpPr>
              <p:spPr>
                <a:xfrm>
                  <a:off x="6732000" y="2052000"/>
                  <a:ext cx="0" cy="234000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/>
                <p:nvPr/>
              </p:nvCxnSpPr>
              <p:spPr>
                <a:xfrm>
                  <a:off x="6733165" y="439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/>
                <p:cNvCxnSpPr/>
                <p:nvPr/>
              </p:nvCxnSpPr>
              <p:spPr>
                <a:xfrm>
                  <a:off x="7272000" y="2052000"/>
                  <a:ext cx="0" cy="234000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>
                <a:xfrm flipH="1" flipV="1">
                  <a:off x="6733165" y="403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>
                <a:xfrm flipH="1" flipV="1">
                  <a:off x="6733165" y="367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/>
                <p:nvPr/>
              </p:nvCxnSpPr>
              <p:spPr>
                <a:xfrm flipH="1" flipV="1">
                  <a:off x="6733165" y="331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/>
                <p:cNvCxnSpPr/>
                <p:nvPr/>
              </p:nvCxnSpPr>
              <p:spPr>
                <a:xfrm flipH="1" flipV="1">
                  <a:off x="6733165" y="295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/>
                <p:cNvCxnSpPr/>
                <p:nvPr/>
              </p:nvCxnSpPr>
              <p:spPr>
                <a:xfrm flipH="1" flipV="1">
                  <a:off x="6732000" y="259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组合 41"/>
              <p:cNvGrpSpPr/>
              <p:nvPr/>
            </p:nvGrpSpPr>
            <p:grpSpPr>
              <a:xfrm>
                <a:off x="7540252" y="2052000"/>
                <a:ext cx="541165" cy="2340000"/>
                <a:chOff x="6732000" y="2052000"/>
                <a:chExt cx="541165" cy="2340000"/>
              </a:xfrm>
            </p:grpSpPr>
            <p:cxnSp>
              <p:nvCxnSpPr>
                <p:cNvPr id="45" name="直接连接符 44"/>
                <p:cNvCxnSpPr/>
                <p:nvPr/>
              </p:nvCxnSpPr>
              <p:spPr>
                <a:xfrm>
                  <a:off x="6732000" y="2052000"/>
                  <a:ext cx="0" cy="234000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/>
                <p:nvPr/>
              </p:nvCxnSpPr>
              <p:spPr>
                <a:xfrm>
                  <a:off x="6733165" y="439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/>
                <p:nvPr/>
              </p:nvCxnSpPr>
              <p:spPr>
                <a:xfrm>
                  <a:off x="7272000" y="2052000"/>
                  <a:ext cx="0" cy="234000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/>
                <p:cNvCxnSpPr/>
                <p:nvPr/>
              </p:nvCxnSpPr>
              <p:spPr>
                <a:xfrm flipH="1" flipV="1">
                  <a:off x="6733165" y="403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/>
                <p:cNvCxnSpPr/>
                <p:nvPr/>
              </p:nvCxnSpPr>
              <p:spPr>
                <a:xfrm flipH="1" flipV="1">
                  <a:off x="6733165" y="367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/>
                <p:cNvCxnSpPr/>
                <p:nvPr/>
              </p:nvCxnSpPr>
              <p:spPr>
                <a:xfrm flipH="1" flipV="1">
                  <a:off x="6733165" y="331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/>
                <p:nvPr/>
              </p:nvCxnSpPr>
              <p:spPr>
                <a:xfrm flipH="1" flipV="1">
                  <a:off x="6733165" y="295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 flipH="1" flipV="1">
                  <a:off x="6732000" y="259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文本框 42"/>
              <p:cNvSpPr txBox="1"/>
              <p:nvPr/>
            </p:nvSpPr>
            <p:spPr>
              <a:xfrm>
                <a:off x="6633950" y="4536000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OPTR</a:t>
                </a:r>
                <a:endParaRPr lang="zh-CN" altLang="en-US" dirty="0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7435901" y="4536000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OPND</a:t>
                </a:r>
                <a:endParaRPr lang="zh-CN" altLang="en-US" dirty="0"/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3844564" y="261991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#</a:t>
              </a:r>
              <a:endParaRPr lang="zh-CN" altLang="en-US" dirty="0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4653400" y="261991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70" name="直接连接符 69"/>
          <p:cNvCxnSpPr/>
          <p:nvPr/>
        </p:nvCxnSpPr>
        <p:spPr>
          <a:xfrm flipH="1" flipV="1">
            <a:off x="3735826" y="818442"/>
            <a:ext cx="540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5199119" y="80082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7628391" y="18849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00" name="直接连接符 99"/>
          <p:cNvCxnSpPr/>
          <p:nvPr/>
        </p:nvCxnSpPr>
        <p:spPr>
          <a:xfrm flipH="1" flipV="1">
            <a:off x="6705516" y="818442"/>
            <a:ext cx="540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56" name="组合 155"/>
          <p:cNvGrpSpPr/>
          <p:nvPr/>
        </p:nvGrpSpPr>
        <p:grpSpPr>
          <a:xfrm>
            <a:off x="6607466" y="639910"/>
            <a:ext cx="1883867" cy="2853332"/>
            <a:chOff x="6607466" y="639910"/>
            <a:chExt cx="1883867" cy="2853332"/>
          </a:xfrm>
        </p:grpSpPr>
        <p:grpSp>
          <p:nvGrpSpPr>
            <p:cNvPr id="72" name="组合 71"/>
            <p:cNvGrpSpPr/>
            <p:nvPr/>
          </p:nvGrpSpPr>
          <p:grpSpPr>
            <a:xfrm>
              <a:off x="6607466" y="639910"/>
              <a:ext cx="1538050" cy="2853332"/>
              <a:chOff x="6633950" y="2052000"/>
              <a:chExt cx="1538050" cy="2853332"/>
            </a:xfrm>
          </p:grpSpPr>
          <p:grpSp>
            <p:nvGrpSpPr>
              <p:cNvPr id="73" name="组合 72"/>
              <p:cNvGrpSpPr/>
              <p:nvPr/>
            </p:nvGrpSpPr>
            <p:grpSpPr>
              <a:xfrm>
                <a:off x="6732000" y="2052000"/>
                <a:ext cx="541165" cy="2340000"/>
                <a:chOff x="6732000" y="2052000"/>
                <a:chExt cx="541165" cy="2340000"/>
              </a:xfrm>
            </p:grpSpPr>
            <p:cxnSp>
              <p:nvCxnSpPr>
                <p:cNvPr id="85" name="直接连接符 84"/>
                <p:cNvCxnSpPr/>
                <p:nvPr/>
              </p:nvCxnSpPr>
              <p:spPr>
                <a:xfrm>
                  <a:off x="6732000" y="2052000"/>
                  <a:ext cx="0" cy="234000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>
                  <a:off x="6733165" y="439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/>
                <p:nvPr/>
              </p:nvCxnSpPr>
              <p:spPr>
                <a:xfrm>
                  <a:off x="7272000" y="2052000"/>
                  <a:ext cx="0" cy="234000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/>
                <p:nvPr/>
              </p:nvCxnSpPr>
              <p:spPr>
                <a:xfrm flipH="1" flipV="1">
                  <a:off x="6733165" y="403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/>
                <p:nvPr/>
              </p:nvCxnSpPr>
              <p:spPr>
                <a:xfrm flipH="1" flipV="1">
                  <a:off x="6733165" y="367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/>
                <p:cNvCxnSpPr/>
                <p:nvPr/>
              </p:nvCxnSpPr>
              <p:spPr>
                <a:xfrm flipH="1" flipV="1">
                  <a:off x="6733165" y="331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/>
                <p:cNvCxnSpPr/>
                <p:nvPr/>
              </p:nvCxnSpPr>
              <p:spPr>
                <a:xfrm flipH="1" flipV="1">
                  <a:off x="6733165" y="295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/>
                <p:cNvCxnSpPr/>
                <p:nvPr/>
              </p:nvCxnSpPr>
              <p:spPr>
                <a:xfrm flipH="1" flipV="1">
                  <a:off x="6732000" y="259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组合 73"/>
              <p:cNvGrpSpPr/>
              <p:nvPr/>
            </p:nvGrpSpPr>
            <p:grpSpPr>
              <a:xfrm>
                <a:off x="7540252" y="2052000"/>
                <a:ext cx="541165" cy="2340000"/>
                <a:chOff x="6732000" y="2052000"/>
                <a:chExt cx="541165" cy="2340000"/>
              </a:xfrm>
            </p:grpSpPr>
            <p:cxnSp>
              <p:nvCxnSpPr>
                <p:cNvPr id="77" name="直接连接符 76"/>
                <p:cNvCxnSpPr/>
                <p:nvPr/>
              </p:nvCxnSpPr>
              <p:spPr>
                <a:xfrm>
                  <a:off x="6732000" y="2052000"/>
                  <a:ext cx="0" cy="234000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/>
                <p:nvPr/>
              </p:nvCxnSpPr>
              <p:spPr>
                <a:xfrm>
                  <a:off x="6733165" y="439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/>
                <p:nvPr/>
              </p:nvCxnSpPr>
              <p:spPr>
                <a:xfrm>
                  <a:off x="7272000" y="2052000"/>
                  <a:ext cx="0" cy="234000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/>
                <p:nvPr/>
              </p:nvCxnSpPr>
              <p:spPr>
                <a:xfrm flipH="1" flipV="1">
                  <a:off x="6733165" y="403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/>
                <p:cNvCxnSpPr/>
                <p:nvPr/>
              </p:nvCxnSpPr>
              <p:spPr>
                <a:xfrm flipH="1" flipV="1">
                  <a:off x="6733165" y="367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/>
                <p:cNvCxnSpPr/>
                <p:nvPr/>
              </p:nvCxnSpPr>
              <p:spPr>
                <a:xfrm flipH="1" flipV="1">
                  <a:off x="6733165" y="331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/>
                <p:cNvCxnSpPr/>
                <p:nvPr/>
              </p:nvCxnSpPr>
              <p:spPr>
                <a:xfrm flipH="1" flipV="1">
                  <a:off x="6733165" y="295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/>
                <p:cNvCxnSpPr/>
                <p:nvPr/>
              </p:nvCxnSpPr>
              <p:spPr>
                <a:xfrm flipH="1" flipV="1">
                  <a:off x="6732000" y="259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文本框 74"/>
              <p:cNvSpPr txBox="1"/>
              <p:nvPr/>
            </p:nvSpPr>
            <p:spPr>
              <a:xfrm>
                <a:off x="6633950" y="4536000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OPTR</a:t>
                </a:r>
                <a:endParaRPr lang="zh-CN" altLang="en-US" dirty="0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7435901" y="4536000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OPND</a:t>
                </a:r>
                <a:endParaRPr lang="zh-CN" altLang="en-US" dirty="0"/>
              </a:p>
            </p:txBody>
          </p:sp>
        </p:grpSp>
        <p:sp>
          <p:nvSpPr>
            <p:cNvPr id="93" name="文本框 92"/>
            <p:cNvSpPr txBox="1"/>
            <p:nvPr/>
          </p:nvSpPr>
          <p:spPr>
            <a:xfrm>
              <a:off x="6814254" y="261991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#</a:t>
              </a:r>
              <a:endParaRPr lang="zh-CN" altLang="en-US" dirty="0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7623090" y="261991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6813671" y="225990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7616204" y="225942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6803139" y="189990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</a:t>
              </a:r>
              <a:endParaRPr lang="zh-CN" altLang="en-US" dirty="0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6820557" y="152542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</a:t>
              </a:r>
              <a:endParaRPr lang="zh-CN" altLang="en-US" dirty="0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8168809" y="80082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)</a:t>
              </a:r>
              <a:endParaRPr lang="zh-CN" altLang="en-US" dirty="0"/>
            </a:p>
          </p:txBody>
        </p:sp>
      </p:grpSp>
      <p:sp>
        <p:nvSpPr>
          <p:cNvPr id="126" name="文本框 125"/>
          <p:cNvSpPr txBox="1"/>
          <p:nvPr/>
        </p:nvSpPr>
        <p:spPr>
          <a:xfrm>
            <a:off x="2003580" y="52042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grpSp>
        <p:nvGrpSpPr>
          <p:cNvPr id="157" name="组合 156"/>
          <p:cNvGrpSpPr/>
          <p:nvPr/>
        </p:nvGrpSpPr>
        <p:grpSpPr>
          <a:xfrm>
            <a:off x="994842" y="3584710"/>
            <a:ext cx="1883867" cy="2853332"/>
            <a:chOff x="994842" y="3584710"/>
            <a:chExt cx="1883867" cy="2853332"/>
          </a:xfrm>
        </p:grpSpPr>
        <p:grpSp>
          <p:nvGrpSpPr>
            <p:cNvPr id="102" name="组合 101"/>
            <p:cNvGrpSpPr/>
            <p:nvPr/>
          </p:nvGrpSpPr>
          <p:grpSpPr>
            <a:xfrm>
              <a:off x="994842" y="3584710"/>
              <a:ext cx="1538050" cy="2853332"/>
              <a:chOff x="6633950" y="2052000"/>
              <a:chExt cx="1538050" cy="2853332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6732000" y="2052000"/>
                <a:ext cx="541165" cy="2340000"/>
                <a:chOff x="6732000" y="2052000"/>
                <a:chExt cx="541165" cy="2340000"/>
              </a:xfrm>
            </p:grpSpPr>
            <p:cxnSp>
              <p:nvCxnSpPr>
                <p:cNvPr id="115" name="直接连接符 114"/>
                <p:cNvCxnSpPr/>
                <p:nvPr/>
              </p:nvCxnSpPr>
              <p:spPr>
                <a:xfrm>
                  <a:off x="6732000" y="2052000"/>
                  <a:ext cx="0" cy="234000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连接符 115"/>
                <p:cNvCxnSpPr/>
                <p:nvPr/>
              </p:nvCxnSpPr>
              <p:spPr>
                <a:xfrm>
                  <a:off x="6733165" y="439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116"/>
                <p:cNvCxnSpPr/>
                <p:nvPr/>
              </p:nvCxnSpPr>
              <p:spPr>
                <a:xfrm>
                  <a:off x="7272000" y="2052000"/>
                  <a:ext cx="0" cy="234000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/>
                <p:cNvCxnSpPr/>
                <p:nvPr/>
              </p:nvCxnSpPr>
              <p:spPr>
                <a:xfrm flipH="1" flipV="1">
                  <a:off x="6733165" y="403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连接符 118"/>
                <p:cNvCxnSpPr/>
                <p:nvPr/>
              </p:nvCxnSpPr>
              <p:spPr>
                <a:xfrm flipH="1" flipV="1">
                  <a:off x="6733165" y="367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接连接符 119"/>
                <p:cNvCxnSpPr/>
                <p:nvPr/>
              </p:nvCxnSpPr>
              <p:spPr>
                <a:xfrm flipH="1" flipV="1">
                  <a:off x="6733165" y="331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接连接符 120"/>
                <p:cNvCxnSpPr/>
                <p:nvPr/>
              </p:nvCxnSpPr>
              <p:spPr>
                <a:xfrm flipH="1" flipV="1">
                  <a:off x="6733165" y="295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连接符 121"/>
                <p:cNvCxnSpPr/>
                <p:nvPr/>
              </p:nvCxnSpPr>
              <p:spPr>
                <a:xfrm flipH="1" flipV="1">
                  <a:off x="6732000" y="259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组合 103"/>
              <p:cNvGrpSpPr/>
              <p:nvPr/>
            </p:nvGrpSpPr>
            <p:grpSpPr>
              <a:xfrm>
                <a:off x="7540252" y="2052000"/>
                <a:ext cx="541165" cy="2340000"/>
                <a:chOff x="6732000" y="2052000"/>
                <a:chExt cx="541165" cy="2340000"/>
              </a:xfrm>
            </p:grpSpPr>
            <p:cxnSp>
              <p:nvCxnSpPr>
                <p:cNvPr id="107" name="直接连接符 106"/>
                <p:cNvCxnSpPr/>
                <p:nvPr/>
              </p:nvCxnSpPr>
              <p:spPr>
                <a:xfrm>
                  <a:off x="6732000" y="2052000"/>
                  <a:ext cx="0" cy="234000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6733165" y="439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7272000" y="2052000"/>
                  <a:ext cx="0" cy="234000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 flipH="1" flipV="1">
                  <a:off x="6733165" y="403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 flipH="1" flipV="1">
                  <a:off x="6733165" y="367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/>
                <p:cNvCxnSpPr/>
                <p:nvPr/>
              </p:nvCxnSpPr>
              <p:spPr>
                <a:xfrm flipH="1" flipV="1">
                  <a:off x="6733165" y="331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连接符 112"/>
                <p:cNvCxnSpPr/>
                <p:nvPr/>
              </p:nvCxnSpPr>
              <p:spPr>
                <a:xfrm flipH="1" flipV="1">
                  <a:off x="6733165" y="295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连接符 113"/>
                <p:cNvCxnSpPr/>
                <p:nvPr/>
              </p:nvCxnSpPr>
              <p:spPr>
                <a:xfrm flipH="1" flipV="1">
                  <a:off x="6732000" y="259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文本框 104"/>
              <p:cNvSpPr txBox="1"/>
              <p:nvPr/>
            </p:nvSpPr>
            <p:spPr>
              <a:xfrm>
                <a:off x="6633950" y="4536000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OPTR</a:t>
                </a:r>
                <a:endParaRPr lang="zh-CN" altLang="en-US" dirty="0"/>
              </a:p>
            </p:txBody>
          </p:sp>
          <p:sp>
            <p:nvSpPr>
              <p:cNvPr id="106" name="文本框 105"/>
              <p:cNvSpPr txBox="1"/>
              <p:nvPr/>
            </p:nvSpPr>
            <p:spPr>
              <a:xfrm>
                <a:off x="7435901" y="4536000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OPND</a:t>
                </a:r>
                <a:endParaRPr lang="zh-CN" altLang="en-US" dirty="0"/>
              </a:p>
            </p:txBody>
          </p:sp>
        </p:grpSp>
        <p:sp>
          <p:nvSpPr>
            <p:cNvPr id="123" name="文本框 122"/>
            <p:cNvSpPr txBox="1"/>
            <p:nvPr/>
          </p:nvSpPr>
          <p:spPr>
            <a:xfrm>
              <a:off x="1201630" y="556471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#</a:t>
              </a:r>
              <a:endParaRPr lang="zh-CN" altLang="en-US" dirty="0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2010466" y="556471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1201047" y="520470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1190515" y="484470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</a:t>
              </a:r>
              <a:endParaRPr lang="zh-CN" altLang="en-US" dirty="0"/>
            </a:p>
          </p:txBody>
        </p:sp>
        <p:cxnSp>
          <p:nvCxnSpPr>
            <p:cNvPr id="129" name="直接连接符 128"/>
            <p:cNvCxnSpPr/>
            <p:nvPr/>
          </p:nvCxnSpPr>
          <p:spPr>
            <a:xfrm flipH="1" flipV="1">
              <a:off x="1092892" y="3763242"/>
              <a:ext cx="54000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30" name="文本框 129"/>
            <p:cNvSpPr txBox="1"/>
            <p:nvPr/>
          </p:nvSpPr>
          <p:spPr>
            <a:xfrm>
              <a:off x="2556185" y="374562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)</a:t>
              </a:r>
              <a:endParaRPr lang="zh-CN" altLang="en-US" dirty="0"/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3630067" y="3584710"/>
            <a:ext cx="1538050" cy="2853332"/>
            <a:chOff x="3630067" y="3584710"/>
            <a:chExt cx="1538050" cy="2853332"/>
          </a:xfrm>
        </p:grpSpPr>
        <p:sp>
          <p:nvSpPr>
            <p:cNvPr id="155" name="文本框 154"/>
            <p:cNvSpPr txBox="1"/>
            <p:nvPr/>
          </p:nvSpPr>
          <p:spPr>
            <a:xfrm>
              <a:off x="4638805" y="520422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grpSp>
          <p:nvGrpSpPr>
            <p:cNvPr id="131" name="组合 130"/>
            <p:cNvGrpSpPr/>
            <p:nvPr/>
          </p:nvGrpSpPr>
          <p:grpSpPr>
            <a:xfrm>
              <a:off x="3630067" y="3584710"/>
              <a:ext cx="1538050" cy="2853332"/>
              <a:chOff x="6633950" y="2052000"/>
              <a:chExt cx="1538050" cy="2853332"/>
            </a:xfrm>
          </p:grpSpPr>
          <p:grpSp>
            <p:nvGrpSpPr>
              <p:cNvPr id="132" name="组合 131"/>
              <p:cNvGrpSpPr/>
              <p:nvPr/>
            </p:nvGrpSpPr>
            <p:grpSpPr>
              <a:xfrm>
                <a:off x="6732000" y="2052000"/>
                <a:ext cx="541165" cy="2340000"/>
                <a:chOff x="6732000" y="2052000"/>
                <a:chExt cx="541165" cy="2340000"/>
              </a:xfrm>
            </p:grpSpPr>
            <p:cxnSp>
              <p:nvCxnSpPr>
                <p:cNvPr id="144" name="直接连接符 143"/>
                <p:cNvCxnSpPr/>
                <p:nvPr/>
              </p:nvCxnSpPr>
              <p:spPr>
                <a:xfrm>
                  <a:off x="6732000" y="2052000"/>
                  <a:ext cx="0" cy="234000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6733165" y="439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7272000" y="2052000"/>
                  <a:ext cx="0" cy="234000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146"/>
                <p:cNvCxnSpPr/>
                <p:nvPr/>
              </p:nvCxnSpPr>
              <p:spPr>
                <a:xfrm flipH="1" flipV="1">
                  <a:off x="6733165" y="403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/>
                <p:cNvCxnSpPr/>
                <p:nvPr/>
              </p:nvCxnSpPr>
              <p:spPr>
                <a:xfrm flipH="1" flipV="1">
                  <a:off x="6733165" y="367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/>
                <p:cNvCxnSpPr/>
                <p:nvPr/>
              </p:nvCxnSpPr>
              <p:spPr>
                <a:xfrm flipH="1" flipV="1">
                  <a:off x="6733165" y="331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接连接符 149"/>
                <p:cNvCxnSpPr/>
                <p:nvPr/>
              </p:nvCxnSpPr>
              <p:spPr>
                <a:xfrm flipH="1" flipV="1">
                  <a:off x="6733165" y="295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连接符 150"/>
                <p:cNvCxnSpPr/>
                <p:nvPr/>
              </p:nvCxnSpPr>
              <p:spPr>
                <a:xfrm flipH="1" flipV="1">
                  <a:off x="6732000" y="259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组合 132"/>
              <p:cNvGrpSpPr/>
              <p:nvPr/>
            </p:nvGrpSpPr>
            <p:grpSpPr>
              <a:xfrm>
                <a:off x="7540252" y="2052000"/>
                <a:ext cx="541165" cy="2340000"/>
                <a:chOff x="6732000" y="2052000"/>
                <a:chExt cx="541165" cy="2340000"/>
              </a:xfrm>
            </p:grpSpPr>
            <p:cxnSp>
              <p:nvCxnSpPr>
                <p:cNvPr id="136" name="直接连接符 135"/>
                <p:cNvCxnSpPr/>
                <p:nvPr/>
              </p:nvCxnSpPr>
              <p:spPr>
                <a:xfrm>
                  <a:off x="6732000" y="2052000"/>
                  <a:ext cx="0" cy="234000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连接符 136"/>
                <p:cNvCxnSpPr/>
                <p:nvPr/>
              </p:nvCxnSpPr>
              <p:spPr>
                <a:xfrm>
                  <a:off x="6733165" y="439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接连接符 137"/>
                <p:cNvCxnSpPr/>
                <p:nvPr/>
              </p:nvCxnSpPr>
              <p:spPr>
                <a:xfrm>
                  <a:off x="7272000" y="2052000"/>
                  <a:ext cx="0" cy="234000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接连接符 138"/>
                <p:cNvCxnSpPr/>
                <p:nvPr/>
              </p:nvCxnSpPr>
              <p:spPr>
                <a:xfrm flipH="1" flipV="1">
                  <a:off x="6733165" y="403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接连接符 139"/>
                <p:cNvCxnSpPr/>
                <p:nvPr/>
              </p:nvCxnSpPr>
              <p:spPr>
                <a:xfrm flipH="1" flipV="1">
                  <a:off x="6733165" y="367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接连接符 140"/>
                <p:cNvCxnSpPr/>
                <p:nvPr/>
              </p:nvCxnSpPr>
              <p:spPr>
                <a:xfrm flipH="1" flipV="1">
                  <a:off x="6733165" y="331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接连接符 141"/>
                <p:cNvCxnSpPr/>
                <p:nvPr/>
              </p:nvCxnSpPr>
              <p:spPr>
                <a:xfrm flipH="1" flipV="1">
                  <a:off x="6733165" y="295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 flipH="1" flipV="1">
                  <a:off x="6732000" y="259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文本框 133"/>
              <p:cNvSpPr txBox="1"/>
              <p:nvPr/>
            </p:nvSpPr>
            <p:spPr>
              <a:xfrm>
                <a:off x="6633950" y="4536000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OPTR</a:t>
                </a:r>
                <a:endParaRPr lang="zh-CN" altLang="en-US" dirty="0"/>
              </a:p>
            </p:txBody>
          </p:sp>
          <p:sp>
            <p:nvSpPr>
              <p:cNvPr id="135" name="文本框 134"/>
              <p:cNvSpPr txBox="1"/>
              <p:nvPr/>
            </p:nvSpPr>
            <p:spPr>
              <a:xfrm>
                <a:off x="7435901" y="4536000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OPND</a:t>
                </a:r>
                <a:endParaRPr lang="zh-CN" altLang="en-US" dirty="0"/>
              </a:p>
            </p:txBody>
          </p:sp>
        </p:grpSp>
        <p:sp>
          <p:nvSpPr>
            <p:cNvPr id="152" name="文本框 151"/>
            <p:cNvSpPr txBox="1"/>
            <p:nvPr/>
          </p:nvSpPr>
          <p:spPr>
            <a:xfrm>
              <a:off x="3836855" y="556471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#</a:t>
              </a:r>
              <a:endParaRPr lang="zh-CN" altLang="en-US" dirty="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4645691" y="556471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3836272" y="520470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  <p:cxnSp>
          <p:nvCxnSpPr>
            <p:cNvPr id="158" name="直接连接符 157"/>
            <p:cNvCxnSpPr/>
            <p:nvPr/>
          </p:nvCxnSpPr>
          <p:spPr>
            <a:xfrm flipH="1" flipV="1">
              <a:off x="3728117" y="3763242"/>
              <a:ext cx="54000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59" name="文本框 158"/>
          <p:cNvSpPr txBox="1"/>
          <p:nvPr/>
        </p:nvSpPr>
        <p:spPr>
          <a:xfrm>
            <a:off x="5191410" y="374562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205" name="文本框 204"/>
          <p:cNvSpPr txBox="1"/>
          <p:nvPr/>
        </p:nvSpPr>
        <p:spPr>
          <a:xfrm>
            <a:off x="7562127" y="549474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grpSp>
        <p:nvGrpSpPr>
          <p:cNvPr id="228" name="组合 227"/>
          <p:cNvGrpSpPr/>
          <p:nvPr/>
        </p:nvGrpSpPr>
        <p:grpSpPr>
          <a:xfrm>
            <a:off x="6607466" y="3514747"/>
            <a:ext cx="1883867" cy="2853332"/>
            <a:chOff x="6607466" y="3514747"/>
            <a:chExt cx="1883867" cy="2853332"/>
          </a:xfrm>
        </p:grpSpPr>
        <p:grpSp>
          <p:nvGrpSpPr>
            <p:cNvPr id="183" name="组合 182"/>
            <p:cNvGrpSpPr/>
            <p:nvPr/>
          </p:nvGrpSpPr>
          <p:grpSpPr>
            <a:xfrm>
              <a:off x="6607466" y="3514747"/>
              <a:ext cx="1538050" cy="2853332"/>
              <a:chOff x="6633950" y="2052000"/>
              <a:chExt cx="1538050" cy="2853332"/>
            </a:xfrm>
          </p:grpSpPr>
          <p:grpSp>
            <p:nvGrpSpPr>
              <p:cNvPr id="184" name="组合 183"/>
              <p:cNvGrpSpPr/>
              <p:nvPr/>
            </p:nvGrpSpPr>
            <p:grpSpPr>
              <a:xfrm>
                <a:off x="6732000" y="2052000"/>
                <a:ext cx="541165" cy="2340000"/>
                <a:chOff x="6732000" y="2052000"/>
                <a:chExt cx="541165" cy="2340000"/>
              </a:xfrm>
            </p:grpSpPr>
            <p:cxnSp>
              <p:nvCxnSpPr>
                <p:cNvPr id="196" name="直接连接符 195"/>
                <p:cNvCxnSpPr/>
                <p:nvPr/>
              </p:nvCxnSpPr>
              <p:spPr>
                <a:xfrm>
                  <a:off x="6732000" y="2052000"/>
                  <a:ext cx="0" cy="234000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直接连接符 196"/>
                <p:cNvCxnSpPr/>
                <p:nvPr/>
              </p:nvCxnSpPr>
              <p:spPr>
                <a:xfrm>
                  <a:off x="6733165" y="439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直接连接符 197"/>
                <p:cNvCxnSpPr/>
                <p:nvPr/>
              </p:nvCxnSpPr>
              <p:spPr>
                <a:xfrm>
                  <a:off x="7272000" y="2052000"/>
                  <a:ext cx="0" cy="234000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直接连接符 198"/>
                <p:cNvCxnSpPr/>
                <p:nvPr/>
              </p:nvCxnSpPr>
              <p:spPr>
                <a:xfrm flipH="1" flipV="1">
                  <a:off x="6733165" y="403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接连接符 199"/>
                <p:cNvCxnSpPr/>
                <p:nvPr/>
              </p:nvCxnSpPr>
              <p:spPr>
                <a:xfrm flipH="1" flipV="1">
                  <a:off x="6733165" y="367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接连接符 200"/>
                <p:cNvCxnSpPr/>
                <p:nvPr/>
              </p:nvCxnSpPr>
              <p:spPr>
                <a:xfrm flipH="1" flipV="1">
                  <a:off x="6733165" y="331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接连接符 201"/>
                <p:cNvCxnSpPr/>
                <p:nvPr/>
              </p:nvCxnSpPr>
              <p:spPr>
                <a:xfrm flipH="1" flipV="1">
                  <a:off x="6733165" y="295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接连接符 202"/>
                <p:cNvCxnSpPr/>
                <p:nvPr/>
              </p:nvCxnSpPr>
              <p:spPr>
                <a:xfrm flipH="1" flipV="1">
                  <a:off x="6732000" y="259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组合 184"/>
              <p:cNvGrpSpPr/>
              <p:nvPr/>
            </p:nvGrpSpPr>
            <p:grpSpPr>
              <a:xfrm>
                <a:off x="7540252" y="2052000"/>
                <a:ext cx="541165" cy="2340000"/>
                <a:chOff x="6732000" y="2052000"/>
                <a:chExt cx="541165" cy="2340000"/>
              </a:xfrm>
            </p:grpSpPr>
            <p:cxnSp>
              <p:nvCxnSpPr>
                <p:cNvPr id="188" name="直接连接符 187"/>
                <p:cNvCxnSpPr/>
                <p:nvPr/>
              </p:nvCxnSpPr>
              <p:spPr>
                <a:xfrm>
                  <a:off x="6732000" y="2052000"/>
                  <a:ext cx="0" cy="234000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直接连接符 188"/>
                <p:cNvCxnSpPr/>
                <p:nvPr/>
              </p:nvCxnSpPr>
              <p:spPr>
                <a:xfrm>
                  <a:off x="6733165" y="439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直接连接符 189"/>
                <p:cNvCxnSpPr/>
                <p:nvPr/>
              </p:nvCxnSpPr>
              <p:spPr>
                <a:xfrm>
                  <a:off x="7272000" y="2052000"/>
                  <a:ext cx="0" cy="234000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接连接符 190"/>
                <p:cNvCxnSpPr/>
                <p:nvPr/>
              </p:nvCxnSpPr>
              <p:spPr>
                <a:xfrm flipH="1" flipV="1">
                  <a:off x="6733165" y="403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 191"/>
                <p:cNvCxnSpPr/>
                <p:nvPr/>
              </p:nvCxnSpPr>
              <p:spPr>
                <a:xfrm flipH="1" flipV="1">
                  <a:off x="6733165" y="367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 192"/>
                <p:cNvCxnSpPr/>
                <p:nvPr/>
              </p:nvCxnSpPr>
              <p:spPr>
                <a:xfrm flipH="1" flipV="1">
                  <a:off x="6733165" y="331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 193"/>
                <p:cNvCxnSpPr/>
                <p:nvPr/>
              </p:nvCxnSpPr>
              <p:spPr>
                <a:xfrm flipH="1" flipV="1">
                  <a:off x="6733165" y="295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 194"/>
                <p:cNvCxnSpPr/>
                <p:nvPr/>
              </p:nvCxnSpPr>
              <p:spPr>
                <a:xfrm flipH="1" flipV="1">
                  <a:off x="6732000" y="2592000"/>
                  <a:ext cx="540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6" name="文本框 185"/>
              <p:cNvSpPr txBox="1"/>
              <p:nvPr/>
            </p:nvSpPr>
            <p:spPr>
              <a:xfrm>
                <a:off x="6633950" y="4536000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OPTR</a:t>
                </a:r>
                <a:endParaRPr lang="zh-CN" altLang="en-US" dirty="0"/>
              </a:p>
            </p:txBody>
          </p:sp>
          <p:sp>
            <p:nvSpPr>
              <p:cNvPr id="187" name="文本框 186"/>
              <p:cNvSpPr txBox="1"/>
              <p:nvPr/>
            </p:nvSpPr>
            <p:spPr>
              <a:xfrm>
                <a:off x="7435901" y="4536000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OPND</a:t>
                </a:r>
                <a:endParaRPr lang="zh-CN" altLang="en-US" dirty="0"/>
              </a:p>
            </p:txBody>
          </p:sp>
        </p:grpSp>
        <p:sp>
          <p:nvSpPr>
            <p:cNvPr id="204" name="文本框 203"/>
            <p:cNvSpPr txBox="1"/>
            <p:nvPr/>
          </p:nvSpPr>
          <p:spPr>
            <a:xfrm>
              <a:off x="6814254" y="549474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#</a:t>
              </a:r>
              <a:endParaRPr lang="zh-CN" altLang="en-US" dirty="0"/>
            </a:p>
          </p:txBody>
        </p:sp>
        <p:cxnSp>
          <p:nvCxnSpPr>
            <p:cNvPr id="208" name="直接连接符 207"/>
            <p:cNvCxnSpPr/>
            <p:nvPr/>
          </p:nvCxnSpPr>
          <p:spPr>
            <a:xfrm flipH="1" flipV="1">
              <a:off x="6705516" y="3693279"/>
              <a:ext cx="54000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09" name="文本框 208"/>
            <p:cNvSpPr txBox="1"/>
            <p:nvPr/>
          </p:nvSpPr>
          <p:spPr>
            <a:xfrm>
              <a:off x="8168809" y="367565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#</a:t>
              </a:r>
              <a:endParaRPr lang="zh-CN" altLang="en-US" dirty="0"/>
            </a:p>
          </p:txBody>
        </p:sp>
      </p:grpSp>
      <p:sp>
        <p:nvSpPr>
          <p:cNvPr id="220" name="文本框 219"/>
          <p:cNvSpPr txBox="1"/>
          <p:nvPr/>
        </p:nvSpPr>
        <p:spPr>
          <a:xfrm>
            <a:off x="2807951" y="15352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4×2</a:t>
            </a:r>
            <a:endParaRPr lang="zh-CN" altLang="en-US" dirty="0"/>
          </a:p>
        </p:txBody>
      </p:sp>
      <p:sp>
        <p:nvSpPr>
          <p:cNvPr id="222" name="文本框 221"/>
          <p:cNvSpPr txBox="1"/>
          <p:nvPr/>
        </p:nvSpPr>
        <p:spPr>
          <a:xfrm>
            <a:off x="5530328" y="15352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8÷2</a:t>
            </a:r>
            <a:endParaRPr lang="zh-CN" altLang="en-US" dirty="0"/>
          </a:p>
        </p:txBody>
      </p:sp>
      <p:sp>
        <p:nvSpPr>
          <p:cNvPr id="225" name="文本框 224"/>
          <p:cNvSpPr txBox="1"/>
          <p:nvPr/>
        </p:nvSpPr>
        <p:spPr>
          <a:xfrm>
            <a:off x="194464" y="448474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7-4</a:t>
            </a:r>
            <a:endParaRPr lang="zh-CN" altLang="en-US" dirty="0"/>
          </a:p>
        </p:txBody>
      </p:sp>
      <p:sp>
        <p:nvSpPr>
          <p:cNvPr id="227" name="文本框 226"/>
          <p:cNvSpPr txBox="1"/>
          <p:nvPr/>
        </p:nvSpPr>
        <p:spPr>
          <a:xfrm>
            <a:off x="5530328" y="459008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8+3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75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9" grpId="0"/>
      <p:bldP spid="62" grpId="0"/>
      <p:bldP spid="71" grpId="0"/>
      <p:bldP spid="99" grpId="0"/>
      <p:bldP spid="126" grpId="0"/>
      <p:bldP spid="159" grpId="0"/>
      <p:bldP spid="205" grpId="0"/>
      <p:bldP spid="220" grpId="0"/>
      <p:bldP spid="222" grpId="0"/>
      <p:bldP spid="225" grpId="0"/>
      <p:bldP spid="2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3.16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09EC-073E-4503-BD91-C1281C145C81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97143" y="868340"/>
            <a:ext cx="714971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EvaluateExpression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Stack SOP, SVAL;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InitStack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(SOP); Push(SOP,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'#'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InitStack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(SVAL);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expr[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(expr)]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'#'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tmp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(c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'#'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||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GetTop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(SOP)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'#'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IsOperator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(c))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tmp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tmp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'\0'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Push(SVAL,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tmp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c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expr[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(Precede(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GetTop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(SOP), c))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'&lt;'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Push(SOP, c); c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expr[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'='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Pop(SOP, c); c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expr[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'&gt;'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theta; Pop(SOP, theta);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a, b; Pop(SVAL, b); Pop(SVAL, a);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Push(SVAL, Operate(a, theta, b));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expr[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(expr)]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'\0'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GetTop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(SVAL);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48118" y="1633818"/>
            <a:ext cx="436369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IsOperator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'+'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||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'-'</a:t>
            </a:r>
            <a:r>
              <a:rPr lang="en-US" altLang="zh-CN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...</a:t>
            </a:r>
            <a:endParaRPr lang="zh-CN" altLang="zh-CN" sz="1400" kern="1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39588" y="296154"/>
            <a:ext cx="7785848" cy="3348000"/>
            <a:chOff x="6279776" y="2144806"/>
            <a:chExt cx="7785848" cy="3348000"/>
          </a:xfrm>
        </p:grpSpPr>
        <p:sp>
          <p:nvSpPr>
            <p:cNvPr id="11" name="文本框 10"/>
            <p:cNvSpPr txBox="1"/>
            <p:nvPr/>
          </p:nvSpPr>
          <p:spPr>
            <a:xfrm>
              <a:off x="6279776" y="2144806"/>
              <a:ext cx="7785848" cy="3348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kern="0" dirty="0">
                  <a:solidFill>
                    <a:srgbClr val="B0004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char</a:t>
              </a:r>
              <a:r>
                <a:rPr lang="en-US" altLang="zh-CN" kern="0" dirty="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kern="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Precede</a:t>
              </a:r>
              <a:r>
                <a:rPr lang="en-US" altLang="zh-CN" kern="0" dirty="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kern="0" dirty="0">
                  <a:solidFill>
                    <a:srgbClr val="B0004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char</a:t>
              </a:r>
              <a:r>
                <a:rPr lang="en-US" altLang="zh-CN" kern="0" dirty="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c1, </a:t>
              </a:r>
              <a:r>
                <a:rPr lang="en-US" altLang="zh-CN" kern="0" dirty="0">
                  <a:solidFill>
                    <a:srgbClr val="B0004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char</a:t>
              </a:r>
              <a:r>
                <a:rPr lang="en-US" altLang="zh-CN" kern="0" dirty="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c2) {</a:t>
              </a:r>
              <a:endPara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en-US" altLang="zh-CN" b="1" kern="0" dirty="0">
                  <a:solidFill>
                    <a:srgbClr val="008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if</a:t>
              </a:r>
              <a:r>
                <a:rPr lang="en-US" altLang="zh-CN" kern="0" dirty="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(c1 </a:t>
              </a:r>
              <a:r>
                <a:rPr lang="en-US" altLang="zh-CN" kern="0" dirty="0">
                  <a:solidFill>
                    <a:srgbClr val="666666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==</a:t>
              </a:r>
              <a:r>
                <a:rPr lang="en-US" altLang="zh-CN" kern="0" dirty="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kern="0" dirty="0">
                  <a:solidFill>
                    <a:srgbClr val="BA2121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'+'</a:t>
              </a:r>
              <a:r>
                <a:rPr lang="en-US" altLang="zh-CN" kern="0" dirty="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kern="0" dirty="0">
                  <a:solidFill>
                    <a:srgbClr val="666666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&amp;&amp;</a:t>
              </a:r>
              <a:r>
                <a:rPr lang="en-US" altLang="zh-CN" kern="0" dirty="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c2 </a:t>
              </a:r>
              <a:r>
                <a:rPr lang="en-US" altLang="zh-CN" kern="0" dirty="0">
                  <a:solidFill>
                    <a:srgbClr val="666666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==</a:t>
              </a:r>
              <a:r>
                <a:rPr lang="en-US" altLang="zh-CN" kern="0" dirty="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kern="0" dirty="0">
                  <a:solidFill>
                    <a:srgbClr val="BA2121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'+'</a:t>
              </a:r>
              <a:r>
                <a:rPr lang="en-US" altLang="zh-CN" kern="0" dirty="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 </a:t>
              </a:r>
              <a:r>
                <a:rPr lang="en-US" altLang="zh-CN" b="1" kern="0" dirty="0">
                  <a:solidFill>
                    <a:srgbClr val="008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return</a:t>
              </a:r>
              <a:r>
                <a:rPr lang="en-US" altLang="zh-CN" kern="0" dirty="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kern="0" dirty="0">
                  <a:solidFill>
                    <a:srgbClr val="BA2121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'&gt;'</a:t>
              </a:r>
              <a:r>
                <a:rPr lang="en-US" altLang="zh-CN" kern="0" dirty="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; ...</a:t>
              </a:r>
              <a:endPara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}</a:t>
              </a:r>
              <a:endPara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2"/>
            <a:srcRect t="9520"/>
            <a:stretch/>
          </p:blipFill>
          <p:spPr>
            <a:xfrm>
              <a:off x="6374641" y="3073369"/>
              <a:ext cx="7623012" cy="2361971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2138082" y="5347576"/>
            <a:ext cx="461697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Operate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c,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(c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'+'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0" dirty="0" err="1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...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17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三种表达式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表达式的相互转换</a:t>
            </a:r>
            <a:endParaRPr lang="en-US" altLang="zh-CN" dirty="0"/>
          </a:p>
          <a:p>
            <a:pPr lvl="1"/>
            <a:r>
              <a:rPr lang="zh-CN" altLang="en-US" dirty="0"/>
              <a:t>如</a:t>
            </a:r>
            <a:r>
              <a:rPr lang="en-US" altLang="zh-CN" dirty="0"/>
              <a:t>4×2+(7-8÷2)</a:t>
            </a:r>
            <a:r>
              <a:rPr lang="zh-CN" altLang="en-US" dirty="0"/>
              <a:t>转为逆波兰式：</a:t>
            </a:r>
            <a:r>
              <a:rPr lang="en-US" altLang="zh-CN" dirty="0"/>
              <a:t>42×782÷-+</a:t>
            </a:r>
          </a:p>
          <a:p>
            <a:pPr lvl="1"/>
            <a:r>
              <a:rPr lang="zh-CN" altLang="en-US" dirty="0"/>
              <a:t>逆波兰式中，运算符的出现顺序决定了运算顺序</a:t>
            </a:r>
            <a:endParaRPr lang="en-US" altLang="zh-CN" dirty="0"/>
          </a:p>
          <a:p>
            <a:pPr lvl="1"/>
            <a:r>
              <a:rPr lang="zh-CN" altLang="en-US" dirty="0"/>
              <a:t>将中缀表达式转为逆波兰式，可以用操作符栈来实现</a:t>
            </a:r>
            <a:endParaRPr lang="en-US" altLang="zh-CN" dirty="0"/>
          </a:p>
          <a:p>
            <a:pPr lvl="1"/>
            <a:r>
              <a:rPr lang="zh-CN" altLang="en-US" dirty="0"/>
              <a:t>对逆波兰式求值，可以用操作数栈来实现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6D62-3512-4077-8551-E7CAA08A70FC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16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388046"/>
              </p:ext>
            </p:extLst>
          </p:nvPr>
        </p:nvGraphicFramePr>
        <p:xfrm>
          <a:off x="612000" y="944153"/>
          <a:ext cx="79200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前缀</a:t>
                      </a:r>
                      <a:r>
                        <a:rPr lang="en-US" altLang="zh-CN" sz="1800" dirty="0"/>
                        <a:t>(prefix)</a:t>
                      </a:r>
                      <a:r>
                        <a:rPr lang="zh-CN" altLang="en-US" sz="1800" dirty="0"/>
                        <a:t>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中缀</a:t>
                      </a:r>
                      <a:r>
                        <a:rPr lang="en-US" altLang="zh-CN" sz="1800" dirty="0"/>
                        <a:t>(infix)</a:t>
                      </a:r>
                      <a:r>
                        <a:rPr lang="zh-CN" altLang="en-US" sz="1800" dirty="0"/>
                        <a:t>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后缀</a:t>
                      </a:r>
                      <a:r>
                        <a:rPr lang="en-US" altLang="zh-CN" sz="1800" dirty="0"/>
                        <a:t>(postfix)</a:t>
                      </a:r>
                      <a:r>
                        <a:rPr lang="zh-CN" altLang="en-US" sz="1800" dirty="0"/>
                        <a:t>表达式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别名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波兰式</a:t>
                      </a:r>
                      <a:r>
                        <a:rPr lang="en-US" altLang="zh-CN" sz="1800" dirty="0"/>
                        <a:t>(Polish notation)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逆波兰式</a:t>
                      </a:r>
                      <a:r>
                        <a:rPr lang="en-US" altLang="zh-CN" sz="1800" dirty="0"/>
                        <a:t>(Reverse Polish notation)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特点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运算符在操作数之前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运算符在操作数中间</a:t>
                      </a:r>
                      <a:endParaRPr lang="en-US" altLang="zh-CN" sz="1800" dirty="0"/>
                    </a:p>
                    <a:p>
                      <a:r>
                        <a:rPr lang="zh-CN" altLang="en-US" sz="1800" dirty="0"/>
                        <a:t>需要括号表示优先级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运算符在操作数之后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*</a:t>
                      </a:r>
                      <a:r>
                        <a:rPr lang="en-US" altLang="zh-CN" sz="1800" dirty="0" err="1"/>
                        <a:t>a+bc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a*(</a:t>
                      </a:r>
                      <a:r>
                        <a:rPr lang="en-US" altLang="zh-CN" sz="1800" dirty="0" err="1"/>
                        <a:t>b+c</a:t>
                      </a:r>
                      <a:r>
                        <a:rPr lang="en-US" altLang="zh-CN" sz="1800" dirty="0"/>
                        <a:t>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abc</a:t>
                      </a:r>
                      <a:r>
                        <a:rPr lang="en-US" altLang="zh-CN" sz="1800" dirty="0"/>
                        <a:t>+*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98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逆波兰式求值（算法</a:t>
            </a:r>
            <a:r>
              <a:rPr lang="en-US" altLang="zh-CN" dirty="0"/>
              <a:t>3.14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出现操作数则入栈</a:t>
            </a:r>
            <a:endParaRPr lang="en-US" altLang="zh-CN" dirty="0"/>
          </a:p>
          <a:p>
            <a:pPr lvl="1"/>
            <a:r>
              <a:rPr lang="zh-CN" altLang="en-US" dirty="0"/>
              <a:t>出现运算符则出栈两个数，运算结果入栈</a:t>
            </a:r>
            <a:endParaRPr lang="en-US" altLang="zh-CN" dirty="0"/>
          </a:p>
          <a:p>
            <a:r>
              <a:rPr lang="zh-CN" altLang="en-US" dirty="0"/>
              <a:t>例：</a:t>
            </a:r>
            <a:r>
              <a:rPr lang="en-US" altLang="zh-CN" dirty="0"/>
              <a:t>42×782÷-+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0D45-D3C0-431B-9459-32E8A316292A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17</a:t>
            </a:fld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662133" y="2783931"/>
            <a:ext cx="736099" cy="2853332"/>
            <a:chOff x="7664926" y="805372"/>
            <a:chExt cx="736099" cy="2853332"/>
          </a:xfrm>
        </p:grpSpPr>
        <p:grpSp>
          <p:nvGrpSpPr>
            <p:cNvPr id="10" name="组合 9"/>
            <p:cNvGrpSpPr/>
            <p:nvPr/>
          </p:nvGrpSpPr>
          <p:grpSpPr>
            <a:xfrm>
              <a:off x="7769277" y="805372"/>
              <a:ext cx="541165" cy="2340000"/>
              <a:chOff x="6732000" y="2052000"/>
              <a:chExt cx="541165" cy="2340000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6732000" y="2052000"/>
                <a:ext cx="0" cy="234000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6733165" y="4392000"/>
                <a:ext cx="540000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7272000" y="2052000"/>
                <a:ext cx="0" cy="234000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H="1" flipV="1">
                <a:off x="6733165" y="4032000"/>
                <a:ext cx="540000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 flipV="1">
                <a:off x="6733165" y="3672000"/>
                <a:ext cx="540000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H="1" flipV="1">
                <a:off x="6733165" y="3312000"/>
                <a:ext cx="540000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H="1" flipV="1">
                <a:off x="6733165" y="2952000"/>
                <a:ext cx="540000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H="1" flipV="1">
                <a:off x="6732000" y="2592000"/>
                <a:ext cx="540000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/>
            <p:cNvSpPr txBox="1"/>
            <p:nvPr/>
          </p:nvSpPr>
          <p:spPr>
            <a:xfrm>
              <a:off x="7664926" y="3289372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OPND</a:t>
              </a:r>
              <a:endParaRPr lang="zh-CN" altLang="en-US" dirty="0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1868920" y="475459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1879609" y="440393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2635087" y="2783931"/>
            <a:ext cx="736099" cy="2853332"/>
            <a:chOff x="7664926" y="805372"/>
            <a:chExt cx="736099" cy="2853332"/>
          </a:xfrm>
        </p:grpSpPr>
        <p:grpSp>
          <p:nvGrpSpPr>
            <p:cNvPr id="33" name="组合 32"/>
            <p:cNvGrpSpPr/>
            <p:nvPr/>
          </p:nvGrpSpPr>
          <p:grpSpPr>
            <a:xfrm>
              <a:off x="7769277" y="805372"/>
              <a:ext cx="541165" cy="2340000"/>
              <a:chOff x="6732000" y="2052000"/>
              <a:chExt cx="541165" cy="2340000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6732000" y="2052000"/>
                <a:ext cx="0" cy="234000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6733165" y="4392000"/>
                <a:ext cx="540000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7272000" y="2052000"/>
                <a:ext cx="0" cy="234000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 flipV="1">
                <a:off x="6733165" y="4032000"/>
                <a:ext cx="540000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flipH="1" flipV="1">
                <a:off x="6733165" y="3672000"/>
                <a:ext cx="540000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H="1" flipV="1">
                <a:off x="6733165" y="3312000"/>
                <a:ext cx="540000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flipH="1" flipV="1">
                <a:off x="6733165" y="2952000"/>
                <a:ext cx="540000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flipH="1" flipV="1">
                <a:off x="6732000" y="2592000"/>
                <a:ext cx="540000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34" name="文本框 33"/>
            <p:cNvSpPr txBox="1"/>
            <p:nvPr/>
          </p:nvSpPr>
          <p:spPr>
            <a:xfrm>
              <a:off x="7664926" y="3289372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OPND</a:t>
              </a:r>
              <a:endParaRPr lang="zh-CN" altLang="en-US" dirty="0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2841874" y="478066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2841874" y="437896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2854479" y="405956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2850141" y="366520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grpSp>
        <p:nvGrpSpPr>
          <p:cNvPr id="47" name="组合 46"/>
          <p:cNvGrpSpPr/>
          <p:nvPr/>
        </p:nvGrpSpPr>
        <p:grpSpPr>
          <a:xfrm>
            <a:off x="3614602" y="2783931"/>
            <a:ext cx="736099" cy="2853332"/>
            <a:chOff x="7664926" y="805372"/>
            <a:chExt cx="736099" cy="2853332"/>
          </a:xfrm>
        </p:grpSpPr>
        <p:grpSp>
          <p:nvGrpSpPr>
            <p:cNvPr id="48" name="组合 47"/>
            <p:cNvGrpSpPr/>
            <p:nvPr/>
          </p:nvGrpSpPr>
          <p:grpSpPr>
            <a:xfrm>
              <a:off x="7769277" y="805372"/>
              <a:ext cx="541165" cy="2340000"/>
              <a:chOff x="6732000" y="2052000"/>
              <a:chExt cx="541165" cy="2340000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6732000" y="2052000"/>
                <a:ext cx="0" cy="234000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6733165" y="4392000"/>
                <a:ext cx="540000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7272000" y="2052000"/>
                <a:ext cx="0" cy="234000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H="1" flipV="1">
                <a:off x="6733165" y="4032000"/>
                <a:ext cx="540000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H="1" flipV="1">
                <a:off x="6733165" y="3672000"/>
                <a:ext cx="540000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flipH="1" flipV="1">
                <a:off x="6733165" y="3312000"/>
                <a:ext cx="540000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flipH="1" flipV="1">
                <a:off x="6733165" y="2952000"/>
                <a:ext cx="540000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H="1" flipV="1">
                <a:off x="6732000" y="2592000"/>
                <a:ext cx="540000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49" name="文本框 48"/>
            <p:cNvSpPr txBox="1"/>
            <p:nvPr/>
          </p:nvSpPr>
          <p:spPr>
            <a:xfrm>
              <a:off x="7664926" y="3289372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OPND</a:t>
              </a:r>
              <a:endParaRPr lang="zh-CN" altLang="en-US" dirty="0"/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3821389" y="478066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3821389" y="437896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3833994" y="405956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grpSp>
        <p:nvGrpSpPr>
          <p:cNvPr id="62" name="组合 61"/>
          <p:cNvGrpSpPr/>
          <p:nvPr/>
        </p:nvGrpSpPr>
        <p:grpSpPr>
          <a:xfrm>
            <a:off x="4584277" y="2785372"/>
            <a:ext cx="736099" cy="2853332"/>
            <a:chOff x="7664926" y="805372"/>
            <a:chExt cx="736099" cy="2853332"/>
          </a:xfrm>
        </p:grpSpPr>
        <p:grpSp>
          <p:nvGrpSpPr>
            <p:cNvPr id="63" name="组合 62"/>
            <p:cNvGrpSpPr/>
            <p:nvPr/>
          </p:nvGrpSpPr>
          <p:grpSpPr>
            <a:xfrm>
              <a:off x="7769277" y="805372"/>
              <a:ext cx="541165" cy="2340000"/>
              <a:chOff x="6732000" y="2052000"/>
              <a:chExt cx="541165" cy="2340000"/>
            </a:xfrm>
          </p:grpSpPr>
          <p:cxnSp>
            <p:nvCxnSpPr>
              <p:cNvPr id="65" name="直接连接符 64"/>
              <p:cNvCxnSpPr/>
              <p:nvPr/>
            </p:nvCxnSpPr>
            <p:spPr>
              <a:xfrm>
                <a:off x="6732000" y="2052000"/>
                <a:ext cx="0" cy="234000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>
                <a:off x="6733165" y="4392000"/>
                <a:ext cx="540000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>
                <a:off x="7272000" y="2052000"/>
                <a:ext cx="0" cy="234000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flipH="1" flipV="1">
                <a:off x="6733165" y="4032000"/>
                <a:ext cx="540000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H="1" flipV="1">
                <a:off x="6733165" y="3672000"/>
                <a:ext cx="540000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flipH="1" flipV="1">
                <a:off x="6733165" y="3312000"/>
                <a:ext cx="540000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flipH="1" flipV="1">
                <a:off x="6733165" y="2952000"/>
                <a:ext cx="540000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flipH="1" flipV="1">
                <a:off x="6732000" y="2592000"/>
                <a:ext cx="540000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64" name="文本框 63"/>
            <p:cNvSpPr txBox="1"/>
            <p:nvPr/>
          </p:nvSpPr>
          <p:spPr>
            <a:xfrm>
              <a:off x="7664926" y="3289372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OPND</a:t>
              </a:r>
              <a:endParaRPr lang="zh-CN" altLang="en-US" dirty="0"/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4791064" y="47821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4791064" y="438041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grpSp>
        <p:nvGrpSpPr>
          <p:cNvPr id="76" name="组合 75"/>
          <p:cNvGrpSpPr/>
          <p:nvPr/>
        </p:nvGrpSpPr>
        <p:grpSpPr>
          <a:xfrm>
            <a:off x="5553952" y="2776663"/>
            <a:ext cx="736099" cy="2853332"/>
            <a:chOff x="7664926" y="805372"/>
            <a:chExt cx="736099" cy="2853332"/>
          </a:xfrm>
        </p:grpSpPr>
        <p:grpSp>
          <p:nvGrpSpPr>
            <p:cNvPr id="77" name="组合 76"/>
            <p:cNvGrpSpPr/>
            <p:nvPr/>
          </p:nvGrpSpPr>
          <p:grpSpPr>
            <a:xfrm>
              <a:off x="7769277" y="805372"/>
              <a:ext cx="541165" cy="2340000"/>
              <a:chOff x="6732000" y="2052000"/>
              <a:chExt cx="541165" cy="2340000"/>
            </a:xfrm>
          </p:grpSpPr>
          <p:cxnSp>
            <p:nvCxnSpPr>
              <p:cNvPr id="79" name="直接连接符 78"/>
              <p:cNvCxnSpPr/>
              <p:nvPr/>
            </p:nvCxnSpPr>
            <p:spPr>
              <a:xfrm>
                <a:off x="6732000" y="2052000"/>
                <a:ext cx="0" cy="234000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6733165" y="4392000"/>
                <a:ext cx="540000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7272000" y="2052000"/>
                <a:ext cx="0" cy="234000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flipH="1" flipV="1">
                <a:off x="6733165" y="4032000"/>
                <a:ext cx="540000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flipH="1" flipV="1">
                <a:off x="6733165" y="3672000"/>
                <a:ext cx="540000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flipH="1" flipV="1">
                <a:off x="6733165" y="3312000"/>
                <a:ext cx="540000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 flipH="1" flipV="1">
                <a:off x="6733165" y="2952000"/>
                <a:ext cx="540000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 flipH="1" flipV="1">
                <a:off x="6732000" y="2592000"/>
                <a:ext cx="540000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78" name="文本框 77"/>
            <p:cNvSpPr txBox="1"/>
            <p:nvPr/>
          </p:nvSpPr>
          <p:spPr>
            <a:xfrm>
              <a:off x="7664926" y="3289372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OPND</a:t>
              </a:r>
              <a:endParaRPr lang="zh-CN" altLang="en-US" dirty="0"/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5699776" y="477339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07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/>
      <p:bldP spid="31" grpId="1"/>
      <p:bldP spid="43" grpId="0"/>
      <p:bldP spid="44" grpId="0"/>
      <p:bldP spid="45" grpId="0"/>
      <p:bldP spid="45" grpId="1"/>
      <p:bldP spid="46" grpId="0"/>
      <p:bldP spid="46" grpId="1"/>
      <p:bldP spid="58" grpId="0"/>
      <p:bldP spid="59" grpId="0"/>
      <p:bldP spid="59" grpId="1"/>
      <p:bldP spid="60" grpId="0"/>
      <p:bldP spid="60" grpId="1"/>
      <p:bldP spid="73" grpId="0"/>
      <p:bldP spid="73" grpId="1"/>
      <p:bldP spid="74" grpId="0"/>
      <p:bldP spid="74" grpId="1"/>
      <p:bldP spid="8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中缀表达式转为逆波兰式（算法</a:t>
            </a:r>
            <a:r>
              <a:rPr lang="en-US" altLang="zh-CN" dirty="0"/>
              <a:t>3.15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出现操作数则直接输出</a:t>
            </a:r>
            <a:endParaRPr lang="en-US" altLang="zh-CN" dirty="0"/>
          </a:p>
          <a:p>
            <a:pPr lvl="1"/>
            <a:r>
              <a:rPr lang="zh-CN" altLang="en-US" dirty="0"/>
              <a:t>出现运算符则与栈顶元素比较优先级</a:t>
            </a:r>
            <a:endParaRPr lang="en-US" altLang="zh-CN" dirty="0"/>
          </a:p>
          <a:p>
            <a:r>
              <a:rPr lang="zh-CN" altLang="en-US" dirty="0"/>
              <a:t>例：</a:t>
            </a:r>
            <a:r>
              <a:rPr lang="en-US" altLang="zh-CN" dirty="0"/>
              <a:t>4×2+(7-8÷2)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51E2-0E37-4A32-9A16-91720C70012F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18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620000" y="2533334"/>
            <a:ext cx="541165" cy="2340000"/>
            <a:chOff x="6732000" y="2052000"/>
            <a:chExt cx="541165" cy="234000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732000" y="2052000"/>
              <a:ext cx="0" cy="234000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733165" y="4392000"/>
              <a:ext cx="54000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7272000" y="2052000"/>
              <a:ext cx="0" cy="234000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 flipV="1">
              <a:off x="6733165" y="4032000"/>
              <a:ext cx="54000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 flipV="1">
              <a:off x="6733165" y="3672000"/>
              <a:ext cx="54000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 flipV="1">
              <a:off x="6733165" y="3312000"/>
              <a:ext cx="54000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 flipV="1">
              <a:off x="6733165" y="2952000"/>
              <a:ext cx="54000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 flipV="1">
              <a:off x="6732000" y="2592000"/>
              <a:ext cx="54000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1521950" y="501733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OPTR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 flipH="1" flipV="1">
            <a:off x="1620000" y="2711866"/>
            <a:ext cx="540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924357" y="556666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682251" y="41486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728738" y="451800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257482" y="556666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2826220" y="2533334"/>
            <a:ext cx="541165" cy="2340000"/>
            <a:chOff x="6732000" y="2052000"/>
            <a:chExt cx="541165" cy="234000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6732000" y="2052000"/>
              <a:ext cx="0" cy="234000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733165" y="4392000"/>
              <a:ext cx="54000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7272000" y="2052000"/>
              <a:ext cx="0" cy="234000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6733165" y="4032000"/>
              <a:ext cx="54000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6733165" y="3672000"/>
              <a:ext cx="54000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 flipV="1">
              <a:off x="6733165" y="3312000"/>
              <a:ext cx="54000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 flipV="1">
              <a:off x="6733165" y="2952000"/>
              <a:ext cx="54000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6732000" y="2592000"/>
              <a:ext cx="54000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0" name="文本框 29"/>
          <p:cNvSpPr txBox="1"/>
          <p:nvPr/>
        </p:nvSpPr>
        <p:spPr>
          <a:xfrm>
            <a:off x="2728170" y="501733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OPTR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/>
        </p:nvCxnSpPr>
        <p:spPr>
          <a:xfrm flipH="1" flipV="1">
            <a:off x="2826220" y="2711866"/>
            <a:ext cx="540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580006" y="55666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2934958" y="451800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934958" y="41463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2934958" y="378866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3995504" y="556666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924357" y="343316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4318028" y="556666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2888470" y="30801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÷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640552" y="556666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4963076" y="55666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÷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5388294" y="556666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5701098" y="556666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3582531" y="259361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)</a:t>
            </a:r>
            <a:endParaRPr lang="zh-CN" altLang="en-US" dirty="0"/>
          </a:p>
        </p:txBody>
      </p:sp>
      <p:grpSp>
        <p:nvGrpSpPr>
          <p:cNvPr id="45" name="组合 44"/>
          <p:cNvGrpSpPr/>
          <p:nvPr/>
        </p:nvGrpSpPr>
        <p:grpSpPr>
          <a:xfrm>
            <a:off x="4319272" y="2533334"/>
            <a:ext cx="541165" cy="2340000"/>
            <a:chOff x="6732000" y="2052000"/>
            <a:chExt cx="541165" cy="2340000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6732000" y="2052000"/>
              <a:ext cx="0" cy="234000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733165" y="4392000"/>
              <a:ext cx="54000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7272000" y="2052000"/>
              <a:ext cx="0" cy="234000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 flipV="1">
              <a:off x="6733165" y="4032000"/>
              <a:ext cx="54000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 flipV="1">
              <a:off x="6733165" y="3672000"/>
              <a:ext cx="54000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 flipV="1">
              <a:off x="6733165" y="3312000"/>
              <a:ext cx="54000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 flipV="1">
              <a:off x="6733165" y="2952000"/>
              <a:ext cx="54000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 flipV="1">
              <a:off x="6732000" y="2592000"/>
              <a:ext cx="54000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4221222" y="501733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OPTR</a:t>
            </a:r>
            <a:endParaRPr lang="zh-CN" altLang="en-US" dirty="0"/>
          </a:p>
        </p:txBody>
      </p:sp>
      <p:cxnSp>
        <p:nvCxnSpPr>
          <p:cNvPr id="55" name="直接连接符 54"/>
          <p:cNvCxnSpPr/>
          <p:nvPr/>
        </p:nvCxnSpPr>
        <p:spPr>
          <a:xfrm flipH="1" flipV="1">
            <a:off x="4319272" y="2711866"/>
            <a:ext cx="540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428010" y="451800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4428010" y="41463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5075583" y="259361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2826220" y="5468983"/>
            <a:ext cx="3295906" cy="54864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06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8" grpId="1"/>
      <p:bldP spid="19" grpId="0"/>
      <p:bldP spid="20" grpId="0"/>
      <p:bldP spid="30" grpId="0"/>
      <p:bldP spid="32" grpId="0"/>
      <p:bldP spid="33" grpId="0"/>
      <p:bldP spid="34" grpId="0"/>
      <p:bldP spid="35" grpId="0"/>
      <p:bldP spid="35" grpId="1"/>
      <p:bldP spid="36" grpId="0"/>
      <p:bldP spid="37" grpId="0"/>
      <p:bldP spid="37" grpId="1"/>
      <p:bldP spid="38" grpId="0"/>
      <p:bldP spid="39" grpId="0"/>
      <p:bldP spid="39" grpId="1"/>
      <p:bldP spid="40" grpId="0"/>
      <p:bldP spid="41" grpId="0"/>
      <p:bldP spid="42" grpId="0"/>
      <p:bldP spid="43" grpId="0"/>
      <p:bldP spid="44" grpId="0"/>
      <p:bldP spid="44" grpId="1"/>
      <p:bldP spid="54" grpId="0"/>
      <p:bldP spid="56" grpId="0"/>
      <p:bldP spid="57" grpId="0"/>
      <p:bldP spid="57" grpId="1"/>
      <p:bldP spid="61" grpId="0"/>
      <p:bldP spid="5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队列的基本概念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队列</a:t>
            </a:r>
            <a:r>
              <a:rPr lang="en-US" altLang="zh-CN" dirty="0"/>
              <a:t>(queue)</a:t>
            </a:r>
            <a:r>
              <a:rPr lang="zh-CN" altLang="en-US" dirty="0"/>
              <a:t>：只允许在表的一端插入元素、而在另一端删除元素的线性表</a:t>
            </a:r>
            <a:endParaRPr lang="en-US" altLang="zh-CN" dirty="0"/>
          </a:p>
          <a:p>
            <a:pPr lvl="1"/>
            <a:r>
              <a:rPr lang="zh-CN" altLang="en-US" dirty="0"/>
              <a:t>同样是操作受限的线性表</a:t>
            </a:r>
            <a:endParaRPr lang="en-US" altLang="zh-CN" dirty="0"/>
          </a:p>
          <a:p>
            <a:r>
              <a:rPr lang="zh-CN" altLang="en-US" dirty="0"/>
              <a:t>插入端：队尾</a:t>
            </a:r>
            <a:r>
              <a:rPr lang="en-US" altLang="zh-CN" dirty="0"/>
              <a:t>(rear, back)</a:t>
            </a:r>
          </a:p>
          <a:p>
            <a:r>
              <a:rPr lang="zh-CN" altLang="en-US" dirty="0"/>
              <a:t>删除端：队头</a:t>
            </a:r>
            <a:r>
              <a:rPr lang="en-US" altLang="zh-CN" dirty="0"/>
              <a:t>(front)</a:t>
            </a:r>
          </a:p>
          <a:p>
            <a:r>
              <a:rPr lang="zh-CN" altLang="en-US" dirty="0"/>
              <a:t>先进先出</a:t>
            </a:r>
            <a:r>
              <a:rPr lang="en-US" altLang="zh-CN" dirty="0"/>
              <a:t>(first in first out, FIFO)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DB1C-547E-4D09-B410-0C1E14805218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b="26675"/>
          <a:stretch/>
        </p:blipFill>
        <p:spPr>
          <a:xfrm>
            <a:off x="2048129" y="4104692"/>
            <a:ext cx="5047743" cy="171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3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栈和队列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栈的基本概念</a:t>
            </a:r>
            <a:endParaRPr lang="en-US" altLang="zh-CN" dirty="0"/>
          </a:p>
          <a:p>
            <a:r>
              <a:rPr lang="en-US" altLang="zh-CN" dirty="0"/>
              <a:t>3.2 </a:t>
            </a:r>
            <a:r>
              <a:rPr lang="zh-CN" altLang="en-US" dirty="0"/>
              <a:t>栈的表示与实现</a:t>
            </a:r>
            <a:endParaRPr lang="en-US" altLang="zh-CN" dirty="0"/>
          </a:p>
          <a:p>
            <a:r>
              <a:rPr lang="en-US" altLang="zh-CN" dirty="0"/>
              <a:t>3.3 </a:t>
            </a:r>
            <a:r>
              <a:rPr lang="zh-CN" altLang="en-US" dirty="0"/>
              <a:t>栈的应用</a:t>
            </a:r>
            <a:endParaRPr lang="en-US" altLang="zh-CN" dirty="0"/>
          </a:p>
          <a:p>
            <a:r>
              <a:rPr lang="en-US" altLang="zh-CN" dirty="0"/>
              <a:t>3.4 </a:t>
            </a:r>
            <a:r>
              <a:rPr lang="zh-CN" altLang="en-US" dirty="0"/>
              <a:t>队列的基本概念</a:t>
            </a:r>
            <a:endParaRPr lang="en-US" altLang="zh-CN" dirty="0"/>
          </a:p>
          <a:p>
            <a:r>
              <a:rPr lang="en-US" altLang="zh-CN" dirty="0"/>
              <a:t>3.5 </a:t>
            </a:r>
            <a:r>
              <a:rPr lang="zh-CN" altLang="en-US" dirty="0"/>
              <a:t>队列表示与实现</a:t>
            </a:r>
            <a:endParaRPr lang="en-US" altLang="zh-CN" dirty="0"/>
          </a:p>
          <a:p>
            <a:r>
              <a:rPr lang="en-US" altLang="zh-CN" dirty="0"/>
              <a:t>3.6 </a:t>
            </a:r>
            <a:r>
              <a:rPr lang="zh-CN" altLang="en-US" dirty="0"/>
              <a:t>队列的应用</a:t>
            </a:r>
            <a:endParaRPr lang="en-US" altLang="zh-CN" dirty="0"/>
          </a:p>
          <a:p>
            <a:r>
              <a:rPr lang="en-US" altLang="zh-CN" dirty="0"/>
              <a:t>3.7 </a:t>
            </a:r>
            <a:r>
              <a:rPr lang="zh-CN" altLang="en-US" dirty="0"/>
              <a:t>递归应用示例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10B1-9551-4914-B0C0-DE6642304A07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412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队列应用举例</a:t>
            </a:r>
            <a:endParaRPr lang="en-US" altLang="zh-CN" dirty="0"/>
          </a:p>
          <a:p>
            <a:pPr lvl="1"/>
            <a:r>
              <a:rPr lang="zh-CN" altLang="en-US" dirty="0"/>
              <a:t>银行排队系统（客户取号、柜台叫号）</a:t>
            </a:r>
            <a:endParaRPr lang="en-US" altLang="zh-CN" dirty="0"/>
          </a:p>
          <a:p>
            <a:pPr lvl="1"/>
            <a:r>
              <a:rPr lang="zh-CN" altLang="en-US" dirty="0"/>
              <a:t>计算机操作系统中的多任务调度</a:t>
            </a:r>
            <a:endParaRPr lang="en-US" altLang="zh-CN" dirty="0"/>
          </a:p>
          <a:p>
            <a:r>
              <a:rPr lang="zh-CN" altLang="en-US" i="1" dirty="0"/>
              <a:t>若队列中数据元素有优先级，则称优先队列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9B6A-FDD6-47EA-824F-EC4A09C9B9AA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91" y="2358328"/>
            <a:ext cx="4683218" cy="352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3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双端队列</a:t>
            </a:r>
            <a:r>
              <a:rPr lang="en-US" altLang="zh-CN" dirty="0"/>
              <a:t>(double-ended queue, </a:t>
            </a:r>
            <a:r>
              <a:rPr lang="en-US" altLang="zh-CN" dirty="0" err="1"/>
              <a:t>deque</a:t>
            </a:r>
            <a:r>
              <a:rPr lang="en-US" altLang="zh-CN" dirty="0"/>
              <a:t>)</a:t>
            </a:r>
            <a:r>
              <a:rPr lang="zh-CN" altLang="en-US" dirty="0"/>
              <a:t>：只允许插入和删除操作在表的两端进行的线性表</a:t>
            </a:r>
            <a:endParaRPr lang="en-US" altLang="zh-CN" dirty="0"/>
          </a:p>
          <a:p>
            <a:r>
              <a:rPr lang="zh-CN" altLang="en-US" dirty="0"/>
              <a:t>栈、队列都是双端队列的特例</a:t>
            </a:r>
            <a:endParaRPr lang="en-US" altLang="zh-CN" dirty="0"/>
          </a:p>
          <a:p>
            <a:r>
              <a:rPr lang="en-US" altLang="zh-CN" i="1" dirty="0"/>
              <a:t>C++</a:t>
            </a:r>
            <a:r>
              <a:rPr lang="zh-CN" altLang="en-US" i="1" dirty="0"/>
              <a:t>中提供</a:t>
            </a:r>
            <a:r>
              <a:rPr lang="en-US" altLang="zh-CN" i="1" dirty="0"/>
              <a:t>stack</a:t>
            </a:r>
            <a:r>
              <a:rPr lang="zh-CN" altLang="en-US" i="1" dirty="0"/>
              <a:t>、</a:t>
            </a:r>
            <a:r>
              <a:rPr lang="en-US" altLang="zh-CN" i="1" dirty="0"/>
              <a:t>queue</a:t>
            </a:r>
            <a:r>
              <a:rPr lang="zh-CN" altLang="en-US" i="1" dirty="0"/>
              <a:t>、</a:t>
            </a:r>
            <a:r>
              <a:rPr lang="en-US" altLang="zh-CN" i="1" dirty="0" err="1"/>
              <a:t>deque</a:t>
            </a:r>
            <a:r>
              <a:rPr lang="zh-CN" altLang="en-US" i="1" dirty="0"/>
              <a:t>三个类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3A08-586F-4DC0-B31D-D773D3B32636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17" y="3178904"/>
            <a:ext cx="6733366" cy="175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32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队列表示与实现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链队列：队列的链式存储结构</a:t>
            </a:r>
            <a:endParaRPr lang="en-US" altLang="zh-CN" dirty="0"/>
          </a:p>
          <a:p>
            <a:pPr lvl="1"/>
            <a:r>
              <a:rPr lang="zh-CN" altLang="en-US" dirty="0"/>
              <a:t>头指针 </a:t>
            </a:r>
            <a:r>
              <a:rPr lang="en-US" altLang="zh-CN" dirty="0"/>
              <a:t>– </a:t>
            </a:r>
            <a:r>
              <a:rPr lang="zh-CN" altLang="en-US" dirty="0"/>
              <a:t>指向附设头结点，便于删除元素</a:t>
            </a:r>
            <a:endParaRPr lang="en-US" altLang="zh-CN" dirty="0"/>
          </a:p>
          <a:p>
            <a:pPr lvl="1"/>
            <a:r>
              <a:rPr lang="zh-CN" altLang="en-US" dirty="0"/>
              <a:t>尾指针 </a:t>
            </a:r>
            <a:r>
              <a:rPr lang="en-US" altLang="zh-CN" dirty="0"/>
              <a:t>– </a:t>
            </a:r>
            <a:r>
              <a:rPr lang="zh-CN" altLang="en-US" dirty="0"/>
              <a:t>便于插入元素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C070-BEE5-4A26-B0D0-1BCF5EDDD828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b="17645"/>
          <a:stretch/>
        </p:blipFill>
        <p:spPr>
          <a:xfrm>
            <a:off x="5173901" y="2610494"/>
            <a:ext cx="3072058" cy="311199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12000" y="3566352"/>
            <a:ext cx="35365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LinkList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QueuePtr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QueuePtr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front;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头指针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QueuePtr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rear; 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尾指针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LinkQueue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95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zh-CN" altLang="en-US" b="1" dirty="0"/>
              <a:t>链队列基本操作的实现</a:t>
            </a:r>
            <a:endParaRPr lang="en-US" altLang="zh-CN" b="1" dirty="0"/>
          </a:p>
          <a:p>
            <a:r>
              <a:rPr lang="zh-CN" altLang="en-US" dirty="0"/>
              <a:t>构造空队列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判断队列是否为空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4D2A-DCAD-4E3C-A229-DDBF7BB1073E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422" y="1991747"/>
            <a:ext cx="3150685" cy="10702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2000" y="1438834"/>
            <a:ext cx="42370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InitQueue_L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LinkQueue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Q.front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Q.rear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Q.front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2000" y="3415547"/>
            <a:ext cx="5250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QueueEmpty_L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LinkQueue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Q)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Q.front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Q.rear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return </a:t>
            </a:r>
            <a:r>
              <a:rPr lang="en-US" altLang="zh-CN" i="1" kern="0" dirty="0" err="1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Q.front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-&gt;next == NULL;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535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32000" y="3685014"/>
            <a:ext cx="77893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DeQueue_L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LinkQueue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QueueEmpty_L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(Q))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QueuePtr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Q.front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e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Q.front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Q.rear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p)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Q.rear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Q.front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注意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：队列变空特殊处理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p;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zh-CN" altLang="en-US" dirty="0"/>
              <a:t>入队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出队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6734-6357-4E1C-920D-A8E066D51F17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2000" y="859884"/>
            <a:ext cx="55034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EnQueue_L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LinkQueue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QueuePtr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e;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Q.rear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Q.rear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479" y="2312222"/>
            <a:ext cx="3544521" cy="142808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430" y="1485003"/>
            <a:ext cx="2640411" cy="6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47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顺序队列：队列的顺序存储结构</a:t>
            </a:r>
            <a:endParaRPr lang="en-US" altLang="zh-CN" dirty="0"/>
          </a:p>
          <a:p>
            <a:pPr lvl="1"/>
            <a:r>
              <a:rPr lang="zh-CN" altLang="en-US" dirty="0"/>
              <a:t>头指针指向队首元素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约定</a:t>
            </a:r>
            <a:r>
              <a:rPr lang="zh-CN" altLang="en-US" dirty="0"/>
              <a:t>：尾指针指向队尾元素的下一个位置</a:t>
            </a:r>
            <a:endParaRPr lang="en-US" altLang="zh-CN" dirty="0"/>
          </a:p>
          <a:p>
            <a:r>
              <a:rPr lang="zh-CN" altLang="en-US" dirty="0"/>
              <a:t>简单照搬顺序表的实现方法，造成存储空间浪费，移动元素太耗时</a:t>
            </a:r>
            <a:endParaRPr lang="en-US" altLang="zh-CN" dirty="0"/>
          </a:p>
          <a:p>
            <a:r>
              <a:rPr lang="zh-CN" altLang="en-US" dirty="0"/>
              <a:t>解决方法：假想存储空间为“环形”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444A-5ADA-4296-8188-B9CD871AF26D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988" y="3491885"/>
            <a:ext cx="5894025" cy="273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0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20698"/>
          <a:stretch/>
        </p:blipFill>
        <p:spPr>
          <a:xfrm>
            <a:off x="3923261" y="2535891"/>
            <a:ext cx="4248739" cy="2937069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循环队列：用假想的“环形”存储空间表示的队列</a:t>
            </a:r>
            <a:endParaRPr lang="en-US" altLang="zh-CN" dirty="0"/>
          </a:p>
          <a:p>
            <a:r>
              <a:rPr lang="zh-CN" altLang="en-US" dirty="0"/>
              <a:t>实际存储空间为线性，“环形”是通过计算来模拟</a:t>
            </a:r>
            <a:endParaRPr lang="en-US" altLang="zh-CN" dirty="0"/>
          </a:p>
          <a:p>
            <a:pPr lvl="1"/>
            <a:r>
              <a:rPr lang="zh-CN" altLang="en-US" dirty="0"/>
              <a:t>用长度为</a:t>
            </a:r>
            <a:r>
              <a:rPr lang="en-US" altLang="zh-CN" dirty="0"/>
              <a:t>R</a:t>
            </a:r>
            <a:r>
              <a:rPr lang="zh-CN" altLang="en-US" dirty="0"/>
              <a:t>的数组来表示环，则某一位置</a:t>
            </a:r>
            <a:r>
              <a:rPr lang="en-US" altLang="zh-CN" dirty="0"/>
              <a:t>x</a:t>
            </a:r>
            <a:r>
              <a:rPr lang="zh-CN" altLang="en-US" dirty="0"/>
              <a:t>的下一位置为</a:t>
            </a:r>
            <a:endParaRPr lang="en-US" altLang="zh-CN" dirty="0"/>
          </a:p>
          <a:p>
            <a:pPr marL="342900" lvl="1" indent="0">
              <a:buNone/>
            </a:pPr>
            <a:r>
              <a:rPr lang="en-US" altLang="zh-CN" dirty="0"/>
              <a:t>(x+1)%R</a:t>
            </a:r>
          </a:p>
          <a:p>
            <a:pPr lvl="1"/>
            <a:r>
              <a:rPr lang="zh-CN" altLang="en-US" dirty="0"/>
              <a:t>两个位置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之间的距离为</a:t>
            </a:r>
            <a:endParaRPr lang="en-US" altLang="zh-CN" dirty="0"/>
          </a:p>
          <a:p>
            <a:pPr marL="342900" lvl="1" indent="0">
              <a:buNone/>
            </a:pPr>
            <a:r>
              <a:rPr lang="en-US" altLang="zh-CN" dirty="0"/>
              <a:t>(</a:t>
            </a:r>
            <a:r>
              <a:rPr lang="en-US" altLang="zh-CN" dirty="0" err="1"/>
              <a:t>y-x+R</a:t>
            </a:r>
            <a:r>
              <a:rPr lang="en-US" altLang="zh-CN" dirty="0"/>
              <a:t>)%R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D9E0-6B5C-4D6D-BFDA-258C2FC60C9C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7" name="右弧形箭头 6"/>
          <p:cNvSpPr/>
          <p:nvPr/>
        </p:nvSpPr>
        <p:spPr>
          <a:xfrm rot="20837978">
            <a:off x="7679388" y="2566838"/>
            <a:ext cx="444343" cy="146301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57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循环队列的问题：如何区分队空和队满</a:t>
            </a:r>
            <a:endParaRPr lang="en-US" altLang="zh-CN" dirty="0"/>
          </a:p>
          <a:p>
            <a:r>
              <a:rPr lang="zh-CN" altLang="en-US" dirty="0"/>
              <a:t>解决方案：少用一个元素空间，约定</a:t>
            </a:r>
            <a:endParaRPr lang="en-US" altLang="zh-CN" dirty="0"/>
          </a:p>
          <a:p>
            <a:pPr lvl="1"/>
            <a:r>
              <a:rPr lang="zh-CN" altLang="en-US" dirty="0"/>
              <a:t>“头指针在尾指针的下一位置”表示队满</a:t>
            </a:r>
            <a:endParaRPr lang="en-US" altLang="zh-CN" dirty="0"/>
          </a:p>
          <a:p>
            <a:pPr lvl="1"/>
            <a:r>
              <a:rPr lang="zh-CN" altLang="en-US" dirty="0"/>
              <a:t>“头尾相等”表示队空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ED90-5C2E-4762-AAAD-B51DF52D94C3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37" y="3022321"/>
            <a:ext cx="2398973" cy="22962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897" y="2426303"/>
            <a:ext cx="2039384" cy="22243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812" y="4168233"/>
            <a:ext cx="2280822" cy="220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4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zh-CN" altLang="en-US" dirty="0"/>
              <a:t>循环队列的实现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循环队列基本操作的实现</a:t>
            </a:r>
            <a:endParaRPr lang="en-US" altLang="zh-CN" b="1" dirty="0"/>
          </a:p>
          <a:p>
            <a:r>
              <a:rPr lang="zh-CN" altLang="en-US" dirty="0"/>
              <a:t>构造空队列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EA9B-EB23-4C0C-956D-664AFDC92DD5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2000" y="927841"/>
            <a:ext cx="46907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基地址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queuesize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当前分配内存大小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front;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rear;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SqQueue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2000" y="3913089"/>
            <a:ext cx="55034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InitQueue_sq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SqQueue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Q,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msize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Q.elem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msize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Q.queuesize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msize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Q.front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Q.rear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854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zh-CN" altLang="en-US" dirty="0"/>
              <a:t>求队列长度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入队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出队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F8FE-2089-4F44-9FE5-554B38404099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2000" y="914400"/>
            <a:ext cx="7276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QueueLength_sq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SqQueue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Q)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Q.rear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Q.front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Q.queuesize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Q.queuesize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2000" y="2454086"/>
            <a:ext cx="72763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EnQueue_sq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SqQueue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((Q.rear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Q.queuesize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Q.front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Increment(Q);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Q.elem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Q.rear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Q.rear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(Q.rear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Q.queuesize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2000" y="4351456"/>
            <a:ext cx="76562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DeQueue_sq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SqQueue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Q.front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Q.rear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e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Q.elem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Q.front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Q.front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(Q.front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Q.queuesize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24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栈的基本概念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  <a:r>
              <a:rPr lang="en-US" altLang="zh-CN" dirty="0"/>
              <a:t>(stack)</a:t>
            </a:r>
            <a:r>
              <a:rPr lang="zh-CN" altLang="en-US" dirty="0"/>
              <a:t>：限定仅在表尾进行插入或删除操作的线性表</a:t>
            </a:r>
            <a:endParaRPr lang="en-US" altLang="zh-CN" dirty="0"/>
          </a:p>
          <a:p>
            <a:r>
              <a:rPr lang="zh-CN" altLang="en-US" dirty="0"/>
              <a:t>从数据结构角度看，栈也是线性表，或操作受限的线性表，称为限定性数据结构</a:t>
            </a:r>
            <a:endParaRPr lang="en-US" altLang="zh-CN" dirty="0"/>
          </a:p>
          <a:p>
            <a:r>
              <a:rPr lang="en-US" altLang="zh-CN" dirty="0" err="1"/>
              <a:t>Data_Structure</a:t>
            </a:r>
            <a:r>
              <a:rPr lang="en-US" altLang="zh-CN" dirty="0"/>
              <a:t> = (D,S)</a:t>
            </a:r>
          </a:p>
          <a:p>
            <a:r>
              <a:rPr lang="zh-CN" altLang="en-US" dirty="0"/>
              <a:t>从抽象数据类型角度看，允许的操作不一样，则数据类型不同</a:t>
            </a:r>
            <a:endParaRPr lang="en-US" altLang="zh-CN" dirty="0"/>
          </a:p>
          <a:p>
            <a:r>
              <a:rPr lang="en-US" altLang="zh-CN" dirty="0"/>
              <a:t>ADT = (D,S,P)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C791-9F2D-4856-B19E-90BF7215B19E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35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zh-CN" altLang="en-US" dirty="0"/>
              <a:t>思考：还有哪些方法可以实现循环队列，避免队空和队满的混淆问题？</a:t>
            </a:r>
            <a:endParaRPr lang="en-US" altLang="zh-CN" dirty="0"/>
          </a:p>
          <a:p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：设变量</a:t>
            </a:r>
            <a:r>
              <a:rPr lang="en-US" altLang="zh-CN" dirty="0"/>
              <a:t>length</a:t>
            </a:r>
            <a:r>
              <a:rPr lang="zh-CN" altLang="en-US" dirty="0"/>
              <a:t>表示队列长度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：设标志位</a:t>
            </a:r>
            <a:r>
              <a:rPr lang="en-US" altLang="zh-CN" dirty="0"/>
              <a:t>full</a:t>
            </a:r>
            <a:r>
              <a:rPr lang="zh-CN" altLang="en-US" dirty="0"/>
              <a:t>表示是否队满</a:t>
            </a:r>
            <a:endParaRPr lang="en-US" altLang="zh-CN" dirty="0"/>
          </a:p>
          <a:p>
            <a:r>
              <a:rPr lang="zh-CN" altLang="en-US" dirty="0"/>
              <a:t>方法</a:t>
            </a:r>
            <a:r>
              <a:rPr lang="en-US" altLang="zh-CN" dirty="0"/>
              <a:t>3</a:t>
            </a:r>
            <a:r>
              <a:rPr lang="zh-CN" altLang="en-US" dirty="0"/>
              <a:t>：设标志位</a:t>
            </a:r>
            <a:r>
              <a:rPr lang="en-US" altLang="zh-CN" dirty="0"/>
              <a:t>empty</a:t>
            </a:r>
            <a:r>
              <a:rPr lang="zh-CN" altLang="en-US" dirty="0"/>
              <a:t>表示是否队空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C933-68D7-484B-8EF0-446D78B4E659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32000" y="1688794"/>
            <a:ext cx="75622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基地址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queuesize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当前分配内存大小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front, rear, length;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保留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front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rear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之一即可</a:t>
            </a:r>
            <a:endParaRPr lang="zh-CN" altLang="zh-CN" i="1" kern="0" dirty="0">
              <a:solidFill>
                <a:srgbClr val="40808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SqQueue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37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 </a:t>
            </a:r>
            <a:r>
              <a:rPr lang="zh-CN" altLang="en-US" dirty="0"/>
              <a:t>队列的应用</a:t>
            </a:r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AA63F837-553C-41AA-BA0F-748DE2A66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例：银行排队系统仿真</a:t>
            </a:r>
            <a:endParaRPr lang="en-US" altLang="zh-CN" dirty="0"/>
          </a:p>
          <a:p>
            <a:r>
              <a:rPr lang="zh-CN" altLang="en-US" dirty="0"/>
              <a:t>仿真</a:t>
            </a:r>
            <a:r>
              <a:rPr lang="en-US" altLang="zh-CN" dirty="0"/>
              <a:t>(simulation)</a:t>
            </a:r>
            <a:r>
              <a:rPr lang="zh-CN" altLang="en-US" dirty="0"/>
              <a:t>是一类重要的计算机应用，可以辅助系统设计与优化</a:t>
            </a:r>
            <a:endParaRPr lang="en-US" altLang="zh-CN" dirty="0"/>
          </a:p>
          <a:p>
            <a:r>
              <a:rPr lang="zh-CN" altLang="en-US" dirty="0"/>
              <a:t>数据结构：客户、银行窗口、排队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8AF5-9975-4735-BCCE-43D2ACF8558E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6B0A656-CD4A-4F71-A511-1C02C4B8C9D6}"/>
              </a:ext>
            </a:extLst>
          </p:cNvPr>
          <p:cNvSpPr txBox="1"/>
          <p:nvPr/>
        </p:nvSpPr>
        <p:spPr>
          <a:xfrm>
            <a:off x="1165458" y="3032320"/>
            <a:ext cx="681308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name;      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客户姓名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arrival;     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客户到达银行的时间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service_time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客户办理业务所需时间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customer;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status {idle, busy};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status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cur_status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窗口当前状态：忙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or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闲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cur_start_time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当前状态开始的时间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cur_customer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 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当前服务客户的编号（如果在忙）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window;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bank_simulation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customer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window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271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6B2E-C28E-4FFB-8786-A6729F35AEDA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0000" y="302226"/>
            <a:ext cx="860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bank_simulation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nc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customer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nw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window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win)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TIME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c, w;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idw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nw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SqQueue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Q;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InitQueue_sq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(Q,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"Bank open now"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endl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...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所有窗口状态初始化为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idle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TIME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||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QueueLength_sq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(Q)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||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idw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nw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TIME)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(c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c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nc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[c].arrival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t)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EnQueue_sq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(Q, c);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(w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w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nw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w)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(win[w].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cur_status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busy)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c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win[w].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cur_customer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win[w].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cur_start_time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[c].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service_time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win[w].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cur_status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idle; win[w].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cur_start_time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idw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}}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(w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nw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w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--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(win[w].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cur_status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idle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QueueLength_sq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(Q)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DeQueue_sq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(Q, c);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--</a:t>
            </a:r>
            <a:r>
              <a:rPr lang="en-US" altLang="zh-CN" kern="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idw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...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将窗口状态改为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busy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}}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t;}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"Bank close now"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endl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641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3.7 </a:t>
            </a:r>
            <a:r>
              <a:rPr lang="zh-CN" altLang="en-US" dirty="0"/>
              <a:t>递归应用示例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程序设计中如何实现函数调用？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E78-915A-4DB7-AF9D-38C346E11E66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72000" y="1776240"/>
            <a:ext cx="550343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first(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"%d</a:t>
            </a:r>
            <a:r>
              <a:rPr lang="en-US" altLang="zh-CN" b="1" kern="0" dirty="0">
                <a:solidFill>
                  <a:srgbClr val="BB662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\n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s);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32965" y="2834857"/>
            <a:ext cx="4237057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first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a,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b,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second(b, c);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2000" y="3893475"/>
            <a:ext cx="3477234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second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x,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y)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x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third(y);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05886" y="4816805"/>
            <a:ext cx="2464136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third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z)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z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z;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011424" y="2328672"/>
            <a:ext cx="896112" cy="478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377018" y="3438144"/>
            <a:ext cx="1554390" cy="582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279648" y="4492752"/>
            <a:ext cx="2139696" cy="451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3176016" y="4626864"/>
            <a:ext cx="2633472" cy="651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224528" y="3541412"/>
            <a:ext cx="1969008" cy="842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2856490" y="2445670"/>
            <a:ext cx="1008374" cy="876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40878" y="5290675"/>
            <a:ext cx="3631122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/>
              <a:t>后调用，先返回</a:t>
            </a:r>
            <a:r>
              <a:rPr lang="en-US" altLang="zh-CN" sz="2400" dirty="0"/>
              <a:t>——</a:t>
            </a:r>
            <a:r>
              <a:rPr lang="zh-CN" altLang="en-US" sz="2400" dirty="0"/>
              <a:t>使用栈</a:t>
            </a:r>
          </a:p>
        </p:txBody>
      </p:sp>
    </p:spTree>
    <p:extLst>
      <p:ext uri="{BB962C8B-B14F-4D97-AF65-F5344CB8AC3E}">
        <p14:creationId xmlns:p14="http://schemas.microsoft.com/office/powerpoint/2010/main" val="4143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函数调用的执行过程</a:t>
            </a:r>
            <a:endParaRPr lang="en-US" altLang="zh-CN" dirty="0"/>
          </a:p>
          <a:p>
            <a:pPr lvl="1"/>
            <a:r>
              <a:rPr lang="zh-CN" altLang="en-US" dirty="0"/>
              <a:t>调用之前，将调用函数的工作状态（当前位置、当前变量等）入栈保存</a:t>
            </a:r>
            <a:endParaRPr lang="en-US" altLang="zh-CN" dirty="0"/>
          </a:p>
          <a:p>
            <a:pPr lvl="1"/>
            <a:r>
              <a:rPr lang="zh-CN" altLang="en-US" dirty="0"/>
              <a:t>调用：形实结合、转移到被调用函数并执行</a:t>
            </a:r>
            <a:endParaRPr lang="en-US" altLang="zh-CN" dirty="0"/>
          </a:p>
          <a:p>
            <a:pPr lvl="1"/>
            <a:r>
              <a:rPr lang="zh-CN" altLang="en-US" dirty="0"/>
              <a:t>调用之后：出栈恢复调用函数的工作状态，继续执行调用函数</a:t>
            </a:r>
            <a:endParaRPr lang="en-US" altLang="zh-CN" dirty="0"/>
          </a:p>
          <a:p>
            <a:r>
              <a:rPr lang="zh-CN" altLang="en-US" dirty="0"/>
              <a:t>系统工作栈：用于函数调用的栈结构</a:t>
            </a:r>
            <a:endParaRPr lang="en-US" altLang="zh-CN" dirty="0"/>
          </a:p>
          <a:p>
            <a:r>
              <a:rPr lang="zh-CN" altLang="en-US" dirty="0"/>
              <a:t>栈中的数据元素为函数的工作状态</a:t>
            </a:r>
            <a:endParaRPr lang="en-US" altLang="zh-CN" dirty="0"/>
          </a:p>
          <a:p>
            <a:pPr lvl="1"/>
            <a:r>
              <a:rPr lang="zh-CN" altLang="en-US" dirty="0"/>
              <a:t>当前位置、当前变量等</a:t>
            </a:r>
            <a:endParaRPr lang="en-US" altLang="zh-CN" dirty="0"/>
          </a:p>
          <a:p>
            <a:r>
              <a:rPr lang="zh-CN" altLang="en-US" dirty="0"/>
              <a:t>以递归函数为例，解释系统工作栈原理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4CD1-C964-4BF5-A281-152FE9E14502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67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递归函数</a:t>
            </a:r>
            <a:r>
              <a:rPr lang="zh-CN" altLang="en-US" dirty="0"/>
              <a:t>：（直接或间接）调用自身的函数</a:t>
            </a:r>
            <a:endParaRPr lang="en-US" altLang="zh-CN" dirty="0"/>
          </a:p>
          <a:p>
            <a:r>
              <a:rPr lang="zh-CN" altLang="en-US" dirty="0"/>
              <a:t>很多数学函数是用递归的方式定义的</a:t>
            </a:r>
            <a:endParaRPr lang="en-US" altLang="zh-CN" dirty="0"/>
          </a:p>
          <a:p>
            <a:pPr lvl="1"/>
            <a:r>
              <a:rPr lang="zh-CN" altLang="en-US" dirty="0"/>
              <a:t>如斐波那契数列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递归函数的正确性判断：有限步终止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88C8-B27E-4109-8FB5-4BB29E08FB1D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26834" y="5185979"/>
            <a:ext cx="4490332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unsigned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(n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fib(n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+2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fib(n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43427" y="3911510"/>
            <a:ext cx="3857146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unsigned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fib(n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fib(n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-2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乘号 9"/>
          <p:cNvSpPr/>
          <p:nvPr/>
        </p:nvSpPr>
        <p:spPr>
          <a:xfrm>
            <a:off x="6234686" y="3920440"/>
            <a:ext cx="914400" cy="9144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乘号 10"/>
          <p:cNvSpPr/>
          <p:nvPr/>
        </p:nvSpPr>
        <p:spPr>
          <a:xfrm>
            <a:off x="6559817" y="5457600"/>
            <a:ext cx="914400" cy="9144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72000" y="1670674"/>
            <a:ext cx="4490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unsigned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(n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fib(n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fib(n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-2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9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35574"/>
          <a:stretch/>
        </p:blipFill>
        <p:spPr>
          <a:xfrm>
            <a:off x="5093106" y="799604"/>
            <a:ext cx="3940137" cy="1901394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en-US" altLang="zh-CN" dirty="0"/>
              <a:t>Hanoi</a:t>
            </a:r>
            <a:r>
              <a:rPr lang="zh-CN" altLang="en-US" dirty="0"/>
              <a:t>塔问题</a:t>
            </a:r>
            <a:endParaRPr lang="en-US" altLang="zh-CN" dirty="0"/>
          </a:p>
          <a:p>
            <a:r>
              <a:rPr lang="zh-CN" altLang="en-US" dirty="0">
                <a:solidFill>
                  <a:schemeClr val="accent5"/>
                </a:solidFill>
              </a:rPr>
              <a:t>最简问题</a:t>
            </a:r>
            <a:r>
              <a:rPr lang="zh-CN" altLang="en-US" dirty="0"/>
              <a:t>：将</a:t>
            </a:r>
            <a:r>
              <a:rPr lang="en-US" altLang="zh-CN" dirty="0"/>
              <a:t>1</a:t>
            </a:r>
            <a:r>
              <a:rPr lang="zh-CN" altLang="en-US" dirty="0"/>
              <a:t>个盘子由</a:t>
            </a:r>
            <a:r>
              <a:rPr lang="en-US" altLang="zh-CN" dirty="0"/>
              <a:t>X</a:t>
            </a:r>
            <a:r>
              <a:rPr lang="zh-CN" altLang="en-US" dirty="0"/>
              <a:t>移到</a:t>
            </a:r>
            <a:r>
              <a:rPr lang="en-US" altLang="zh-CN" dirty="0"/>
              <a:t>Z</a:t>
            </a:r>
          </a:p>
          <a:p>
            <a:r>
              <a:rPr lang="zh-CN" altLang="en-US" dirty="0">
                <a:solidFill>
                  <a:schemeClr val="accent5"/>
                </a:solidFill>
              </a:rPr>
              <a:t>问题规约</a:t>
            </a:r>
            <a:r>
              <a:rPr lang="zh-CN" altLang="en-US" dirty="0"/>
              <a:t>：将</a:t>
            </a:r>
            <a:r>
              <a:rPr lang="en-US" altLang="zh-CN" dirty="0"/>
              <a:t>n</a:t>
            </a:r>
            <a:r>
              <a:rPr lang="zh-CN" altLang="en-US" dirty="0"/>
              <a:t>个盘子由</a:t>
            </a:r>
            <a:r>
              <a:rPr lang="en-US" altLang="zh-CN" dirty="0"/>
              <a:t>X</a:t>
            </a:r>
            <a:r>
              <a:rPr lang="zh-CN" altLang="en-US" dirty="0"/>
              <a:t>移到</a:t>
            </a:r>
            <a:r>
              <a:rPr lang="en-US" altLang="zh-CN" dirty="0"/>
              <a:t>Z</a:t>
            </a:r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n-1</a:t>
            </a:r>
            <a:r>
              <a:rPr lang="zh-CN" altLang="en-US" dirty="0"/>
              <a:t>个盘子由</a:t>
            </a:r>
            <a:r>
              <a:rPr lang="en-US" altLang="zh-CN" dirty="0"/>
              <a:t>X</a:t>
            </a:r>
            <a:r>
              <a:rPr lang="zh-CN" altLang="en-US" dirty="0"/>
              <a:t>移到</a:t>
            </a:r>
            <a:r>
              <a:rPr lang="en-US" altLang="zh-CN" dirty="0"/>
              <a:t>Y</a:t>
            </a:r>
          </a:p>
          <a:p>
            <a:pPr lvl="1"/>
            <a:r>
              <a:rPr lang="zh-CN" altLang="en-US" dirty="0"/>
              <a:t>将盘子</a:t>
            </a:r>
            <a:r>
              <a:rPr lang="en-US" altLang="zh-CN" dirty="0"/>
              <a:t>n</a:t>
            </a:r>
            <a:r>
              <a:rPr lang="zh-CN" altLang="en-US" dirty="0"/>
              <a:t>由</a:t>
            </a:r>
            <a:r>
              <a:rPr lang="en-US" altLang="zh-CN" dirty="0"/>
              <a:t>X</a:t>
            </a:r>
            <a:r>
              <a:rPr lang="zh-CN" altLang="en-US" dirty="0"/>
              <a:t>移到</a:t>
            </a:r>
            <a:r>
              <a:rPr lang="en-US" altLang="zh-CN" dirty="0"/>
              <a:t>Z</a:t>
            </a:r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n-1</a:t>
            </a:r>
            <a:r>
              <a:rPr lang="zh-CN" altLang="en-US" dirty="0"/>
              <a:t>个盘子由</a:t>
            </a:r>
            <a:r>
              <a:rPr lang="en-US" altLang="zh-CN" dirty="0"/>
              <a:t>Y</a:t>
            </a:r>
            <a:r>
              <a:rPr lang="zh-CN" altLang="en-US" dirty="0"/>
              <a:t>移到</a:t>
            </a:r>
            <a:r>
              <a:rPr lang="en-US" altLang="zh-CN" dirty="0"/>
              <a:t>Z</a:t>
            </a:r>
          </a:p>
          <a:p>
            <a:r>
              <a:rPr lang="zh-CN" altLang="en-US" dirty="0"/>
              <a:t>算法</a:t>
            </a:r>
            <a:r>
              <a:rPr lang="en-US" altLang="zh-CN" dirty="0"/>
              <a:t>3.31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4BAB-9A88-487D-8613-3714323F29F8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2000" y="3489512"/>
            <a:ext cx="56300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x,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y,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z)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move(x,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,z);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x, z, y);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move(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x,n,z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y, x, z);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6604" y="4203785"/>
            <a:ext cx="5630067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move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u,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"move %d from %c to %c"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u, v);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91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  <p:bldP spid="7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en-US" altLang="zh-CN" dirty="0"/>
              <a:t>Hanoi</a:t>
            </a:r>
            <a:r>
              <a:rPr lang="zh-CN" altLang="en-US" dirty="0"/>
              <a:t>塔问题 </a:t>
            </a:r>
            <a:r>
              <a:rPr lang="en-US" altLang="zh-CN" dirty="0"/>
              <a:t>– </a:t>
            </a:r>
            <a:r>
              <a:rPr lang="zh-CN" altLang="en-US" dirty="0"/>
              <a:t>执行过程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5358-F8AB-4461-952B-8FEBF3DAB878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D088C6-759C-47D9-A812-2657641FFCAD}"/>
              </a:ext>
            </a:extLst>
          </p:cNvPr>
          <p:cNvSpPr txBox="1"/>
          <p:nvPr/>
        </p:nvSpPr>
        <p:spPr>
          <a:xfrm>
            <a:off x="793376" y="891961"/>
            <a:ext cx="5883342" cy="5035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'B'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'C’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x,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y,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z)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     move(x,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,z);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8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x, z, y);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     move(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x,n,z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y, x, z);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 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D7B7ECF-C555-43B9-B130-4934CC45B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682058"/>
              </p:ext>
            </p:extLst>
          </p:nvPr>
        </p:nvGraphicFramePr>
        <p:xfrm>
          <a:off x="4840718" y="3033744"/>
          <a:ext cx="3672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32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工作栈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当前变量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main,L2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右箭头 6">
            <a:extLst>
              <a:ext uri="{FF2B5EF4-FFF2-40B4-BE49-F238E27FC236}">
                <a16:creationId xmlns:a16="http://schemas.microsoft.com/office/drawing/2014/main" id="{7118EEBA-405F-4721-95A9-271A31DD7A8E}"/>
              </a:ext>
            </a:extLst>
          </p:cNvPr>
          <p:cNvSpPr/>
          <p:nvPr/>
        </p:nvSpPr>
        <p:spPr>
          <a:xfrm>
            <a:off x="217207" y="1428279"/>
            <a:ext cx="429584" cy="270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30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en-US" altLang="zh-CN" dirty="0"/>
              <a:t>Hanoi</a:t>
            </a:r>
            <a:r>
              <a:rPr lang="zh-CN" altLang="en-US" dirty="0"/>
              <a:t>塔问题 </a:t>
            </a:r>
            <a:r>
              <a:rPr lang="en-US" altLang="zh-CN" dirty="0"/>
              <a:t>– </a:t>
            </a:r>
            <a:r>
              <a:rPr lang="zh-CN" altLang="en-US" dirty="0"/>
              <a:t>执行过程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8F89-3F5D-4E79-B973-2FC9F9523C43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D088C6-759C-47D9-A812-2657641FFCAD}"/>
              </a:ext>
            </a:extLst>
          </p:cNvPr>
          <p:cNvSpPr txBox="1"/>
          <p:nvPr/>
        </p:nvSpPr>
        <p:spPr>
          <a:xfrm>
            <a:off x="793376" y="891961"/>
            <a:ext cx="5883342" cy="5035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'B'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'C’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x,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y,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z)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     move(x,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,z);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8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x, z, y);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     move(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x,n,z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y, x, z);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 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D7B7ECF-C555-43B9-B130-4934CC45B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204494"/>
              </p:ext>
            </p:extLst>
          </p:nvPr>
        </p:nvGraphicFramePr>
        <p:xfrm>
          <a:off x="4840718" y="3033744"/>
          <a:ext cx="3672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32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工作栈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当前变量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hanoi,L5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n=3,x=</a:t>
                      </a:r>
                      <a:r>
                        <a:rPr lang="en-US" altLang="zh-CN" sz="1800" dirty="0" err="1"/>
                        <a:t>A,y</a:t>
                      </a:r>
                      <a:r>
                        <a:rPr lang="en-US" altLang="zh-CN" sz="1800" dirty="0"/>
                        <a:t>=</a:t>
                      </a:r>
                      <a:r>
                        <a:rPr lang="en-US" altLang="zh-CN" sz="1800" dirty="0" err="1"/>
                        <a:t>B,z</a:t>
                      </a:r>
                      <a:r>
                        <a:rPr lang="en-US" altLang="zh-CN" sz="1800" dirty="0"/>
                        <a:t>=C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5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main,L2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右箭头 6">
            <a:extLst>
              <a:ext uri="{FF2B5EF4-FFF2-40B4-BE49-F238E27FC236}">
                <a16:creationId xmlns:a16="http://schemas.microsoft.com/office/drawing/2014/main" id="{7118EEBA-405F-4721-95A9-271A31DD7A8E}"/>
              </a:ext>
            </a:extLst>
          </p:cNvPr>
          <p:cNvSpPr/>
          <p:nvPr/>
        </p:nvSpPr>
        <p:spPr>
          <a:xfrm>
            <a:off x="217207" y="2668047"/>
            <a:ext cx="429584" cy="270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26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en-US" altLang="zh-CN" dirty="0"/>
              <a:t>Hanoi</a:t>
            </a:r>
            <a:r>
              <a:rPr lang="zh-CN" altLang="en-US" dirty="0"/>
              <a:t>塔问题 </a:t>
            </a:r>
            <a:r>
              <a:rPr lang="en-US" altLang="zh-CN" dirty="0"/>
              <a:t>– </a:t>
            </a:r>
            <a:r>
              <a:rPr lang="zh-CN" altLang="en-US" dirty="0"/>
              <a:t>执行过程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0645-979D-477C-8682-240810AA14A6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D088C6-759C-47D9-A812-2657641FFCAD}"/>
              </a:ext>
            </a:extLst>
          </p:cNvPr>
          <p:cNvSpPr txBox="1"/>
          <p:nvPr/>
        </p:nvSpPr>
        <p:spPr>
          <a:xfrm>
            <a:off x="793376" y="891961"/>
            <a:ext cx="5883342" cy="5035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'B'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'C’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x,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y,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z)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     move(x,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,z);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8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x, z, y);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     move(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x,n,z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y, x, z);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 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D7B7ECF-C555-43B9-B130-4934CC45B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735209"/>
              </p:ext>
            </p:extLst>
          </p:nvPr>
        </p:nvGraphicFramePr>
        <p:xfrm>
          <a:off x="4840718" y="3033744"/>
          <a:ext cx="3672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32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工作栈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当前变量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hanoi,L8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n=3,x=</a:t>
                      </a:r>
                      <a:r>
                        <a:rPr lang="en-US" altLang="zh-CN" sz="1800" dirty="0" err="1"/>
                        <a:t>A,y</a:t>
                      </a:r>
                      <a:r>
                        <a:rPr lang="en-US" altLang="zh-CN" sz="1800" dirty="0"/>
                        <a:t>=</a:t>
                      </a:r>
                      <a:r>
                        <a:rPr lang="en-US" altLang="zh-CN" sz="1800" dirty="0" err="1"/>
                        <a:t>B,z</a:t>
                      </a:r>
                      <a:r>
                        <a:rPr lang="en-US" altLang="zh-CN" sz="1800" dirty="0"/>
                        <a:t>=C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5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main,L2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右箭头 6">
            <a:extLst>
              <a:ext uri="{FF2B5EF4-FFF2-40B4-BE49-F238E27FC236}">
                <a16:creationId xmlns:a16="http://schemas.microsoft.com/office/drawing/2014/main" id="{7118EEBA-405F-4721-95A9-271A31DD7A8E}"/>
              </a:ext>
            </a:extLst>
          </p:cNvPr>
          <p:cNvSpPr/>
          <p:nvPr/>
        </p:nvSpPr>
        <p:spPr>
          <a:xfrm>
            <a:off x="217207" y="3913426"/>
            <a:ext cx="429584" cy="270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47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4896513" cy="5868770"/>
          </a:xfrm>
        </p:spPr>
        <p:txBody>
          <a:bodyPr/>
          <a:lstStyle/>
          <a:p>
            <a:r>
              <a:rPr lang="zh-CN" altLang="en-US" dirty="0"/>
              <a:t>设栈</a:t>
            </a:r>
            <a:r>
              <a:rPr lang="en-US" altLang="zh-CN" dirty="0"/>
              <a:t>S = (</a:t>
            </a:r>
            <a:r>
              <a:rPr lang="en-US" altLang="zh-CN"/>
              <a:t>a</a:t>
            </a:r>
            <a:r>
              <a:rPr lang="en-US" altLang="zh-CN" baseline="-25000"/>
              <a:t>1</a:t>
            </a:r>
            <a:r>
              <a:rPr lang="en-US" altLang="zh-CN"/>
              <a:t>,a</a:t>
            </a:r>
            <a:r>
              <a:rPr lang="en-US" altLang="zh-CN" baseline="-25000"/>
              <a:t>2</a:t>
            </a:r>
            <a:r>
              <a:rPr lang="en-US" altLang="zh-CN"/>
              <a:t>,...,a</a:t>
            </a:r>
            <a:r>
              <a:rPr lang="en-US" altLang="zh-CN" baseline="-25000"/>
              <a:t>n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zh-CN" altLang="en-US" dirty="0"/>
              <a:t>称为栈底</a:t>
            </a:r>
            <a:r>
              <a:rPr lang="en-US" altLang="zh-CN" dirty="0"/>
              <a:t>(bottom)</a:t>
            </a:r>
            <a:r>
              <a:rPr lang="zh-CN" altLang="en-US" dirty="0"/>
              <a:t>元素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baseline="-25000" dirty="0"/>
              <a:t>n</a:t>
            </a:r>
            <a:r>
              <a:rPr lang="zh-CN" altLang="en-US" dirty="0"/>
              <a:t>称为栈顶</a:t>
            </a:r>
            <a:r>
              <a:rPr lang="en-US" altLang="zh-CN" dirty="0"/>
              <a:t>(top)</a:t>
            </a:r>
            <a:r>
              <a:rPr lang="zh-CN" altLang="en-US" dirty="0"/>
              <a:t>元素</a:t>
            </a:r>
          </a:p>
          <a:p>
            <a:r>
              <a:rPr lang="zh-CN" altLang="en-US" dirty="0"/>
              <a:t>栈顶插入元素 </a:t>
            </a:r>
            <a:r>
              <a:rPr lang="en-US" altLang="zh-CN" dirty="0"/>
              <a:t>– </a:t>
            </a:r>
            <a:r>
              <a:rPr lang="zh-CN" altLang="en-US" dirty="0"/>
              <a:t>入栈</a:t>
            </a:r>
          </a:p>
          <a:p>
            <a:r>
              <a:rPr lang="zh-CN" altLang="en-US" dirty="0"/>
              <a:t>栈顶删除元素 </a:t>
            </a:r>
            <a:r>
              <a:rPr lang="en-US" altLang="zh-CN" dirty="0"/>
              <a:t>– </a:t>
            </a:r>
            <a:r>
              <a:rPr lang="zh-CN" altLang="en-US" dirty="0"/>
              <a:t>出栈</a:t>
            </a:r>
            <a:endParaRPr lang="en-US" altLang="zh-CN" dirty="0"/>
          </a:p>
          <a:p>
            <a:r>
              <a:rPr lang="zh-CN" altLang="en-US" dirty="0"/>
              <a:t>后进先出</a:t>
            </a:r>
            <a:r>
              <a:rPr lang="en-US" altLang="zh-CN" dirty="0"/>
              <a:t>(last in first out, LIFO)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CD14-CBEF-4E52-99E3-0C876AB3166A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</a:t>
            </a:fld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733165" y="2216161"/>
            <a:ext cx="0" cy="21600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733165" y="4358743"/>
            <a:ext cx="1080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813165" y="2216161"/>
            <a:ext cx="0" cy="21600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 flipV="1">
            <a:off x="6733165" y="3998743"/>
            <a:ext cx="1080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 flipV="1">
            <a:off x="6733165" y="3638743"/>
            <a:ext cx="1080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6733165" y="2918743"/>
            <a:ext cx="1080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6733165" y="2558743"/>
            <a:ext cx="1080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065416" y="39980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30" name="文本框 29"/>
          <p:cNvSpPr txBox="1"/>
          <p:nvPr/>
        </p:nvSpPr>
        <p:spPr>
          <a:xfrm>
            <a:off x="7065416" y="36087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31" name="文本框 30"/>
          <p:cNvSpPr txBox="1"/>
          <p:nvPr/>
        </p:nvSpPr>
        <p:spPr>
          <a:xfrm>
            <a:off x="7065416" y="2558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n</a:t>
            </a:r>
            <a:endParaRPr lang="zh-CN" altLang="en-US" baseline="-25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7111848" y="311475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baseline="-25000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5712822" y="4182684"/>
            <a:ext cx="10203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5712822" y="2741624"/>
            <a:ext cx="10203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754583" y="2374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栈顶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5754582" y="38092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栈底</a:t>
            </a:r>
          </a:p>
        </p:txBody>
      </p:sp>
      <p:cxnSp>
        <p:nvCxnSpPr>
          <p:cNvPr id="46" name="曲线连接符 45"/>
          <p:cNvCxnSpPr/>
          <p:nvPr/>
        </p:nvCxnSpPr>
        <p:spPr>
          <a:xfrm rot="10800000" flipV="1">
            <a:off x="7480914" y="1720256"/>
            <a:ext cx="864055" cy="658488"/>
          </a:xfrm>
          <a:prstGeom prst="curvedConnector3">
            <a:avLst>
              <a:gd name="adj1" fmla="val 99386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曲线连接符 47"/>
          <p:cNvCxnSpPr/>
          <p:nvPr/>
        </p:nvCxnSpPr>
        <p:spPr>
          <a:xfrm rot="10800000" flipH="1" flipV="1">
            <a:off x="6201361" y="1720256"/>
            <a:ext cx="864055" cy="658488"/>
          </a:xfrm>
          <a:prstGeom prst="curvedConnector3">
            <a:avLst>
              <a:gd name="adj1" fmla="val 99386"/>
            </a:avLst>
          </a:prstGeom>
          <a:ln>
            <a:headEnd type="arrow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7434372" y="14373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入栈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6280398" y="14373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出栈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203747" y="3608733"/>
            <a:ext cx="2856007" cy="2823243"/>
            <a:chOff x="1203747" y="3608733"/>
            <a:chExt cx="2856007" cy="2823243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3747" y="3608733"/>
              <a:ext cx="2856007" cy="2176912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207042" y="5785645"/>
              <a:ext cx="28494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詹天佑设计的人字形铁路（北京青龙桥车站附近）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64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en-US" altLang="zh-CN" dirty="0"/>
              <a:t>Hanoi</a:t>
            </a:r>
            <a:r>
              <a:rPr lang="zh-CN" altLang="en-US" dirty="0"/>
              <a:t>塔问题 </a:t>
            </a:r>
            <a:r>
              <a:rPr lang="en-US" altLang="zh-CN" dirty="0"/>
              <a:t>– </a:t>
            </a:r>
            <a:r>
              <a:rPr lang="zh-CN" altLang="en-US" dirty="0"/>
              <a:t>执行过程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6068-96B5-49F5-B4F6-A290C723300A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D088C6-759C-47D9-A812-2657641FFCAD}"/>
              </a:ext>
            </a:extLst>
          </p:cNvPr>
          <p:cNvSpPr txBox="1"/>
          <p:nvPr/>
        </p:nvSpPr>
        <p:spPr>
          <a:xfrm>
            <a:off x="793376" y="891961"/>
            <a:ext cx="5883342" cy="5035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'B'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'C’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x,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y,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z)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     move(x,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,z);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8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x, z, y);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     move(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x,n,z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y, x, z);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 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D7B7ECF-C555-43B9-B130-4934CC45B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477661"/>
              </p:ext>
            </p:extLst>
          </p:nvPr>
        </p:nvGraphicFramePr>
        <p:xfrm>
          <a:off x="4840718" y="3033744"/>
          <a:ext cx="3672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32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工作栈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当前变量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hanoi,L5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n=2,x=</a:t>
                      </a:r>
                      <a:r>
                        <a:rPr lang="en-US" altLang="zh-CN" sz="1800" dirty="0" err="1"/>
                        <a:t>A,y</a:t>
                      </a:r>
                      <a:r>
                        <a:rPr lang="en-US" altLang="zh-CN" sz="1800" dirty="0"/>
                        <a:t>=</a:t>
                      </a:r>
                      <a:r>
                        <a:rPr lang="en-US" altLang="zh-CN" sz="1800" dirty="0" err="1"/>
                        <a:t>C,z</a:t>
                      </a:r>
                      <a:r>
                        <a:rPr lang="en-US" altLang="zh-CN" sz="1800" dirty="0"/>
                        <a:t>=B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10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hanoi,L8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n=3,x=</a:t>
                      </a:r>
                      <a:r>
                        <a:rPr lang="en-US" altLang="zh-CN" sz="1800" dirty="0" err="1"/>
                        <a:t>A,y</a:t>
                      </a:r>
                      <a:r>
                        <a:rPr lang="en-US" altLang="zh-CN" sz="1800" dirty="0"/>
                        <a:t>=</a:t>
                      </a:r>
                      <a:r>
                        <a:rPr lang="en-US" altLang="zh-CN" sz="1800" dirty="0" err="1"/>
                        <a:t>B,z</a:t>
                      </a:r>
                      <a:r>
                        <a:rPr lang="en-US" altLang="zh-CN" sz="1800" dirty="0"/>
                        <a:t>=C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5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main,L2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右箭头 6">
            <a:extLst>
              <a:ext uri="{FF2B5EF4-FFF2-40B4-BE49-F238E27FC236}">
                <a16:creationId xmlns:a16="http://schemas.microsoft.com/office/drawing/2014/main" id="{1115A1F0-5DA2-4EDA-A003-9E943439DC3A}"/>
              </a:ext>
            </a:extLst>
          </p:cNvPr>
          <p:cNvSpPr/>
          <p:nvPr/>
        </p:nvSpPr>
        <p:spPr>
          <a:xfrm>
            <a:off x="217207" y="2668047"/>
            <a:ext cx="429584" cy="270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2333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en-US" altLang="zh-CN" dirty="0"/>
              <a:t>Hanoi</a:t>
            </a:r>
            <a:r>
              <a:rPr lang="zh-CN" altLang="en-US" dirty="0"/>
              <a:t>塔问题 </a:t>
            </a:r>
            <a:r>
              <a:rPr lang="en-US" altLang="zh-CN" dirty="0"/>
              <a:t>– </a:t>
            </a:r>
            <a:r>
              <a:rPr lang="zh-CN" altLang="en-US" dirty="0"/>
              <a:t>执行过程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948B-2ED5-4828-B6A5-9099FFA2DDB0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D088C6-759C-47D9-A812-2657641FFCAD}"/>
              </a:ext>
            </a:extLst>
          </p:cNvPr>
          <p:cNvSpPr txBox="1"/>
          <p:nvPr/>
        </p:nvSpPr>
        <p:spPr>
          <a:xfrm>
            <a:off x="793376" y="891961"/>
            <a:ext cx="5883342" cy="5035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'B'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'C’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x,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y,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z)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     move(x,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,z);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8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x, z, y);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     move(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x,n,z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y, x, z);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 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D7B7ECF-C555-43B9-B130-4934CC45B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095398"/>
              </p:ext>
            </p:extLst>
          </p:nvPr>
        </p:nvGraphicFramePr>
        <p:xfrm>
          <a:off x="4840718" y="3033744"/>
          <a:ext cx="3672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32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工作栈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当前变量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hanoi,L8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n=2,x=</a:t>
                      </a:r>
                      <a:r>
                        <a:rPr lang="en-US" altLang="zh-CN" sz="1800" dirty="0" err="1"/>
                        <a:t>A,y</a:t>
                      </a:r>
                      <a:r>
                        <a:rPr lang="en-US" altLang="zh-CN" sz="1800" dirty="0"/>
                        <a:t>=</a:t>
                      </a:r>
                      <a:r>
                        <a:rPr lang="en-US" altLang="zh-CN" sz="1800" dirty="0" err="1"/>
                        <a:t>C,z</a:t>
                      </a:r>
                      <a:r>
                        <a:rPr lang="en-US" altLang="zh-CN" sz="1800" dirty="0"/>
                        <a:t>=B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10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hanoi,L8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n=3,x=</a:t>
                      </a:r>
                      <a:r>
                        <a:rPr lang="en-US" altLang="zh-CN" sz="1800" dirty="0" err="1"/>
                        <a:t>A,y</a:t>
                      </a:r>
                      <a:r>
                        <a:rPr lang="en-US" altLang="zh-CN" sz="1800" dirty="0"/>
                        <a:t>=</a:t>
                      </a:r>
                      <a:r>
                        <a:rPr lang="en-US" altLang="zh-CN" sz="1800" dirty="0" err="1"/>
                        <a:t>B,z</a:t>
                      </a:r>
                      <a:r>
                        <a:rPr lang="en-US" altLang="zh-CN" sz="1800" dirty="0"/>
                        <a:t>=C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5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main,L2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右箭头 6">
            <a:extLst>
              <a:ext uri="{FF2B5EF4-FFF2-40B4-BE49-F238E27FC236}">
                <a16:creationId xmlns:a16="http://schemas.microsoft.com/office/drawing/2014/main" id="{1CC86993-FEA5-450A-8BE2-B325A8416BF8}"/>
              </a:ext>
            </a:extLst>
          </p:cNvPr>
          <p:cNvSpPr/>
          <p:nvPr/>
        </p:nvSpPr>
        <p:spPr>
          <a:xfrm>
            <a:off x="217207" y="3913426"/>
            <a:ext cx="429584" cy="270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3996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en-US" altLang="zh-CN" dirty="0"/>
              <a:t>Hanoi</a:t>
            </a:r>
            <a:r>
              <a:rPr lang="zh-CN" altLang="en-US" dirty="0"/>
              <a:t>塔问题 </a:t>
            </a:r>
            <a:r>
              <a:rPr lang="en-US" altLang="zh-CN" dirty="0"/>
              <a:t>– </a:t>
            </a:r>
            <a:r>
              <a:rPr lang="zh-CN" altLang="en-US" dirty="0"/>
              <a:t>执行过程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B552-7D32-46DA-9BB9-0B3ED9948CF9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D088C6-759C-47D9-A812-2657641FFCAD}"/>
              </a:ext>
            </a:extLst>
          </p:cNvPr>
          <p:cNvSpPr txBox="1"/>
          <p:nvPr/>
        </p:nvSpPr>
        <p:spPr>
          <a:xfrm>
            <a:off x="793376" y="891961"/>
            <a:ext cx="5883342" cy="5035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'B'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'C’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x,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y,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z)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     move(x,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,z);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8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x, z, y);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     move(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x,n,z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y, x, z);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 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D7B7ECF-C555-43B9-B130-4934CC45B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401120"/>
              </p:ext>
            </p:extLst>
          </p:nvPr>
        </p:nvGraphicFramePr>
        <p:xfrm>
          <a:off x="4840718" y="3033744"/>
          <a:ext cx="3672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32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工作栈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当前变量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hanoi,L5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n=1,x=</a:t>
                      </a:r>
                      <a:r>
                        <a:rPr lang="en-US" altLang="zh-CN" sz="1800" dirty="0" err="1"/>
                        <a:t>A,y</a:t>
                      </a:r>
                      <a:r>
                        <a:rPr lang="en-US" altLang="zh-CN" sz="1800" dirty="0"/>
                        <a:t>=</a:t>
                      </a:r>
                      <a:r>
                        <a:rPr lang="en-US" altLang="zh-CN" sz="1800" dirty="0" err="1"/>
                        <a:t>B,z</a:t>
                      </a:r>
                      <a:r>
                        <a:rPr lang="en-US" altLang="zh-CN" sz="1800" dirty="0"/>
                        <a:t>=C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472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hanoi,L8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n=2,x=</a:t>
                      </a:r>
                      <a:r>
                        <a:rPr lang="en-US" altLang="zh-CN" sz="1800" dirty="0" err="1"/>
                        <a:t>A,y</a:t>
                      </a:r>
                      <a:r>
                        <a:rPr lang="en-US" altLang="zh-CN" sz="1800" dirty="0"/>
                        <a:t>=</a:t>
                      </a:r>
                      <a:r>
                        <a:rPr lang="en-US" altLang="zh-CN" sz="1800" dirty="0" err="1"/>
                        <a:t>C,z</a:t>
                      </a:r>
                      <a:r>
                        <a:rPr lang="en-US" altLang="zh-CN" sz="1800" dirty="0"/>
                        <a:t>=B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10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hanoi,L8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n=3,x=</a:t>
                      </a:r>
                      <a:r>
                        <a:rPr lang="en-US" altLang="zh-CN" sz="1800" dirty="0" err="1"/>
                        <a:t>A,y</a:t>
                      </a:r>
                      <a:r>
                        <a:rPr lang="en-US" altLang="zh-CN" sz="1800" dirty="0"/>
                        <a:t>=</a:t>
                      </a:r>
                      <a:r>
                        <a:rPr lang="en-US" altLang="zh-CN" sz="1800" dirty="0" err="1"/>
                        <a:t>B,z</a:t>
                      </a:r>
                      <a:r>
                        <a:rPr lang="en-US" altLang="zh-CN" sz="1800" dirty="0"/>
                        <a:t>=C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5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main,L2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右箭头 6">
            <a:extLst>
              <a:ext uri="{FF2B5EF4-FFF2-40B4-BE49-F238E27FC236}">
                <a16:creationId xmlns:a16="http://schemas.microsoft.com/office/drawing/2014/main" id="{97D4768A-CADC-4C17-95A1-8ABE580B4144}"/>
              </a:ext>
            </a:extLst>
          </p:cNvPr>
          <p:cNvSpPr/>
          <p:nvPr/>
        </p:nvSpPr>
        <p:spPr>
          <a:xfrm>
            <a:off x="217207" y="2668047"/>
            <a:ext cx="429584" cy="270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9306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en-US" altLang="zh-CN" dirty="0"/>
              <a:t>Hanoi</a:t>
            </a:r>
            <a:r>
              <a:rPr lang="zh-CN" altLang="en-US" dirty="0"/>
              <a:t>塔问题 </a:t>
            </a:r>
            <a:r>
              <a:rPr lang="en-US" altLang="zh-CN" dirty="0"/>
              <a:t>– </a:t>
            </a:r>
            <a:r>
              <a:rPr lang="zh-CN" altLang="en-US" dirty="0"/>
              <a:t>执行过程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B69D-8598-4C41-8062-8EB1B84A7A6C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D088C6-759C-47D9-A812-2657641FFCAD}"/>
              </a:ext>
            </a:extLst>
          </p:cNvPr>
          <p:cNvSpPr txBox="1"/>
          <p:nvPr/>
        </p:nvSpPr>
        <p:spPr>
          <a:xfrm>
            <a:off x="793376" y="891961"/>
            <a:ext cx="5883342" cy="5035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'B'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'C’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x,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y,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z)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     move(x,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,z);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8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x, z, y);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     move(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x,n,z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y, x, z);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 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D7B7ECF-C555-43B9-B130-4934CC45B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241470"/>
              </p:ext>
            </p:extLst>
          </p:nvPr>
        </p:nvGraphicFramePr>
        <p:xfrm>
          <a:off x="4840718" y="3033744"/>
          <a:ext cx="3672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32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工作栈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当前变量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hanoi,L9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n=2,x=</a:t>
                      </a:r>
                      <a:r>
                        <a:rPr lang="en-US" altLang="zh-CN" sz="1800" dirty="0" err="1"/>
                        <a:t>A,y</a:t>
                      </a:r>
                      <a:r>
                        <a:rPr lang="en-US" altLang="zh-CN" sz="1800" dirty="0"/>
                        <a:t>=</a:t>
                      </a:r>
                      <a:r>
                        <a:rPr lang="en-US" altLang="zh-CN" sz="1800" dirty="0" err="1"/>
                        <a:t>C,z</a:t>
                      </a:r>
                      <a:r>
                        <a:rPr lang="en-US" altLang="zh-CN" sz="1800" dirty="0"/>
                        <a:t>=B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10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hanoi,L8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n=3,x=</a:t>
                      </a:r>
                      <a:r>
                        <a:rPr lang="en-US" altLang="zh-CN" sz="1800" dirty="0" err="1"/>
                        <a:t>A,y</a:t>
                      </a:r>
                      <a:r>
                        <a:rPr lang="en-US" altLang="zh-CN" sz="1800" dirty="0"/>
                        <a:t>=</a:t>
                      </a:r>
                      <a:r>
                        <a:rPr lang="en-US" altLang="zh-CN" sz="1800" dirty="0" err="1"/>
                        <a:t>B,z</a:t>
                      </a:r>
                      <a:r>
                        <a:rPr lang="en-US" altLang="zh-CN" sz="1800" dirty="0"/>
                        <a:t>=C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5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main,L2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右箭头 6">
            <a:extLst>
              <a:ext uri="{FF2B5EF4-FFF2-40B4-BE49-F238E27FC236}">
                <a16:creationId xmlns:a16="http://schemas.microsoft.com/office/drawing/2014/main" id="{97D4768A-CADC-4C17-95A1-8ABE580B4144}"/>
              </a:ext>
            </a:extLst>
          </p:cNvPr>
          <p:cNvSpPr/>
          <p:nvPr/>
        </p:nvSpPr>
        <p:spPr>
          <a:xfrm>
            <a:off x="217207" y="4300503"/>
            <a:ext cx="429584" cy="270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5022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en-US" altLang="zh-CN" dirty="0"/>
              <a:t>Hanoi</a:t>
            </a:r>
            <a:r>
              <a:rPr lang="zh-CN" altLang="en-US" dirty="0"/>
              <a:t>塔问题 </a:t>
            </a:r>
            <a:r>
              <a:rPr lang="en-US" altLang="zh-CN" dirty="0"/>
              <a:t>– </a:t>
            </a:r>
            <a:r>
              <a:rPr lang="zh-CN" altLang="en-US" dirty="0"/>
              <a:t>执行过程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B2B15-765D-4CAF-AFE2-2EAA26AF61E3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D088C6-759C-47D9-A812-2657641FFCAD}"/>
              </a:ext>
            </a:extLst>
          </p:cNvPr>
          <p:cNvSpPr txBox="1"/>
          <p:nvPr/>
        </p:nvSpPr>
        <p:spPr>
          <a:xfrm>
            <a:off x="793376" y="891961"/>
            <a:ext cx="5883342" cy="5035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'B'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'C’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x,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y,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z)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     move(x,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,z);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8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x, z, y);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     move(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x,n,z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y, x, z);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 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D7B7ECF-C555-43B9-B130-4934CC45B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63898"/>
              </p:ext>
            </p:extLst>
          </p:nvPr>
        </p:nvGraphicFramePr>
        <p:xfrm>
          <a:off x="4840718" y="3033744"/>
          <a:ext cx="3672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32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工作栈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当前变量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hanoi,La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n=2,x=</a:t>
                      </a:r>
                      <a:r>
                        <a:rPr lang="en-US" altLang="zh-CN" sz="1800" dirty="0" err="1"/>
                        <a:t>A,y</a:t>
                      </a:r>
                      <a:r>
                        <a:rPr lang="en-US" altLang="zh-CN" sz="1800" dirty="0"/>
                        <a:t>=</a:t>
                      </a:r>
                      <a:r>
                        <a:rPr lang="en-US" altLang="zh-CN" sz="1800" dirty="0" err="1"/>
                        <a:t>C,z</a:t>
                      </a:r>
                      <a:r>
                        <a:rPr lang="en-US" altLang="zh-CN" sz="1800" dirty="0"/>
                        <a:t>=B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10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hanoi,L8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n=3,x=</a:t>
                      </a:r>
                      <a:r>
                        <a:rPr lang="en-US" altLang="zh-CN" sz="1800" dirty="0" err="1"/>
                        <a:t>A,y</a:t>
                      </a:r>
                      <a:r>
                        <a:rPr lang="en-US" altLang="zh-CN" sz="1800" dirty="0"/>
                        <a:t>=</a:t>
                      </a:r>
                      <a:r>
                        <a:rPr lang="en-US" altLang="zh-CN" sz="1800" dirty="0" err="1"/>
                        <a:t>B,z</a:t>
                      </a:r>
                      <a:r>
                        <a:rPr lang="en-US" altLang="zh-CN" sz="1800" dirty="0"/>
                        <a:t>=C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5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main,L2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右箭头 6">
            <a:extLst>
              <a:ext uri="{FF2B5EF4-FFF2-40B4-BE49-F238E27FC236}">
                <a16:creationId xmlns:a16="http://schemas.microsoft.com/office/drawing/2014/main" id="{97D4768A-CADC-4C17-95A1-8ABE580B4144}"/>
              </a:ext>
            </a:extLst>
          </p:cNvPr>
          <p:cNvSpPr/>
          <p:nvPr/>
        </p:nvSpPr>
        <p:spPr>
          <a:xfrm>
            <a:off x="217207" y="4726849"/>
            <a:ext cx="429584" cy="270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1360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en-US" altLang="zh-CN" dirty="0"/>
              <a:t>Hanoi</a:t>
            </a:r>
            <a:r>
              <a:rPr lang="zh-CN" altLang="en-US" dirty="0"/>
              <a:t>塔问题 </a:t>
            </a:r>
            <a:r>
              <a:rPr lang="en-US" altLang="zh-CN" dirty="0"/>
              <a:t>– </a:t>
            </a:r>
            <a:r>
              <a:rPr lang="zh-CN" altLang="en-US" dirty="0"/>
              <a:t>执行过程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6B12-A276-4831-BF50-8A499F3AD0C4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D088C6-759C-47D9-A812-2657641FFCAD}"/>
              </a:ext>
            </a:extLst>
          </p:cNvPr>
          <p:cNvSpPr txBox="1"/>
          <p:nvPr/>
        </p:nvSpPr>
        <p:spPr>
          <a:xfrm>
            <a:off x="793376" y="891961"/>
            <a:ext cx="5883342" cy="5035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'B'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'C’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x,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y,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z)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     move(x,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,z);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8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x, z, y);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     move(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x,n,z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y, x, z);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 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D7B7ECF-C555-43B9-B130-4934CC45B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998146"/>
              </p:ext>
            </p:extLst>
          </p:nvPr>
        </p:nvGraphicFramePr>
        <p:xfrm>
          <a:off x="4840718" y="3033744"/>
          <a:ext cx="3672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32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工作栈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当前变量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hanoi,L5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n=1,x=</a:t>
                      </a:r>
                      <a:r>
                        <a:rPr lang="en-US" altLang="zh-CN" sz="1800" dirty="0" err="1"/>
                        <a:t>C,y</a:t>
                      </a:r>
                      <a:r>
                        <a:rPr lang="en-US" altLang="zh-CN" sz="1800" dirty="0"/>
                        <a:t>=</a:t>
                      </a:r>
                      <a:r>
                        <a:rPr lang="en-US" altLang="zh-CN" sz="1800" dirty="0" err="1"/>
                        <a:t>A,z</a:t>
                      </a:r>
                      <a:r>
                        <a:rPr lang="en-US" altLang="zh-CN" sz="1800" dirty="0"/>
                        <a:t>=B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9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hanoi,La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n=2,x=</a:t>
                      </a:r>
                      <a:r>
                        <a:rPr lang="en-US" altLang="zh-CN" sz="1800" dirty="0" err="1"/>
                        <a:t>A,y</a:t>
                      </a:r>
                      <a:r>
                        <a:rPr lang="en-US" altLang="zh-CN" sz="1800" dirty="0"/>
                        <a:t>=</a:t>
                      </a:r>
                      <a:r>
                        <a:rPr lang="en-US" altLang="zh-CN" sz="1800" dirty="0" err="1"/>
                        <a:t>C,z</a:t>
                      </a:r>
                      <a:r>
                        <a:rPr lang="en-US" altLang="zh-CN" sz="1800" dirty="0"/>
                        <a:t>=B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10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hanoi,L8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n=3,x=</a:t>
                      </a:r>
                      <a:r>
                        <a:rPr lang="en-US" altLang="zh-CN" sz="1800" dirty="0" err="1"/>
                        <a:t>A,y</a:t>
                      </a:r>
                      <a:r>
                        <a:rPr lang="en-US" altLang="zh-CN" sz="1800" dirty="0"/>
                        <a:t>=</a:t>
                      </a:r>
                      <a:r>
                        <a:rPr lang="en-US" altLang="zh-CN" sz="1800" dirty="0" err="1"/>
                        <a:t>B,z</a:t>
                      </a:r>
                      <a:r>
                        <a:rPr lang="en-US" altLang="zh-CN" sz="1800" dirty="0"/>
                        <a:t>=C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5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main,L2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右箭头 6">
            <a:extLst>
              <a:ext uri="{FF2B5EF4-FFF2-40B4-BE49-F238E27FC236}">
                <a16:creationId xmlns:a16="http://schemas.microsoft.com/office/drawing/2014/main" id="{D4EC35E2-4105-43AA-9490-0F9D58C52F19}"/>
              </a:ext>
            </a:extLst>
          </p:cNvPr>
          <p:cNvSpPr/>
          <p:nvPr/>
        </p:nvSpPr>
        <p:spPr>
          <a:xfrm>
            <a:off x="217207" y="2668047"/>
            <a:ext cx="429584" cy="270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9864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en-US" altLang="zh-CN" dirty="0"/>
              <a:t>Hanoi</a:t>
            </a:r>
            <a:r>
              <a:rPr lang="zh-CN" altLang="en-US" dirty="0"/>
              <a:t>塔问题 </a:t>
            </a:r>
            <a:r>
              <a:rPr lang="en-US" altLang="zh-CN" dirty="0"/>
              <a:t>– </a:t>
            </a:r>
            <a:r>
              <a:rPr lang="zh-CN" altLang="en-US" dirty="0"/>
              <a:t>执行过程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2A42-0903-4EA0-9FF6-7B29F2754AF5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D088C6-759C-47D9-A812-2657641FFCAD}"/>
              </a:ext>
            </a:extLst>
          </p:cNvPr>
          <p:cNvSpPr txBox="1"/>
          <p:nvPr/>
        </p:nvSpPr>
        <p:spPr>
          <a:xfrm>
            <a:off x="793376" y="891961"/>
            <a:ext cx="5883342" cy="5035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'B'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'C’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x,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y,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z)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     move(x,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,z);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8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x, z, y);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     move(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x,n,z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y, x, z);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 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D7B7ECF-C555-43B9-B130-4934CC45B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099166"/>
              </p:ext>
            </p:extLst>
          </p:nvPr>
        </p:nvGraphicFramePr>
        <p:xfrm>
          <a:off x="4840718" y="3033744"/>
          <a:ext cx="3672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32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工作栈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当前变量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hanoi,L9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n=3,x=</a:t>
                      </a:r>
                      <a:r>
                        <a:rPr lang="en-US" altLang="zh-CN" sz="1800" dirty="0" err="1"/>
                        <a:t>A,y</a:t>
                      </a:r>
                      <a:r>
                        <a:rPr lang="en-US" altLang="zh-CN" sz="1800" dirty="0"/>
                        <a:t>=</a:t>
                      </a:r>
                      <a:r>
                        <a:rPr lang="en-US" altLang="zh-CN" sz="1800" dirty="0" err="1"/>
                        <a:t>B,z</a:t>
                      </a:r>
                      <a:r>
                        <a:rPr lang="en-US" altLang="zh-CN" sz="1800" dirty="0"/>
                        <a:t>=C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5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main,L2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右箭头 6">
            <a:extLst>
              <a:ext uri="{FF2B5EF4-FFF2-40B4-BE49-F238E27FC236}">
                <a16:creationId xmlns:a16="http://schemas.microsoft.com/office/drawing/2014/main" id="{C1FA0676-5A73-4D25-BA3E-84F03230E312}"/>
              </a:ext>
            </a:extLst>
          </p:cNvPr>
          <p:cNvSpPr/>
          <p:nvPr/>
        </p:nvSpPr>
        <p:spPr>
          <a:xfrm>
            <a:off x="217207" y="4300503"/>
            <a:ext cx="429584" cy="270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952716-A867-437C-ABE6-AABF09F816B6}"/>
              </a:ext>
            </a:extLst>
          </p:cNvPr>
          <p:cNvSpPr txBox="1"/>
          <p:nvPr/>
        </p:nvSpPr>
        <p:spPr>
          <a:xfrm>
            <a:off x="6238116" y="5465329"/>
            <a:ext cx="1761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以下略</a:t>
            </a:r>
            <a:r>
              <a:rPr lang="en-US" altLang="zh-CN" sz="2400" i="1" dirty="0"/>
              <a:t>……</a:t>
            </a:r>
            <a:endParaRPr lang="zh-CN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1732695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时间复杂度分析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61EE-1BC0-4803-AFB5-16C6012CF714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422674" y="3277499"/>
                <a:ext cx="3325141" cy="71019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m:rPr>
                                  <m:brk m:alnAt="7"/>
                                </m:rP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时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≠1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时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2+2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674" y="3277499"/>
                <a:ext cx="3325141" cy="7101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4303620" y="4607638"/>
            <a:ext cx="156324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h(n)=O(2</a:t>
            </a:r>
            <a:r>
              <a:rPr lang="en-US" altLang="zh-CN" baseline="30000" dirty="0"/>
              <a:t>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4950261" y="4102099"/>
            <a:ext cx="269965" cy="3911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07640" y="911785"/>
            <a:ext cx="56300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x,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y,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z)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move(x,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,z);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x, z, y);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move(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x,n,z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hanoi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(n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y, x, z);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5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递归函数的特点</a:t>
            </a:r>
            <a:endParaRPr lang="en-US" altLang="zh-CN" b="1" dirty="0"/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结构清晰、可读性好</a:t>
            </a:r>
            <a:endParaRPr lang="en-US" altLang="zh-CN" dirty="0"/>
          </a:p>
          <a:p>
            <a:pPr lvl="1"/>
            <a:r>
              <a:rPr lang="zh-CN" altLang="en-US" dirty="0"/>
              <a:t>正确性容易证明</a:t>
            </a:r>
            <a:endParaRPr lang="en-US" altLang="zh-CN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时间复杂度高（递归自身特性、函数调用）</a:t>
            </a:r>
            <a:endParaRPr lang="en-US" altLang="zh-CN" dirty="0"/>
          </a:p>
          <a:p>
            <a:pPr lvl="1"/>
            <a:r>
              <a:rPr lang="zh-CN" altLang="en-US" dirty="0"/>
              <a:t>空间复杂度高（系统工作栈）</a:t>
            </a:r>
            <a:endParaRPr lang="en-US" altLang="zh-CN" dirty="0"/>
          </a:p>
          <a:p>
            <a:r>
              <a:rPr lang="zh-CN" altLang="en-US" dirty="0"/>
              <a:t>递归函数可以用栈改写</a:t>
            </a:r>
            <a:endParaRPr lang="en-US" altLang="zh-CN" dirty="0"/>
          </a:p>
          <a:p>
            <a:r>
              <a:rPr lang="zh-CN" altLang="en-US" dirty="0"/>
              <a:t>当递归函数计算复杂度过高时，应考虑不用递归的替代方案</a:t>
            </a:r>
            <a:endParaRPr lang="en-US" altLang="zh-CN" dirty="0"/>
          </a:p>
          <a:p>
            <a:pPr lvl="1"/>
            <a:r>
              <a:rPr lang="zh-CN" altLang="en-US" dirty="0"/>
              <a:t>如：计算斐波那契数列的非递归算法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291E-3792-4E1F-8774-409B000C7069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7870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本章复习提纲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栈和队列的基本概念</a:t>
            </a:r>
            <a:endParaRPr lang="en-US" altLang="zh-CN" dirty="0"/>
          </a:p>
          <a:p>
            <a:r>
              <a:rPr lang="zh-CN" altLang="en-US" dirty="0"/>
              <a:t>栈和队列的表示与实现</a:t>
            </a:r>
            <a:endParaRPr lang="en-US" altLang="zh-CN" dirty="0"/>
          </a:p>
          <a:p>
            <a:pPr lvl="1"/>
            <a:r>
              <a:rPr lang="zh-CN" altLang="en-US" dirty="0"/>
              <a:t>顺序栈、链栈、循环队列、链队列</a:t>
            </a:r>
            <a:endParaRPr lang="en-US" altLang="zh-CN" dirty="0"/>
          </a:p>
          <a:p>
            <a:pPr lvl="1"/>
            <a:r>
              <a:rPr lang="zh-CN" altLang="en-US" dirty="0"/>
              <a:t>基本操作的实现</a:t>
            </a:r>
            <a:endParaRPr lang="en-US" altLang="zh-CN" dirty="0"/>
          </a:p>
          <a:p>
            <a:r>
              <a:rPr lang="zh-CN" altLang="en-US" dirty="0"/>
              <a:t>栈的应用</a:t>
            </a:r>
            <a:endParaRPr lang="en-US" altLang="zh-CN" dirty="0"/>
          </a:p>
          <a:p>
            <a:pPr lvl="1"/>
            <a:r>
              <a:rPr lang="zh-CN" altLang="en-US" dirty="0"/>
              <a:t>表达式求值（三种表达式）</a:t>
            </a:r>
            <a:endParaRPr lang="en-US" altLang="zh-CN" dirty="0"/>
          </a:p>
          <a:p>
            <a:r>
              <a:rPr lang="zh-CN" altLang="en-US" dirty="0"/>
              <a:t>系统工作栈、递归函数、递归与栈的等价性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BD07-EB8F-4F6E-BEFF-F9BBA3EA55B5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92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栈的表示与实现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000" y="1188000"/>
            <a:ext cx="8280000" cy="5040000"/>
          </a:xfrm>
        </p:spPr>
        <p:txBody>
          <a:bodyPr/>
          <a:lstStyle/>
          <a:p>
            <a:r>
              <a:rPr lang="zh-CN" altLang="en-US" dirty="0"/>
              <a:t>顺序栈：栈的顺序存储结构</a:t>
            </a:r>
            <a:endParaRPr lang="en-US" altLang="zh-CN" dirty="0"/>
          </a:p>
          <a:p>
            <a:pPr lvl="1"/>
            <a:r>
              <a:rPr lang="zh-CN" altLang="en-US" dirty="0"/>
              <a:t>类似顺序表</a:t>
            </a:r>
          </a:p>
          <a:p>
            <a:pPr lvl="1"/>
            <a:r>
              <a:rPr lang="zh-CN" altLang="en-US" dirty="0"/>
              <a:t>由于总在栈顶插入、删除，保留栈顶位置方便操作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2361-1E8B-44F9-ABF8-C24E0DE1AAFB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1884" y="2581835"/>
            <a:ext cx="76402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基地址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stacksize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当前分配内存大小，单位是</a:t>
            </a:r>
            <a:r>
              <a:rPr lang="en-US" altLang="zh-CN" i="1" kern="0" dirty="0" err="1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0" dirty="0" err="1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top;       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栈顶位置，定义为表长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SqStack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9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出栈序列</a:t>
            </a:r>
            <a:endParaRPr lang="en-US" altLang="zh-CN" dirty="0"/>
          </a:p>
          <a:p>
            <a:r>
              <a:rPr lang="en-US" altLang="zh-CN" dirty="0"/>
              <a:t>3.5 </a:t>
            </a:r>
            <a:r>
              <a:rPr lang="zh-CN" altLang="en-US" dirty="0"/>
              <a:t>判断逆序序列算法</a:t>
            </a:r>
            <a:endParaRPr lang="en-US" altLang="zh-CN" dirty="0"/>
          </a:p>
          <a:p>
            <a:r>
              <a:rPr lang="en-US" altLang="zh-CN" dirty="0"/>
              <a:t>3.7 </a:t>
            </a:r>
            <a:r>
              <a:rPr lang="zh-CN" altLang="en-US" dirty="0"/>
              <a:t>转逆波兰式算法</a:t>
            </a:r>
            <a:endParaRPr lang="en-US" altLang="zh-CN" dirty="0"/>
          </a:p>
          <a:p>
            <a:r>
              <a:rPr lang="en-US" altLang="zh-CN" dirty="0"/>
              <a:t>3.10 </a:t>
            </a:r>
            <a:r>
              <a:rPr lang="zh-CN" altLang="en-US" dirty="0"/>
              <a:t>循环队列算法</a:t>
            </a:r>
            <a:endParaRPr lang="en-US" altLang="zh-CN" dirty="0"/>
          </a:p>
          <a:p>
            <a:r>
              <a:rPr lang="en-US" altLang="zh-CN" dirty="0"/>
              <a:t>3.13 </a:t>
            </a:r>
            <a:r>
              <a:rPr lang="zh-CN" altLang="en-US" dirty="0"/>
              <a:t>递归转非递归算法</a:t>
            </a:r>
            <a:endParaRPr lang="en-US" altLang="zh-CN" dirty="0"/>
          </a:p>
          <a:p>
            <a:r>
              <a:rPr lang="en-US" altLang="zh-CN" dirty="0"/>
              <a:t>3.15 </a:t>
            </a:r>
            <a:r>
              <a:rPr lang="zh-CN" altLang="en-US" dirty="0"/>
              <a:t>写一个递归算法，对不带头结点的单链表进行逆序，要求输入参数是单链表的头指针，返回逆序之后的头指针。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6E56-FB00-4D88-8D2D-3C0F379E3F43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09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顺序栈基本操作的实现</a:t>
            </a:r>
            <a:r>
              <a:rPr lang="zh-CN" altLang="en-US" dirty="0"/>
              <a:t>（算法</a:t>
            </a:r>
            <a:r>
              <a:rPr lang="en-US" altLang="zh-CN" dirty="0"/>
              <a:t>3.1~3.3</a:t>
            </a:r>
            <a:r>
              <a:rPr lang="zh-CN" altLang="en-US" dirty="0"/>
              <a:t>）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3743-15DF-4472-9968-4675BB6657A9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20285" y="826994"/>
            <a:ext cx="550343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InitStack_sq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SqStack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S,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msize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S.elem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msize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S.stacksize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msize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S.top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DestroyStack_sq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SqStack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[]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S.elem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S.stacksize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S.top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GetTop_sq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SqStack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S.top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e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S.elem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S.top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42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顺序栈基本操作的实现</a:t>
            </a:r>
            <a:r>
              <a:rPr lang="zh-CN" altLang="en-US" dirty="0"/>
              <a:t>（算法</a:t>
            </a:r>
            <a:r>
              <a:rPr lang="en-US" altLang="zh-CN" dirty="0"/>
              <a:t>3.4</a:t>
            </a:r>
            <a:r>
              <a:rPr lang="zh-CN" altLang="en-US" dirty="0"/>
              <a:t>、</a:t>
            </a:r>
            <a:r>
              <a:rPr lang="en-US" altLang="zh-CN" dirty="0"/>
              <a:t>3.5</a:t>
            </a:r>
            <a:r>
              <a:rPr lang="zh-CN" altLang="en-US" dirty="0"/>
              <a:t>）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A3CE-3C2E-4F14-A8FD-E0008C356A40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17231" y="826994"/>
            <a:ext cx="790953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SQSTACK_INC_SIZE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Increment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SqStack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S,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inc_size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SQSTACK_INC_SIZE)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S.stacksize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inc_size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S.top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a[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S.elem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[]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S.elem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S.elem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S.stacksize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inc_size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Push_sq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SqStack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S.top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S.stacksize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Increment(S);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S.elem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S.top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Pop_sq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SqStack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S.top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e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S.elem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S.top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--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88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zh-CN" altLang="en-US" dirty="0"/>
              <a:t>链栈：栈的链式存储结构</a:t>
            </a:r>
            <a:endParaRPr lang="en-US" altLang="zh-CN" dirty="0"/>
          </a:p>
          <a:p>
            <a:pPr lvl="1"/>
            <a:r>
              <a:rPr lang="zh-CN" altLang="en-US" dirty="0"/>
              <a:t>类似链表</a:t>
            </a:r>
            <a:endParaRPr lang="en-US" altLang="zh-CN" dirty="0"/>
          </a:p>
          <a:p>
            <a:pPr lvl="1"/>
            <a:r>
              <a:rPr lang="zh-CN" altLang="en-US" dirty="0"/>
              <a:t>由于插入、删除只在栈顶进行，因此将</a:t>
            </a:r>
            <a:r>
              <a:rPr lang="zh-CN" altLang="en-US" dirty="0">
                <a:solidFill>
                  <a:schemeClr val="accent5"/>
                </a:solidFill>
              </a:rPr>
              <a:t>栈顶</a:t>
            </a:r>
            <a:r>
              <a:rPr lang="zh-CN" altLang="en-US" dirty="0"/>
              <a:t>设为首元结点，方便操作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b="1" dirty="0"/>
              <a:t>链栈基本操作的实现</a:t>
            </a:r>
            <a:r>
              <a:rPr lang="zh-CN" altLang="en-US" dirty="0"/>
              <a:t>（算法</a:t>
            </a:r>
            <a:r>
              <a:rPr lang="en-US" altLang="zh-CN" dirty="0"/>
              <a:t>3.6</a:t>
            </a:r>
            <a:r>
              <a:rPr lang="zh-CN" altLang="en-US" dirty="0"/>
              <a:t>、</a:t>
            </a:r>
            <a:r>
              <a:rPr lang="en-US" altLang="zh-CN" dirty="0"/>
              <a:t>3.7</a:t>
            </a:r>
            <a:r>
              <a:rPr lang="zh-CN" altLang="en-US" dirty="0"/>
              <a:t>）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3078-C41B-46BF-9F0E-51B785D01717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15781"/>
          <a:stretch/>
        </p:blipFill>
        <p:spPr>
          <a:xfrm>
            <a:off x="6302189" y="3633963"/>
            <a:ext cx="2443622" cy="248444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1202" y="1949817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LinkList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LinkStack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1202" y="3415550"/>
            <a:ext cx="56300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InitStack_L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LinkStack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S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DestroyStack_L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LinkStack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(S)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LinkStack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S; S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next;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02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链栈基本操作的实现</a:t>
            </a:r>
            <a:r>
              <a:rPr lang="zh-CN" altLang="en-US" dirty="0"/>
              <a:t>（算法</a:t>
            </a:r>
            <a:r>
              <a:rPr lang="en-US" altLang="zh-CN" dirty="0"/>
              <a:t>3.8~3.10</a:t>
            </a:r>
            <a:r>
              <a:rPr lang="zh-CN" altLang="en-US" dirty="0"/>
              <a:t>）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5BBF-6063-4587-BCCF-175355E86A47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3</a:t>
            </a:r>
            <a:r>
              <a:rPr lang="zh-CN" altLang="en-US"/>
              <a:t>章 栈和队列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83604" y="900949"/>
            <a:ext cx="537679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GetTop_L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LinkStack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S)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e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data;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LinkStack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LinkStack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e;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S; S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LinkStack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S)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LinkStack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S; S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e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data;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p;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09678" y="5466229"/>
            <a:ext cx="572464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/>
              <a:t>思考：顺序栈和链栈何者更优？为什么？</a:t>
            </a:r>
          </a:p>
        </p:txBody>
      </p:sp>
    </p:spTree>
    <p:extLst>
      <p:ext uri="{BB962C8B-B14F-4D97-AF65-F5344CB8AC3E}">
        <p14:creationId xmlns:p14="http://schemas.microsoft.com/office/powerpoint/2010/main" val="22173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黑体"/>
        <a:cs typeface=""/>
      </a:majorFont>
      <a:minorFont>
        <a:latin typeface="Courier New"/>
        <a:ea typeface="华文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1511</TotalTime>
  <Words>5821</Words>
  <Application>Microsoft Office PowerPoint</Application>
  <PresentationFormat>全屏显示(4:3)</PresentationFormat>
  <Paragraphs>935</Paragraphs>
  <Slides>50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6" baseType="lpstr">
      <vt:lpstr>Arial</vt:lpstr>
      <vt:lpstr>Calibri</vt:lpstr>
      <vt:lpstr>Cambria Math</vt:lpstr>
      <vt:lpstr>Consolas</vt:lpstr>
      <vt:lpstr>Courier New</vt:lpstr>
      <vt:lpstr>Office 主题</vt:lpstr>
      <vt:lpstr>《数据结构及其算法》</vt:lpstr>
      <vt:lpstr>第3章 栈和队列</vt:lpstr>
      <vt:lpstr>3.1 栈的基本概念</vt:lpstr>
      <vt:lpstr>PowerPoint 演示文稿</vt:lpstr>
      <vt:lpstr>3.2 栈的表示与实现</vt:lpstr>
      <vt:lpstr>PowerPoint 演示文稿</vt:lpstr>
      <vt:lpstr>PowerPoint 演示文稿</vt:lpstr>
      <vt:lpstr>PowerPoint 演示文稿</vt:lpstr>
      <vt:lpstr>PowerPoint 演示文稿</vt:lpstr>
      <vt:lpstr>3.3 栈的应用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3.4 队列的基本概念</vt:lpstr>
      <vt:lpstr>PowerPoint 演示文稿</vt:lpstr>
      <vt:lpstr>PowerPoint 演示文稿</vt:lpstr>
      <vt:lpstr>3.5 队列表示与实现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3.6 队列的应用</vt:lpstr>
      <vt:lpstr>PowerPoint 演示文稿</vt:lpstr>
      <vt:lpstr>3.7 递归应用示例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本章复习提纲</vt:lpstr>
      <vt:lpstr>作业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 Liu</dc:creator>
  <cp:lastModifiedBy>Liu Dong</cp:lastModifiedBy>
  <cp:revision>276</cp:revision>
  <dcterms:created xsi:type="dcterms:W3CDTF">2014-01-23T07:26:01Z</dcterms:created>
  <dcterms:modified xsi:type="dcterms:W3CDTF">2023-09-18T00:45:05Z</dcterms:modified>
</cp:coreProperties>
</file>