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8"/>
  </p:notesMasterIdLst>
  <p:sldIdLst>
    <p:sldId id="348" r:id="rId2"/>
    <p:sldId id="280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7" r:id="rId13"/>
    <p:sldId id="314" r:id="rId14"/>
    <p:sldId id="315" r:id="rId15"/>
    <p:sldId id="316" r:id="rId16"/>
    <p:sldId id="282" r:id="rId17"/>
    <p:sldId id="285" r:id="rId18"/>
    <p:sldId id="283" r:id="rId19"/>
    <p:sldId id="286" r:id="rId20"/>
    <p:sldId id="299" r:id="rId21"/>
    <p:sldId id="302" r:id="rId22"/>
    <p:sldId id="318" r:id="rId23"/>
    <p:sldId id="284" r:id="rId24"/>
    <p:sldId id="287" r:id="rId25"/>
    <p:sldId id="288" r:id="rId26"/>
    <p:sldId id="289" r:id="rId27"/>
    <p:sldId id="290" r:id="rId28"/>
    <p:sldId id="291" r:id="rId29"/>
    <p:sldId id="293" r:id="rId30"/>
    <p:sldId id="294" r:id="rId31"/>
    <p:sldId id="295" r:id="rId32"/>
    <p:sldId id="296" r:id="rId33"/>
    <p:sldId id="297" r:id="rId34"/>
    <p:sldId id="298" r:id="rId35"/>
    <p:sldId id="257" r:id="rId36"/>
    <p:sldId id="320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333399"/>
    <a:srgbClr val="404040"/>
    <a:srgbClr val="C0C0C0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957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085BA-1C5D-476D-A2DB-8BD83F8363B1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2111-4ADC-4255-8FAE-8F9A2DEC4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3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22111-4ADC-4255-8FAE-8F9A2DEC4B3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7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用排序算法就可以解决，但复杂度总要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，其中</a:t>
            </a:r>
            <a:r>
              <a:rPr lang="en-US" altLang="zh-CN" dirty="0"/>
              <a:t>n</a:t>
            </a:r>
            <a:r>
              <a:rPr lang="zh-CN" altLang="en-US" dirty="0"/>
              <a:t>是非零元个数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22111-4ADC-4255-8FAE-8F9A2DEC4B3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8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22111-4ADC-4255-8FAE-8F9A2DEC4B3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0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9494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000" y="720000"/>
            <a:ext cx="7920000" cy="1800000"/>
          </a:xfrm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2000" y="2952000"/>
            <a:ext cx="7920000" cy="3240000"/>
          </a:xfrm>
          <a:solidFill>
            <a:schemeClr val="tx2">
              <a:alpha val="15000"/>
            </a:schemeClr>
          </a:solidFill>
        </p:spPr>
        <p:txBody>
          <a:bodyPr lIns="180000" tIns="180000" rIns="180000" bIns="180000"/>
          <a:lstStyle>
            <a:lvl1pPr marL="0" indent="0" algn="ctr">
              <a:buNone/>
              <a:defRPr sz="3200">
                <a:solidFill>
                  <a:schemeClr val="accent5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700000"/>
            <a:ext cx="914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2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77A2-4CBC-4529-BCCB-8F19597AEE96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098000"/>
            <a:ext cx="914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8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1DB-D46C-4980-98E9-9C5A6CCA324F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2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162F-1A35-4FE1-9D84-47132FFB86B2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89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7920000" cy="720723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00" y="1188000"/>
            <a:ext cx="8280000" cy="5040000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1999" y="6372000"/>
            <a:ext cx="1170157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404040"/>
                </a:solidFill>
              </a:defRPr>
            </a:lvl1pPr>
          </a:lstStyle>
          <a:p>
            <a:fld id="{1BCEFE3E-A06A-40FF-A335-FB4AE97E956E}" type="datetime1">
              <a:rPr lang="zh-CN" altLang="en-US" smtClean="0"/>
              <a:t>2023/9/26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10158" y="6372000"/>
            <a:ext cx="5813841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rgbClr val="404040"/>
                </a:solidFill>
              </a:defRPr>
            </a:lvl1pPr>
          </a:lstStyle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32000" y="6372000"/>
            <a:ext cx="10800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404040"/>
                </a:solidFill>
              </a:defRPr>
            </a:lvl1pPr>
          </a:lstStyle>
          <a:p>
            <a:fld id="{24A57B6C-934B-48B6-B496-329E090EEF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0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0" r:id="rId3"/>
    <p:sldLayoutId id="2147483679" r:id="rId4"/>
  </p:sldLayoutIdLst>
  <p:hf hd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数据结构及其算法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2001" y="2952000"/>
            <a:ext cx="7920000" cy="3240000"/>
          </a:xfrm>
        </p:spPr>
        <p:txBody>
          <a:bodyPr rIns="180000" anchor="ctr"/>
          <a:lstStyle/>
          <a:p>
            <a:r>
              <a:rPr lang="zh-CN" altLang="en-US" sz="2800" dirty="0"/>
              <a:t>刘 东</a:t>
            </a:r>
            <a:endParaRPr lang="en-US" altLang="zh-CN" sz="2800" dirty="0"/>
          </a:p>
          <a:p>
            <a:r>
              <a:rPr lang="zh-CN" altLang="en-US" sz="2800" dirty="0"/>
              <a:t>信息科学技术学院</a:t>
            </a:r>
            <a:endParaRPr lang="en-US" altLang="zh-CN" sz="2800" dirty="0"/>
          </a:p>
          <a:p>
            <a:r>
              <a:rPr lang="zh-CN" altLang="en-US" sz="2800" dirty="0"/>
              <a:t>中国科学技术大学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898833" y="25833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Data Structure and Algorithm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583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改进算法</a:t>
            </a:r>
            <a:endParaRPr lang="en-US" altLang="zh-CN" dirty="0"/>
          </a:p>
          <a:p>
            <a:pPr lvl="1"/>
            <a:r>
              <a:rPr lang="zh-CN" altLang="en-US" dirty="0"/>
              <a:t>子串一般较短，能否对子串进行预先分析？</a:t>
            </a:r>
            <a:endParaRPr lang="en-US" altLang="zh-CN" dirty="0"/>
          </a:p>
          <a:p>
            <a:pPr lvl="1"/>
            <a:r>
              <a:rPr lang="zh-CN" altLang="en-US" dirty="0"/>
              <a:t>发生失配时，能否“重用”之前计算的结果？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E712-72E9-4867-B29E-A7FE935C9035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74549" y="1619231"/>
            <a:ext cx="47949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主串</a:t>
            </a:r>
            <a:r>
              <a:rPr lang="en-US" altLang="zh-CN" sz="2400" dirty="0"/>
              <a:t>S</a:t>
            </a:r>
            <a:r>
              <a:rPr lang="zh-CN" altLang="en-US" sz="2400" dirty="0"/>
              <a:t>：</a:t>
            </a:r>
            <a:r>
              <a:rPr lang="en-US" altLang="zh-CN" sz="2400" dirty="0"/>
              <a:t>a b c a b c a b c d</a:t>
            </a:r>
          </a:p>
          <a:p>
            <a:r>
              <a:rPr lang="zh-CN" altLang="en-US" sz="2400" dirty="0"/>
              <a:t>子串</a:t>
            </a:r>
            <a:r>
              <a:rPr lang="en-US" altLang="zh-CN" sz="2400" dirty="0"/>
              <a:t>P</a:t>
            </a:r>
            <a:r>
              <a:rPr lang="zh-CN" altLang="en-US" sz="2400" dirty="0"/>
              <a:t>：</a:t>
            </a:r>
            <a:r>
              <a:rPr lang="en-US" altLang="zh-CN" sz="2400" dirty="0"/>
              <a:t>a b c a b c d</a:t>
            </a:r>
          </a:p>
          <a:p>
            <a:r>
              <a:rPr lang="en-US" altLang="zh-CN" sz="2400" dirty="0"/>
              <a:t>        a b c a b c d</a:t>
            </a:r>
          </a:p>
          <a:p>
            <a:r>
              <a:rPr lang="en-US" altLang="zh-CN" sz="2400" dirty="0"/>
              <a:t>          a b c a b c d</a:t>
            </a:r>
          </a:p>
          <a:p>
            <a:r>
              <a:rPr lang="en-US" altLang="zh-CN" sz="2400" dirty="0"/>
              <a:t>            a b c a b c d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04220" y="3617259"/>
            <a:ext cx="81355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首次失配，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=6,j=6</a:t>
            </a:r>
            <a:r>
              <a:rPr lang="zh-CN" altLang="en-US" sz="2000" dirty="0"/>
              <a:t>，表明</a:t>
            </a:r>
            <a:r>
              <a:rPr lang="en-US" altLang="zh-CN" sz="2000" dirty="0"/>
              <a:t>S[0..5]==P[0..5],S[6]!=P[6]</a:t>
            </a:r>
          </a:p>
          <a:p>
            <a:r>
              <a:rPr lang="en-US" altLang="zh-CN" sz="2000" dirty="0"/>
              <a:t>BF</a:t>
            </a:r>
            <a:r>
              <a:rPr lang="zh-CN" altLang="en-US" sz="2000" dirty="0"/>
              <a:t>算法将子串右移</a:t>
            </a:r>
            <a:r>
              <a:rPr lang="en-US" altLang="zh-CN" sz="2000" dirty="0"/>
              <a:t>1</a:t>
            </a:r>
            <a:r>
              <a:rPr lang="zh-CN" altLang="en-US" sz="2000" dirty="0"/>
              <a:t>位，</a:t>
            </a:r>
            <a:r>
              <a:rPr lang="en-US" altLang="zh-CN" sz="2000" dirty="0"/>
              <a:t>S[1..]==P[0..]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r>
              <a:rPr lang="zh-CN" altLang="en-US" sz="2000" dirty="0"/>
              <a:t>对子串预先分析可发现</a:t>
            </a:r>
            <a:r>
              <a:rPr lang="en-US" altLang="zh-CN" sz="2000" dirty="0"/>
              <a:t>P[0]!=P[1]</a:t>
            </a:r>
            <a:r>
              <a:rPr lang="zh-CN" altLang="en-US" sz="2000" dirty="0"/>
              <a:t>，而</a:t>
            </a:r>
            <a:r>
              <a:rPr lang="en-US" altLang="zh-CN" sz="2000" dirty="0"/>
              <a:t>P[1]==S[1]</a:t>
            </a:r>
            <a:r>
              <a:rPr lang="zh-CN" altLang="en-US" sz="2000" dirty="0"/>
              <a:t>，故不可能匹配</a:t>
            </a:r>
            <a:endParaRPr lang="en-US" altLang="zh-CN" sz="2000" dirty="0"/>
          </a:p>
          <a:p>
            <a:r>
              <a:rPr lang="en-US" altLang="zh-CN" sz="2000" dirty="0"/>
              <a:t>BF</a:t>
            </a:r>
            <a:r>
              <a:rPr lang="zh-CN" altLang="en-US" sz="2000" dirty="0"/>
              <a:t>算法将子串右移</a:t>
            </a:r>
            <a:r>
              <a:rPr lang="en-US" altLang="zh-CN" sz="2000" dirty="0"/>
              <a:t>2</a:t>
            </a:r>
            <a:r>
              <a:rPr lang="zh-CN" altLang="en-US" sz="2000" dirty="0"/>
              <a:t>位，</a:t>
            </a:r>
            <a:r>
              <a:rPr lang="en-US" altLang="zh-CN" sz="2000" dirty="0"/>
              <a:t>S[2..]==P[0..]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r>
              <a:rPr lang="zh-CN" altLang="en-US" sz="2000" dirty="0"/>
              <a:t>同理，不可能匹配</a:t>
            </a:r>
            <a:endParaRPr lang="en-US" altLang="zh-CN" sz="2000" dirty="0"/>
          </a:p>
          <a:p>
            <a:r>
              <a:rPr lang="en-US" altLang="zh-CN" sz="2000" dirty="0"/>
              <a:t>BF</a:t>
            </a:r>
            <a:r>
              <a:rPr lang="zh-CN" altLang="en-US" sz="2000" dirty="0"/>
              <a:t>算法将子串右移</a:t>
            </a:r>
            <a:r>
              <a:rPr lang="en-US" altLang="zh-CN" sz="2000" dirty="0"/>
              <a:t>3</a:t>
            </a:r>
            <a:r>
              <a:rPr lang="zh-CN" altLang="en-US" sz="2000" dirty="0"/>
              <a:t>位，</a:t>
            </a:r>
            <a:r>
              <a:rPr lang="en-US" altLang="zh-CN" sz="2000" dirty="0"/>
              <a:t>S[3..]==P[0..]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r>
              <a:rPr lang="zh-CN" altLang="en-US" sz="2000" dirty="0"/>
              <a:t>对子串预先分析可发现</a:t>
            </a:r>
            <a:r>
              <a:rPr lang="en-US" altLang="zh-CN" sz="2000" dirty="0"/>
              <a:t>P[0..2]==P[3..5]</a:t>
            </a:r>
            <a:r>
              <a:rPr lang="zh-CN" altLang="en-US" sz="2000" dirty="0"/>
              <a:t>，则</a:t>
            </a:r>
            <a:r>
              <a:rPr lang="en-US" altLang="zh-CN" sz="2000" dirty="0"/>
              <a:t>S[6..]==P[3..]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r>
              <a:rPr lang="zh-CN" altLang="en-US" sz="2000" dirty="0"/>
              <a:t>因为</a:t>
            </a:r>
            <a:r>
              <a:rPr lang="en-US" altLang="zh-CN" sz="2000" dirty="0"/>
              <a:t>P[3]!=P[6]</a:t>
            </a:r>
            <a:r>
              <a:rPr lang="zh-CN" altLang="en-US" sz="2000" dirty="0"/>
              <a:t>，则从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=6,j=3</a:t>
            </a:r>
            <a:r>
              <a:rPr lang="zh-CN" altLang="en-US" sz="2000" dirty="0"/>
              <a:t>开始</a:t>
            </a:r>
          </a:p>
        </p:txBody>
      </p:sp>
    </p:spTree>
    <p:extLst>
      <p:ext uri="{BB962C8B-B14F-4D97-AF65-F5344CB8AC3E}">
        <p14:creationId xmlns:p14="http://schemas.microsoft.com/office/powerpoint/2010/main" val="419752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KMP(Knuth-Morris-Pratt)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发生失配时，设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]!=P[j]</a:t>
            </a:r>
            <a:r>
              <a:rPr lang="zh-CN" altLang="en-US" dirty="0"/>
              <a:t>，则必有：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S[i-j..i-1]==P[0..j-1]</a:t>
            </a:r>
            <a:r>
              <a:rPr lang="zh-CN" altLang="en-US" dirty="0"/>
              <a:t>且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]!=P[j]</a:t>
            </a:r>
          </a:p>
          <a:p>
            <a:pPr lvl="1"/>
            <a:r>
              <a:rPr lang="zh-CN" altLang="en-US" dirty="0"/>
              <a:t>如果我们预先分析子串，并找到：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P[0..k-1]==P[j-k..j-1]</a:t>
            </a:r>
            <a:r>
              <a:rPr lang="zh-CN" altLang="en-US" dirty="0"/>
              <a:t>且</a:t>
            </a:r>
            <a:r>
              <a:rPr lang="en-US" altLang="zh-CN" dirty="0"/>
              <a:t>P[k]!=P[j]</a:t>
            </a:r>
          </a:p>
          <a:p>
            <a:pPr lvl="1"/>
            <a:r>
              <a:rPr lang="zh-CN" altLang="en-US" dirty="0"/>
              <a:t>则可直接将子串右移并从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]==P[k]</a:t>
            </a:r>
            <a:r>
              <a:rPr lang="zh-CN" altLang="en-US" dirty="0"/>
              <a:t>？开始比较</a:t>
            </a:r>
            <a:endParaRPr lang="en-US" altLang="zh-CN" dirty="0"/>
          </a:p>
          <a:p>
            <a:pPr lvl="1"/>
            <a:r>
              <a:rPr lang="zh-CN" altLang="en-US" dirty="0"/>
              <a:t>如果找不到，就从</a:t>
            </a:r>
            <a:r>
              <a:rPr lang="en-US" altLang="zh-CN" dirty="0"/>
              <a:t>S[i+1]==P[0]</a:t>
            </a:r>
            <a:r>
              <a:rPr lang="zh-CN" altLang="en-US" dirty="0"/>
              <a:t>？开始比较</a:t>
            </a:r>
            <a:endParaRPr lang="en-US" altLang="zh-CN" dirty="0"/>
          </a:p>
          <a:p>
            <a:r>
              <a:rPr lang="zh-CN" altLang="en-US" dirty="0"/>
              <a:t>对子串预先分析就是对每个</a:t>
            </a:r>
            <a:r>
              <a:rPr lang="en-US" altLang="zh-CN" dirty="0"/>
              <a:t>j</a:t>
            </a:r>
            <a:r>
              <a:rPr lang="zh-CN" altLang="en-US" dirty="0"/>
              <a:t>，找到一个</a:t>
            </a:r>
            <a:r>
              <a:rPr lang="zh-CN" altLang="en-US" dirty="0">
                <a:solidFill>
                  <a:schemeClr val="accent5"/>
                </a:solidFill>
              </a:rPr>
              <a:t>最大的</a:t>
            </a:r>
            <a:r>
              <a:rPr lang="en-US" altLang="zh-CN" dirty="0"/>
              <a:t>k(0&lt;=k&lt;j)</a:t>
            </a:r>
            <a:r>
              <a:rPr lang="zh-CN" altLang="en-US" dirty="0"/>
              <a:t>使得满足</a:t>
            </a:r>
            <a:r>
              <a:rPr lang="en-US" altLang="zh-CN" dirty="0"/>
              <a:t>P[0..k-1]==P[j-k..j-1]</a:t>
            </a:r>
            <a:r>
              <a:rPr lang="zh-CN" altLang="en-US" dirty="0"/>
              <a:t>且</a:t>
            </a:r>
            <a:r>
              <a:rPr lang="en-US" altLang="zh-CN" dirty="0"/>
              <a:t>P[k]!=P[j]</a:t>
            </a:r>
            <a:r>
              <a:rPr lang="zh-CN" altLang="en-US" dirty="0"/>
              <a:t>，记为</a:t>
            </a:r>
            <a:r>
              <a:rPr lang="en-US" altLang="zh-CN" dirty="0"/>
              <a:t>k=next[j]</a:t>
            </a:r>
          </a:p>
          <a:p>
            <a:pPr lvl="1"/>
            <a:r>
              <a:rPr lang="zh-CN" altLang="en-US" dirty="0"/>
              <a:t>约定：如果找不到就令</a:t>
            </a:r>
            <a:r>
              <a:rPr lang="en-US" altLang="zh-CN" dirty="0"/>
              <a:t>k=-1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E459-F1BA-4BE3-A79D-CACED78BD6E8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57342" y="4888005"/>
            <a:ext cx="522931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主串：</a:t>
            </a:r>
            <a:r>
              <a:rPr lang="en-US" altLang="zh-CN" sz="2400" dirty="0"/>
              <a:t>a b a a b a a b a d</a:t>
            </a:r>
          </a:p>
          <a:p>
            <a:r>
              <a:rPr lang="zh-CN" altLang="en-US" sz="2400" dirty="0"/>
              <a:t>子串：</a:t>
            </a:r>
            <a:r>
              <a:rPr lang="en-US" altLang="zh-CN" sz="2400" dirty="0"/>
              <a:t>a b a a b a d</a:t>
            </a:r>
          </a:p>
          <a:p>
            <a:r>
              <a:rPr lang="en-US" altLang="zh-CN" sz="2400" dirty="0"/>
              <a:t>j=6</a:t>
            </a:r>
            <a:r>
              <a:rPr lang="zh-CN" altLang="en-US" sz="2400" dirty="0"/>
              <a:t>时，</a:t>
            </a:r>
            <a:r>
              <a:rPr lang="en-US" altLang="zh-CN" sz="2400" dirty="0"/>
              <a:t>k=1</a:t>
            </a:r>
            <a:r>
              <a:rPr lang="zh-CN" altLang="en-US" sz="2400" dirty="0"/>
              <a:t>满足条件，但</a:t>
            </a:r>
            <a:r>
              <a:rPr lang="zh-CN" altLang="en-US" sz="2400" dirty="0">
                <a:solidFill>
                  <a:schemeClr val="accent5"/>
                </a:solidFill>
              </a:rPr>
              <a:t>最大的</a:t>
            </a:r>
            <a:r>
              <a:rPr lang="en-US" altLang="zh-CN" sz="2400" dirty="0"/>
              <a:t>k=3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16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4.7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1579-8E7D-410F-AEA3-477C413AA0BB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883085"/>
            <a:ext cx="63898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index_KMP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start)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(start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start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(S)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(P))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ErrorMsg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"Input error"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(P)];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get_next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(P, next);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start,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(S)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(P))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P[j]) {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j;}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next[j];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(P))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51067" y="4631371"/>
            <a:ext cx="4241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子串：</a:t>
            </a:r>
            <a:r>
              <a:rPr lang="en-US" altLang="zh-CN" sz="2400" dirty="0"/>
              <a:t>a </a:t>
            </a:r>
            <a:r>
              <a:rPr lang="en-US" altLang="zh-CN" sz="2400" dirty="0" err="1"/>
              <a:t>a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</a:t>
            </a:r>
            <a:r>
              <a:rPr lang="en-US" altLang="zh-CN" sz="2400" dirty="0"/>
              <a:t> b</a:t>
            </a:r>
          </a:p>
          <a:p>
            <a:r>
              <a:rPr lang="zh-CN" altLang="en-US" sz="2400" dirty="0"/>
              <a:t>主串：</a:t>
            </a:r>
            <a:r>
              <a:rPr lang="en-US" altLang="zh-CN" sz="2400" dirty="0"/>
              <a:t>a </a:t>
            </a:r>
            <a:r>
              <a:rPr lang="en-US" altLang="zh-CN" sz="2400" dirty="0" err="1"/>
              <a:t>a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</a:t>
            </a:r>
            <a:r>
              <a:rPr lang="en-US" altLang="zh-CN" sz="2400" dirty="0"/>
              <a:t> b a </a:t>
            </a:r>
            <a:r>
              <a:rPr lang="en-US" altLang="zh-CN" sz="2400" dirty="0" err="1"/>
              <a:t>a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</a:t>
            </a:r>
            <a:r>
              <a:rPr lang="en-US" altLang="zh-CN" sz="2400" dirty="0"/>
              <a:t> b</a:t>
            </a:r>
          </a:p>
          <a:p>
            <a:r>
              <a:rPr lang="zh-CN" altLang="en-US" sz="2400" dirty="0"/>
              <a:t>主串：</a:t>
            </a:r>
            <a:r>
              <a:rPr lang="en-US" altLang="zh-CN" sz="2400" dirty="0"/>
              <a:t>a </a:t>
            </a:r>
            <a:r>
              <a:rPr lang="en-US" altLang="zh-CN" sz="2400" dirty="0" err="1"/>
              <a:t>a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</a:t>
            </a:r>
            <a:r>
              <a:rPr lang="en-US" altLang="zh-CN" sz="24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9545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KMP</a:t>
            </a:r>
            <a:r>
              <a:rPr lang="zh-CN" altLang="en-US" dirty="0"/>
              <a:t>算法中的</a:t>
            </a:r>
            <a:r>
              <a:rPr lang="en-US" altLang="zh-CN" dirty="0"/>
              <a:t>next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朴素算法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for(j=0; j&lt;</a:t>
            </a:r>
            <a:r>
              <a:rPr lang="en-US" altLang="zh-CN" dirty="0" err="1"/>
              <a:t>strlen</a:t>
            </a:r>
            <a:r>
              <a:rPr lang="en-US" altLang="zh-CN" dirty="0"/>
              <a:t>(P); ++j)</a:t>
            </a:r>
          </a:p>
          <a:p>
            <a:pPr marL="342900" lvl="1" indent="0">
              <a:buNone/>
            </a:pPr>
            <a:r>
              <a:rPr lang="en-US" altLang="zh-CN" dirty="0"/>
              <a:t>  next[j]=-1;</a:t>
            </a:r>
          </a:p>
          <a:p>
            <a:pPr marL="342900" lvl="1" indent="0">
              <a:buNone/>
            </a:pPr>
            <a:r>
              <a:rPr lang="en-US" altLang="zh-CN" dirty="0"/>
              <a:t>  for(k=j-1; k&gt;=0; --k)</a:t>
            </a:r>
          </a:p>
          <a:p>
            <a:pPr marL="342900" lvl="1" indent="0">
              <a:buNone/>
            </a:pPr>
            <a:r>
              <a:rPr lang="en-US" altLang="zh-CN" dirty="0"/>
              <a:t>    if(P[0..k-1]==P[j-k..j-1]&amp;&amp;P[k]!=P[j])</a:t>
            </a:r>
          </a:p>
          <a:p>
            <a:pPr marL="342900" lvl="1" indent="0">
              <a:buNone/>
            </a:pPr>
            <a:r>
              <a:rPr lang="en-US" altLang="zh-CN" dirty="0"/>
              <a:t>      {next[j]=k; break;}</a:t>
            </a:r>
          </a:p>
          <a:p>
            <a:r>
              <a:rPr lang="zh-CN" altLang="en-US" dirty="0"/>
              <a:t>高级算法</a:t>
            </a:r>
            <a:endParaRPr lang="en-US" altLang="zh-CN" dirty="0"/>
          </a:p>
          <a:p>
            <a:pPr lvl="1"/>
            <a:r>
              <a:rPr lang="zh-CN" altLang="en-US" dirty="0"/>
              <a:t>先求解问题：对每个</a:t>
            </a:r>
            <a:r>
              <a:rPr lang="en-US" altLang="zh-CN" dirty="0"/>
              <a:t>j</a:t>
            </a:r>
            <a:r>
              <a:rPr lang="zh-CN" altLang="en-US" dirty="0"/>
              <a:t>，找到一个最大的</a:t>
            </a:r>
            <a:r>
              <a:rPr lang="en-US" altLang="zh-CN" dirty="0"/>
              <a:t>k(0&lt;=k&lt;j)</a:t>
            </a:r>
            <a:r>
              <a:rPr lang="zh-CN" altLang="en-US" dirty="0"/>
              <a:t>使得满足</a:t>
            </a:r>
            <a:r>
              <a:rPr lang="en-US" altLang="zh-CN" dirty="0"/>
              <a:t>P[0..k-1]==P[j-k..j-1]</a:t>
            </a:r>
            <a:r>
              <a:rPr lang="zh-CN" altLang="en-US" strike="sngStrike" dirty="0"/>
              <a:t>且</a:t>
            </a:r>
            <a:r>
              <a:rPr lang="en-US" altLang="zh-CN" strike="sngStrike" dirty="0"/>
              <a:t>P[k]!=P[j]</a:t>
            </a:r>
            <a:r>
              <a:rPr lang="zh-CN" altLang="en-US" dirty="0"/>
              <a:t>，记为</a:t>
            </a:r>
            <a:r>
              <a:rPr lang="en-US" altLang="zh-CN" dirty="0"/>
              <a:t>k=next(j)</a:t>
            </a:r>
          </a:p>
          <a:p>
            <a:pPr lvl="1"/>
            <a:r>
              <a:rPr lang="zh-CN" altLang="en-US" dirty="0"/>
              <a:t>再求解问题：已知</a:t>
            </a:r>
            <a:r>
              <a:rPr lang="en-US" altLang="zh-CN" dirty="0"/>
              <a:t>next(j)</a:t>
            </a:r>
            <a:r>
              <a:rPr lang="zh-CN" altLang="en-US" dirty="0"/>
              <a:t>如何求</a:t>
            </a:r>
            <a:r>
              <a:rPr lang="en-US" altLang="zh-CN" dirty="0" err="1"/>
              <a:t>next_a</a:t>
            </a:r>
            <a:r>
              <a:rPr lang="en-US" altLang="zh-CN" dirty="0"/>
              <a:t>(j)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3683-E465-450B-802B-95A6FFD50DA1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第一步：已知</a:t>
            </a:r>
            <a:r>
              <a:rPr lang="en-US" altLang="zh-CN" dirty="0"/>
              <a:t>k=next[j]</a:t>
            </a:r>
            <a:r>
              <a:rPr lang="zh-CN" altLang="en-US" dirty="0"/>
              <a:t>，如何求</a:t>
            </a:r>
            <a:r>
              <a:rPr lang="en-US" altLang="zh-CN" dirty="0"/>
              <a:t>next[j+1]</a:t>
            </a:r>
          </a:p>
          <a:p>
            <a:r>
              <a:rPr lang="zh-CN" altLang="en-US" dirty="0"/>
              <a:t>证明</a:t>
            </a:r>
            <a:r>
              <a:rPr lang="en-US" altLang="zh-CN" dirty="0"/>
              <a:t>next[j+1]&lt;=k+1</a:t>
            </a:r>
            <a:r>
              <a:rPr lang="zh-CN" altLang="en-US" dirty="0"/>
              <a:t>（反证法）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P[k]==P[j]</a:t>
            </a:r>
            <a:r>
              <a:rPr lang="zh-CN" altLang="en-US" dirty="0"/>
              <a:t>，则</a:t>
            </a:r>
            <a:r>
              <a:rPr lang="en-US" altLang="zh-CN" dirty="0"/>
              <a:t>next[j+1]=k+1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P[k]!=P[j]</a:t>
            </a:r>
            <a:r>
              <a:rPr lang="zh-CN" altLang="en-US" dirty="0"/>
              <a:t>，说明子串在自身匹配时发生失配，根据</a:t>
            </a:r>
            <a:r>
              <a:rPr lang="en-US" altLang="zh-CN" dirty="0"/>
              <a:t>KMP</a:t>
            </a:r>
            <a:r>
              <a:rPr lang="zh-CN" altLang="en-US" dirty="0"/>
              <a:t>算法，右移至</a:t>
            </a:r>
            <a:r>
              <a:rPr lang="en-US" altLang="zh-CN" dirty="0"/>
              <a:t>next[k]</a:t>
            </a:r>
            <a:r>
              <a:rPr lang="zh-CN" altLang="en-US" dirty="0"/>
              <a:t>继续匹配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第二步：已知</a:t>
            </a:r>
            <a:r>
              <a:rPr lang="en-US" altLang="zh-CN" dirty="0"/>
              <a:t>k=next[j]</a:t>
            </a:r>
            <a:r>
              <a:rPr lang="zh-CN" altLang="en-US" dirty="0"/>
              <a:t>，如何求</a:t>
            </a:r>
            <a:r>
              <a:rPr lang="en-US" altLang="zh-CN" dirty="0" err="1"/>
              <a:t>next_a</a:t>
            </a:r>
            <a:r>
              <a:rPr lang="en-US" altLang="zh-CN" dirty="0"/>
              <a:t>[j]</a:t>
            </a:r>
          </a:p>
          <a:p>
            <a:r>
              <a:rPr lang="zh-CN" altLang="en-US" dirty="0"/>
              <a:t>证明</a:t>
            </a:r>
            <a:r>
              <a:rPr lang="en-US" altLang="zh-CN" dirty="0" err="1"/>
              <a:t>next_a</a:t>
            </a:r>
            <a:r>
              <a:rPr lang="en-US" altLang="zh-CN" dirty="0"/>
              <a:t>[j]&lt;=k</a:t>
            </a:r>
            <a:r>
              <a:rPr lang="zh-CN" altLang="en-US" dirty="0"/>
              <a:t>（反证法）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P[k]!=P[j]</a:t>
            </a:r>
            <a:r>
              <a:rPr lang="zh-CN" altLang="en-US" dirty="0"/>
              <a:t>，则</a:t>
            </a:r>
            <a:r>
              <a:rPr lang="en-US" altLang="zh-CN" dirty="0" err="1"/>
              <a:t>next_a</a:t>
            </a:r>
            <a:r>
              <a:rPr lang="en-US" altLang="zh-CN" dirty="0"/>
              <a:t>[j]=k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P[k]==P[j]</a:t>
            </a:r>
            <a:r>
              <a:rPr lang="zh-CN" altLang="en-US" dirty="0"/>
              <a:t>，说明长度为</a:t>
            </a:r>
            <a:r>
              <a:rPr lang="en-US" altLang="zh-CN" dirty="0"/>
              <a:t>k</a:t>
            </a:r>
            <a:r>
              <a:rPr lang="zh-CN" altLang="en-US" dirty="0"/>
              <a:t>的匹配不可用，</a:t>
            </a:r>
            <a:r>
              <a:rPr lang="en-US" altLang="zh-CN" dirty="0"/>
              <a:t>KMP</a:t>
            </a:r>
            <a:r>
              <a:rPr lang="zh-CN" altLang="en-US" dirty="0"/>
              <a:t>应在</a:t>
            </a:r>
            <a:r>
              <a:rPr lang="en-US" altLang="zh-CN" dirty="0" err="1"/>
              <a:t>next_a</a:t>
            </a:r>
            <a:r>
              <a:rPr lang="en-US" altLang="zh-CN" dirty="0"/>
              <a:t>[k]</a:t>
            </a:r>
            <a:r>
              <a:rPr lang="zh-CN" altLang="en-US" dirty="0"/>
              <a:t>进行，故</a:t>
            </a:r>
            <a:r>
              <a:rPr lang="en-US" altLang="zh-CN" dirty="0" err="1"/>
              <a:t>next_a</a:t>
            </a:r>
            <a:r>
              <a:rPr lang="en-US" altLang="zh-CN" dirty="0"/>
              <a:t>[j]=</a:t>
            </a:r>
            <a:r>
              <a:rPr lang="en-US" altLang="zh-CN" dirty="0" err="1"/>
              <a:t>next_a</a:t>
            </a:r>
            <a:r>
              <a:rPr lang="en-US" altLang="zh-CN" dirty="0"/>
              <a:t>[k]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D64C-FD0B-463F-99AF-88C3FEBE940D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0469" y="2702848"/>
            <a:ext cx="7443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子串：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 ... p</a:t>
            </a:r>
            <a:r>
              <a:rPr lang="en-US" altLang="zh-CN" sz="2400" baseline="-25000" dirty="0"/>
              <a:t>k-1</a:t>
            </a:r>
            <a:r>
              <a:rPr lang="en-US" altLang="zh-CN" sz="2400" dirty="0"/>
              <a:t> ... 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j</a:t>
            </a:r>
            <a:r>
              <a:rPr lang="en-US" altLang="zh-CN" sz="2400" baseline="-25000" dirty="0"/>
              <a:t>-k</a:t>
            </a:r>
            <a:r>
              <a:rPr lang="en-US" altLang="zh-CN" sz="2400" dirty="0"/>
              <a:t> ... p</a:t>
            </a:r>
            <a:r>
              <a:rPr lang="en-US" altLang="zh-CN" sz="2400" baseline="-25000" dirty="0"/>
              <a:t>j-1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  p</a:t>
            </a:r>
            <a:r>
              <a:rPr lang="en-US" altLang="zh-CN" sz="2400" baseline="-25000" dirty="0"/>
              <a:t>j+1</a:t>
            </a:r>
          </a:p>
          <a:p>
            <a:r>
              <a:rPr lang="zh-CN" altLang="en-US" sz="2400" dirty="0"/>
              <a:t>子串：         </a:t>
            </a:r>
            <a:r>
              <a:rPr lang="zh-CN" altLang="en-US" sz="2400" baseline="-25000" dirty="0"/>
              <a:t> </a:t>
            </a:r>
            <a:r>
              <a:rPr lang="zh-CN" altLang="en-US" sz="2400" dirty="0"/>
              <a:t>     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 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... p</a:t>
            </a:r>
            <a:r>
              <a:rPr lang="en-US" altLang="zh-CN" sz="2400" baseline="-25000" dirty="0"/>
              <a:t>k-1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  p</a:t>
            </a:r>
            <a:r>
              <a:rPr lang="en-US" altLang="zh-CN" sz="2400" baseline="-25000" dirty="0"/>
              <a:t>k+1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5713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4.9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KMP</a:t>
            </a:r>
            <a:r>
              <a:rPr lang="zh-CN" altLang="en-US" dirty="0"/>
              <a:t>算法分析：设子串长度为</a:t>
            </a:r>
            <a:r>
              <a:rPr lang="en-US" altLang="zh-CN" dirty="0"/>
              <a:t>m</a:t>
            </a:r>
            <a:r>
              <a:rPr lang="zh-CN" altLang="en-US" dirty="0"/>
              <a:t>，主串长度为</a:t>
            </a:r>
            <a:r>
              <a:rPr lang="en-US" altLang="zh-CN" dirty="0"/>
              <a:t>n</a:t>
            </a:r>
            <a:r>
              <a:rPr lang="zh-CN" altLang="en-US" dirty="0"/>
              <a:t>，则求</a:t>
            </a:r>
            <a:r>
              <a:rPr lang="en-US" altLang="zh-CN" dirty="0"/>
              <a:t>next</a:t>
            </a:r>
            <a:r>
              <a:rPr lang="zh-CN" altLang="en-US" dirty="0"/>
              <a:t>数组复杂度为</a:t>
            </a:r>
            <a:r>
              <a:rPr lang="en-US" altLang="zh-CN" dirty="0"/>
              <a:t>O(m)</a:t>
            </a:r>
            <a:r>
              <a:rPr lang="zh-CN" altLang="en-US" dirty="0"/>
              <a:t>，匹配复杂度为</a:t>
            </a:r>
            <a:r>
              <a:rPr lang="en-US" altLang="zh-CN" dirty="0"/>
              <a:t>O(n)</a:t>
            </a:r>
            <a:r>
              <a:rPr lang="zh-CN" altLang="en-US" dirty="0"/>
              <a:t>，合计</a:t>
            </a:r>
            <a:r>
              <a:rPr lang="en-US" altLang="zh-CN" dirty="0"/>
              <a:t>O(</a:t>
            </a:r>
            <a:r>
              <a:rPr lang="en-US" altLang="zh-CN" dirty="0" err="1"/>
              <a:t>m+n</a:t>
            </a:r>
            <a:r>
              <a:rPr lang="en-US" altLang="zh-CN" dirty="0"/>
              <a:t>)</a:t>
            </a:r>
          </a:p>
          <a:p>
            <a:r>
              <a:rPr lang="zh-CN" altLang="en-US" i="1" dirty="0"/>
              <a:t>字符串匹配的高级算法还有</a:t>
            </a:r>
            <a:r>
              <a:rPr lang="en-US" altLang="zh-CN" i="1" dirty="0"/>
              <a:t>Boyer-Moore</a:t>
            </a:r>
            <a:r>
              <a:rPr lang="zh-CN" altLang="en-US" i="1" dirty="0"/>
              <a:t>等</a:t>
            </a:r>
            <a:endParaRPr lang="en-US" altLang="zh-CN" i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C46C-6741-4162-8908-637F811A7FB9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1015251"/>
            <a:ext cx="47436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get_next1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k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next[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(j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(P))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(k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P[j]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P[k])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(P[j]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P[k]) next[j]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next[j]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next[k];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next[k];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3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一维数组即定长的线性表</a:t>
            </a:r>
            <a:endParaRPr lang="en-US" altLang="zh-CN" dirty="0"/>
          </a:p>
          <a:p>
            <a:r>
              <a:rPr lang="zh-CN" altLang="en-US" dirty="0"/>
              <a:t>高维数组可看作线性表的扩展，线性表中的数据元素本身又是线性表</a:t>
            </a:r>
            <a:endParaRPr lang="en-US" altLang="zh-CN" dirty="0"/>
          </a:p>
          <a:p>
            <a:pPr lvl="1"/>
            <a:r>
              <a:rPr lang="en-US" altLang="zh-CN" dirty="0"/>
              <a:t>a) </a:t>
            </a:r>
            <a:r>
              <a:rPr lang="zh-CN" altLang="en-US" dirty="0"/>
              <a:t>二维数组，可以看作</a:t>
            </a:r>
            <a:endParaRPr lang="en-US" altLang="zh-CN" dirty="0"/>
          </a:p>
          <a:p>
            <a:pPr lvl="1"/>
            <a:r>
              <a:rPr lang="en-US" altLang="zh-CN" dirty="0"/>
              <a:t>b) n</a:t>
            </a:r>
            <a:r>
              <a:rPr lang="zh-CN" altLang="en-US" dirty="0"/>
              <a:t>个数据元素，每个数据元素是长度为</a:t>
            </a:r>
            <a:r>
              <a:rPr lang="en-US" altLang="zh-CN" dirty="0"/>
              <a:t>m</a:t>
            </a:r>
            <a:r>
              <a:rPr lang="zh-CN" altLang="en-US" dirty="0"/>
              <a:t>的线性表</a:t>
            </a:r>
            <a:endParaRPr lang="en-US" altLang="zh-CN" dirty="0"/>
          </a:p>
          <a:p>
            <a:pPr lvl="1"/>
            <a:r>
              <a:rPr lang="en-US" altLang="zh-CN" dirty="0"/>
              <a:t>c) m</a:t>
            </a:r>
            <a:r>
              <a:rPr lang="zh-CN" altLang="en-US" dirty="0"/>
              <a:t>个数据元素，每个数据元素是长度为</a:t>
            </a:r>
            <a:r>
              <a:rPr lang="en-US" altLang="zh-CN" dirty="0"/>
              <a:t>n</a:t>
            </a:r>
            <a:r>
              <a:rPr lang="zh-CN" altLang="en-US" dirty="0"/>
              <a:t>的线性表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2E8D-CF26-40A4-957B-F6B36C7D814D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3" y="3959062"/>
            <a:ext cx="7935435" cy="226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3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数组的数学模型：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=0,1,…,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dirty="0"/>
              </a:p>
              <a:p>
                <a:r>
                  <a:rPr lang="en-US" altLang="zh-CN" dirty="0"/>
                  <a:t>n</a:t>
                </a:r>
                <a:r>
                  <a:rPr lang="zh-CN" altLang="en-US" dirty="0"/>
                  <a:t>称为数组的维数（一维、二维、三维</a:t>
                </a:r>
                <a:r>
                  <a:rPr lang="en-US" altLang="zh-CN" dirty="0"/>
                  <a:t>……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en-US" altLang="zh-CN" dirty="0"/>
                  <a:t>b</a:t>
                </a:r>
                <a:r>
                  <a:rPr lang="en-US" altLang="zh-CN" baseline="-25000" dirty="0"/>
                  <a:t>i</a:t>
                </a:r>
                <a:r>
                  <a:rPr lang="zh-CN" altLang="en-US" dirty="0"/>
                  <a:t>称为数组第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维的长度（维界）</a:t>
                </a:r>
                <a:endParaRPr lang="en-US" altLang="zh-CN" dirty="0"/>
              </a:p>
              <a:p>
                <a:r>
                  <a:rPr lang="en-US" altLang="zh-CN" dirty="0" err="1"/>
                  <a:t>j</a:t>
                </a:r>
                <a:r>
                  <a:rPr lang="en-US" altLang="zh-CN" baseline="-25000" dirty="0" err="1"/>
                  <a:t>i</a:t>
                </a:r>
                <a:r>
                  <a:rPr lang="zh-CN" altLang="en-US" dirty="0"/>
                  <a:t>称为元素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的第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维的下标（</a:t>
                </a:r>
                <a:r>
                  <a:rPr lang="zh-CN" altLang="en-US" dirty="0">
                    <a:solidFill>
                      <a:schemeClr val="accent5"/>
                    </a:solidFill>
                  </a:rPr>
                  <a:t>下标从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0</a:t>
                </a:r>
                <a:r>
                  <a:rPr lang="zh-CN" altLang="en-US" dirty="0">
                    <a:solidFill>
                      <a:schemeClr val="accent5"/>
                    </a:solidFill>
                  </a:rPr>
                  <a:t>开始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数据元素的个数：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所有元素都是同一类型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数组的维数和维界一般不变</a:t>
                </a:r>
                <a:endParaRPr lang="en-US" altLang="zh-CN" dirty="0"/>
              </a:p>
              <a:p>
                <a:r>
                  <a:rPr lang="zh-CN" altLang="en-US" dirty="0"/>
                  <a:t>基本操作：创建、销毁、取值、赋值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350" r="-6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567-7C5B-4DD1-8B85-C5BAB949C773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3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1059-2363-412E-8DFE-772EBD0F1E0E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32000" y="3245918"/>
                <a:ext cx="4225900" cy="924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" y="3245918"/>
                <a:ext cx="4225900" cy="9241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4779820" y="3533828"/>
            <a:ext cx="802374" cy="3483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812972" y="2403144"/>
                <a:ext cx="1183594" cy="3281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−1.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972" y="2403144"/>
                <a:ext cx="1183594" cy="32810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/>
          <p:cNvSpPr/>
          <p:nvPr/>
        </p:nvSpPr>
        <p:spPr>
          <a:xfrm>
            <a:off x="6996565" y="2499360"/>
            <a:ext cx="147274" cy="746558"/>
          </a:xfrm>
          <a:prstGeom prst="rightBrace">
            <a:avLst>
              <a:gd name="adj1" fmla="val 76257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6996565" y="3423524"/>
            <a:ext cx="147274" cy="746558"/>
          </a:xfrm>
          <a:prstGeom prst="rightBrace">
            <a:avLst>
              <a:gd name="adj1" fmla="val 76257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>
            <a:off x="6996565" y="4686640"/>
            <a:ext cx="147274" cy="746558"/>
          </a:xfrm>
          <a:prstGeom prst="rightBrace">
            <a:avLst>
              <a:gd name="adj1" fmla="val 76257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57386" y="5014375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LOC(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en-US" altLang="zh-CN" dirty="0"/>
              <a:t>)=LOC(a</a:t>
            </a:r>
            <a:r>
              <a:rPr lang="en-US" altLang="zh-CN" baseline="-25000" dirty="0"/>
              <a:t>00</a:t>
            </a:r>
            <a:r>
              <a:rPr lang="en-US" altLang="zh-CN" dirty="0"/>
              <a:t>)+(</a:t>
            </a:r>
            <a:r>
              <a:rPr lang="en-US" altLang="zh-CN" dirty="0" err="1"/>
              <a:t>i×n+j</a:t>
            </a:r>
            <a:r>
              <a:rPr lang="en-US" altLang="zh-CN" dirty="0"/>
              <a:t>)×L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32000" y="1188000"/>
            <a:ext cx="8280000" cy="5040000"/>
          </a:xfrm>
        </p:spPr>
        <p:txBody>
          <a:bodyPr/>
          <a:lstStyle/>
          <a:p>
            <a:r>
              <a:rPr lang="zh-CN" altLang="en-US" b="1" dirty="0"/>
              <a:t>数组的顺序存储表示</a:t>
            </a:r>
            <a:endParaRPr lang="en-US" altLang="zh-CN" b="1" dirty="0"/>
          </a:p>
          <a:p>
            <a:r>
              <a:rPr lang="zh-CN" altLang="en-US" dirty="0"/>
              <a:t>数组是多维的，而存储单元是一维的？</a:t>
            </a:r>
            <a:endParaRPr lang="en-US" altLang="zh-CN" dirty="0"/>
          </a:p>
          <a:p>
            <a:r>
              <a:rPr lang="zh-CN" altLang="en-US" dirty="0"/>
              <a:t>二维数组存储结构一：行主序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Pascal</a:t>
            </a:r>
            <a:r>
              <a:rPr lang="zh-CN" altLang="en-US" dirty="0"/>
              <a:t>、</a:t>
            </a:r>
            <a:r>
              <a:rPr lang="en-US" altLang="zh-CN" dirty="0"/>
              <a:t>BASIC……</a:t>
            </a:r>
          </a:p>
        </p:txBody>
      </p:sp>
    </p:spTree>
    <p:extLst>
      <p:ext uri="{BB962C8B-B14F-4D97-AF65-F5344CB8AC3E}">
        <p14:creationId xmlns:p14="http://schemas.microsoft.com/office/powerpoint/2010/main" val="30808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BB53-4137-4F3A-B089-A3342B27A83D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32000" y="3245918"/>
                <a:ext cx="4225900" cy="924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" y="3245918"/>
                <a:ext cx="4225900" cy="9241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4779820" y="3533828"/>
            <a:ext cx="802374" cy="3483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812972" y="2403144"/>
                <a:ext cx="1183594" cy="3228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−1,0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−1.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972" y="2403144"/>
                <a:ext cx="1183594" cy="32287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大括号 8"/>
          <p:cNvSpPr/>
          <p:nvPr/>
        </p:nvSpPr>
        <p:spPr>
          <a:xfrm>
            <a:off x="6996565" y="2499360"/>
            <a:ext cx="147274" cy="746558"/>
          </a:xfrm>
          <a:prstGeom prst="rightBrace">
            <a:avLst>
              <a:gd name="adj1" fmla="val 76257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6996565" y="3423524"/>
            <a:ext cx="147274" cy="746558"/>
          </a:xfrm>
          <a:prstGeom prst="rightBrace">
            <a:avLst>
              <a:gd name="adj1" fmla="val 76257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6996565" y="4686640"/>
            <a:ext cx="147274" cy="746558"/>
          </a:xfrm>
          <a:prstGeom prst="rightBrace">
            <a:avLst>
              <a:gd name="adj1" fmla="val 76257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7386" y="5014375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LOC(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en-US" altLang="zh-CN" dirty="0"/>
              <a:t>)=LOC(a</a:t>
            </a:r>
            <a:r>
              <a:rPr lang="en-US" altLang="zh-CN" baseline="-25000" dirty="0"/>
              <a:t>00</a:t>
            </a:r>
            <a:r>
              <a:rPr lang="en-US" altLang="zh-CN" dirty="0"/>
              <a:t>)+(</a:t>
            </a:r>
            <a:r>
              <a:rPr lang="en-US" altLang="zh-CN" dirty="0" err="1"/>
              <a:t>j×m+i</a:t>
            </a:r>
            <a:r>
              <a:rPr lang="en-US" altLang="zh-CN" dirty="0"/>
              <a:t>)×L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32000" y="1188000"/>
            <a:ext cx="8280000" cy="5040000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二维数组存储结构二：列主序</a:t>
            </a:r>
            <a:endParaRPr lang="en-US" altLang="zh-CN" dirty="0"/>
          </a:p>
          <a:p>
            <a:r>
              <a:rPr lang="en-US" altLang="zh-CN" dirty="0"/>
              <a:t>Fortran</a:t>
            </a:r>
            <a:r>
              <a:rPr lang="zh-CN" altLang="en-US" dirty="0"/>
              <a:t>、</a:t>
            </a:r>
            <a:r>
              <a:rPr lang="en-US" altLang="zh-CN" dirty="0" err="1"/>
              <a:t>Matlab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25078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串和数组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串的基本概念</a:t>
            </a:r>
            <a:endParaRPr lang="en-US" altLang="zh-CN" dirty="0"/>
          </a:p>
          <a:p>
            <a:r>
              <a:rPr lang="en-US" altLang="zh-CN" dirty="0"/>
              <a:t>4.2 </a:t>
            </a:r>
            <a:r>
              <a:rPr lang="zh-CN" altLang="en-US" dirty="0"/>
              <a:t>串的表示与实现</a:t>
            </a:r>
            <a:endParaRPr lang="en-US" altLang="zh-CN" dirty="0"/>
          </a:p>
          <a:p>
            <a:r>
              <a:rPr lang="en-US" altLang="zh-CN" i="1" dirty="0"/>
              <a:t>4.3 </a:t>
            </a:r>
            <a:r>
              <a:rPr lang="zh-CN" altLang="en-US" i="1" dirty="0"/>
              <a:t>串的应用</a:t>
            </a:r>
            <a:endParaRPr lang="en-US" altLang="zh-CN" i="1" dirty="0"/>
          </a:p>
          <a:p>
            <a:r>
              <a:rPr lang="en-US" altLang="zh-CN" dirty="0"/>
              <a:t>4.4 </a:t>
            </a:r>
            <a:r>
              <a:rPr lang="zh-CN" altLang="en-US" dirty="0"/>
              <a:t>模式匹配</a:t>
            </a:r>
            <a:endParaRPr lang="en-US" altLang="zh-CN" dirty="0"/>
          </a:p>
          <a:p>
            <a:r>
              <a:rPr lang="en-US" altLang="zh-CN" dirty="0"/>
              <a:t>4.5 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en-US" altLang="zh-CN" dirty="0"/>
              <a:t>4.6 </a:t>
            </a:r>
            <a:r>
              <a:rPr lang="zh-CN" altLang="en-US" dirty="0"/>
              <a:t>矩阵的压缩存储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555B-C9CC-4EA6-A58A-C669941A44D0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602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推广到高维数组</a:t>
            </a:r>
            <a:endParaRPr lang="en-US" altLang="zh-CN" dirty="0"/>
          </a:p>
          <a:p>
            <a:pPr lvl="1"/>
            <a:r>
              <a:rPr lang="zh-CN" altLang="en-US" dirty="0"/>
              <a:t>行主序</a:t>
            </a:r>
            <a:r>
              <a:rPr lang="en-US" altLang="zh-CN" dirty="0"/>
              <a:t>-&gt;</a:t>
            </a:r>
            <a:r>
              <a:rPr lang="zh-CN" altLang="en-US" dirty="0"/>
              <a:t>左下标主序，低下标优先</a:t>
            </a:r>
            <a:endParaRPr lang="en-US" altLang="zh-CN" dirty="0"/>
          </a:p>
          <a:p>
            <a:pPr lvl="1"/>
            <a:r>
              <a:rPr lang="zh-CN" altLang="en-US" dirty="0"/>
              <a:t>列主序</a:t>
            </a:r>
            <a:r>
              <a:rPr lang="en-US" altLang="zh-CN" dirty="0"/>
              <a:t>-&gt;</a:t>
            </a:r>
            <a:r>
              <a:rPr lang="zh-CN" altLang="en-US" dirty="0"/>
              <a:t>右下标主序，高下标优先</a:t>
            </a:r>
            <a:endParaRPr lang="en-US" altLang="zh-CN" dirty="0"/>
          </a:p>
          <a:p>
            <a:r>
              <a:rPr lang="zh-CN" altLang="en-US" dirty="0"/>
              <a:t>左下标主序存储结构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FA18-405D-492E-BBC4-03BD191A784F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77941" y="1942188"/>
                <a:ext cx="7917039" cy="2378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LOC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LOC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0,0,…,0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∏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LOC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0,0,…,0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41" y="1942188"/>
                <a:ext cx="7917039" cy="23780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201486" y="3205190"/>
                <a:ext cx="2898166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486" y="3205190"/>
                <a:ext cx="2898166" cy="10082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649565" y="4612334"/>
            <a:ext cx="5844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base;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基地址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dim;      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维数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bounds;  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各维的长度（维界）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用于快速计算存储位置的常数</a:t>
            </a:r>
            <a:endParaRPr lang="en-US" altLang="zh-CN" i="1" kern="0" dirty="0">
              <a:solidFill>
                <a:srgbClr val="40808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MultiDimArray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3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模拟</a:t>
            </a:r>
            <a:r>
              <a:rPr lang="en-US" altLang="zh-CN" dirty="0"/>
              <a:t>C</a:t>
            </a:r>
            <a:r>
              <a:rPr lang="zh-CN" altLang="en-US" dirty="0"/>
              <a:t>语言中的二维数组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思考：</a:t>
            </a:r>
            <a:r>
              <a:rPr lang="en-US" altLang="zh-CN" dirty="0" err="1"/>
              <a:t>DestroyArray</a:t>
            </a:r>
            <a:r>
              <a:rPr lang="en-US" altLang="zh-CN" dirty="0"/>
              <a:t>(&amp;A)</a:t>
            </a:r>
            <a:r>
              <a:rPr lang="zh-CN" altLang="en-US" dirty="0"/>
              <a:t>如何实现？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39F8-257D-4879-B5BE-7AD8522DBD13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853885"/>
            <a:ext cx="52501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base;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二维数组基地址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rows, cols;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行、列数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Array;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InitArray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(Array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A.rows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A.cols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[r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A.base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[r];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A.base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store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i="1" kern="0" dirty="0" err="1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A.base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i="1" kern="0" dirty="0" err="1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][j]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代表数组的</a:t>
            </a:r>
            <a:r>
              <a:rPr lang="en-US" altLang="zh-CN" i="1" kern="0" dirty="0" err="1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列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1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数组应用举例：求两个字符串的最长公共子串</a:t>
            </a:r>
            <a:endParaRPr lang="en-US" altLang="zh-CN" dirty="0"/>
          </a:p>
          <a:p>
            <a:r>
              <a:rPr lang="zh-CN" altLang="en-US" dirty="0"/>
              <a:t>思路</a:t>
            </a:r>
            <a:endParaRPr lang="en-US" altLang="zh-CN" dirty="0"/>
          </a:p>
          <a:p>
            <a:pPr lvl="1"/>
            <a:r>
              <a:rPr lang="zh-CN" altLang="en-US" dirty="0"/>
              <a:t>与模式匹配类似，如何“重用”计算？</a:t>
            </a:r>
            <a:endParaRPr lang="en-US" altLang="zh-CN" dirty="0"/>
          </a:p>
          <a:p>
            <a:pPr lvl="1"/>
            <a:r>
              <a:rPr lang="zh-CN" altLang="en-US" dirty="0"/>
              <a:t>若将两个字符串的所有字符两两比对，可使用二维数组来记录比对结果（相同记为</a:t>
            </a:r>
            <a:r>
              <a:rPr lang="en-US" altLang="zh-CN" dirty="0"/>
              <a:t>1</a:t>
            </a:r>
            <a:r>
              <a:rPr lang="zh-CN" altLang="en-US" dirty="0"/>
              <a:t>，不同记为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公共子串体现为二维数组中的对角线方向的连续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原问题转化为在二维数组中求对角线方向的连续</a:t>
            </a:r>
            <a:r>
              <a:rPr lang="en-US" altLang="zh-CN" dirty="0"/>
              <a:t>1</a:t>
            </a:r>
            <a:r>
              <a:rPr lang="zh-CN" altLang="en-US" dirty="0"/>
              <a:t>的个数的最大值</a:t>
            </a:r>
            <a:endParaRPr lang="en-US" altLang="zh-CN" dirty="0"/>
          </a:p>
          <a:p>
            <a:pPr lvl="1"/>
            <a:r>
              <a:rPr lang="zh-CN" altLang="en-US" dirty="0"/>
              <a:t>遍求每个对角线方向的连续</a:t>
            </a:r>
            <a:r>
              <a:rPr lang="en-US" altLang="zh-CN" dirty="0"/>
              <a:t>1</a:t>
            </a:r>
            <a:r>
              <a:rPr lang="zh-CN" altLang="en-US" dirty="0"/>
              <a:t>的个数的最大值（算法</a:t>
            </a:r>
            <a:r>
              <a:rPr lang="en-US" altLang="zh-CN" dirty="0"/>
              <a:t>4.10</a:t>
            </a:r>
            <a:r>
              <a:rPr lang="zh-CN" altLang="en-US" dirty="0"/>
              <a:t>），再比较所有对角线（算法</a:t>
            </a:r>
            <a:r>
              <a:rPr lang="en-US" altLang="zh-CN" dirty="0"/>
              <a:t>4.11</a:t>
            </a:r>
            <a:r>
              <a:rPr lang="zh-CN" altLang="en-US" dirty="0"/>
              <a:t>），即得解（算法</a:t>
            </a:r>
            <a:r>
              <a:rPr lang="en-US" altLang="zh-CN" dirty="0"/>
              <a:t>4.12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F902-379C-4557-BEAC-B06016018478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465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</a:t>
            </a:r>
            <a:r>
              <a:rPr lang="zh-CN" altLang="en-US" dirty="0"/>
              <a:t>矩阵的压缩存储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矩阵是很多科学与工程计算问题中研究的数学对象</a:t>
            </a:r>
            <a:endParaRPr lang="en-US" altLang="zh-CN" dirty="0"/>
          </a:p>
          <a:p>
            <a:r>
              <a:rPr lang="zh-CN" altLang="en-US" dirty="0"/>
              <a:t>一般用二维数组表示矩阵</a:t>
            </a:r>
            <a:endParaRPr lang="en-US" altLang="zh-CN" dirty="0"/>
          </a:p>
          <a:p>
            <a:r>
              <a:rPr lang="zh-CN" altLang="en-US" dirty="0"/>
              <a:t>很多矩阵存在大量值相同的元素或</a:t>
            </a:r>
            <a:r>
              <a:rPr lang="en-US" altLang="zh-CN" dirty="0"/>
              <a:t>0</a:t>
            </a:r>
            <a:r>
              <a:rPr lang="zh-CN" altLang="en-US" dirty="0"/>
              <a:t>，可对其进行压缩存储以节省存储空间、提高计算效率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DF76-B08D-47C9-A608-F2D6A30A7E9F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5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特殊矩阵</a:t>
            </a:r>
            <a:endParaRPr lang="en-US" altLang="zh-CN" b="1" dirty="0"/>
          </a:p>
          <a:p>
            <a:r>
              <a:rPr lang="en-US" altLang="zh-CN" dirty="0"/>
              <a:t>(1) </a:t>
            </a:r>
            <a:r>
              <a:rPr lang="zh-CN" altLang="en-US" dirty="0"/>
              <a:t>对称矩阵：</a:t>
            </a:r>
            <a:r>
              <a:rPr lang="en-US" altLang="zh-CN" dirty="0"/>
              <a:t>n</a:t>
            </a:r>
            <a:r>
              <a:rPr lang="zh-CN" altLang="en-US" dirty="0"/>
              <a:t>阶方阵满足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en-US" altLang="zh-CN" dirty="0"/>
              <a:t>=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ji</a:t>
            </a:r>
            <a:endParaRPr lang="en-US" altLang="zh-CN" baseline="-25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可以只存储其“下三角”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365C-CE2C-4CDF-8451-1F4CD8A77D5F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880878" y="1866331"/>
                <a:ext cx="539045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878" y="1866331"/>
                <a:ext cx="5390450" cy="13606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直角三角形 7"/>
          <p:cNvSpPr/>
          <p:nvPr/>
        </p:nvSpPr>
        <p:spPr>
          <a:xfrm>
            <a:off x="3161211" y="1772903"/>
            <a:ext cx="3690065" cy="1408937"/>
          </a:xfrm>
          <a:prstGeom prst="rtTriangl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292547" y="5123453"/>
                <a:ext cx="2558906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547" y="5123453"/>
                <a:ext cx="2558906" cy="1248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4371"/>
              </p:ext>
            </p:extLst>
          </p:nvPr>
        </p:nvGraphicFramePr>
        <p:xfrm>
          <a:off x="684000" y="4141256"/>
          <a:ext cx="77760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lt"/>
                        </a:rPr>
                        <a:t>a</a:t>
                      </a:r>
                      <a:r>
                        <a:rPr lang="en-US" altLang="zh-CN" sz="1800" baseline="-25000" dirty="0">
                          <a:latin typeface="+mn-lt"/>
                        </a:rPr>
                        <a:t>00</a:t>
                      </a:r>
                      <a:endParaRPr lang="zh-CN" altLang="en-US" sz="1800" baseline="-25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lt"/>
                        </a:rPr>
                        <a:t>a</a:t>
                      </a:r>
                      <a:r>
                        <a:rPr lang="en-US" altLang="zh-CN" sz="1800" baseline="-25000" dirty="0">
                          <a:latin typeface="+mn-lt"/>
                        </a:rPr>
                        <a:t>10</a:t>
                      </a:r>
                      <a:endParaRPr lang="zh-CN" altLang="en-US" sz="1800" baseline="-25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lt"/>
                        </a:rPr>
                        <a:t>a</a:t>
                      </a:r>
                      <a:r>
                        <a:rPr lang="en-US" altLang="zh-CN" sz="1800" baseline="-25000" dirty="0">
                          <a:latin typeface="+mn-lt"/>
                        </a:rPr>
                        <a:t>11</a:t>
                      </a:r>
                      <a:endParaRPr lang="zh-CN" altLang="en-US" sz="1800" baseline="-25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lt"/>
                        </a:rPr>
                        <a:t>a</a:t>
                      </a:r>
                      <a:r>
                        <a:rPr lang="en-US" altLang="zh-CN" sz="1800" baseline="-25000" dirty="0">
                          <a:latin typeface="+mn-lt"/>
                        </a:rPr>
                        <a:t>20</a:t>
                      </a:r>
                      <a:endParaRPr lang="zh-CN" altLang="en-US" sz="1800" baseline="-25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lt"/>
                        </a:rPr>
                        <a:t>...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lt"/>
                        </a:rPr>
                        <a:t>a</a:t>
                      </a:r>
                      <a:r>
                        <a:rPr lang="en-US" altLang="zh-CN" sz="1800" baseline="-25000" dirty="0">
                          <a:latin typeface="+mn-lt"/>
                        </a:rPr>
                        <a:t>n-1,0</a:t>
                      </a:r>
                      <a:endParaRPr lang="zh-CN" altLang="en-US" sz="1800" baseline="-25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lt"/>
                        </a:rPr>
                        <a:t>...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lt"/>
                        </a:rPr>
                        <a:t>a</a:t>
                      </a:r>
                      <a:r>
                        <a:rPr lang="en-US" altLang="zh-CN" sz="1800" baseline="-25000" dirty="0">
                          <a:latin typeface="+mn-lt"/>
                        </a:rPr>
                        <a:t>n-1,n-1</a:t>
                      </a:r>
                      <a:endParaRPr lang="zh-CN" altLang="en-US" sz="1800" baseline="-25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aseline="0" dirty="0">
                          <a:latin typeface="+mn-lt"/>
                        </a:rPr>
                        <a:t>k=0</a:t>
                      </a:r>
                      <a:endParaRPr lang="zh-CN" altLang="en-US" sz="18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>
                          <a:latin typeface="+mn-lt"/>
                        </a:rPr>
                        <a:t>1</a:t>
                      </a:r>
                      <a:endParaRPr lang="zh-CN" altLang="en-US" sz="18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>
                          <a:latin typeface="+mn-lt"/>
                        </a:rPr>
                        <a:t>2</a:t>
                      </a:r>
                      <a:endParaRPr lang="zh-CN" altLang="en-US" sz="18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>
                          <a:latin typeface="+mn-lt"/>
                        </a:rPr>
                        <a:t>3</a:t>
                      </a:r>
                      <a:endParaRPr lang="zh-CN" altLang="en-US" sz="18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>
                          <a:latin typeface="+mn-lt"/>
                        </a:rPr>
                        <a:t>...</a:t>
                      </a:r>
                      <a:endParaRPr lang="zh-CN" altLang="en-US" sz="18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>
                          <a:latin typeface="+mn-lt"/>
                        </a:rPr>
                        <a:t>...</a:t>
                      </a:r>
                      <a:endParaRPr lang="zh-CN" altLang="en-US" sz="18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>
                          <a:latin typeface="+mn-lt"/>
                        </a:rPr>
                        <a:t>...</a:t>
                      </a:r>
                      <a:endParaRPr lang="zh-CN" altLang="en-US" sz="18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>
                          <a:latin typeface="+mn-lt"/>
                        </a:rPr>
                        <a:t>...</a:t>
                      </a:r>
                      <a:endParaRPr lang="zh-CN" altLang="en-US" sz="1800" baseline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8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三角矩阵</a:t>
            </a:r>
            <a:endParaRPr lang="en-US" altLang="zh-CN" dirty="0"/>
          </a:p>
          <a:p>
            <a:r>
              <a:rPr lang="zh-CN" altLang="en-US" dirty="0"/>
              <a:t>下三角矩阵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上三角矩阵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5FAA-DCCD-4D49-891D-DEBCCB3303EA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924421" y="1396068"/>
                <a:ext cx="539045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21" y="1396068"/>
                <a:ext cx="5390450" cy="13606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24421" y="3612400"/>
                <a:ext cx="4671022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21" y="3612400"/>
                <a:ext cx="4671022" cy="1360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398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(3) </a:t>
            </a:r>
            <a:r>
              <a:rPr lang="zh-CN" altLang="en-US" dirty="0"/>
              <a:t>准对角矩阵：以三对角矩阵为例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5023-8CE0-41AE-914D-E891E37AF622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26</a:t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909940" y="1474445"/>
            <a:ext cx="7617470" cy="2059603"/>
            <a:chOff x="1924421" y="1396068"/>
            <a:chExt cx="7617470" cy="2059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924421" y="1396068"/>
                  <a:ext cx="7617470" cy="20596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  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−2,</m:t>
                                            </m:r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−2,</m:t>
                                            </m:r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−2,</m:t>
                                            </m:r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421" y="1396068"/>
                  <a:ext cx="7617470" cy="205960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连接符 8"/>
            <p:cNvCxnSpPr/>
            <p:nvPr/>
          </p:nvCxnSpPr>
          <p:spPr>
            <a:xfrm>
              <a:off x="3431177" y="1558834"/>
              <a:ext cx="4841966" cy="179396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483429" y="1933303"/>
              <a:ext cx="3448594" cy="136724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232366" y="1558834"/>
              <a:ext cx="3953691" cy="1445623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42957"/>
              </p:ext>
            </p:extLst>
          </p:nvPr>
        </p:nvGraphicFramePr>
        <p:xfrm>
          <a:off x="1044000" y="3739606"/>
          <a:ext cx="70560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</a:t>
                      </a:r>
                      <a:r>
                        <a:rPr lang="en-US" altLang="zh-CN" sz="1800" baseline="-25000" dirty="0"/>
                        <a:t>00</a:t>
                      </a:r>
                      <a:endParaRPr lang="zh-CN" alt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</a:t>
                      </a:r>
                      <a:r>
                        <a:rPr lang="en-US" altLang="zh-CN" sz="1800" baseline="-25000" dirty="0"/>
                        <a:t>01</a:t>
                      </a:r>
                      <a:endParaRPr lang="zh-CN" alt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</a:t>
                      </a:r>
                      <a:r>
                        <a:rPr lang="en-US" altLang="zh-CN" sz="1800" baseline="-25000" dirty="0"/>
                        <a:t>10</a:t>
                      </a:r>
                      <a:endParaRPr lang="zh-CN" alt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</a:t>
                      </a:r>
                      <a:r>
                        <a:rPr lang="en-US" altLang="zh-CN" sz="1800" baseline="-25000" dirty="0"/>
                        <a:t>11</a:t>
                      </a:r>
                      <a:endParaRPr lang="zh-CN" alt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</a:t>
                      </a:r>
                      <a:r>
                        <a:rPr lang="en-US" altLang="zh-CN" sz="1800" baseline="-25000" dirty="0"/>
                        <a:t>n-1,n-1</a:t>
                      </a:r>
                      <a:endParaRPr lang="zh-CN" altLang="en-US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k =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?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810574" y="4933406"/>
                <a:ext cx="1522853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574" y="4933406"/>
                <a:ext cx="152285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97" r="-1984" b="-26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2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稀疏矩阵</a:t>
                </a:r>
                <a:r>
                  <a:rPr lang="zh-CN" altLang="en-US" dirty="0"/>
                  <a:t>：非零元很少，且分布无规律</a:t>
                </a:r>
                <a:endParaRPr lang="en-US" altLang="zh-CN" dirty="0"/>
              </a:p>
              <a:p>
                <a:r>
                  <a:rPr lang="zh-CN" altLang="en-US" dirty="0"/>
                  <a:t>一个</a:t>
                </a:r>
                <a:r>
                  <a:rPr lang="en-US" altLang="zh-CN" dirty="0" err="1"/>
                  <a:t>m×n</a:t>
                </a:r>
                <a:r>
                  <a:rPr lang="zh-CN" altLang="en-US" dirty="0"/>
                  <a:t>的矩阵，只有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个非零元，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/>
                  <a:t>称为稀疏因子</a:t>
                </a:r>
                <a:endParaRPr lang="en-US" altLang="zh-CN" dirty="0"/>
              </a:p>
              <a:p>
                <a:r>
                  <a:rPr lang="zh-CN" altLang="en-US" dirty="0"/>
                  <a:t>可以只存储非零元的位置（行、列）和值，及矩阵的行列数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515F-B10F-4F4D-B461-13638E627A3D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520" y="3483217"/>
            <a:ext cx="4578959" cy="241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36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三元组表：将稀疏矩阵的非零元存储为</a:t>
            </a:r>
            <a:r>
              <a:rPr lang="en-US" altLang="zh-CN" dirty="0">
                <a:solidFill>
                  <a:schemeClr val="accent5"/>
                </a:solidFill>
              </a:rPr>
              <a:t>(</a:t>
            </a:r>
            <a:r>
              <a:rPr lang="zh-CN" altLang="en-US" dirty="0">
                <a:solidFill>
                  <a:schemeClr val="accent5"/>
                </a:solidFill>
              </a:rPr>
              <a:t>行、列、值</a:t>
            </a:r>
            <a:r>
              <a:rPr lang="en-US" altLang="zh-CN" dirty="0">
                <a:solidFill>
                  <a:schemeClr val="accent5"/>
                </a:solidFill>
              </a:rPr>
              <a:t>)</a:t>
            </a:r>
            <a:r>
              <a:rPr lang="zh-CN" altLang="en-US" dirty="0"/>
              <a:t>的三元组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D28-C755-4EC3-A3ED-7EE81ECB9F86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852" y="1030724"/>
            <a:ext cx="2968747" cy="1564124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13946"/>
              </p:ext>
            </p:extLst>
          </p:nvPr>
        </p:nvGraphicFramePr>
        <p:xfrm>
          <a:off x="6008594" y="2738848"/>
          <a:ext cx="205200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i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j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-3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18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-7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32000" y="1640541"/>
            <a:ext cx="53014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非零元素的行、列下标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非零元素的值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Triple;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Triple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data; 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三元组顺序表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mu, nu,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矩阵行、列、非零元数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TSMatrix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5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矩阵转置问题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82C1-030B-4DF1-BF56-3E5EEF12E037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55" y="852692"/>
            <a:ext cx="7307091" cy="2238851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778624" y="3570194"/>
            <a:ext cx="1754841" cy="739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778624" y="3953435"/>
            <a:ext cx="1754841" cy="1102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778624" y="3570194"/>
            <a:ext cx="1754841" cy="739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731559" y="4702627"/>
            <a:ext cx="1801906" cy="1435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778624" y="5056095"/>
            <a:ext cx="1754841" cy="356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9" idx="1"/>
          </p:cNvCxnSpPr>
          <p:nvPr/>
        </p:nvCxnSpPr>
        <p:spPr>
          <a:xfrm flipV="1">
            <a:off x="3778624" y="4697730"/>
            <a:ext cx="1693376" cy="714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778624" y="5782235"/>
            <a:ext cx="1754841" cy="445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731559" y="3953435"/>
            <a:ext cx="1740441" cy="182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41610"/>
              </p:ext>
            </p:extLst>
          </p:nvPr>
        </p:nvGraphicFramePr>
        <p:xfrm>
          <a:off x="1815461" y="3028950"/>
          <a:ext cx="205200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i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j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-3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18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-7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65863"/>
              </p:ext>
            </p:extLst>
          </p:nvPr>
        </p:nvGraphicFramePr>
        <p:xfrm>
          <a:off x="5472000" y="3028950"/>
          <a:ext cx="205200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i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j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-3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18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-7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45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串的基本概念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串</a:t>
            </a:r>
            <a:r>
              <a:rPr lang="en-US" altLang="zh-CN" dirty="0"/>
              <a:t>(string)</a:t>
            </a:r>
            <a:r>
              <a:rPr lang="zh-CN" altLang="en-US" dirty="0"/>
              <a:t>：或字符串，是以字符为基本数据元素的线性表</a:t>
            </a:r>
            <a:endParaRPr lang="en-US" altLang="zh-CN" dirty="0"/>
          </a:p>
          <a:p>
            <a:r>
              <a:rPr lang="zh-CN" altLang="en-US" dirty="0"/>
              <a:t>串的数学模型：</a:t>
            </a:r>
            <a:r>
              <a:rPr lang="en-US" altLang="zh-CN" dirty="0"/>
              <a:t>s = "a</a:t>
            </a:r>
            <a:r>
              <a:rPr lang="en-US" altLang="zh-CN" baseline="-25000" dirty="0"/>
              <a:t>0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…a</a:t>
            </a:r>
            <a:r>
              <a:rPr lang="en-US" altLang="zh-CN" baseline="-25000" dirty="0"/>
              <a:t>n-1</a:t>
            </a:r>
            <a:r>
              <a:rPr lang="en-US" altLang="zh-CN" dirty="0"/>
              <a:t>"</a:t>
            </a:r>
          </a:p>
          <a:p>
            <a:pPr lvl="1"/>
            <a:r>
              <a:rPr lang="zh-CN" altLang="en-US" dirty="0"/>
              <a:t>其中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/>
              <a:t>(0&lt;=</a:t>
            </a:r>
            <a:r>
              <a:rPr lang="en-US" altLang="zh-CN" dirty="0" err="1"/>
              <a:t>i</a:t>
            </a:r>
            <a:r>
              <a:rPr lang="en-US" altLang="zh-CN" dirty="0"/>
              <a:t>&lt;=n-1)</a:t>
            </a:r>
            <a:r>
              <a:rPr lang="zh-CN" altLang="en-US" dirty="0"/>
              <a:t>均为字符：字符可以是</a:t>
            </a:r>
            <a:r>
              <a:rPr lang="en-US" altLang="zh-CN" dirty="0"/>
              <a:t>ASCII</a:t>
            </a:r>
            <a:r>
              <a:rPr lang="zh-CN" altLang="en-US" dirty="0"/>
              <a:t>编码，或者其他编码（如</a:t>
            </a:r>
            <a:r>
              <a:rPr lang="en-US" altLang="zh-CN" dirty="0"/>
              <a:t>UTF-8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字符个数</a:t>
            </a:r>
            <a:r>
              <a:rPr lang="en-US" altLang="zh-CN" dirty="0"/>
              <a:t>n</a:t>
            </a:r>
            <a:r>
              <a:rPr lang="zh-CN" altLang="en-US" dirty="0"/>
              <a:t>称为串的长度，</a:t>
            </a:r>
            <a:r>
              <a:rPr lang="en-US" altLang="zh-CN" dirty="0"/>
              <a:t>n=0</a:t>
            </a:r>
            <a:r>
              <a:rPr lang="zh-CN" altLang="en-US" dirty="0"/>
              <a:t>时称空串，注意空串不等于空白串</a:t>
            </a:r>
            <a:r>
              <a:rPr lang="en-US" altLang="zh-CN" dirty="0"/>
              <a:t>"  "</a:t>
            </a:r>
          </a:p>
          <a:p>
            <a:r>
              <a:rPr lang="zh-CN" altLang="en-US" dirty="0"/>
              <a:t>串中任意连续字符组成的子序列称为子串，相应地原串称为主串，子串的起始字符在主串中的序号称为子串在主串中的位置</a:t>
            </a:r>
            <a:r>
              <a:rPr lang="en-US" altLang="zh-CN" dirty="0"/>
              <a:t>(index)</a:t>
            </a:r>
          </a:p>
          <a:p>
            <a:pPr lvl="1"/>
            <a:r>
              <a:rPr lang="en-US" altLang="zh-CN" dirty="0"/>
              <a:t>A="</a:t>
            </a:r>
            <a:r>
              <a:rPr lang="en-US" altLang="zh-CN" dirty="0" err="1"/>
              <a:t>Bei</a:t>
            </a:r>
            <a:r>
              <a:rPr lang="en-US" altLang="zh-CN" dirty="0"/>
              <a:t>",B="</a:t>
            </a:r>
            <a:r>
              <a:rPr lang="en-US" altLang="zh-CN" dirty="0" err="1"/>
              <a:t>Jing",C</a:t>
            </a:r>
            <a:r>
              <a:rPr lang="en-US" altLang="zh-CN" dirty="0"/>
              <a:t>="</a:t>
            </a:r>
            <a:r>
              <a:rPr lang="en-US" altLang="zh-CN" dirty="0" err="1"/>
              <a:t>BeiJing</a:t>
            </a:r>
            <a:r>
              <a:rPr lang="en-US" altLang="zh-CN" dirty="0"/>
              <a:t>",D="</a:t>
            </a:r>
            <a:r>
              <a:rPr lang="en-US" altLang="zh-CN" dirty="0" err="1"/>
              <a:t>Bei</a:t>
            </a:r>
            <a:r>
              <a:rPr lang="en-US" altLang="zh-CN" dirty="0"/>
              <a:t> Jing"</a:t>
            </a:r>
          </a:p>
          <a:p>
            <a:pPr lvl="1"/>
            <a:r>
              <a:rPr lang="en-US" altLang="zh-CN" dirty="0"/>
              <a:t>index(C,A)=0, index(D,B)=4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88C0-AC41-48D9-93B7-2AF071B53242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42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按行排序法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B56F-9270-45D0-9FD2-502A870E03E9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72892" y="2639197"/>
            <a:ext cx="3321743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时间复杂度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nu×tu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32000" y="968192"/>
            <a:ext cx="816281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transpose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TSMatrix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TSMatrix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p, q, col;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T.mu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M.nu; T.nu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M.mu;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T.tu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M.tu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T.tu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Triple[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T.tu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 q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(col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col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M.nu;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col)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M.tu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[p].j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col)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[q].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[p].j;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[q].j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[p].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[q].e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[p].e;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行（逻辑）链接表：另外存放各行第一个非零元的存储位置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79DB-8A38-4E78-9E4C-FECE08A6DA01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31</a:t>
            </a:fld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54454"/>
              </p:ext>
            </p:extLst>
          </p:nvPr>
        </p:nvGraphicFramePr>
        <p:xfrm>
          <a:off x="244024" y="1588393"/>
          <a:ext cx="19080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row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rpos</a:t>
                      </a:r>
                      <a:r>
                        <a:rPr lang="en-US" altLang="zh-CN" sz="1800" dirty="0"/>
                        <a:t>[row]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 flipV="1">
            <a:off x="1269126" y="2147757"/>
            <a:ext cx="1116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269126" y="2891120"/>
            <a:ext cx="1116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269126" y="3233404"/>
            <a:ext cx="1070874" cy="353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269126" y="3643116"/>
            <a:ext cx="1070874" cy="36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522641"/>
              </p:ext>
            </p:extLst>
          </p:nvPr>
        </p:nvGraphicFramePr>
        <p:xfrm>
          <a:off x="2340000" y="1588393"/>
          <a:ext cx="140400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i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j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-3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18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-7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173026"/>
              </p:ext>
            </p:extLst>
          </p:nvPr>
        </p:nvGraphicFramePr>
        <p:xfrm>
          <a:off x="3931976" y="1588393"/>
          <a:ext cx="33480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col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num</a:t>
                      </a:r>
                      <a:r>
                        <a:rPr lang="en-US" altLang="zh-CN" sz="1800" dirty="0"/>
                        <a:t>[col]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T.rpos</a:t>
                      </a:r>
                      <a:r>
                        <a:rPr lang="en-US" altLang="zh-CN" sz="1800" dirty="0"/>
                        <a:t>[row]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23703"/>
              </p:ext>
            </p:extLst>
          </p:nvPr>
        </p:nvGraphicFramePr>
        <p:xfrm>
          <a:off x="7377240" y="1588393"/>
          <a:ext cx="140400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i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j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-3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18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-7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1269125" y="4008786"/>
            <a:ext cx="1070875" cy="319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080932" y="2143765"/>
            <a:ext cx="13870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080932" y="2497124"/>
            <a:ext cx="1387020" cy="389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080932" y="2867964"/>
            <a:ext cx="1296308" cy="752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100158" y="3293615"/>
            <a:ext cx="1367794" cy="1034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080932" y="3997380"/>
            <a:ext cx="1296308" cy="752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39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7364" y="847164"/>
            <a:ext cx="904927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FastTranspose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TSMatrix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TSMatrix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p, q, col;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T.mu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M.nu; T.nu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M.mu;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T.tu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M.tu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T.tu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Triple[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T.tu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rpos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[T.mu];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[M.nu];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(col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col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M.nu;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col)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[col]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M.tu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[p].j];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rpos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(col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col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M.nu;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col)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rpos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[col]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rpos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[col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[col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(col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col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M.nu;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col)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[col]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rpos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[col];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M.tu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col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[p].j; q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[col];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[q].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[p].j;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[q].j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[p].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[q].e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[p].e;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[col];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rpos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4.14</a:t>
            </a:r>
            <a:r>
              <a:rPr lang="zh-CN" altLang="en-US" dirty="0"/>
              <a:t>、</a:t>
            </a:r>
            <a:r>
              <a:rPr lang="en-US" altLang="zh-CN" dirty="0"/>
              <a:t>4.15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7536-185E-4DA2-83A9-4E7ACFF38B24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98441" y="779387"/>
            <a:ext cx="581441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算法流程：</a:t>
            </a:r>
            <a:endParaRPr lang="en-US" altLang="zh-CN" dirty="0"/>
          </a:p>
          <a:p>
            <a:r>
              <a:rPr lang="zh-CN" altLang="en-US" dirty="0"/>
              <a:t>计算</a:t>
            </a:r>
            <a:r>
              <a:rPr lang="en-US" altLang="zh-CN" dirty="0"/>
              <a:t>M</a:t>
            </a:r>
            <a:r>
              <a:rPr lang="zh-CN" altLang="en-US" dirty="0"/>
              <a:t>各列（即</a:t>
            </a:r>
            <a:r>
              <a:rPr lang="en-US" altLang="zh-CN" dirty="0"/>
              <a:t>T</a:t>
            </a:r>
            <a:r>
              <a:rPr lang="zh-CN" altLang="en-US" dirty="0"/>
              <a:t>各行）非零元的个数，存放在</a:t>
            </a:r>
            <a:r>
              <a:rPr lang="en-US" altLang="zh-CN" dirty="0" err="1"/>
              <a:t>num</a:t>
            </a:r>
            <a:r>
              <a:rPr lang="zh-CN" altLang="en-US" dirty="0"/>
              <a:t>表中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 err="1"/>
              <a:t>num</a:t>
            </a:r>
            <a:r>
              <a:rPr lang="zh-CN" altLang="en-US" dirty="0"/>
              <a:t>表即可构造</a:t>
            </a:r>
            <a:r>
              <a:rPr lang="en-US" altLang="zh-CN" dirty="0"/>
              <a:t>T</a:t>
            </a:r>
            <a:r>
              <a:rPr lang="zh-CN" altLang="en-US" dirty="0"/>
              <a:t>的</a:t>
            </a:r>
            <a:r>
              <a:rPr lang="en-US" altLang="zh-CN" dirty="0" err="1"/>
              <a:t>rpos</a:t>
            </a:r>
            <a:r>
              <a:rPr lang="zh-CN" altLang="en-US" dirty="0"/>
              <a:t>表</a:t>
            </a:r>
            <a:endParaRPr lang="en-US" altLang="zh-CN" dirty="0"/>
          </a:p>
          <a:p>
            <a:r>
              <a:rPr lang="zh-CN" altLang="en-US" dirty="0"/>
              <a:t>重用</a:t>
            </a:r>
            <a:r>
              <a:rPr lang="en-US" altLang="zh-CN" dirty="0" err="1"/>
              <a:t>num</a:t>
            </a:r>
            <a:r>
              <a:rPr lang="zh-CN" altLang="en-US" dirty="0"/>
              <a:t>表，表示当前</a:t>
            </a:r>
            <a:r>
              <a:rPr lang="en-US" altLang="zh-CN" dirty="0"/>
              <a:t>T</a:t>
            </a:r>
            <a:r>
              <a:rPr lang="zh-CN" altLang="en-US" dirty="0"/>
              <a:t>各行下一个非零元应存储的位置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M</a:t>
            </a:r>
            <a:r>
              <a:rPr lang="zh-CN" altLang="en-US" dirty="0"/>
              <a:t>中的非零元直接找到在</a:t>
            </a:r>
            <a:r>
              <a:rPr lang="en-US" altLang="zh-CN" dirty="0"/>
              <a:t>T</a:t>
            </a:r>
            <a:r>
              <a:rPr lang="zh-CN" altLang="en-US" dirty="0"/>
              <a:t>的</a:t>
            </a:r>
            <a:r>
              <a:rPr lang="en-US" altLang="zh-CN" dirty="0"/>
              <a:t>data</a:t>
            </a:r>
            <a:r>
              <a:rPr lang="zh-CN" altLang="en-US" dirty="0"/>
              <a:t>表中应存储的位置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823613" y="5517085"/>
            <a:ext cx="3506088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时间复杂度：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nu+tu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08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十字链表：设两个指针分别指向行后继和列后继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3D8D-98C9-4D7B-8D44-A7C2EBB7E863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88" y="959318"/>
            <a:ext cx="2673190" cy="13676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529" y="959318"/>
            <a:ext cx="4895668" cy="314980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9188" y="3220571"/>
            <a:ext cx="78261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j;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right,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down;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右元素（行后继），下元素（列后继）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OLink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OLink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rhead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chead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行、列链表头指针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mu, nu,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CrossList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4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创建十字链表的过程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B60F-D24A-4326-AE62-C32494519862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1031002"/>
            <a:ext cx="14157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m=4, n=3</a:t>
            </a:r>
          </a:p>
          <a:p>
            <a:r>
              <a:rPr lang="en-US" altLang="zh-CN" sz="2000" dirty="0"/>
              <a:t>(0,0,3)</a:t>
            </a:r>
          </a:p>
          <a:p>
            <a:r>
              <a:rPr lang="en-US" altLang="zh-CN" sz="2000" dirty="0"/>
              <a:t>(1,1,5)</a:t>
            </a:r>
          </a:p>
          <a:p>
            <a:r>
              <a:rPr lang="en-US" altLang="zh-CN" sz="2000" dirty="0"/>
              <a:t>(1,2,4)</a:t>
            </a:r>
          </a:p>
          <a:p>
            <a:r>
              <a:rPr lang="en-US" altLang="zh-CN" sz="2000" dirty="0"/>
              <a:t>(3,0,8)</a:t>
            </a:r>
          </a:p>
          <a:p>
            <a:r>
              <a:rPr lang="en-US" altLang="zh-CN" sz="2000" dirty="0"/>
              <a:t>(1,0,7)</a:t>
            </a:r>
          </a:p>
        </p:txBody>
      </p:sp>
      <p:graphicFrame>
        <p:nvGraphicFramePr>
          <p:cNvPr id="142" name="表格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26361"/>
              </p:ext>
            </p:extLst>
          </p:nvPr>
        </p:nvGraphicFramePr>
        <p:xfrm>
          <a:off x="1620000" y="3256481"/>
          <a:ext cx="540000" cy="14725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" name="等腰三角形 142"/>
          <p:cNvSpPr/>
          <p:nvPr/>
        </p:nvSpPr>
        <p:spPr>
          <a:xfrm>
            <a:off x="1773568" y="3307793"/>
            <a:ext cx="252000" cy="252000"/>
          </a:xfrm>
          <a:prstGeom prst="triangl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等腰三角形 143"/>
          <p:cNvSpPr/>
          <p:nvPr/>
        </p:nvSpPr>
        <p:spPr>
          <a:xfrm>
            <a:off x="1773568" y="3674672"/>
            <a:ext cx="252000" cy="252000"/>
          </a:xfrm>
          <a:prstGeom prst="triangl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等腰三角形 144"/>
          <p:cNvSpPr/>
          <p:nvPr/>
        </p:nvSpPr>
        <p:spPr>
          <a:xfrm>
            <a:off x="1773568" y="4041551"/>
            <a:ext cx="252000" cy="252000"/>
          </a:xfrm>
          <a:prstGeom prst="triangl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等腰三角形 145"/>
          <p:cNvSpPr/>
          <p:nvPr/>
        </p:nvSpPr>
        <p:spPr>
          <a:xfrm>
            <a:off x="1773568" y="4408430"/>
            <a:ext cx="252000" cy="252000"/>
          </a:xfrm>
          <a:prstGeom prst="triangl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066532"/>
              </p:ext>
            </p:extLst>
          </p:nvPr>
        </p:nvGraphicFramePr>
        <p:xfrm>
          <a:off x="4702923" y="1157660"/>
          <a:ext cx="1620000" cy="3600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9" name="等腰三角形 148"/>
          <p:cNvSpPr/>
          <p:nvPr/>
        </p:nvSpPr>
        <p:spPr>
          <a:xfrm>
            <a:off x="4859415" y="1214086"/>
            <a:ext cx="252000" cy="2520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等腰三角形 149"/>
          <p:cNvSpPr/>
          <p:nvPr/>
        </p:nvSpPr>
        <p:spPr>
          <a:xfrm>
            <a:off x="5381052" y="1214086"/>
            <a:ext cx="252000" cy="2520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等腰三角形 150"/>
          <p:cNvSpPr/>
          <p:nvPr/>
        </p:nvSpPr>
        <p:spPr>
          <a:xfrm>
            <a:off x="5902689" y="1214086"/>
            <a:ext cx="252000" cy="2520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7126"/>
              </p:ext>
            </p:extLst>
          </p:nvPr>
        </p:nvGraphicFramePr>
        <p:xfrm>
          <a:off x="2732079" y="2401608"/>
          <a:ext cx="1512000" cy="7200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235874"/>
              </p:ext>
            </p:extLst>
          </p:nvPr>
        </p:nvGraphicFramePr>
        <p:xfrm>
          <a:off x="4741659" y="3310692"/>
          <a:ext cx="1512000" cy="7200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58283"/>
              </p:ext>
            </p:extLst>
          </p:nvPr>
        </p:nvGraphicFramePr>
        <p:xfrm>
          <a:off x="6726185" y="3310310"/>
          <a:ext cx="1512000" cy="7200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55107"/>
              </p:ext>
            </p:extLst>
          </p:nvPr>
        </p:nvGraphicFramePr>
        <p:xfrm>
          <a:off x="2749467" y="4854198"/>
          <a:ext cx="1512000" cy="7200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21783"/>
              </p:ext>
            </p:extLst>
          </p:nvPr>
        </p:nvGraphicFramePr>
        <p:xfrm>
          <a:off x="2731056" y="3304555"/>
          <a:ext cx="1512000" cy="7200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7" name="等腰三角形 156"/>
          <p:cNvSpPr/>
          <p:nvPr/>
        </p:nvSpPr>
        <p:spPr>
          <a:xfrm>
            <a:off x="2975593" y="2796387"/>
            <a:ext cx="252000" cy="252000"/>
          </a:xfrm>
          <a:prstGeom prst="triangl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等腰三角形 157"/>
          <p:cNvSpPr/>
          <p:nvPr/>
        </p:nvSpPr>
        <p:spPr>
          <a:xfrm>
            <a:off x="3749230" y="2796387"/>
            <a:ext cx="252000" cy="252000"/>
          </a:xfrm>
          <a:prstGeom prst="triangl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等腰三角形 158"/>
          <p:cNvSpPr/>
          <p:nvPr/>
        </p:nvSpPr>
        <p:spPr>
          <a:xfrm>
            <a:off x="4990784" y="3721043"/>
            <a:ext cx="252000" cy="252000"/>
          </a:xfrm>
          <a:prstGeom prst="triangl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等腰三角形 159"/>
          <p:cNvSpPr/>
          <p:nvPr/>
        </p:nvSpPr>
        <p:spPr>
          <a:xfrm>
            <a:off x="5711424" y="3721043"/>
            <a:ext cx="252000" cy="252000"/>
          </a:xfrm>
          <a:prstGeom prst="triangl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等腰三角形 160"/>
          <p:cNvSpPr/>
          <p:nvPr/>
        </p:nvSpPr>
        <p:spPr>
          <a:xfrm>
            <a:off x="6970865" y="3721043"/>
            <a:ext cx="252000" cy="252000"/>
          </a:xfrm>
          <a:prstGeom prst="triangl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等腰三角形 161"/>
          <p:cNvSpPr/>
          <p:nvPr/>
        </p:nvSpPr>
        <p:spPr>
          <a:xfrm>
            <a:off x="7715432" y="3721043"/>
            <a:ext cx="252000" cy="252000"/>
          </a:xfrm>
          <a:prstGeom prst="triangl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等腰三角形 162"/>
          <p:cNvSpPr/>
          <p:nvPr/>
        </p:nvSpPr>
        <p:spPr>
          <a:xfrm>
            <a:off x="2975593" y="5264229"/>
            <a:ext cx="252000" cy="252000"/>
          </a:xfrm>
          <a:prstGeom prst="triangl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等腰三角形 163"/>
          <p:cNvSpPr/>
          <p:nvPr/>
        </p:nvSpPr>
        <p:spPr>
          <a:xfrm>
            <a:off x="3749230" y="5264229"/>
            <a:ext cx="252000" cy="252000"/>
          </a:xfrm>
          <a:prstGeom prst="triangl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等腰三角形 164"/>
          <p:cNvSpPr/>
          <p:nvPr/>
        </p:nvSpPr>
        <p:spPr>
          <a:xfrm>
            <a:off x="2975593" y="3721043"/>
            <a:ext cx="252000" cy="252000"/>
          </a:xfrm>
          <a:prstGeom prst="triangl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等腰三角形 165"/>
          <p:cNvSpPr/>
          <p:nvPr/>
        </p:nvSpPr>
        <p:spPr>
          <a:xfrm>
            <a:off x="3748109" y="3721043"/>
            <a:ext cx="252000" cy="252000"/>
          </a:xfrm>
          <a:prstGeom prst="triangl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箭头连接符 167"/>
          <p:cNvCxnSpPr>
            <a:endCxn id="152" idx="1"/>
          </p:cNvCxnSpPr>
          <p:nvPr/>
        </p:nvCxnSpPr>
        <p:spPr>
          <a:xfrm flipV="1">
            <a:off x="2025568" y="2761608"/>
            <a:ext cx="706511" cy="6721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endCxn id="152" idx="0"/>
          </p:cNvCxnSpPr>
          <p:nvPr/>
        </p:nvCxnSpPr>
        <p:spPr>
          <a:xfrm flipH="1">
            <a:off x="3488079" y="1340086"/>
            <a:ext cx="1286439" cy="10615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4" name="任意多边形 173"/>
          <p:cNvSpPr/>
          <p:nvPr/>
        </p:nvSpPr>
        <p:spPr>
          <a:xfrm>
            <a:off x="2055866" y="3804886"/>
            <a:ext cx="2675694" cy="436197"/>
          </a:xfrm>
          <a:custGeom>
            <a:avLst/>
            <a:gdLst>
              <a:gd name="connsiteX0" fmla="*/ 0 w 2675694"/>
              <a:gd name="connsiteY0" fmla="*/ 0 h 436197"/>
              <a:gd name="connsiteX1" fmla="*/ 1343984 w 2675694"/>
              <a:gd name="connsiteY1" fmla="*/ 435721 h 436197"/>
              <a:gd name="connsiteX2" fmla="*/ 2675694 w 2675694"/>
              <a:gd name="connsiteY2" fmla="*/ 67506 h 43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5694" h="436197">
                <a:moveTo>
                  <a:pt x="0" y="0"/>
                </a:moveTo>
                <a:cubicBezTo>
                  <a:pt x="449017" y="212235"/>
                  <a:pt x="898035" y="424470"/>
                  <a:pt x="1343984" y="435721"/>
                </a:cubicBezTo>
                <a:cubicBezTo>
                  <a:pt x="1789933" y="446972"/>
                  <a:pt x="2232813" y="257239"/>
                  <a:pt x="2675694" y="6750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/>
          <p:cNvCxnSpPr>
            <a:stCxn id="150" idx="1"/>
            <a:endCxn id="153" idx="0"/>
          </p:cNvCxnSpPr>
          <p:nvPr/>
        </p:nvCxnSpPr>
        <p:spPr>
          <a:xfrm>
            <a:off x="5444052" y="1340086"/>
            <a:ext cx="53607" cy="197060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endCxn id="154" idx="1"/>
          </p:cNvCxnSpPr>
          <p:nvPr/>
        </p:nvCxnSpPr>
        <p:spPr>
          <a:xfrm flipV="1">
            <a:off x="5963424" y="3670310"/>
            <a:ext cx="762761" cy="1345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endCxn id="154" idx="0"/>
          </p:cNvCxnSpPr>
          <p:nvPr/>
        </p:nvCxnSpPr>
        <p:spPr>
          <a:xfrm>
            <a:off x="6154689" y="1340086"/>
            <a:ext cx="1327496" cy="19702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endCxn id="155" idx="1"/>
          </p:cNvCxnSpPr>
          <p:nvPr/>
        </p:nvCxnSpPr>
        <p:spPr>
          <a:xfrm>
            <a:off x="2025568" y="4547452"/>
            <a:ext cx="723899" cy="6667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4" name="任意多边形 183"/>
          <p:cNvSpPr/>
          <p:nvPr/>
        </p:nvSpPr>
        <p:spPr>
          <a:xfrm>
            <a:off x="2417790" y="2933444"/>
            <a:ext cx="491108" cy="1902443"/>
          </a:xfrm>
          <a:custGeom>
            <a:avLst/>
            <a:gdLst>
              <a:gd name="connsiteX0" fmla="*/ 460445 w 460445"/>
              <a:gd name="connsiteY0" fmla="*/ 0 h 1902443"/>
              <a:gd name="connsiteX1" fmla="*/ 176 w 460445"/>
              <a:gd name="connsiteY1" fmla="*/ 1166014 h 1902443"/>
              <a:gd name="connsiteX2" fmla="*/ 417486 w 460445"/>
              <a:gd name="connsiteY2" fmla="*/ 1902443 h 1902443"/>
              <a:gd name="connsiteX0" fmla="*/ 509507 w 509507"/>
              <a:gd name="connsiteY0" fmla="*/ 0 h 1902443"/>
              <a:gd name="connsiteX1" fmla="*/ 143 w 509507"/>
              <a:gd name="connsiteY1" fmla="*/ 853031 h 1902443"/>
              <a:gd name="connsiteX2" fmla="*/ 466548 w 509507"/>
              <a:gd name="connsiteY2" fmla="*/ 1902443 h 1902443"/>
              <a:gd name="connsiteX0" fmla="*/ 491108 w 491108"/>
              <a:gd name="connsiteY0" fmla="*/ 0 h 1902443"/>
              <a:gd name="connsiteX1" fmla="*/ 155 w 491108"/>
              <a:gd name="connsiteY1" fmla="*/ 1006454 h 1902443"/>
              <a:gd name="connsiteX2" fmla="*/ 448149 w 491108"/>
              <a:gd name="connsiteY2" fmla="*/ 1902443 h 19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108" h="1902443">
                <a:moveTo>
                  <a:pt x="491108" y="0"/>
                </a:moveTo>
                <a:cubicBezTo>
                  <a:pt x="264553" y="424470"/>
                  <a:pt x="7315" y="689380"/>
                  <a:pt x="155" y="1006454"/>
                </a:cubicBezTo>
                <a:cubicBezTo>
                  <a:pt x="-7005" y="1323528"/>
                  <a:pt x="235914" y="1692765"/>
                  <a:pt x="448149" y="190244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/>
          <p:cNvCxnSpPr>
            <a:endCxn id="156" idx="1"/>
          </p:cNvCxnSpPr>
          <p:nvPr/>
        </p:nvCxnSpPr>
        <p:spPr>
          <a:xfrm flipV="1">
            <a:off x="2055866" y="3664555"/>
            <a:ext cx="675190" cy="1403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endCxn id="153" idx="1"/>
          </p:cNvCxnSpPr>
          <p:nvPr/>
        </p:nvCxnSpPr>
        <p:spPr>
          <a:xfrm flipV="1">
            <a:off x="4087184" y="3670692"/>
            <a:ext cx="654475" cy="1341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84" idx="0"/>
          </p:cNvCxnSpPr>
          <p:nvPr/>
        </p:nvCxnSpPr>
        <p:spPr>
          <a:xfrm>
            <a:off x="2908898" y="2933444"/>
            <a:ext cx="0" cy="37434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>
            <a:off x="2908898" y="3804886"/>
            <a:ext cx="66695" cy="103100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5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3" grpId="1" animBg="1"/>
      <p:bldP spid="144" grpId="0" animBg="1"/>
      <p:bldP spid="144" grpId="1" animBg="1"/>
      <p:bldP spid="145" grpId="0" animBg="1"/>
      <p:bldP spid="146" grpId="0" animBg="1"/>
      <p:bldP spid="146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7" grpId="0" animBg="1"/>
      <p:bldP spid="157" grpId="1" animBg="1"/>
      <p:bldP spid="158" grpId="0" animBg="1"/>
      <p:bldP spid="159" grpId="0" animBg="1"/>
      <p:bldP spid="160" grpId="0" animBg="1"/>
      <p:bldP spid="160" grpId="1" animBg="1"/>
      <p:bldP spid="161" grpId="0" animBg="1"/>
      <p:bldP spid="162" grpId="0" animBg="1"/>
      <p:bldP spid="163" grpId="0" animBg="1"/>
      <p:bldP spid="164" grpId="0" animBg="1"/>
      <p:bldP spid="165" grpId="0" animBg="1"/>
      <p:bldP spid="165" grpId="1" animBg="1"/>
      <p:bldP spid="166" grpId="0" animBg="1"/>
      <p:bldP spid="166" grpId="1" animBg="1"/>
      <p:bldP spid="174" grpId="0" animBg="1"/>
      <p:bldP spid="174" grpId="1" animBg="1"/>
      <p:bldP spid="184" grpId="0" animBg="1"/>
      <p:bldP spid="184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本章复习提纲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串的基本概念</a:t>
            </a:r>
            <a:endParaRPr lang="en-US" altLang="zh-CN" dirty="0"/>
          </a:p>
          <a:p>
            <a:r>
              <a:rPr lang="zh-CN" altLang="en-US" dirty="0"/>
              <a:t>顺序存储串的基本操作</a:t>
            </a:r>
            <a:endParaRPr lang="en-US" altLang="zh-CN" dirty="0"/>
          </a:p>
          <a:p>
            <a:r>
              <a:rPr lang="zh-CN" altLang="en-US" dirty="0"/>
              <a:t>数组的基本概念</a:t>
            </a:r>
            <a:endParaRPr lang="en-US" altLang="zh-CN" dirty="0"/>
          </a:p>
          <a:p>
            <a:r>
              <a:rPr lang="zh-CN" altLang="en-US" dirty="0"/>
              <a:t>数组的顺序存储</a:t>
            </a:r>
            <a:endParaRPr lang="en-US" altLang="zh-CN" dirty="0"/>
          </a:p>
          <a:p>
            <a:r>
              <a:rPr lang="zh-CN" altLang="en-US" dirty="0"/>
              <a:t>特殊矩阵的压缩存储</a:t>
            </a:r>
            <a:endParaRPr lang="en-US" altLang="zh-CN" dirty="0"/>
          </a:p>
          <a:p>
            <a:r>
              <a:rPr lang="zh-CN" altLang="en-US" dirty="0"/>
              <a:t>稀疏矩阵的压缩存储：三元组表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3158-6393-4272-8FFF-707DD33E6772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50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4.2, 4.4, 4.6</a:t>
            </a:r>
          </a:p>
          <a:p>
            <a:r>
              <a:rPr lang="en-US" altLang="zh-CN" dirty="0"/>
              <a:t>4.2 KMP</a:t>
            </a:r>
            <a:r>
              <a:rPr lang="zh-CN" altLang="en-US" dirty="0"/>
              <a:t>算法的改进</a:t>
            </a:r>
            <a:r>
              <a:rPr lang="en-US" altLang="zh-CN" dirty="0"/>
              <a:t>next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en-US" altLang="zh-CN" dirty="0"/>
              <a:t>4.4 </a:t>
            </a:r>
            <a:r>
              <a:rPr lang="zh-CN" altLang="en-US" dirty="0"/>
              <a:t>二维数组存储</a:t>
            </a:r>
            <a:endParaRPr lang="en-US" altLang="zh-CN" dirty="0"/>
          </a:p>
          <a:p>
            <a:r>
              <a:rPr lang="en-US" altLang="zh-CN" dirty="0"/>
              <a:t>4.6 </a:t>
            </a:r>
            <a:r>
              <a:rPr lang="zh-CN" altLang="en-US" dirty="0"/>
              <a:t>准对角矩阵存储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D556-98D3-477C-A7F3-22FD1E0654A1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86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5740200" cy="5868770"/>
          </a:xfrm>
        </p:spPr>
        <p:txBody>
          <a:bodyPr/>
          <a:lstStyle/>
          <a:p>
            <a:r>
              <a:rPr lang="zh-CN" altLang="en-US" dirty="0"/>
              <a:t>串的数学模型：</a:t>
            </a:r>
            <a:r>
              <a:rPr lang="en-US" altLang="zh-CN" dirty="0"/>
              <a:t>s = "a</a:t>
            </a:r>
            <a:r>
              <a:rPr lang="en-US" altLang="zh-CN" baseline="-25000" dirty="0"/>
              <a:t>0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…a</a:t>
            </a:r>
            <a:r>
              <a:rPr lang="en-US" altLang="zh-CN" baseline="-25000" dirty="0"/>
              <a:t>n-1</a:t>
            </a:r>
            <a:r>
              <a:rPr lang="en-US" altLang="zh-CN" dirty="0"/>
              <a:t>"</a:t>
            </a:r>
          </a:p>
          <a:p>
            <a:r>
              <a:rPr lang="zh-CN" altLang="en-US" dirty="0"/>
              <a:t>串的常用操作</a:t>
            </a:r>
            <a:endParaRPr lang="en-US" altLang="zh-CN" dirty="0"/>
          </a:p>
          <a:p>
            <a:pPr lvl="1"/>
            <a:r>
              <a:rPr lang="zh-CN" altLang="en-US" dirty="0"/>
              <a:t>创建、销毁</a:t>
            </a:r>
            <a:endParaRPr lang="en-US" altLang="zh-CN" dirty="0"/>
          </a:p>
          <a:p>
            <a:pPr lvl="1"/>
            <a:r>
              <a:rPr lang="zh-CN" altLang="en-US" dirty="0"/>
              <a:t>赋值、拷贝</a:t>
            </a:r>
            <a:endParaRPr lang="en-US" altLang="zh-CN" dirty="0"/>
          </a:p>
          <a:p>
            <a:pPr lvl="1"/>
            <a:r>
              <a:rPr lang="zh-CN" altLang="en-US" dirty="0"/>
              <a:t>计算串长、判断是否为空串</a:t>
            </a:r>
            <a:endParaRPr lang="en-US" altLang="zh-CN" dirty="0"/>
          </a:p>
          <a:p>
            <a:pPr lvl="1"/>
            <a:r>
              <a:rPr lang="zh-CN" altLang="en-US" dirty="0"/>
              <a:t>比较：约定只有两个串完全相同时返回</a:t>
            </a:r>
            <a:r>
              <a:rPr lang="en-US" altLang="zh-CN" dirty="0"/>
              <a:t>0</a:t>
            </a:r>
            <a:r>
              <a:rPr lang="zh-CN" altLang="en-US" dirty="0"/>
              <a:t>，否则返回第一个不相同字符的相对大小</a:t>
            </a:r>
            <a:endParaRPr lang="en-US" altLang="zh-CN" dirty="0"/>
          </a:p>
          <a:p>
            <a:pPr lvl="1"/>
            <a:r>
              <a:rPr lang="zh-CN" altLang="en-US" dirty="0"/>
              <a:t>串接</a:t>
            </a:r>
            <a:r>
              <a:rPr lang="en-US" altLang="zh-CN" dirty="0"/>
              <a:t>(concatenation)</a:t>
            </a:r>
          </a:p>
          <a:p>
            <a:pPr lvl="1"/>
            <a:r>
              <a:rPr lang="zh-CN" altLang="en-US" dirty="0"/>
              <a:t>取子串</a:t>
            </a:r>
            <a:endParaRPr lang="en-US" altLang="zh-CN" dirty="0"/>
          </a:p>
          <a:p>
            <a:pPr lvl="1"/>
            <a:r>
              <a:rPr lang="zh-CN" altLang="en-US" dirty="0"/>
              <a:t>求子串位置（模式匹配）</a:t>
            </a:r>
            <a:endParaRPr lang="en-US" altLang="zh-CN" dirty="0"/>
          </a:p>
          <a:p>
            <a:pPr lvl="1"/>
            <a:r>
              <a:rPr lang="zh-CN" altLang="en-US" dirty="0"/>
              <a:t>替换子串、插入子串、删除子串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648-C9A1-4F0B-B44B-C4FD5A69DB6C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172200" y="1210235"/>
            <a:ext cx="452846" cy="3314700"/>
          </a:xfrm>
          <a:prstGeom prst="rightBrace">
            <a:avLst>
              <a:gd name="adj1" fmla="val 27916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88493" y="2405920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抽象数据类型：串</a:t>
            </a:r>
            <a:endParaRPr lang="en-US" altLang="zh-CN" dirty="0"/>
          </a:p>
          <a:p>
            <a:r>
              <a:rPr lang="en-US" altLang="zh-CN" dirty="0"/>
              <a:t>ADT String</a:t>
            </a:r>
          </a:p>
          <a:p>
            <a:r>
              <a:rPr lang="zh-CN" altLang="en-US" dirty="0"/>
              <a:t>课本</a:t>
            </a:r>
            <a:r>
              <a:rPr lang="en-US" altLang="zh-CN" dirty="0"/>
              <a:t>PP.80~81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08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串的表示与实现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顺序存储结构</a:t>
            </a:r>
            <a:endParaRPr lang="en-US" altLang="zh-CN" dirty="0"/>
          </a:p>
          <a:p>
            <a:pPr lvl="1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语言等）：以特定字符</a:t>
            </a:r>
            <a:r>
              <a:rPr lang="en-US" altLang="zh-CN" dirty="0"/>
              <a:t>'\0'</a:t>
            </a:r>
            <a:r>
              <a:rPr lang="zh-CN" altLang="en-US" dirty="0"/>
              <a:t>表示串结束</a:t>
            </a:r>
            <a:endParaRPr lang="en-US" altLang="zh-CN" dirty="0"/>
          </a:p>
          <a:p>
            <a:pPr lvl="1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（</a:t>
            </a:r>
            <a:r>
              <a:rPr lang="en-US" altLang="zh-CN" dirty="0"/>
              <a:t>Pascal</a:t>
            </a:r>
            <a:r>
              <a:rPr lang="zh-CN" altLang="en-US" dirty="0"/>
              <a:t>语言等）：用特定位置存储串长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：不管哪种方案，存储空间都比最大可用长度大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静态顺序存储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char A[101]</a:t>
            </a:r>
          </a:p>
          <a:p>
            <a:pPr lvl="1"/>
            <a:r>
              <a:rPr lang="zh-CN" altLang="en-US" i="1" dirty="0"/>
              <a:t>由编译器管理内存，一般放在栈中</a:t>
            </a:r>
            <a:endParaRPr lang="en-US" altLang="zh-CN" i="1" dirty="0"/>
          </a:p>
          <a:p>
            <a:r>
              <a:rPr lang="zh-CN" altLang="en-US" dirty="0"/>
              <a:t>动态顺序存储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char *A = new char[N+1]</a:t>
            </a:r>
          </a:p>
          <a:p>
            <a:pPr lvl="1"/>
            <a:r>
              <a:rPr lang="zh-CN" altLang="en-US" i="1" dirty="0"/>
              <a:t>由程序员管理内存，一般放在堆中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9CB1-A6C0-4237-A859-707B2BD37E61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1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4.1</a:t>
            </a:r>
            <a:r>
              <a:rPr lang="zh-CN" altLang="en-US" dirty="0"/>
              <a:t>、</a:t>
            </a:r>
            <a:r>
              <a:rPr lang="en-US" altLang="zh-CN" dirty="0"/>
              <a:t>4.2 </a:t>
            </a:r>
            <a:r>
              <a:rPr lang="zh-CN" altLang="en-US" dirty="0"/>
              <a:t>串接的两种实现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B0DD-F412-401D-82DF-01F25CAD8C00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907676"/>
            <a:ext cx="6009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concat_sq1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S1,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S2)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(S1[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'\0'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T[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kern="0" dirty="0" err="1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S1[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(S2[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'\0'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T[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kern="0" dirty="0" err="1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S2[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T[j]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'\0'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2000" y="3013840"/>
            <a:ext cx="67698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MAXLEN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255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SString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[MAXLEN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concat_sq2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SString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SString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S1,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SString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S2)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S1[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S2[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MAXLEN)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ErrorMsg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"Too long"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T[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S1[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T[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kern="0" dirty="0" err="1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S1[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S2[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T[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kern="0" dirty="0" err="1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S2[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9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4.3~4.5 </a:t>
            </a:r>
            <a:r>
              <a:rPr lang="zh-CN" altLang="en-US" dirty="0"/>
              <a:t>串基本操作的实现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E9DB-9F0E-43B4-B994-E100673111DB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914393"/>
            <a:ext cx="765626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strlength_sq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(S[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'\0'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strcompare_sq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S[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'\0'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'\0'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(S[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(S[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(S[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substring_sq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sub,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strlength_sq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(S);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slen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slen</a:t>
            </a:r>
            <a:r>
              <a:rPr lang="en-US" altLang="zh-CN" kern="0" dirty="0" err="1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ErrorMsg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"Input error"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sub[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kern="0" dirty="0" err="1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sub[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'\0'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4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链式存储结构</a:t>
            </a:r>
            <a:endParaRPr lang="en-US" altLang="zh-CN" dirty="0"/>
          </a:p>
          <a:p>
            <a:pPr lvl="1"/>
            <a:r>
              <a:rPr lang="zh-CN" altLang="en-US" dirty="0"/>
              <a:t>几乎不用：额外存储太多、串的随机插入删除较少</a:t>
            </a:r>
            <a:endParaRPr lang="en-US" altLang="zh-CN" dirty="0"/>
          </a:p>
          <a:p>
            <a:r>
              <a:rPr lang="zh-CN" altLang="en-US" dirty="0"/>
              <a:t>块链存储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A04E-041B-48F3-A24B-FDE5174F0888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99769" y="2346432"/>
            <a:ext cx="28440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CHSIZE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Chunk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[CHSIZE];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Chunk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Chunk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length;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CHString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025433"/>
              </p:ext>
            </p:extLst>
          </p:nvPr>
        </p:nvGraphicFramePr>
        <p:xfrm>
          <a:off x="5364000" y="2608730"/>
          <a:ext cx="216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259830"/>
              </p:ext>
            </p:extLst>
          </p:nvPr>
        </p:nvGraphicFramePr>
        <p:xfrm>
          <a:off x="5364000" y="3359524"/>
          <a:ext cx="216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J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\0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\0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785240"/>
              </p:ext>
            </p:extLst>
          </p:nvPr>
        </p:nvGraphicFramePr>
        <p:xfrm>
          <a:off x="5364000" y="4110318"/>
          <a:ext cx="216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\0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\0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7186079" y="4163612"/>
            <a:ext cx="220056" cy="252000"/>
            <a:chOff x="6394079" y="3484535"/>
            <a:chExt cx="220056" cy="252000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6394079" y="3484535"/>
              <a:ext cx="108000" cy="2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506135" y="3484535"/>
              <a:ext cx="108000" cy="2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任意多边形 24"/>
          <p:cNvSpPr/>
          <p:nvPr/>
        </p:nvSpPr>
        <p:spPr>
          <a:xfrm>
            <a:off x="5234563" y="2783542"/>
            <a:ext cx="2080822" cy="773206"/>
          </a:xfrm>
          <a:custGeom>
            <a:avLst/>
            <a:gdLst>
              <a:gd name="connsiteX0" fmla="*/ 2038919 w 2080822"/>
              <a:gd name="connsiteY0" fmla="*/ 0 h 773206"/>
              <a:gd name="connsiteX1" fmla="*/ 1864108 w 2080822"/>
              <a:gd name="connsiteY1" fmla="*/ 302559 h 773206"/>
              <a:gd name="connsiteX2" fmla="*/ 358037 w 2080822"/>
              <a:gd name="connsiteY2" fmla="*/ 403411 h 773206"/>
              <a:gd name="connsiteX3" fmla="*/ 8413 w 2080822"/>
              <a:gd name="connsiteY3" fmla="*/ 571500 h 773206"/>
              <a:gd name="connsiteX4" fmla="*/ 142884 w 2080822"/>
              <a:gd name="connsiteY4" fmla="*/ 773206 h 77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822" h="773206">
                <a:moveTo>
                  <a:pt x="2038919" y="0"/>
                </a:moveTo>
                <a:cubicBezTo>
                  <a:pt x="2091587" y="117662"/>
                  <a:pt x="2144255" y="235324"/>
                  <a:pt x="1864108" y="302559"/>
                </a:cubicBezTo>
                <a:cubicBezTo>
                  <a:pt x="1583961" y="369794"/>
                  <a:pt x="667319" y="358588"/>
                  <a:pt x="358037" y="403411"/>
                </a:cubicBezTo>
                <a:cubicBezTo>
                  <a:pt x="48754" y="448235"/>
                  <a:pt x="44272" y="509868"/>
                  <a:pt x="8413" y="571500"/>
                </a:cubicBezTo>
                <a:cubicBezTo>
                  <a:pt x="-27446" y="633133"/>
                  <a:pt x="57719" y="703169"/>
                  <a:pt x="142884" y="77320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234563" y="3514788"/>
            <a:ext cx="2080822" cy="773206"/>
          </a:xfrm>
          <a:custGeom>
            <a:avLst/>
            <a:gdLst>
              <a:gd name="connsiteX0" fmla="*/ 2038919 w 2080822"/>
              <a:gd name="connsiteY0" fmla="*/ 0 h 773206"/>
              <a:gd name="connsiteX1" fmla="*/ 1864108 w 2080822"/>
              <a:gd name="connsiteY1" fmla="*/ 302559 h 773206"/>
              <a:gd name="connsiteX2" fmla="*/ 358037 w 2080822"/>
              <a:gd name="connsiteY2" fmla="*/ 403411 h 773206"/>
              <a:gd name="connsiteX3" fmla="*/ 8413 w 2080822"/>
              <a:gd name="connsiteY3" fmla="*/ 571500 h 773206"/>
              <a:gd name="connsiteX4" fmla="*/ 142884 w 2080822"/>
              <a:gd name="connsiteY4" fmla="*/ 773206 h 77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822" h="773206">
                <a:moveTo>
                  <a:pt x="2038919" y="0"/>
                </a:moveTo>
                <a:cubicBezTo>
                  <a:pt x="2091587" y="117662"/>
                  <a:pt x="2144255" y="235324"/>
                  <a:pt x="1864108" y="302559"/>
                </a:cubicBezTo>
                <a:cubicBezTo>
                  <a:pt x="1583961" y="369794"/>
                  <a:pt x="667319" y="358588"/>
                  <a:pt x="358037" y="403411"/>
                </a:cubicBezTo>
                <a:cubicBezTo>
                  <a:pt x="48754" y="448235"/>
                  <a:pt x="44272" y="509868"/>
                  <a:pt x="8413" y="571500"/>
                </a:cubicBezTo>
                <a:cubicBezTo>
                  <a:pt x="-27446" y="633133"/>
                  <a:pt x="57719" y="703169"/>
                  <a:pt x="142884" y="77320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933694" y="2319618"/>
            <a:ext cx="430306" cy="289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148847" y="216176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rot="10800000" flipH="1">
            <a:off x="4929638" y="4405437"/>
            <a:ext cx="430306" cy="289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148847" y="45235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26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 animBg="1"/>
      <p:bldP spid="26" grpId="0" animBg="1"/>
      <p:bldP spid="29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蛮力</a:t>
            </a:r>
            <a:r>
              <a:rPr lang="en-US" altLang="zh-CN" dirty="0"/>
              <a:t>(brute-force)</a:t>
            </a:r>
            <a:r>
              <a:rPr lang="zh-CN" altLang="en-US" dirty="0"/>
              <a:t>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算法分析：设子串长度为</a:t>
            </a:r>
            <a:r>
              <a:rPr lang="en-US" altLang="zh-CN" dirty="0"/>
              <a:t>m</a:t>
            </a:r>
            <a:r>
              <a:rPr lang="zh-CN" altLang="en-US" dirty="0"/>
              <a:t>，主串长度为</a:t>
            </a:r>
            <a:r>
              <a:rPr lang="en-US" altLang="zh-CN" dirty="0"/>
              <a:t>n</a:t>
            </a:r>
            <a:r>
              <a:rPr lang="zh-CN" altLang="en-US" dirty="0"/>
              <a:t>，则</a:t>
            </a:r>
            <a:r>
              <a:rPr lang="en-US" altLang="zh-CN" dirty="0"/>
              <a:t>BF</a:t>
            </a:r>
            <a:r>
              <a:rPr lang="zh-CN" altLang="en-US" dirty="0"/>
              <a:t>算法复杂度为</a:t>
            </a:r>
            <a:r>
              <a:rPr lang="en-US" altLang="zh-CN" dirty="0"/>
              <a:t>O(</a:t>
            </a:r>
            <a:r>
              <a:rPr lang="en-US" altLang="zh-CN" dirty="0" err="1"/>
              <a:t>m×n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2982-D3E5-43B1-A09B-877185BB3D54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4</a:t>
            </a:r>
            <a:r>
              <a:rPr lang="zh-CN" altLang="en-US"/>
              <a:t>章 串和数组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77055" y="1748118"/>
            <a:ext cx="63898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index_BF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start)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(start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start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(S)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(P))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ErrorMsg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"Input error"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start,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(S)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(P))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(S[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P[j]) {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j;}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(P))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7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Courier New"/>
        <a:ea typeface="华文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4450</Words>
  <Application>Microsoft Office PowerPoint</Application>
  <PresentationFormat>全屏显示(4:3)</PresentationFormat>
  <Paragraphs>731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 Math</vt:lpstr>
      <vt:lpstr>Consolas</vt:lpstr>
      <vt:lpstr>Courier New</vt:lpstr>
      <vt:lpstr>Office 主题</vt:lpstr>
      <vt:lpstr>《数据结构及其算法》</vt:lpstr>
      <vt:lpstr>第4章 串和数组</vt:lpstr>
      <vt:lpstr>4.1 串的基本概念</vt:lpstr>
      <vt:lpstr>PowerPoint 演示文稿</vt:lpstr>
      <vt:lpstr>4.2 串的表示与实现</vt:lpstr>
      <vt:lpstr>PowerPoint 演示文稿</vt:lpstr>
      <vt:lpstr>PowerPoint 演示文稿</vt:lpstr>
      <vt:lpstr>PowerPoint 演示文稿</vt:lpstr>
      <vt:lpstr>4.4 模式匹配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4.5 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4.6 矩阵的压缩存储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本章复习提纲</vt:lpstr>
      <vt:lpstr>作业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Liu</dc:creator>
  <cp:lastModifiedBy>Liu Dong</cp:lastModifiedBy>
  <cp:revision>224</cp:revision>
  <dcterms:created xsi:type="dcterms:W3CDTF">2014-01-23T07:26:01Z</dcterms:created>
  <dcterms:modified xsi:type="dcterms:W3CDTF">2023-09-26T12:48:50Z</dcterms:modified>
</cp:coreProperties>
</file>