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72" r:id="rId1"/>
  </p:sldMasterIdLst>
  <p:notesMasterIdLst>
    <p:notesMasterId r:id="rId58"/>
  </p:notesMasterIdLst>
  <p:sldIdLst>
    <p:sldId id="348" r:id="rId2"/>
    <p:sldId id="257" r:id="rId3"/>
    <p:sldId id="318" r:id="rId4"/>
    <p:sldId id="319" r:id="rId5"/>
    <p:sldId id="320" r:id="rId6"/>
    <p:sldId id="321" r:id="rId7"/>
    <p:sldId id="372" r:id="rId8"/>
    <p:sldId id="322" r:id="rId9"/>
    <p:sldId id="373" r:id="rId10"/>
    <p:sldId id="324" r:id="rId11"/>
    <p:sldId id="325" r:id="rId12"/>
    <p:sldId id="326" r:id="rId13"/>
    <p:sldId id="327" r:id="rId14"/>
    <p:sldId id="328" r:id="rId15"/>
    <p:sldId id="329" r:id="rId16"/>
    <p:sldId id="330" r:id="rId17"/>
    <p:sldId id="331" r:id="rId18"/>
    <p:sldId id="332" r:id="rId19"/>
    <p:sldId id="335" r:id="rId20"/>
    <p:sldId id="336" r:id="rId21"/>
    <p:sldId id="338" r:id="rId22"/>
    <p:sldId id="342" r:id="rId23"/>
    <p:sldId id="374" r:id="rId24"/>
    <p:sldId id="375" r:id="rId25"/>
    <p:sldId id="376" r:id="rId26"/>
    <p:sldId id="340" r:id="rId27"/>
    <p:sldId id="377" r:id="rId28"/>
    <p:sldId id="344" r:id="rId29"/>
    <p:sldId id="345" r:id="rId30"/>
    <p:sldId id="378" r:id="rId31"/>
    <p:sldId id="379" r:id="rId32"/>
    <p:sldId id="380" r:id="rId33"/>
    <p:sldId id="381" r:id="rId34"/>
    <p:sldId id="382" r:id="rId35"/>
    <p:sldId id="383" r:id="rId36"/>
    <p:sldId id="384" r:id="rId37"/>
    <p:sldId id="347" r:id="rId38"/>
    <p:sldId id="349" r:id="rId39"/>
    <p:sldId id="385" r:id="rId40"/>
    <p:sldId id="386" r:id="rId41"/>
    <p:sldId id="350" r:id="rId42"/>
    <p:sldId id="356" r:id="rId43"/>
    <p:sldId id="387" r:id="rId44"/>
    <p:sldId id="388" r:id="rId45"/>
    <p:sldId id="358" r:id="rId46"/>
    <p:sldId id="359" r:id="rId47"/>
    <p:sldId id="360" r:id="rId48"/>
    <p:sldId id="361" r:id="rId49"/>
    <p:sldId id="362" r:id="rId50"/>
    <p:sldId id="363" r:id="rId51"/>
    <p:sldId id="364" r:id="rId52"/>
    <p:sldId id="365" r:id="rId53"/>
    <p:sldId id="367" r:id="rId54"/>
    <p:sldId id="368" r:id="rId55"/>
    <p:sldId id="317" r:id="rId56"/>
    <p:sldId id="389" r:id="rId57"/>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
      <p:font typeface="Consolas" panose="020B0609020204030204" pitchFamily="49" charset="0"/>
      <p:regular r:id="rId64"/>
      <p:bold r:id="rId65"/>
      <p:italic r:id="rId66"/>
      <p:boldItalic r:id="rId6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404040"/>
    <a:srgbClr val="C0C0C0"/>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3" d="100"/>
          <a:sy n="163" d="100"/>
        </p:scale>
        <p:origin x="957" y="84"/>
      </p:cViewPr>
      <p:guideLst>
        <p:guide orient="horz" pos="2160"/>
        <p:guide pos="2880"/>
      </p:guideLst>
    </p:cSldViewPr>
  </p:slideViewPr>
  <p:notesTextViewPr>
    <p:cViewPr>
      <p:scale>
        <a:sx n="3" d="2"/>
        <a:sy n="3" d="2"/>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085BA-1C5D-476D-A2DB-8BD83F8363B1}" type="datetimeFigureOut">
              <a:rPr lang="zh-CN" altLang="en-US" smtClean="0"/>
              <a:t>2023/9/26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22111-4ADC-4255-8FAE-8F9A2DEC4B3E}" type="slidenum">
              <a:rPr lang="zh-CN" altLang="en-US" smtClean="0"/>
              <a:t>‹#›</a:t>
            </a:fld>
            <a:endParaRPr lang="zh-CN" altLang="en-US"/>
          </a:p>
        </p:txBody>
      </p:sp>
    </p:spTree>
    <p:extLst>
      <p:ext uri="{BB962C8B-B14F-4D97-AF65-F5344CB8AC3E}">
        <p14:creationId xmlns:p14="http://schemas.microsoft.com/office/powerpoint/2010/main" val="361332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922111-4ADC-4255-8FAE-8F9A2DEC4B3E}" type="slidenum">
              <a:rPr lang="zh-CN" altLang="en-US" smtClean="0"/>
              <a:t>2</a:t>
            </a:fld>
            <a:endParaRPr lang="zh-CN" altLang="en-US"/>
          </a:p>
        </p:txBody>
      </p:sp>
    </p:spTree>
    <p:extLst>
      <p:ext uri="{BB962C8B-B14F-4D97-AF65-F5344CB8AC3E}">
        <p14:creationId xmlns:p14="http://schemas.microsoft.com/office/powerpoint/2010/main" val="419960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8922111-4ADC-4255-8FAE-8F9A2DEC4B3E}" type="slidenum">
              <a:rPr lang="zh-CN" altLang="en-US" smtClean="0"/>
              <a:t>51</a:t>
            </a:fld>
            <a:endParaRPr lang="zh-CN" altLang="en-US"/>
          </a:p>
        </p:txBody>
      </p:sp>
    </p:spTree>
    <p:extLst>
      <p:ext uri="{BB962C8B-B14F-4D97-AF65-F5344CB8AC3E}">
        <p14:creationId xmlns:p14="http://schemas.microsoft.com/office/powerpoint/2010/main" val="416321672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tretch>
            <a:fillRect/>
          </a:stretch>
        </p:blipFill>
        <p:spPr>
          <a:xfrm>
            <a:off x="0" y="0"/>
            <a:ext cx="9144000" cy="6949440"/>
          </a:xfrm>
          <a:prstGeom prst="rect">
            <a:avLst/>
          </a:prstGeom>
        </p:spPr>
      </p:pic>
      <p:sp>
        <p:nvSpPr>
          <p:cNvPr id="2" name="标题 1"/>
          <p:cNvSpPr>
            <a:spLocks noGrp="1"/>
          </p:cNvSpPr>
          <p:nvPr>
            <p:ph type="ctrTitle"/>
          </p:nvPr>
        </p:nvSpPr>
        <p:spPr>
          <a:xfrm>
            <a:off x="612000" y="720000"/>
            <a:ext cx="7920000" cy="1800000"/>
          </a:xfrm>
        </p:spPr>
        <p:txBody>
          <a:bodyPr anchor="ctr" anchorCtr="0"/>
          <a:lstStyle>
            <a:lvl1pPr algn="ctr">
              <a:defRPr sz="4500"/>
            </a:lvl1pPr>
          </a:lstStyle>
          <a:p>
            <a:r>
              <a:rPr lang="zh-CN" altLang="en-US" dirty="0"/>
              <a:t>单击此处编辑母版标题样式</a:t>
            </a:r>
          </a:p>
        </p:txBody>
      </p:sp>
      <p:sp>
        <p:nvSpPr>
          <p:cNvPr id="3" name="副标题 2"/>
          <p:cNvSpPr>
            <a:spLocks noGrp="1"/>
          </p:cNvSpPr>
          <p:nvPr>
            <p:ph type="subTitle" idx="1"/>
          </p:nvPr>
        </p:nvSpPr>
        <p:spPr>
          <a:xfrm>
            <a:off x="612000" y="2952000"/>
            <a:ext cx="7920000" cy="3240000"/>
          </a:xfrm>
          <a:solidFill>
            <a:schemeClr val="tx2">
              <a:alpha val="15000"/>
            </a:schemeClr>
          </a:solidFill>
        </p:spPr>
        <p:txBody>
          <a:bodyPr lIns="180000" tIns="180000" rIns="180000" bIns="180000"/>
          <a:lstStyle>
            <a:lvl1pPr marL="0" indent="0" algn="ctr">
              <a:buNone/>
              <a:defRPr sz="3200">
                <a:solidFill>
                  <a:schemeClr val="accent5">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7" name="矩形 6"/>
          <p:cNvSpPr/>
          <p:nvPr userDrawn="1"/>
        </p:nvSpPr>
        <p:spPr>
          <a:xfrm>
            <a:off x="0" y="2700000"/>
            <a:ext cx="9144000" cy="72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342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p>
            <a:fld id="{9C2CDC86-D5B6-4A9F-9CCE-870F7400E80B}"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a:t>
            </a:fld>
            <a:endParaRPr lang="zh-CN" altLang="en-US"/>
          </a:p>
        </p:txBody>
      </p:sp>
      <p:sp>
        <p:nvSpPr>
          <p:cNvPr id="7" name="矩形 6"/>
          <p:cNvSpPr/>
          <p:nvPr userDrawn="1"/>
        </p:nvSpPr>
        <p:spPr>
          <a:xfrm>
            <a:off x="0" y="1098000"/>
            <a:ext cx="9144000" cy="72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588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32000" y="359230"/>
            <a:ext cx="8280000" cy="5868770"/>
          </a:xfrm>
        </p:spPr>
        <p:txBody>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p>
            <a:fld id="{E44BFD71-EC96-4B61-A94A-AE098B79C38B}"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a:t>
            </a:fld>
            <a:endParaRPr lang="zh-CN" altLang="en-US"/>
          </a:p>
        </p:txBody>
      </p:sp>
    </p:spTree>
    <p:extLst>
      <p:ext uri="{BB962C8B-B14F-4D97-AF65-F5344CB8AC3E}">
        <p14:creationId xmlns:p14="http://schemas.microsoft.com/office/powerpoint/2010/main" val="169282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C1D795-8552-41C4-A2ED-7EE6FC98EE8F}" type="datetime1">
              <a:rPr lang="zh-CN" altLang="en-US" smtClean="0"/>
              <a:t>2023/9/26</a:t>
            </a:fld>
            <a:endParaRPr lang="zh-CN" altLang="en-US"/>
          </a:p>
        </p:txBody>
      </p:sp>
      <p:sp>
        <p:nvSpPr>
          <p:cNvPr id="3" name="页脚占位符 2"/>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4" name="灯片编号占位符 3"/>
          <p:cNvSpPr>
            <a:spLocks noGrp="1"/>
          </p:cNvSpPr>
          <p:nvPr>
            <p:ph type="sldNum" sz="quarter" idx="12"/>
          </p:nvPr>
        </p:nvSpPr>
        <p:spPr/>
        <p:txBody>
          <a:bodyPr/>
          <a:lstStyle/>
          <a:p>
            <a:fld id="{24A57B6C-934B-48B6-B496-329E090EEFCB}" type="slidenum">
              <a:rPr lang="zh-CN" altLang="en-US" smtClean="0"/>
              <a:t>‹#›</a:t>
            </a:fld>
            <a:endParaRPr lang="zh-CN" altLang="en-US"/>
          </a:p>
        </p:txBody>
      </p:sp>
    </p:spTree>
    <p:extLst>
      <p:ext uri="{BB962C8B-B14F-4D97-AF65-F5344CB8AC3E}">
        <p14:creationId xmlns:p14="http://schemas.microsoft.com/office/powerpoint/2010/main" val="8448976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12000" y="360000"/>
            <a:ext cx="7920000" cy="720723"/>
          </a:xfrm>
          <a:prstGeom prst="rect">
            <a:avLst/>
          </a:prstGeom>
          <a:solidFill>
            <a:srgbClr val="333399"/>
          </a:solidFill>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32000" y="1188000"/>
            <a:ext cx="8280000" cy="5040000"/>
          </a:xfrm>
          <a:prstGeom prst="rect">
            <a:avLst/>
          </a:prstGeom>
        </p:spPr>
        <p:txBody>
          <a:bodyPr vert="horz" lIns="72000" tIns="72000" rIns="72000" bIns="72000" rtlCol="0">
            <a:no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32000" y="6372000"/>
            <a:ext cx="1144116" cy="360000"/>
          </a:xfrm>
          <a:prstGeom prst="rect">
            <a:avLst/>
          </a:prstGeom>
        </p:spPr>
        <p:txBody>
          <a:bodyPr vert="horz" lIns="91440" tIns="45720" rIns="91440" bIns="45720" rtlCol="0" anchor="b"/>
          <a:lstStyle>
            <a:lvl1pPr algn="l">
              <a:defRPr sz="1200">
                <a:solidFill>
                  <a:srgbClr val="404040"/>
                </a:solidFill>
              </a:defRPr>
            </a:lvl1pPr>
          </a:lstStyle>
          <a:p>
            <a:fld id="{7E08DF40-26C7-4FB2-9A51-9D6C73D62C41}" type="datetime1">
              <a:rPr lang="zh-CN" altLang="en-US" smtClean="0"/>
              <a:t>2023/9/26</a:t>
            </a:fld>
            <a:endParaRPr lang="zh-CN" altLang="en-US" dirty="0"/>
          </a:p>
        </p:txBody>
      </p:sp>
      <p:sp>
        <p:nvSpPr>
          <p:cNvPr id="5" name="页脚占位符 4"/>
          <p:cNvSpPr>
            <a:spLocks noGrp="1"/>
          </p:cNvSpPr>
          <p:nvPr>
            <p:ph type="ftr" sz="quarter" idx="3"/>
          </p:nvPr>
        </p:nvSpPr>
        <p:spPr>
          <a:xfrm>
            <a:off x="1684116" y="6372000"/>
            <a:ext cx="5839884" cy="360000"/>
          </a:xfrm>
          <a:prstGeom prst="rect">
            <a:avLst/>
          </a:prstGeom>
        </p:spPr>
        <p:txBody>
          <a:bodyPr vert="horz" lIns="91440" tIns="45720" rIns="91440" bIns="45720" rtlCol="0" anchor="b"/>
          <a:lstStyle>
            <a:lvl1pPr algn="ctr">
              <a:defRPr sz="1200">
                <a:solidFill>
                  <a:srgbClr val="404040"/>
                </a:solidFill>
              </a:defRPr>
            </a:lvl1pPr>
          </a:lstStyle>
          <a:p>
            <a:r>
              <a:rPr lang="zh-CN" altLang="en-US"/>
              <a:t>数据结构及其算法 第</a:t>
            </a:r>
            <a:r>
              <a:rPr lang="en-US" altLang="zh-CN"/>
              <a:t>5</a:t>
            </a:r>
            <a:r>
              <a:rPr lang="zh-CN" altLang="en-US"/>
              <a:t>章 树和二叉树</a:t>
            </a:r>
            <a:endParaRPr lang="zh-CN" altLang="en-US" dirty="0"/>
          </a:p>
        </p:txBody>
      </p:sp>
      <p:sp>
        <p:nvSpPr>
          <p:cNvPr id="6" name="灯片编号占位符 5"/>
          <p:cNvSpPr>
            <a:spLocks noGrp="1"/>
          </p:cNvSpPr>
          <p:nvPr>
            <p:ph type="sldNum" sz="quarter" idx="4"/>
          </p:nvPr>
        </p:nvSpPr>
        <p:spPr>
          <a:xfrm>
            <a:off x="7632000" y="6372000"/>
            <a:ext cx="1080000" cy="360000"/>
          </a:xfrm>
          <a:prstGeom prst="rect">
            <a:avLst/>
          </a:prstGeom>
        </p:spPr>
        <p:txBody>
          <a:bodyPr vert="horz" lIns="91440" tIns="45720" rIns="91440" bIns="45720" rtlCol="0" anchor="b"/>
          <a:lstStyle>
            <a:lvl1pPr algn="r">
              <a:defRPr sz="1200">
                <a:solidFill>
                  <a:srgbClr val="404040"/>
                </a:solidFill>
              </a:defRPr>
            </a:lvl1pPr>
          </a:lstStyle>
          <a:p>
            <a:fld id="{24A57B6C-934B-48B6-B496-329E090EEFCB}" type="slidenum">
              <a:rPr lang="zh-CN" altLang="en-US" smtClean="0"/>
              <a:pPr/>
              <a:t>‹#›</a:t>
            </a:fld>
            <a:endParaRPr lang="zh-CN" altLang="en-US"/>
          </a:p>
        </p:txBody>
      </p:sp>
    </p:spTree>
    <p:extLst>
      <p:ext uri="{BB962C8B-B14F-4D97-AF65-F5344CB8AC3E}">
        <p14:creationId xmlns:p14="http://schemas.microsoft.com/office/powerpoint/2010/main" val="234880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0" r:id="rId3"/>
    <p:sldLayoutId id="2147483679" r:id="rId4"/>
  </p:sldLayoutIdLst>
  <p:hf hdr="0"/>
  <p:txStyles>
    <p:titleStyle>
      <a:lvl1pPr algn="ctr" defTabSz="685800" rtl="0" eaLnBrk="1" latinLnBrk="0" hangingPunct="1">
        <a:lnSpc>
          <a:spcPct val="90000"/>
        </a:lnSpc>
        <a:spcBef>
          <a:spcPct val="0"/>
        </a:spcBef>
        <a:buNone/>
        <a:defRPr sz="4000" kern="1200">
          <a:solidFill>
            <a:srgbClr val="FFFF0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a:t>
            </a:r>
            <a:r>
              <a:rPr lang="zh-CN" altLang="en-US" dirty="0"/>
              <a:t>数据结构及其算法</a:t>
            </a:r>
            <a:r>
              <a:rPr lang="en-US" altLang="zh-CN" dirty="0"/>
              <a:t>》</a:t>
            </a:r>
            <a:endParaRPr lang="zh-CN" altLang="en-US" dirty="0"/>
          </a:p>
        </p:txBody>
      </p:sp>
      <p:sp>
        <p:nvSpPr>
          <p:cNvPr id="3" name="副标题 2"/>
          <p:cNvSpPr>
            <a:spLocks noGrp="1"/>
          </p:cNvSpPr>
          <p:nvPr>
            <p:ph type="subTitle" idx="1"/>
          </p:nvPr>
        </p:nvSpPr>
        <p:spPr>
          <a:xfrm>
            <a:off x="612001" y="2952000"/>
            <a:ext cx="7920000" cy="3240000"/>
          </a:xfrm>
        </p:spPr>
        <p:txBody>
          <a:bodyPr rIns="180000" anchor="ctr"/>
          <a:lstStyle/>
          <a:p>
            <a:r>
              <a:rPr lang="zh-CN" altLang="en-US" sz="2800" dirty="0"/>
              <a:t>刘 东</a:t>
            </a:r>
            <a:endParaRPr lang="en-US" altLang="zh-CN" sz="2800" dirty="0"/>
          </a:p>
          <a:p>
            <a:r>
              <a:rPr lang="zh-CN" altLang="en-US" sz="2800" dirty="0"/>
              <a:t>信息科学技术学院</a:t>
            </a:r>
            <a:endParaRPr lang="en-US" altLang="zh-CN" sz="2800" dirty="0"/>
          </a:p>
          <a:p>
            <a:r>
              <a:rPr lang="zh-CN" altLang="en-US" sz="2800" dirty="0"/>
              <a:t>中国科学技术大学</a:t>
            </a:r>
            <a:endParaRPr lang="en-US" altLang="zh-CN" sz="2800" dirty="0"/>
          </a:p>
        </p:txBody>
      </p:sp>
      <p:sp>
        <p:nvSpPr>
          <p:cNvPr id="4" name="文本框 3"/>
          <p:cNvSpPr txBox="1"/>
          <p:nvPr/>
        </p:nvSpPr>
        <p:spPr>
          <a:xfrm>
            <a:off x="1898833" y="258335"/>
            <a:ext cx="5346335" cy="461665"/>
          </a:xfrm>
          <a:prstGeom prst="rect">
            <a:avLst/>
          </a:prstGeom>
          <a:noFill/>
        </p:spPr>
        <p:txBody>
          <a:bodyPr wrap="none" rtlCol="0">
            <a:spAutoFit/>
          </a:bodyPr>
          <a:lstStyle/>
          <a:p>
            <a:r>
              <a:rPr lang="en-US" altLang="zh-CN" sz="2400" dirty="0"/>
              <a:t>Data Structure and Algorithm</a:t>
            </a:r>
            <a:endParaRPr lang="zh-CN" altLang="en-US" sz="2400" dirty="0"/>
          </a:p>
        </p:txBody>
      </p:sp>
    </p:spTree>
    <p:extLst>
      <p:ext uri="{BB962C8B-B14F-4D97-AF65-F5344CB8AC3E}">
        <p14:creationId xmlns:p14="http://schemas.microsoft.com/office/powerpoint/2010/main" val="90583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满二叉树：深度为</a:t>
            </a:r>
            <a:r>
              <a:rPr lang="en-US" altLang="zh-CN" dirty="0"/>
              <a:t>k</a:t>
            </a:r>
            <a:r>
              <a:rPr lang="zh-CN" altLang="en-US" dirty="0"/>
              <a:t>、且有</a:t>
            </a:r>
            <a:r>
              <a:rPr lang="en-US" altLang="zh-CN" dirty="0"/>
              <a:t>2</a:t>
            </a:r>
            <a:r>
              <a:rPr lang="en-US" altLang="zh-CN" baseline="30000" dirty="0"/>
              <a:t>k</a:t>
            </a:r>
            <a:r>
              <a:rPr lang="en-US" altLang="zh-CN" dirty="0"/>
              <a:t>-1</a:t>
            </a:r>
            <a:r>
              <a:rPr lang="zh-CN" altLang="en-US" dirty="0"/>
              <a:t>个结点的二叉树</a:t>
            </a:r>
          </a:p>
        </p:txBody>
      </p:sp>
      <p:sp>
        <p:nvSpPr>
          <p:cNvPr id="3" name="日期占位符 2"/>
          <p:cNvSpPr>
            <a:spLocks noGrp="1"/>
          </p:cNvSpPr>
          <p:nvPr>
            <p:ph type="dt" sz="half" idx="10"/>
          </p:nvPr>
        </p:nvSpPr>
        <p:spPr/>
        <p:txBody>
          <a:bodyPr/>
          <a:lstStyle/>
          <a:p>
            <a:fld id="{0709DB83-C183-4E63-91A7-A3910B511F57}"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10</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200150"/>
            <a:ext cx="5486400" cy="4457700"/>
          </a:xfrm>
          <a:prstGeom prst="rect">
            <a:avLst/>
          </a:prstGeom>
        </p:spPr>
      </p:pic>
    </p:spTree>
    <p:extLst>
      <p:ext uri="{BB962C8B-B14F-4D97-AF65-F5344CB8AC3E}">
        <p14:creationId xmlns:p14="http://schemas.microsoft.com/office/powerpoint/2010/main" val="260305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二叉树的编号法：从根结点起，自上而下、自左向右连续编号</a:t>
            </a:r>
            <a:endParaRPr lang="en-US" altLang="zh-CN" dirty="0"/>
          </a:p>
          <a:p>
            <a:r>
              <a:rPr lang="zh-CN" altLang="en-US" dirty="0"/>
              <a:t>满二叉树的编号</a:t>
            </a:r>
          </a:p>
        </p:txBody>
      </p:sp>
      <p:sp>
        <p:nvSpPr>
          <p:cNvPr id="3" name="日期占位符 2"/>
          <p:cNvSpPr>
            <a:spLocks noGrp="1"/>
          </p:cNvSpPr>
          <p:nvPr>
            <p:ph type="dt" sz="half" idx="10"/>
          </p:nvPr>
        </p:nvSpPr>
        <p:spPr/>
        <p:txBody>
          <a:bodyPr/>
          <a:lstStyle/>
          <a:p>
            <a:fld id="{C0B42756-36DC-4769-8826-027A9C23DC9F}"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11</a:t>
            </a:fld>
            <a:endParaRPr lang="zh-CN" altLang="en-US"/>
          </a:p>
        </p:txBody>
      </p:sp>
      <p:pic>
        <p:nvPicPr>
          <p:cNvPr id="6" name="图片 5"/>
          <p:cNvPicPr>
            <a:picLocks noChangeAspect="1"/>
          </p:cNvPicPr>
          <p:nvPr/>
        </p:nvPicPr>
        <p:blipFill>
          <a:blip r:embed="rId2"/>
          <a:stretch>
            <a:fillRect/>
          </a:stretch>
        </p:blipFill>
        <p:spPr>
          <a:xfrm>
            <a:off x="1880969" y="2203270"/>
            <a:ext cx="5382062" cy="3257004"/>
          </a:xfrm>
          <a:prstGeom prst="rect">
            <a:avLst/>
          </a:prstGeom>
        </p:spPr>
      </p:pic>
      <p:sp>
        <p:nvSpPr>
          <p:cNvPr id="7" name="文本框 6"/>
          <p:cNvSpPr txBox="1"/>
          <p:nvPr/>
        </p:nvSpPr>
        <p:spPr>
          <a:xfrm>
            <a:off x="535408" y="2455817"/>
            <a:ext cx="2169184" cy="738664"/>
          </a:xfrm>
          <a:prstGeom prst="rect">
            <a:avLst/>
          </a:prstGeom>
          <a:noFill/>
        </p:spPr>
        <p:txBody>
          <a:bodyPr wrap="none" rtlCol="0">
            <a:spAutoFit/>
          </a:bodyPr>
          <a:lstStyle/>
          <a:p>
            <a:r>
              <a:rPr lang="zh-CN" altLang="en-US" dirty="0"/>
              <a:t>第</a:t>
            </a:r>
            <a:r>
              <a:rPr lang="en-US" altLang="zh-CN" dirty="0" err="1"/>
              <a:t>i</a:t>
            </a:r>
            <a:r>
              <a:rPr lang="zh-CN" altLang="en-US" dirty="0"/>
              <a:t>层的结点编号为</a:t>
            </a:r>
            <a:endParaRPr lang="en-US" altLang="zh-CN" dirty="0"/>
          </a:p>
          <a:p>
            <a:r>
              <a:rPr lang="en-US" altLang="zh-CN" sz="2400" dirty="0"/>
              <a:t>2</a:t>
            </a:r>
            <a:r>
              <a:rPr lang="en-US" altLang="zh-CN" sz="2400" baseline="30000" dirty="0"/>
              <a:t>i-1</a:t>
            </a:r>
            <a:r>
              <a:rPr lang="en-US" altLang="zh-CN" sz="2400" dirty="0"/>
              <a:t>~2</a:t>
            </a:r>
            <a:r>
              <a:rPr lang="en-US" altLang="zh-CN" sz="2400" baseline="30000" dirty="0"/>
              <a:t>i</a:t>
            </a:r>
            <a:r>
              <a:rPr lang="en-US" altLang="zh-CN" sz="2400" dirty="0"/>
              <a:t>-1</a:t>
            </a:r>
            <a:endParaRPr lang="zh-CN" altLang="en-US" sz="2400" dirty="0"/>
          </a:p>
        </p:txBody>
      </p:sp>
    </p:spTree>
    <p:extLst>
      <p:ext uri="{BB962C8B-B14F-4D97-AF65-F5344CB8AC3E}">
        <p14:creationId xmlns:p14="http://schemas.microsoft.com/office/powerpoint/2010/main" val="144507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完全二叉树：深度为</a:t>
            </a:r>
            <a:r>
              <a:rPr lang="en-US" altLang="zh-CN" dirty="0"/>
              <a:t>k</a:t>
            </a:r>
            <a:r>
              <a:rPr lang="zh-CN" altLang="en-US" dirty="0"/>
              <a:t>、有</a:t>
            </a:r>
            <a:r>
              <a:rPr lang="en-US" altLang="zh-CN" dirty="0"/>
              <a:t>n</a:t>
            </a:r>
            <a:r>
              <a:rPr lang="zh-CN" altLang="en-US" dirty="0"/>
              <a:t>个结点的二叉树，每一个结点都与同样深度为</a:t>
            </a:r>
            <a:r>
              <a:rPr lang="en-US" altLang="zh-CN" dirty="0"/>
              <a:t>k</a:t>
            </a:r>
            <a:r>
              <a:rPr lang="zh-CN" altLang="en-US" dirty="0"/>
              <a:t>的满二叉树中编号从</a:t>
            </a:r>
            <a:r>
              <a:rPr lang="en-US" altLang="zh-CN" dirty="0"/>
              <a:t>1</a:t>
            </a:r>
            <a:r>
              <a:rPr lang="zh-CN" altLang="en-US" dirty="0"/>
              <a:t>至</a:t>
            </a:r>
            <a:r>
              <a:rPr lang="en-US" altLang="zh-CN" dirty="0"/>
              <a:t>n</a:t>
            </a:r>
            <a:r>
              <a:rPr lang="zh-CN" altLang="en-US" dirty="0"/>
              <a:t>的结点一一对应</a:t>
            </a:r>
          </a:p>
        </p:txBody>
      </p:sp>
      <p:sp>
        <p:nvSpPr>
          <p:cNvPr id="3" name="日期占位符 2"/>
          <p:cNvSpPr>
            <a:spLocks noGrp="1"/>
          </p:cNvSpPr>
          <p:nvPr>
            <p:ph type="dt" sz="half" idx="10"/>
          </p:nvPr>
        </p:nvSpPr>
        <p:spPr/>
        <p:txBody>
          <a:bodyPr/>
          <a:lstStyle/>
          <a:p>
            <a:fld id="{1572223F-1D75-43EE-ACFD-06CF96308E2E}"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12</a:t>
            </a:fld>
            <a:endParaRPr lang="zh-CN" altLang="en-US"/>
          </a:p>
        </p:txBody>
      </p:sp>
      <p:grpSp>
        <p:nvGrpSpPr>
          <p:cNvPr id="8" name="组合 7"/>
          <p:cNvGrpSpPr/>
          <p:nvPr/>
        </p:nvGrpSpPr>
        <p:grpSpPr>
          <a:xfrm>
            <a:off x="609519" y="2211980"/>
            <a:ext cx="3875397" cy="2429690"/>
            <a:chOff x="1732924" y="1706882"/>
            <a:chExt cx="3875397" cy="2429690"/>
          </a:xfrm>
        </p:grpSpPr>
        <p:pic>
          <p:nvPicPr>
            <p:cNvPr id="6" name="图片 5"/>
            <p:cNvPicPr>
              <a:picLocks noChangeAspect="1"/>
            </p:cNvPicPr>
            <p:nvPr/>
          </p:nvPicPr>
          <p:blipFill>
            <a:blip r:embed="rId2"/>
            <a:stretch>
              <a:fillRect/>
            </a:stretch>
          </p:blipFill>
          <p:spPr>
            <a:xfrm>
              <a:off x="1732924" y="1706882"/>
              <a:ext cx="3866688" cy="2339962"/>
            </a:xfrm>
            <a:prstGeom prst="rect">
              <a:avLst/>
            </a:prstGeom>
          </p:spPr>
        </p:pic>
        <p:sp>
          <p:nvSpPr>
            <p:cNvPr id="7" name="矩形 6"/>
            <p:cNvSpPr/>
            <p:nvPr/>
          </p:nvSpPr>
          <p:spPr>
            <a:xfrm>
              <a:off x="4223658" y="3311033"/>
              <a:ext cx="1384663" cy="825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a:blip r:embed="rId3"/>
          <a:stretch>
            <a:fillRect/>
          </a:stretch>
        </p:blipFill>
        <p:spPr>
          <a:xfrm>
            <a:off x="5473837" y="1558836"/>
            <a:ext cx="2643836" cy="2102740"/>
          </a:xfrm>
          <a:prstGeom prst="rect">
            <a:avLst/>
          </a:prstGeom>
        </p:spPr>
      </p:pic>
      <p:pic>
        <p:nvPicPr>
          <p:cNvPr id="10" name="图片 9"/>
          <p:cNvPicPr>
            <a:picLocks noChangeAspect="1"/>
          </p:cNvPicPr>
          <p:nvPr/>
        </p:nvPicPr>
        <p:blipFill>
          <a:blip r:embed="rId4"/>
          <a:stretch>
            <a:fillRect/>
          </a:stretch>
        </p:blipFill>
        <p:spPr>
          <a:xfrm>
            <a:off x="5081952" y="4228900"/>
            <a:ext cx="2349316" cy="1582192"/>
          </a:xfrm>
          <a:prstGeom prst="rect">
            <a:avLst/>
          </a:prstGeom>
        </p:spPr>
      </p:pic>
      <p:sp>
        <p:nvSpPr>
          <p:cNvPr id="12" name="乘号 11"/>
          <p:cNvSpPr/>
          <p:nvPr/>
        </p:nvSpPr>
        <p:spPr>
          <a:xfrm>
            <a:off x="6974068" y="2498430"/>
            <a:ext cx="914400" cy="914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乘号 12"/>
          <p:cNvSpPr/>
          <p:nvPr/>
        </p:nvSpPr>
        <p:spPr>
          <a:xfrm>
            <a:off x="6256610" y="5302060"/>
            <a:ext cx="914400" cy="914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126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r>
                  <a:rPr lang="zh-CN" altLang="en-US" b="1" dirty="0"/>
                  <a:t>完全二叉树的性质</a:t>
                </a:r>
                <a:endParaRPr lang="en-US" altLang="zh-CN" b="1" dirty="0"/>
              </a:p>
              <a:p>
                <a:r>
                  <a:rPr lang="en-US" altLang="zh-CN" dirty="0"/>
                  <a:t>4 n</a:t>
                </a:r>
                <a:r>
                  <a:rPr lang="zh-CN" altLang="en-US" dirty="0"/>
                  <a:t>个结点的完全二叉树的深度为</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e>
                        </m:func>
                      </m:e>
                    </m:d>
                  </m:oMath>
                </a14:m>
                <a:endParaRPr lang="en-US" altLang="zh-CN" dirty="0"/>
              </a:p>
              <a:p>
                <a:r>
                  <a:rPr lang="en-US" altLang="zh-CN" dirty="0"/>
                  <a:t>5 </a:t>
                </a:r>
                <a:r>
                  <a:rPr lang="zh-CN" altLang="en-US" dirty="0"/>
                  <a:t>对</a:t>
                </a:r>
                <a:r>
                  <a:rPr lang="en-US" altLang="zh-CN" dirty="0"/>
                  <a:t>n</a:t>
                </a:r>
                <a:r>
                  <a:rPr lang="zh-CN" altLang="en-US" dirty="0"/>
                  <a:t>个结点的完全二叉树进行编号，则对任一结点</a:t>
                </a:r>
                <a:r>
                  <a:rPr lang="en-US" altLang="zh-CN" dirty="0" err="1"/>
                  <a:t>i</a:t>
                </a:r>
                <a:r>
                  <a:rPr lang="en-US" altLang="zh-CN" dirty="0"/>
                  <a:t>(1&lt;=</a:t>
                </a:r>
                <a:r>
                  <a:rPr lang="en-US" altLang="zh-CN" dirty="0" err="1"/>
                  <a:t>i</a:t>
                </a:r>
                <a:r>
                  <a:rPr lang="en-US" altLang="zh-CN" dirty="0"/>
                  <a:t>&lt;=n)</a:t>
                </a:r>
                <a:r>
                  <a:rPr lang="zh-CN" altLang="en-US" dirty="0"/>
                  <a:t>，有</a:t>
                </a:r>
                <a:endParaRPr lang="en-US" altLang="zh-CN" dirty="0"/>
              </a:p>
              <a:p>
                <a:pPr marL="342900" lvl="1" indent="0">
                  <a:buNone/>
                </a:pPr>
                <a:r>
                  <a:rPr lang="en-US" altLang="zh-CN" dirty="0"/>
                  <a:t>(1) </a:t>
                </a:r>
                <a:r>
                  <a:rPr lang="en-US" altLang="zh-CN" dirty="0" err="1"/>
                  <a:t>i</a:t>
                </a:r>
                <a:r>
                  <a:rPr lang="en-US" altLang="zh-CN" dirty="0"/>
                  <a:t>=1</a:t>
                </a:r>
                <a:r>
                  <a:rPr lang="zh-CN" altLang="en-US" dirty="0"/>
                  <a:t>为根结点；其他结点的双亲为</a:t>
                </a:r>
                <a14:m>
                  <m:oMath xmlns:m="http://schemas.openxmlformats.org/officeDocument/2006/math">
                    <m:d>
                      <m:dPr>
                        <m:begChr m:val="⌊"/>
                        <m:end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/2</m:t>
                        </m:r>
                      </m:e>
                    </m:d>
                  </m:oMath>
                </a14:m>
                <a:r>
                  <a:rPr lang="zh-CN" altLang="en-US" dirty="0"/>
                  <a:t>，其中</a:t>
                </a:r>
                <a14:m>
                  <m:oMath xmlns:m="http://schemas.openxmlformats.org/officeDocument/2006/math">
                    <m:d>
                      <m:dPr>
                        <m:begChr m:val="⌊"/>
                        <m:endChr m:val="⌋"/>
                        <m:ctrlPr>
                          <a:rPr lang="zh-CN" altLang="en-US" i="1" smtClean="0">
                            <a:latin typeface="Cambria Math" panose="02040503050406030204" pitchFamily="18" charset="0"/>
                          </a:rPr>
                        </m:ctrlPr>
                      </m:dPr>
                      <m:e/>
                    </m:d>
                  </m:oMath>
                </a14:m>
                <a:r>
                  <a:rPr lang="zh-CN" altLang="en-US" dirty="0"/>
                  <a:t>表示取下整</a:t>
                </a:r>
                <a:r>
                  <a:rPr lang="en-US" altLang="zh-CN" dirty="0"/>
                  <a:t>(floor)</a:t>
                </a:r>
              </a:p>
              <a:p>
                <a:pPr marL="342900" lvl="1" indent="0">
                  <a:buNone/>
                </a:pPr>
                <a:r>
                  <a:rPr lang="en-US" altLang="zh-CN" dirty="0"/>
                  <a:t>(2) </a:t>
                </a:r>
                <a:r>
                  <a:rPr lang="en-US" altLang="zh-CN" dirty="0" err="1"/>
                  <a:t>i</a:t>
                </a:r>
                <a:r>
                  <a:rPr lang="zh-CN" altLang="en-US" dirty="0"/>
                  <a:t>的左孩子是</a:t>
                </a:r>
                <a:r>
                  <a:rPr lang="en-US" altLang="zh-CN" dirty="0"/>
                  <a:t>2i</a:t>
                </a:r>
                <a:r>
                  <a:rPr lang="zh-CN" altLang="en-US" dirty="0"/>
                  <a:t>，若</a:t>
                </a:r>
                <a:r>
                  <a:rPr lang="en-US" altLang="zh-CN" dirty="0"/>
                  <a:t>2i&gt;n</a:t>
                </a:r>
                <a:r>
                  <a:rPr lang="zh-CN" altLang="en-US" dirty="0"/>
                  <a:t>，则</a:t>
                </a:r>
                <a:r>
                  <a:rPr lang="en-US" altLang="zh-CN" dirty="0" err="1"/>
                  <a:t>i</a:t>
                </a:r>
                <a:r>
                  <a:rPr lang="zh-CN" altLang="en-US" dirty="0"/>
                  <a:t>是叶结点</a:t>
                </a:r>
                <a:endParaRPr lang="en-US" altLang="zh-CN" dirty="0"/>
              </a:p>
              <a:p>
                <a:pPr marL="342900" lvl="1" indent="0">
                  <a:buNone/>
                </a:pPr>
                <a:r>
                  <a:rPr lang="en-US" altLang="zh-CN" dirty="0"/>
                  <a:t>(3) </a:t>
                </a:r>
                <a:r>
                  <a:rPr lang="en-US" altLang="zh-CN" dirty="0" err="1"/>
                  <a:t>i</a:t>
                </a:r>
                <a:r>
                  <a:rPr lang="zh-CN" altLang="en-US" dirty="0"/>
                  <a:t>的右孩子是</a:t>
                </a:r>
                <a:r>
                  <a:rPr lang="en-US" altLang="zh-CN" dirty="0"/>
                  <a:t>2i+1</a:t>
                </a:r>
                <a:r>
                  <a:rPr lang="zh-CN" altLang="en-US" dirty="0"/>
                  <a:t>，若</a:t>
                </a:r>
                <a:r>
                  <a:rPr lang="en-US" altLang="zh-CN" dirty="0"/>
                  <a:t>2i+1&gt;n</a:t>
                </a:r>
                <a:r>
                  <a:rPr lang="zh-CN" altLang="en-US" dirty="0"/>
                  <a:t>，则</a:t>
                </a:r>
                <a:r>
                  <a:rPr lang="en-US" altLang="zh-CN" dirty="0" err="1"/>
                  <a:t>i</a:t>
                </a:r>
                <a:r>
                  <a:rPr lang="zh-CN" altLang="en-US" dirty="0"/>
                  <a:t>无右孩子</a:t>
                </a:r>
                <a:endParaRPr lang="en-US" altLang="zh-CN" dirty="0"/>
              </a:p>
              <a:p>
                <a:pPr marL="342900" lvl="1" indent="0">
                  <a:buNone/>
                </a:pPr>
                <a:r>
                  <a:rPr lang="en-US" altLang="zh-CN" dirty="0"/>
                  <a:t>(4) </a:t>
                </a:r>
                <a:r>
                  <a:rPr lang="en-US" altLang="zh-CN" dirty="0" err="1"/>
                  <a:t>i</a:t>
                </a:r>
                <a:r>
                  <a:rPr lang="zh-CN" altLang="en-US" dirty="0"/>
                  <a:t>的左兄弟是</a:t>
                </a:r>
                <a:r>
                  <a:rPr lang="en-US" altLang="zh-CN" dirty="0"/>
                  <a:t>i-1</a:t>
                </a:r>
                <a:r>
                  <a:rPr lang="zh-CN" altLang="en-US" dirty="0"/>
                  <a:t>，当且仅当</a:t>
                </a:r>
                <a:r>
                  <a:rPr lang="en-US" altLang="zh-CN" dirty="0" err="1"/>
                  <a:t>i</a:t>
                </a:r>
                <a:r>
                  <a:rPr lang="zh-CN" altLang="en-US" dirty="0"/>
                  <a:t>为奇数且</a:t>
                </a:r>
                <a:r>
                  <a:rPr lang="en-US" altLang="zh-CN" dirty="0"/>
                  <a:t>&gt;1</a:t>
                </a:r>
              </a:p>
              <a:p>
                <a:pPr marL="342900" lvl="1" indent="0">
                  <a:buNone/>
                </a:pPr>
                <a:r>
                  <a:rPr lang="en-US" altLang="zh-CN" dirty="0"/>
                  <a:t>(5) </a:t>
                </a:r>
                <a:r>
                  <a:rPr lang="en-US" altLang="zh-CN" dirty="0" err="1"/>
                  <a:t>i</a:t>
                </a:r>
                <a:r>
                  <a:rPr lang="zh-CN" altLang="en-US" dirty="0"/>
                  <a:t>的右兄弟是</a:t>
                </a:r>
                <a:r>
                  <a:rPr lang="en-US" altLang="zh-CN" dirty="0"/>
                  <a:t>i+1</a:t>
                </a:r>
                <a:r>
                  <a:rPr lang="zh-CN" altLang="en-US" dirty="0"/>
                  <a:t>，当且仅当</a:t>
                </a:r>
                <a:r>
                  <a:rPr lang="en-US" altLang="zh-CN" dirty="0" err="1"/>
                  <a:t>i</a:t>
                </a:r>
                <a:r>
                  <a:rPr lang="zh-CN" altLang="en-US" dirty="0"/>
                  <a:t>为偶数且</a:t>
                </a:r>
                <a:r>
                  <a:rPr lang="en-US" altLang="zh-CN" dirty="0"/>
                  <a:t>&lt;n</a:t>
                </a: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546" t="-1350"/>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4CADA7E6-7B2C-48C1-A35B-BDB8CAA6303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13</a:t>
            </a:fld>
            <a:endParaRPr lang="zh-CN" altLang="en-US"/>
          </a:p>
        </p:txBody>
      </p:sp>
    </p:spTree>
    <p:extLst>
      <p:ext uri="{BB962C8B-B14F-4D97-AF65-F5344CB8AC3E}">
        <p14:creationId xmlns:p14="http://schemas.microsoft.com/office/powerpoint/2010/main" val="411317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二叉树的存储结构</a:t>
            </a:r>
            <a:endParaRPr lang="en-US" altLang="zh-CN" b="1" dirty="0"/>
          </a:p>
          <a:p>
            <a:r>
              <a:rPr lang="zh-CN" altLang="en-US" dirty="0"/>
              <a:t>顺序存储结构</a:t>
            </a:r>
            <a:endParaRPr lang="en-US" altLang="zh-CN" dirty="0"/>
          </a:p>
          <a:p>
            <a:pPr lvl="1"/>
            <a:r>
              <a:rPr lang="zh-CN" altLang="en-US" dirty="0"/>
              <a:t>完全二叉树：根据结点的编号存储在一维数组的相应位置</a:t>
            </a:r>
            <a:endParaRPr lang="en-US" altLang="zh-CN" dirty="0"/>
          </a:p>
          <a:p>
            <a:pPr lvl="1"/>
            <a:r>
              <a:rPr lang="zh-CN" altLang="en-US" dirty="0"/>
              <a:t>一般二叉树：先“补齐”成完全二叉树，再编号存储</a:t>
            </a:r>
          </a:p>
        </p:txBody>
      </p:sp>
      <p:sp>
        <p:nvSpPr>
          <p:cNvPr id="4" name="日期占位符 3"/>
          <p:cNvSpPr>
            <a:spLocks noGrp="1"/>
          </p:cNvSpPr>
          <p:nvPr>
            <p:ph type="dt" sz="half" idx="10"/>
          </p:nvPr>
        </p:nvSpPr>
        <p:spPr/>
        <p:txBody>
          <a:bodyPr/>
          <a:lstStyle/>
          <a:p>
            <a:fld id="{8AC6C6F5-54CF-477F-B089-F8D0D790D3E6}"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14</a:t>
            </a:fld>
            <a:endParaRPr lang="zh-CN" altLang="en-US"/>
          </a:p>
        </p:txBody>
      </p:sp>
      <p:grpSp>
        <p:nvGrpSpPr>
          <p:cNvPr id="7" name="组合 6"/>
          <p:cNvGrpSpPr/>
          <p:nvPr/>
        </p:nvGrpSpPr>
        <p:grpSpPr>
          <a:xfrm>
            <a:off x="612000" y="2655465"/>
            <a:ext cx="3875397" cy="2429690"/>
            <a:chOff x="1732924" y="1706882"/>
            <a:chExt cx="3875397" cy="2429690"/>
          </a:xfrm>
        </p:grpSpPr>
        <p:pic>
          <p:nvPicPr>
            <p:cNvPr id="8" name="图片 7"/>
            <p:cNvPicPr>
              <a:picLocks noChangeAspect="1"/>
            </p:cNvPicPr>
            <p:nvPr/>
          </p:nvPicPr>
          <p:blipFill>
            <a:blip r:embed="rId2"/>
            <a:stretch>
              <a:fillRect/>
            </a:stretch>
          </p:blipFill>
          <p:spPr>
            <a:xfrm>
              <a:off x="1732924" y="1706882"/>
              <a:ext cx="3866688" cy="2339962"/>
            </a:xfrm>
            <a:prstGeom prst="rect">
              <a:avLst/>
            </a:prstGeom>
          </p:spPr>
        </p:pic>
        <p:sp>
          <p:nvSpPr>
            <p:cNvPr id="9" name="矩形 8"/>
            <p:cNvSpPr/>
            <p:nvPr/>
          </p:nvSpPr>
          <p:spPr>
            <a:xfrm>
              <a:off x="4223658" y="3311033"/>
              <a:ext cx="1384663" cy="825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p:nvPicPr>
        <p:blipFill>
          <a:blip r:embed="rId3"/>
          <a:stretch>
            <a:fillRect/>
          </a:stretch>
        </p:blipFill>
        <p:spPr>
          <a:xfrm>
            <a:off x="670615" y="5171863"/>
            <a:ext cx="3816782" cy="523973"/>
          </a:xfrm>
          <a:prstGeom prst="rect">
            <a:avLst/>
          </a:prstGeom>
        </p:spPr>
      </p:pic>
      <p:pic>
        <p:nvPicPr>
          <p:cNvPr id="11" name="图片 10"/>
          <p:cNvPicPr>
            <a:picLocks noChangeAspect="1"/>
          </p:cNvPicPr>
          <p:nvPr/>
        </p:nvPicPr>
        <p:blipFill>
          <a:blip r:embed="rId4"/>
          <a:stretch>
            <a:fillRect/>
          </a:stretch>
        </p:blipFill>
        <p:spPr>
          <a:xfrm>
            <a:off x="5369335" y="2655465"/>
            <a:ext cx="2643836" cy="2102740"/>
          </a:xfrm>
          <a:prstGeom prst="rect">
            <a:avLst/>
          </a:prstGeom>
        </p:spPr>
      </p:pic>
      <p:grpSp>
        <p:nvGrpSpPr>
          <p:cNvPr id="16" name="组合 15"/>
          <p:cNvGrpSpPr/>
          <p:nvPr/>
        </p:nvGrpSpPr>
        <p:grpSpPr>
          <a:xfrm>
            <a:off x="5123606" y="3518263"/>
            <a:ext cx="3135294" cy="1266268"/>
            <a:chOff x="5123606" y="3518263"/>
            <a:chExt cx="3135294" cy="1266268"/>
          </a:xfrm>
        </p:grpSpPr>
        <p:sp>
          <p:nvSpPr>
            <p:cNvPr id="12" name="文本框 11"/>
            <p:cNvSpPr txBox="1"/>
            <p:nvPr/>
          </p:nvSpPr>
          <p:spPr>
            <a:xfrm>
              <a:off x="7309476" y="3825446"/>
              <a:ext cx="322524" cy="369332"/>
            </a:xfrm>
            <a:prstGeom prst="rect">
              <a:avLst/>
            </a:prstGeom>
            <a:noFill/>
          </p:spPr>
          <p:txBody>
            <a:bodyPr wrap="none" rtlCol="0">
              <a:spAutoFit/>
            </a:bodyPr>
            <a:lstStyle/>
            <a:p>
              <a:r>
                <a:rPr lang="en-US" altLang="zh-CN" dirty="0"/>
                <a:t>0</a:t>
              </a:r>
              <a:endParaRPr lang="zh-CN" altLang="en-US" dirty="0"/>
            </a:p>
          </p:txBody>
        </p:sp>
        <p:sp>
          <p:nvSpPr>
            <p:cNvPr id="13" name="文本框 12"/>
            <p:cNvSpPr txBox="1"/>
            <p:nvPr/>
          </p:nvSpPr>
          <p:spPr>
            <a:xfrm>
              <a:off x="7936376" y="3825446"/>
              <a:ext cx="322524" cy="369332"/>
            </a:xfrm>
            <a:prstGeom prst="rect">
              <a:avLst/>
            </a:prstGeom>
            <a:noFill/>
          </p:spPr>
          <p:txBody>
            <a:bodyPr wrap="none" rtlCol="0">
              <a:spAutoFit/>
            </a:bodyPr>
            <a:lstStyle/>
            <a:p>
              <a:r>
                <a:rPr lang="en-US" altLang="zh-CN" dirty="0"/>
                <a:t>0</a:t>
              </a:r>
              <a:endParaRPr lang="zh-CN" altLang="en-US" dirty="0"/>
            </a:p>
          </p:txBody>
        </p:sp>
        <p:sp>
          <p:nvSpPr>
            <p:cNvPr id="14" name="文本框 13"/>
            <p:cNvSpPr txBox="1"/>
            <p:nvPr/>
          </p:nvSpPr>
          <p:spPr>
            <a:xfrm>
              <a:off x="5123606" y="4415199"/>
              <a:ext cx="322524" cy="369332"/>
            </a:xfrm>
            <a:prstGeom prst="rect">
              <a:avLst/>
            </a:prstGeom>
            <a:noFill/>
          </p:spPr>
          <p:txBody>
            <a:bodyPr wrap="none" rtlCol="0">
              <a:spAutoFit/>
            </a:bodyPr>
            <a:lstStyle/>
            <a:p>
              <a:r>
                <a:rPr lang="en-US" altLang="zh-CN" dirty="0"/>
                <a:t>0</a:t>
              </a:r>
              <a:endParaRPr lang="zh-CN" altLang="en-US" dirty="0"/>
            </a:p>
          </p:txBody>
        </p:sp>
        <p:sp>
          <p:nvSpPr>
            <p:cNvPr id="15" name="文本框 14"/>
            <p:cNvSpPr txBox="1"/>
            <p:nvPr/>
          </p:nvSpPr>
          <p:spPr>
            <a:xfrm>
              <a:off x="5726422" y="4415199"/>
              <a:ext cx="322524" cy="369332"/>
            </a:xfrm>
            <a:prstGeom prst="rect">
              <a:avLst/>
            </a:prstGeom>
            <a:noFill/>
          </p:spPr>
          <p:txBody>
            <a:bodyPr wrap="none" rtlCol="0">
              <a:spAutoFit/>
            </a:bodyPr>
            <a:lstStyle/>
            <a:p>
              <a:r>
                <a:rPr lang="en-US" altLang="zh-CN" dirty="0"/>
                <a:t>0</a:t>
              </a:r>
              <a:endParaRPr lang="zh-CN" altLang="en-US" dirty="0"/>
            </a:p>
          </p:txBody>
        </p:sp>
        <p:cxnSp>
          <p:nvCxnSpPr>
            <p:cNvPr id="17" name="直接连接符 16"/>
            <p:cNvCxnSpPr>
              <a:stCxn id="12" idx="0"/>
            </p:cNvCxnSpPr>
            <p:nvPr/>
          </p:nvCxnSpPr>
          <p:spPr>
            <a:xfrm flipV="1">
              <a:off x="7470738" y="3518263"/>
              <a:ext cx="203495" cy="307183"/>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cxnSp>
          <p:nvCxnSpPr>
            <p:cNvPr id="19" name="直接连接符 18"/>
            <p:cNvCxnSpPr>
              <a:stCxn id="13" idx="0"/>
            </p:cNvCxnSpPr>
            <p:nvPr/>
          </p:nvCxnSpPr>
          <p:spPr>
            <a:xfrm flipH="1" flipV="1">
              <a:off x="7877729" y="3518263"/>
              <a:ext cx="219909" cy="307183"/>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cxnSp>
          <p:nvCxnSpPr>
            <p:cNvPr id="22" name="直接连接符 21"/>
            <p:cNvCxnSpPr/>
            <p:nvPr/>
          </p:nvCxnSpPr>
          <p:spPr>
            <a:xfrm flipV="1">
              <a:off x="5344382" y="4117607"/>
              <a:ext cx="203495" cy="307183"/>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cxnSp>
          <p:nvCxnSpPr>
            <p:cNvPr id="23" name="直接连接符 22"/>
            <p:cNvCxnSpPr>
              <a:stCxn id="15" idx="0"/>
            </p:cNvCxnSpPr>
            <p:nvPr/>
          </p:nvCxnSpPr>
          <p:spPr>
            <a:xfrm flipH="1" flipV="1">
              <a:off x="5747238" y="4117607"/>
              <a:ext cx="140446" cy="297592"/>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grpSp>
      <p:pic>
        <p:nvPicPr>
          <p:cNvPr id="26" name="图片 25"/>
          <p:cNvPicPr>
            <a:picLocks noChangeAspect="1"/>
          </p:cNvPicPr>
          <p:nvPr/>
        </p:nvPicPr>
        <p:blipFill>
          <a:blip r:embed="rId5"/>
          <a:stretch>
            <a:fillRect/>
          </a:stretch>
        </p:blipFill>
        <p:spPr>
          <a:xfrm>
            <a:off x="5038849" y="5217402"/>
            <a:ext cx="3493151" cy="446918"/>
          </a:xfrm>
          <a:prstGeom prst="rect">
            <a:avLst/>
          </a:prstGeom>
        </p:spPr>
      </p:pic>
    </p:spTree>
    <p:extLst>
      <p:ext uri="{BB962C8B-B14F-4D97-AF65-F5344CB8AC3E}">
        <p14:creationId xmlns:p14="http://schemas.microsoft.com/office/powerpoint/2010/main" val="12303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arn(inVertical)">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顺序存储二叉树</a:t>
            </a:r>
            <a:endParaRPr lang="en-US" altLang="zh-CN" dirty="0"/>
          </a:p>
          <a:p>
            <a:endParaRPr lang="en-US" altLang="zh-CN" dirty="0"/>
          </a:p>
          <a:p>
            <a:endParaRPr lang="en-US" altLang="zh-CN" dirty="0"/>
          </a:p>
          <a:p>
            <a:endParaRPr lang="en-US" altLang="zh-CN" dirty="0"/>
          </a:p>
          <a:p>
            <a:endParaRPr lang="en-US" altLang="zh-CN" dirty="0"/>
          </a:p>
          <a:p>
            <a:r>
              <a:rPr lang="zh-CN" altLang="en-US" dirty="0"/>
              <a:t>优点</a:t>
            </a:r>
            <a:endParaRPr lang="en-US" altLang="zh-CN" dirty="0"/>
          </a:p>
          <a:p>
            <a:pPr lvl="1"/>
            <a:r>
              <a:rPr lang="zh-CN" altLang="en-US" dirty="0"/>
              <a:t>随机存取</a:t>
            </a:r>
            <a:endParaRPr lang="en-US" altLang="zh-CN" dirty="0"/>
          </a:p>
          <a:p>
            <a:pPr lvl="1"/>
            <a:r>
              <a:rPr lang="zh-CN" altLang="en-US" dirty="0"/>
              <a:t>快速查找双亲、孩子</a:t>
            </a:r>
            <a:endParaRPr lang="en-US" altLang="zh-CN" dirty="0"/>
          </a:p>
          <a:p>
            <a:r>
              <a:rPr lang="zh-CN" altLang="en-US" dirty="0"/>
              <a:t>缺点</a:t>
            </a:r>
            <a:endParaRPr lang="en-US" altLang="zh-CN" dirty="0"/>
          </a:p>
          <a:p>
            <a:pPr lvl="1"/>
            <a:r>
              <a:rPr lang="zh-CN" altLang="en-US" dirty="0"/>
              <a:t>对一般二叉树，造成空间浪费</a:t>
            </a:r>
            <a:endParaRPr lang="en-US" altLang="zh-CN" dirty="0"/>
          </a:p>
          <a:p>
            <a:r>
              <a:rPr lang="zh-CN" altLang="en-US" dirty="0"/>
              <a:t>适用于完全二叉树（如第</a:t>
            </a:r>
            <a:r>
              <a:rPr lang="en-US" altLang="zh-CN" dirty="0"/>
              <a:t>8</a:t>
            </a:r>
            <a:r>
              <a:rPr lang="zh-CN" altLang="en-US" dirty="0"/>
              <a:t>章讲到的堆）</a:t>
            </a:r>
          </a:p>
        </p:txBody>
      </p:sp>
      <p:sp>
        <p:nvSpPr>
          <p:cNvPr id="3" name="日期占位符 2"/>
          <p:cNvSpPr>
            <a:spLocks noGrp="1"/>
          </p:cNvSpPr>
          <p:nvPr>
            <p:ph type="dt" sz="half" idx="10"/>
          </p:nvPr>
        </p:nvSpPr>
        <p:spPr/>
        <p:txBody>
          <a:bodyPr/>
          <a:lstStyle/>
          <a:p>
            <a:fld id="{B54DAC8C-6C7B-43A4-9520-580C8444AC8A}"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15</a:t>
            </a:fld>
            <a:endParaRPr lang="zh-CN" altLang="en-US"/>
          </a:p>
        </p:txBody>
      </p:sp>
      <p:sp>
        <p:nvSpPr>
          <p:cNvPr id="6" name="文本框 5"/>
          <p:cNvSpPr txBox="1"/>
          <p:nvPr/>
        </p:nvSpPr>
        <p:spPr>
          <a:xfrm>
            <a:off x="432000" y="820271"/>
            <a:ext cx="5123518" cy="1754326"/>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unsigned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MAX_TREE_SIZE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100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nodes[MAX_TREE_SIZE];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SqBiTree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1094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fade">
                                      <p:cBhvr>
                                        <p:cTn id="13" dur="500"/>
                                        <p:tgtEl>
                                          <p:spTgt spid="2">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animEffect transition="in" filter="fade">
                                      <p:cBhvr>
                                        <p:cTn id="21" dur="500"/>
                                        <p:tgtEl>
                                          <p:spTgt spid="2">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10" end="10"/>
                                            </p:txEl>
                                          </p:spTgt>
                                        </p:tgtEl>
                                        <p:attrNameLst>
                                          <p:attrName>style.visibility</p:attrName>
                                        </p:attrNameLst>
                                      </p:cBhvr>
                                      <p:to>
                                        <p:strVal val="visible"/>
                                      </p:to>
                                    </p:set>
                                    <p:animEffect transition="in" filter="fade">
                                      <p:cBhvr>
                                        <p:cTn id="2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链式存储结构</a:t>
            </a:r>
            <a:endParaRPr lang="en-US" altLang="zh-CN" dirty="0"/>
          </a:p>
          <a:p>
            <a:pPr lvl="1"/>
            <a:r>
              <a:rPr lang="zh-CN" altLang="en-US" dirty="0"/>
              <a:t>结点设指针域，指向其左右孩子 </a:t>
            </a:r>
            <a:r>
              <a:rPr lang="en-US" altLang="zh-CN" dirty="0"/>
              <a:t>– </a:t>
            </a:r>
            <a:r>
              <a:rPr lang="zh-CN" altLang="en-US" dirty="0"/>
              <a:t>二叉链表</a:t>
            </a:r>
            <a:endParaRPr lang="en-US" altLang="zh-CN" dirty="0"/>
          </a:p>
          <a:p>
            <a:pPr lvl="1"/>
            <a:r>
              <a:rPr lang="zh-CN" altLang="en-US" dirty="0"/>
              <a:t>指针域指向左右孩子和双亲 </a:t>
            </a:r>
            <a:r>
              <a:rPr lang="en-US" altLang="zh-CN" dirty="0"/>
              <a:t>– </a:t>
            </a:r>
            <a:r>
              <a:rPr lang="zh-CN" altLang="en-US" dirty="0"/>
              <a:t>三叉链表</a:t>
            </a:r>
            <a:endParaRPr lang="en-US" altLang="zh-CN" dirty="0"/>
          </a:p>
          <a:p>
            <a:r>
              <a:rPr lang="zh-CN" altLang="en-US" dirty="0"/>
              <a:t>链表的头指针指向根结点</a:t>
            </a:r>
            <a:endParaRPr lang="en-US" altLang="zh-CN" dirty="0"/>
          </a:p>
          <a:p>
            <a:endParaRPr lang="en-US" altLang="zh-CN" dirty="0"/>
          </a:p>
          <a:p>
            <a:endParaRPr lang="en-US" altLang="zh-CN" dirty="0"/>
          </a:p>
          <a:p>
            <a:pPr marL="0" indent="0">
              <a:buNone/>
            </a:pPr>
            <a:endParaRPr lang="en-US" altLang="zh-CN" dirty="0"/>
          </a:p>
          <a:p>
            <a:r>
              <a:rPr lang="zh-CN" altLang="en-US" dirty="0"/>
              <a:t>优点</a:t>
            </a:r>
            <a:endParaRPr lang="en-US" altLang="zh-CN" dirty="0"/>
          </a:p>
          <a:p>
            <a:pPr lvl="1"/>
            <a:r>
              <a:rPr lang="zh-CN" altLang="en-US" dirty="0"/>
              <a:t>适用于一般二叉树</a:t>
            </a:r>
            <a:endParaRPr lang="en-US" altLang="zh-CN" dirty="0"/>
          </a:p>
          <a:p>
            <a:pPr lvl="1"/>
            <a:r>
              <a:rPr lang="zh-CN" altLang="en-US" dirty="0"/>
              <a:t>符合树的递归定义</a:t>
            </a:r>
            <a:endParaRPr lang="en-US" altLang="zh-CN" dirty="0"/>
          </a:p>
          <a:p>
            <a:r>
              <a:rPr lang="zh-CN" altLang="en-US" dirty="0"/>
              <a:t>缺点</a:t>
            </a:r>
            <a:endParaRPr lang="en-US" altLang="zh-CN" dirty="0"/>
          </a:p>
          <a:p>
            <a:pPr lvl="1"/>
            <a:r>
              <a:rPr lang="zh-CN" altLang="en-US" dirty="0"/>
              <a:t>存在空指针，浪费存储空间</a:t>
            </a:r>
          </a:p>
        </p:txBody>
      </p:sp>
      <p:sp>
        <p:nvSpPr>
          <p:cNvPr id="3" name="日期占位符 2"/>
          <p:cNvSpPr>
            <a:spLocks noGrp="1"/>
          </p:cNvSpPr>
          <p:nvPr>
            <p:ph type="dt" sz="half" idx="10"/>
          </p:nvPr>
        </p:nvSpPr>
        <p:spPr/>
        <p:txBody>
          <a:bodyPr/>
          <a:lstStyle/>
          <a:p>
            <a:fld id="{8052A1D3-40D8-4271-A58D-2E9778477133}"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16</a:t>
            </a:fld>
            <a:endParaRPr lang="zh-CN" altLang="en-US"/>
          </a:p>
        </p:txBody>
      </p:sp>
      <p:pic>
        <p:nvPicPr>
          <p:cNvPr id="7" name="图片 6"/>
          <p:cNvPicPr>
            <a:picLocks noChangeAspect="1"/>
          </p:cNvPicPr>
          <p:nvPr/>
        </p:nvPicPr>
        <p:blipFill>
          <a:blip r:embed="rId2"/>
          <a:stretch>
            <a:fillRect/>
          </a:stretch>
        </p:blipFill>
        <p:spPr>
          <a:xfrm>
            <a:off x="5777571" y="1961468"/>
            <a:ext cx="1854429" cy="1912836"/>
          </a:xfrm>
          <a:prstGeom prst="rect">
            <a:avLst/>
          </a:prstGeom>
        </p:spPr>
      </p:pic>
      <p:sp>
        <p:nvSpPr>
          <p:cNvPr id="9" name="文本框 8"/>
          <p:cNvSpPr txBox="1"/>
          <p:nvPr/>
        </p:nvSpPr>
        <p:spPr>
          <a:xfrm>
            <a:off x="5270414" y="4725745"/>
            <a:ext cx="3019697"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t>思考：证明用于</a:t>
            </a:r>
            <a:r>
              <a:rPr lang="en-US" altLang="zh-CN" sz="2400" dirty="0"/>
              <a:t>n</a:t>
            </a:r>
            <a:r>
              <a:rPr lang="zh-CN" altLang="en-US" sz="2400" dirty="0"/>
              <a:t>个结点的二叉链表中有</a:t>
            </a:r>
            <a:r>
              <a:rPr lang="en-US" altLang="zh-CN" sz="2400" dirty="0"/>
              <a:t>n+1</a:t>
            </a:r>
            <a:r>
              <a:rPr lang="zh-CN" altLang="en-US" sz="2400" dirty="0"/>
              <a:t>个指针是空指针</a:t>
            </a:r>
            <a:endParaRPr lang="en-US" altLang="zh-CN" sz="2400" dirty="0"/>
          </a:p>
        </p:txBody>
      </p:sp>
      <p:sp>
        <p:nvSpPr>
          <p:cNvPr id="6" name="文本框 5"/>
          <p:cNvSpPr txBox="1"/>
          <p:nvPr/>
        </p:nvSpPr>
        <p:spPr>
          <a:xfrm>
            <a:off x="685800" y="2164977"/>
            <a:ext cx="3603872" cy="1200329"/>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026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fade">
                                      <p:cBhvr>
                                        <p:cTn id="20" dur="500"/>
                                        <p:tgtEl>
                                          <p:spTgt spid="2">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0" end="10"/>
                                            </p:txEl>
                                          </p:spTgt>
                                        </p:tgtEl>
                                        <p:attrNameLst>
                                          <p:attrName>style.visibility</p:attrName>
                                        </p:attrNameLst>
                                      </p:cBhvr>
                                      <p:to>
                                        <p:strVal val="visible"/>
                                      </p:to>
                                    </p:set>
                                    <p:animEffect transition="in" filter="fade">
                                      <p:cBhvr>
                                        <p:cTn id="28" dur="500"/>
                                        <p:tgtEl>
                                          <p:spTgt spid="2">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animEffect transition="in" filter="fade">
                                      <p:cBhvr>
                                        <p:cTn id="31" dur="500"/>
                                        <p:tgtEl>
                                          <p:spTgt spid="2">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链式存储结构示意图</a:t>
            </a:r>
          </a:p>
        </p:txBody>
      </p:sp>
      <p:sp>
        <p:nvSpPr>
          <p:cNvPr id="3" name="日期占位符 2"/>
          <p:cNvSpPr>
            <a:spLocks noGrp="1"/>
          </p:cNvSpPr>
          <p:nvPr>
            <p:ph type="dt" sz="half" idx="10"/>
          </p:nvPr>
        </p:nvSpPr>
        <p:spPr/>
        <p:txBody>
          <a:bodyPr/>
          <a:lstStyle/>
          <a:p>
            <a:fld id="{E5931754-680F-4128-9941-4809DAFDC877}"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17</a:t>
            </a:fld>
            <a:endParaRPr lang="zh-CN" altLang="en-US"/>
          </a:p>
        </p:txBody>
      </p:sp>
      <p:pic>
        <p:nvPicPr>
          <p:cNvPr id="6" name="图片 5"/>
          <p:cNvPicPr>
            <a:picLocks noChangeAspect="1"/>
          </p:cNvPicPr>
          <p:nvPr/>
        </p:nvPicPr>
        <p:blipFill rotWithShape="1">
          <a:blip r:embed="rId2"/>
          <a:srcRect b="9845"/>
          <a:stretch/>
        </p:blipFill>
        <p:spPr>
          <a:xfrm>
            <a:off x="1538609" y="808480"/>
            <a:ext cx="6066782" cy="4886006"/>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4109153965"/>
              </p:ext>
            </p:extLst>
          </p:nvPr>
        </p:nvGraphicFramePr>
        <p:xfrm>
          <a:off x="801189" y="1640840"/>
          <a:ext cx="2808000" cy="360000"/>
        </p:xfrm>
        <a:graphic>
          <a:graphicData uri="http://schemas.openxmlformats.org/drawingml/2006/table">
            <a:tbl>
              <a:tblPr firstRow="1" bandRow="1">
                <a:tableStyleId>{D7AC3CCA-C797-4891-BE02-D94E43425B78}</a:tableStyleId>
              </a:tblPr>
              <a:tblGrid>
                <a:gridCol w="93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936000">
                  <a:extLst>
                    <a:ext uri="{9D8B030D-6E8A-4147-A177-3AD203B41FA5}">
                      <a16:colId xmlns:a16="http://schemas.microsoft.com/office/drawing/2014/main" val="20002"/>
                    </a:ext>
                  </a:extLst>
                </a:gridCol>
              </a:tblGrid>
              <a:tr h="360000">
                <a:tc>
                  <a:txBody>
                    <a:bodyPr/>
                    <a:lstStyle/>
                    <a:p>
                      <a:r>
                        <a:rPr lang="en-US" altLang="zh-CN" sz="1600" dirty="0" err="1"/>
                        <a:t>lchild</a:t>
                      </a:r>
                      <a:endParaRPr lang="zh-CN" altLang="en-US" sz="1600" dirty="0"/>
                    </a:p>
                  </a:txBody>
                  <a:tcPr/>
                </a:tc>
                <a:tc>
                  <a:txBody>
                    <a:bodyPr/>
                    <a:lstStyle/>
                    <a:p>
                      <a:r>
                        <a:rPr lang="en-US" altLang="zh-CN" sz="1600" dirty="0"/>
                        <a:t>data</a:t>
                      </a:r>
                      <a:endParaRPr lang="zh-CN" altLang="en-US" sz="1600" dirty="0"/>
                    </a:p>
                  </a:txBody>
                  <a:tcPr/>
                </a:tc>
                <a:tc>
                  <a:txBody>
                    <a:bodyPr/>
                    <a:lstStyle/>
                    <a:p>
                      <a:r>
                        <a:rPr lang="en-US" altLang="zh-CN" sz="1600" dirty="0"/>
                        <a:t>rchild</a:t>
                      </a:r>
                      <a:endParaRPr lang="zh-CN" altLang="en-US" sz="1600"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20964019"/>
              </p:ext>
            </p:extLst>
          </p:nvPr>
        </p:nvGraphicFramePr>
        <p:xfrm>
          <a:off x="5238206" y="2585720"/>
          <a:ext cx="3528000" cy="360000"/>
        </p:xfrm>
        <a:graphic>
          <a:graphicData uri="http://schemas.openxmlformats.org/drawingml/2006/table">
            <a:tbl>
              <a:tblPr firstRow="1" bandRow="1">
                <a:tableStyleId>{D7AC3CCA-C797-4891-BE02-D94E43425B78}</a:tableStyleId>
              </a:tblPr>
              <a:tblGrid>
                <a:gridCol w="936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936000">
                  <a:extLst>
                    <a:ext uri="{9D8B030D-6E8A-4147-A177-3AD203B41FA5}">
                      <a16:colId xmlns:a16="http://schemas.microsoft.com/office/drawing/2014/main" val="20002"/>
                    </a:ext>
                  </a:extLst>
                </a:gridCol>
                <a:gridCol w="936000">
                  <a:extLst>
                    <a:ext uri="{9D8B030D-6E8A-4147-A177-3AD203B41FA5}">
                      <a16:colId xmlns:a16="http://schemas.microsoft.com/office/drawing/2014/main" val="20003"/>
                    </a:ext>
                  </a:extLst>
                </a:gridCol>
              </a:tblGrid>
              <a:tr h="360000">
                <a:tc>
                  <a:txBody>
                    <a:bodyPr/>
                    <a:lstStyle/>
                    <a:p>
                      <a:r>
                        <a:rPr lang="en-US" altLang="zh-CN" sz="1600" dirty="0" err="1"/>
                        <a:t>lchild</a:t>
                      </a:r>
                      <a:endParaRPr lang="zh-CN" altLang="en-US" sz="1600" dirty="0"/>
                    </a:p>
                  </a:txBody>
                  <a:tcPr/>
                </a:tc>
                <a:tc>
                  <a:txBody>
                    <a:bodyPr/>
                    <a:lstStyle/>
                    <a:p>
                      <a:r>
                        <a:rPr lang="en-US" altLang="zh-CN" sz="1600" dirty="0"/>
                        <a:t>data</a:t>
                      </a:r>
                      <a:endParaRPr lang="zh-CN" altLang="en-US" sz="1600" dirty="0"/>
                    </a:p>
                  </a:txBody>
                  <a:tcPr/>
                </a:tc>
                <a:tc>
                  <a:txBody>
                    <a:bodyPr/>
                    <a:lstStyle/>
                    <a:p>
                      <a:r>
                        <a:rPr lang="en-US" altLang="zh-CN" sz="1600" dirty="0"/>
                        <a:t>parent</a:t>
                      </a:r>
                      <a:endParaRPr lang="zh-CN" altLang="en-US" sz="1600" dirty="0"/>
                    </a:p>
                  </a:txBody>
                  <a:tcPr/>
                </a:tc>
                <a:tc>
                  <a:txBody>
                    <a:bodyPr/>
                    <a:lstStyle/>
                    <a:p>
                      <a:r>
                        <a:rPr lang="en-US" altLang="zh-CN" sz="1600" dirty="0"/>
                        <a:t>rchild</a:t>
                      </a:r>
                      <a:endParaRPr lang="zh-CN" altLang="en-US" sz="16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161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二叉树的遍历及应用</a:t>
            </a:r>
          </a:p>
        </p:txBody>
      </p:sp>
      <p:sp>
        <p:nvSpPr>
          <p:cNvPr id="3" name="内容占位符 2"/>
          <p:cNvSpPr>
            <a:spLocks noGrp="1"/>
          </p:cNvSpPr>
          <p:nvPr>
            <p:ph idx="1"/>
          </p:nvPr>
        </p:nvSpPr>
        <p:spPr/>
        <p:txBody>
          <a:bodyPr/>
          <a:lstStyle/>
          <a:p>
            <a:r>
              <a:rPr lang="zh-CN" altLang="en-US" dirty="0"/>
              <a:t>遍历</a:t>
            </a:r>
            <a:r>
              <a:rPr lang="en-US" altLang="zh-CN" dirty="0"/>
              <a:t>(traverse)</a:t>
            </a:r>
            <a:r>
              <a:rPr lang="zh-CN" altLang="en-US" dirty="0"/>
              <a:t>：按照一定的顺序逐个访问数据结构中的所有数据元素，使得每个元素都被且仅被访问一次</a:t>
            </a:r>
            <a:endParaRPr lang="en-US" altLang="zh-CN" dirty="0"/>
          </a:p>
          <a:p>
            <a:pPr lvl="1"/>
            <a:r>
              <a:rPr lang="zh-CN" altLang="en-US" dirty="0"/>
              <a:t>访问</a:t>
            </a:r>
            <a:r>
              <a:rPr lang="en-US" altLang="zh-CN" dirty="0"/>
              <a:t>(visit)</a:t>
            </a:r>
            <a:r>
              <a:rPr lang="zh-CN" altLang="en-US" dirty="0"/>
              <a:t>可以是对数据元素进行各种处理</a:t>
            </a:r>
            <a:endParaRPr lang="en-US" altLang="zh-CN" dirty="0"/>
          </a:p>
          <a:p>
            <a:r>
              <a:rPr lang="zh-CN" altLang="en-US" dirty="0"/>
              <a:t>很多应用都需要遍历数据结构</a:t>
            </a:r>
            <a:endParaRPr lang="en-US" altLang="zh-CN" dirty="0"/>
          </a:p>
          <a:p>
            <a:pPr lvl="1"/>
            <a:r>
              <a:rPr lang="zh-CN" altLang="en-US" dirty="0"/>
              <a:t>例：打印出所有数据元素的值</a:t>
            </a:r>
            <a:endParaRPr lang="en-US" altLang="zh-CN" dirty="0"/>
          </a:p>
          <a:p>
            <a:pPr lvl="1"/>
            <a:r>
              <a:rPr lang="zh-CN" altLang="en-US" dirty="0"/>
              <a:t>例：统计“等于特定值的”元素个数</a:t>
            </a:r>
            <a:endParaRPr lang="en-US" altLang="zh-CN" dirty="0"/>
          </a:p>
          <a:p>
            <a:r>
              <a:rPr lang="zh-CN" altLang="en-US" dirty="0"/>
              <a:t>线性结构的遍历容易解决</a:t>
            </a:r>
            <a:endParaRPr lang="en-US" altLang="zh-CN" dirty="0"/>
          </a:p>
          <a:p>
            <a:pPr lvl="1"/>
            <a:r>
              <a:rPr lang="zh-CN" altLang="en-US" dirty="0"/>
              <a:t>回顾：顺序表、链表</a:t>
            </a:r>
            <a:endParaRPr lang="en-US" altLang="zh-CN" dirty="0"/>
          </a:p>
          <a:p>
            <a:r>
              <a:rPr lang="zh-CN" altLang="en-US" dirty="0"/>
              <a:t>非线性结构的遍历：相当于将非线性结构排列为一个线性结构（按照访问的顺序）</a:t>
            </a:r>
            <a:endParaRPr lang="en-US" altLang="zh-CN" dirty="0"/>
          </a:p>
        </p:txBody>
      </p:sp>
      <p:sp>
        <p:nvSpPr>
          <p:cNvPr id="4" name="日期占位符 3"/>
          <p:cNvSpPr>
            <a:spLocks noGrp="1"/>
          </p:cNvSpPr>
          <p:nvPr>
            <p:ph type="dt" sz="half" idx="10"/>
          </p:nvPr>
        </p:nvSpPr>
        <p:spPr/>
        <p:txBody>
          <a:bodyPr/>
          <a:lstStyle/>
          <a:p>
            <a:fld id="{753603D3-42BE-444B-856F-080DFDA9CCC4}"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18</a:t>
            </a:fld>
            <a:endParaRPr lang="zh-CN" altLang="en-US"/>
          </a:p>
        </p:txBody>
      </p:sp>
    </p:spTree>
    <p:extLst>
      <p:ext uri="{BB962C8B-B14F-4D97-AF65-F5344CB8AC3E}">
        <p14:creationId xmlns:p14="http://schemas.microsoft.com/office/powerpoint/2010/main" val="37197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a:t>二叉树遍历的方式</a:t>
            </a:r>
            <a:endParaRPr lang="en-US" altLang="zh-CN" b="1" dirty="0"/>
          </a:p>
          <a:p>
            <a:r>
              <a:rPr lang="zh-CN" altLang="en-US" dirty="0"/>
              <a:t>先序遍历</a:t>
            </a:r>
            <a:endParaRPr lang="en-US" altLang="zh-CN" dirty="0"/>
          </a:p>
          <a:p>
            <a:pPr lvl="1"/>
            <a:r>
              <a:rPr lang="zh-CN" altLang="en-US" dirty="0"/>
              <a:t>访问根，先序遍历左子树，先序遍历右子树</a:t>
            </a:r>
            <a:endParaRPr lang="en-US" altLang="zh-CN" dirty="0"/>
          </a:p>
          <a:p>
            <a:r>
              <a:rPr lang="zh-CN" altLang="en-US" dirty="0"/>
              <a:t>中序遍历</a:t>
            </a:r>
            <a:endParaRPr lang="en-US" altLang="zh-CN" dirty="0"/>
          </a:p>
          <a:p>
            <a:pPr lvl="1"/>
            <a:r>
              <a:rPr lang="zh-CN" altLang="en-US" dirty="0"/>
              <a:t>中序遍历左子树，访问根，中序遍历右子树</a:t>
            </a:r>
            <a:endParaRPr lang="en-US" altLang="zh-CN" dirty="0"/>
          </a:p>
          <a:p>
            <a:r>
              <a:rPr lang="zh-CN" altLang="en-US" dirty="0"/>
              <a:t>后序遍历</a:t>
            </a:r>
            <a:endParaRPr lang="en-US" altLang="zh-CN" dirty="0"/>
          </a:p>
          <a:p>
            <a:pPr lvl="1"/>
            <a:r>
              <a:rPr lang="zh-CN" altLang="en-US" dirty="0"/>
              <a:t>后序遍历左子树，后序遍历右子树，访问根</a:t>
            </a:r>
            <a:endParaRPr lang="en-US" altLang="zh-CN" dirty="0"/>
          </a:p>
          <a:p>
            <a:r>
              <a:rPr lang="zh-CN" altLang="en-US" dirty="0"/>
              <a:t>层序遍历</a:t>
            </a:r>
            <a:endParaRPr lang="en-US" altLang="zh-CN" dirty="0"/>
          </a:p>
          <a:p>
            <a:pPr lvl="1"/>
            <a:r>
              <a:rPr lang="zh-CN" altLang="en-US" dirty="0"/>
              <a:t>从根结点起，自上而下、自左向右</a:t>
            </a:r>
          </a:p>
        </p:txBody>
      </p:sp>
      <p:sp>
        <p:nvSpPr>
          <p:cNvPr id="4" name="日期占位符 3"/>
          <p:cNvSpPr>
            <a:spLocks noGrp="1"/>
          </p:cNvSpPr>
          <p:nvPr>
            <p:ph type="dt" sz="half" idx="10"/>
          </p:nvPr>
        </p:nvSpPr>
        <p:spPr/>
        <p:txBody>
          <a:bodyPr/>
          <a:lstStyle/>
          <a:p>
            <a:fld id="{2DB14085-61D2-4A6D-8C7B-8AE19C703D19}"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19</a:t>
            </a:fld>
            <a:endParaRPr lang="zh-CN" altLang="en-US"/>
          </a:p>
        </p:txBody>
      </p:sp>
    </p:spTree>
    <p:extLst>
      <p:ext uri="{BB962C8B-B14F-4D97-AF65-F5344CB8AC3E}">
        <p14:creationId xmlns:p14="http://schemas.microsoft.com/office/powerpoint/2010/main" val="321508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5</a:t>
            </a:r>
            <a:r>
              <a:rPr lang="zh-CN" altLang="en-US" dirty="0"/>
              <a:t>章 树和二叉树</a:t>
            </a:r>
          </a:p>
        </p:txBody>
      </p:sp>
      <p:sp>
        <p:nvSpPr>
          <p:cNvPr id="3" name="内容占位符 2"/>
          <p:cNvSpPr>
            <a:spLocks noGrp="1"/>
          </p:cNvSpPr>
          <p:nvPr>
            <p:ph idx="1"/>
          </p:nvPr>
        </p:nvSpPr>
        <p:spPr/>
        <p:txBody>
          <a:bodyPr/>
          <a:lstStyle/>
          <a:p>
            <a:r>
              <a:rPr lang="en-US" altLang="zh-CN" dirty="0"/>
              <a:t>5.1 </a:t>
            </a:r>
            <a:r>
              <a:rPr lang="zh-CN" altLang="en-US" dirty="0"/>
              <a:t>树的基本概念</a:t>
            </a:r>
            <a:endParaRPr lang="en-US" altLang="zh-CN" dirty="0"/>
          </a:p>
          <a:p>
            <a:r>
              <a:rPr lang="en-US" altLang="zh-CN" dirty="0"/>
              <a:t>5.2 </a:t>
            </a:r>
            <a:r>
              <a:rPr lang="zh-CN" altLang="en-US" dirty="0"/>
              <a:t>二叉树的概念</a:t>
            </a:r>
            <a:endParaRPr lang="en-US" altLang="zh-CN" dirty="0"/>
          </a:p>
          <a:p>
            <a:r>
              <a:rPr lang="en-US" altLang="zh-CN" dirty="0"/>
              <a:t>5.3 </a:t>
            </a:r>
            <a:r>
              <a:rPr lang="zh-CN" altLang="en-US" dirty="0"/>
              <a:t>二叉树的遍历及应用</a:t>
            </a:r>
            <a:endParaRPr lang="en-US" altLang="zh-CN" dirty="0"/>
          </a:p>
          <a:p>
            <a:r>
              <a:rPr lang="en-US" altLang="zh-CN" dirty="0"/>
              <a:t>5.4 </a:t>
            </a:r>
            <a:r>
              <a:rPr lang="zh-CN" altLang="en-US" dirty="0"/>
              <a:t>线索二叉树</a:t>
            </a:r>
            <a:endParaRPr lang="en-US" altLang="zh-CN" dirty="0"/>
          </a:p>
          <a:p>
            <a:r>
              <a:rPr lang="en-US" altLang="zh-CN" dirty="0"/>
              <a:t>5.5 </a:t>
            </a:r>
            <a:r>
              <a:rPr lang="zh-CN" altLang="en-US" dirty="0"/>
              <a:t>树和森林</a:t>
            </a:r>
            <a:endParaRPr lang="en-US" altLang="zh-CN" dirty="0"/>
          </a:p>
          <a:p>
            <a:r>
              <a:rPr lang="en-US" altLang="zh-CN" dirty="0"/>
              <a:t>5.6 </a:t>
            </a:r>
            <a:r>
              <a:rPr lang="zh-CN" altLang="en-US" dirty="0"/>
              <a:t>哈夫曼树和哈夫曼编码</a:t>
            </a:r>
          </a:p>
        </p:txBody>
      </p:sp>
      <p:sp>
        <p:nvSpPr>
          <p:cNvPr id="4" name="日期占位符 3"/>
          <p:cNvSpPr>
            <a:spLocks noGrp="1"/>
          </p:cNvSpPr>
          <p:nvPr>
            <p:ph type="dt" sz="half" idx="10"/>
          </p:nvPr>
        </p:nvSpPr>
        <p:spPr/>
        <p:txBody>
          <a:bodyPr/>
          <a:lstStyle/>
          <a:p>
            <a:fld id="{25DA195A-93C8-4492-BDB7-F0B01DB8A4A7}"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2</a:t>
            </a:fld>
            <a:endParaRPr lang="zh-CN" altLang="en-US"/>
          </a:p>
        </p:txBody>
      </p:sp>
    </p:spTree>
    <p:extLst>
      <p:ext uri="{BB962C8B-B14F-4D97-AF65-F5344CB8AC3E}">
        <p14:creationId xmlns:p14="http://schemas.microsoft.com/office/powerpoint/2010/main" val="379195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a:t>
            </a:r>
            <a:r>
              <a:rPr lang="en-US" altLang="zh-CN" dirty="0"/>
              <a:t>5.1 </a:t>
            </a:r>
            <a:r>
              <a:rPr lang="zh-CN" altLang="en-US" dirty="0"/>
              <a:t>先序遍历二叉树的递归算法</a:t>
            </a:r>
            <a:endParaRPr lang="en-US" altLang="zh-CN" dirty="0"/>
          </a:p>
        </p:txBody>
      </p:sp>
      <p:sp>
        <p:nvSpPr>
          <p:cNvPr id="3" name="日期占位符 2"/>
          <p:cNvSpPr>
            <a:spLocks noGrp="1"/>
          </p:cNvSpPr>
          <p:nvPr>
            <p:ph type="dt" sz="half" idx="10"/>
          </p:nvPr>
        </p:nvSpPr>
        <p:spPr/>
        <p:txBody>
          <a:bodyPr/>
          <a:lstStyle/>
          <a:p>
            <a:fld id="{8F320C7F-11CA-45D3-85BF-6F9E86BAE58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20</a:t>
            </a:fld>
            <a:endParaRPr lang="zh-CN" altLang="en-US"/>
          </a:p>
        </p:txBody>
      </p:sp>
      <p:sp>
        <p:nvSpPr>
          <p:cNvPr id="6" name="文本框 5"/>
          <p:cNvSpPr txBox="1"/>
          <p:nvPr/>
        </p:nvSpPr>
        <p:spPr>
          <a:xfrm>
            <a:off x="3446239" y="3379256"/>
            <a:ext cx="4185761" cy="2400657"/>
          </a:xfrm>
          <a:prstGeom prst="rect">
            <a:avLst/>
          </a:prstGeom>
          <a:noFill/>
        </p:spPr>
        <p:txBody>
          <a:bodyPr wrap="none" rtlCol="0">
            <a:spAutoFit/>
          </a:bodyPr>
          <a:lstStyle/>
          <a:p>
            <a:r>
              <a:rPr lang="zh-CN" altLang="en-US" sz="2400" dirty="0"/>
              <a:t>调用示例：打印所有元素的值</a:t>
            </a:r>
            <a:endParaRPr lang="en-US" altLang="zh-CN" sz="2400" dirty="0"/>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e)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cout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PreOrderPrint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(T, Print);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743869" y="954741"/>
            <a:ext cx="7656263" cy="2308324"/>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PreOrderTraverse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Visit</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是函数指针，表示对数据元素所进行的访问操作</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Visit(T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Visit);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Visit);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806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5.4 </a:t>
            </a:r>
            <a:r>
              <a:rPr lang="zh-CN" altLang="en-US" dirty="0"/>
              <a:t>先序遍历二叉树的非递归算法</a:t>
            </a:r>
            <a:endParaRPr lang="en-US" altLang="zh-CN" dirty="0"/>
          </a:p>
        </p:txBody>
      </p:sp>
      <p:sp>
        <p:nvSpPr>
          <p:cNvPr id="3" name="日期占位符 2"/>
          <p:cNvSpPr>
            <a:spLocks noGrp="1"/>
          </p:cNvSpPr>
          <p:nvPr>
            <p:ph type="dt" sz="half" idx="10"/>
          </p:nvPr>
        </p:nvSpPr>
        <p:spPr/>
        <p:txBody>
          <a:bodyPr/>
          <a:lstStyle/>
          <a:p>
            <a:fld id="{7DE74DFB-1496-41AE-970F-7B24F1480BBF}"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21</a:t>
            </a:fld>
            <a:endParaRPr lang="zh-CN" altLang="en-US"/>
          </a:p>
        </p:txBody>
      </p:sp>
      <p:sp>
        <p:nvSpPr>
          <p:cNvPr id="7" name="文本框 6"/>
          <p:cNvSpPr txBox="1"/>
          <p:nvPr/>
        </p:nvSpPr>
        <p:spPr>
          <a:xfrm>
            <a:off x="432000" y="1102659"/>
            <a:ext cx="7782900" cy="3139321"/>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PreOrderTraverse2</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Stack S;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InitStack</a:t>
            </a:r>
            <a:r>
              <a:rPr lang="en-US" altLang="zh-CN" kern="0" dirty="0">
                <a:latin typeface="Consolas" panose="020B0609020204030204" pitchFamily="49" charset="0"/>
                <a:ea typeface="宋体" panose="02010600030101010101" pitchFamily="2" charset="-122"/>
                <a:cs typeface="Times New Roman" panose="02020603050405020304" pitchFamily="18" charset="0"/>
              </a:rPr>
              <a:t>(S);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StackEmpty</a:t>
            </a:r>
            <a:r>
              <a:rPr lang="en-US" altLang="zh-CN" kern="0" dirty="0">
                <a:latin typeface="Consolas" panose="020B0609020204030204" pitchFamily="49" charset="0"/>
                <a:ea typeface="宋体" panose="02010600030101010101" pitchFamily="2" charset="-122"/>
                <a:cs typeface="Times New Roman" panose="02020603050405020304" pitchFamily="18" charset="0"/>
              </a:rPr>
              <a:t>(S))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Visit(p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 Push(S, p);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Pop(S, p);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001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5.5 </a:t>
            </a:r>
            <a:r>
              <a:rPr lang="zh-CN" altLang="en-US" dirty="0"/>
              <a:t>层序遍历：借助队列实现</a:t>
            </a:r>
            <a:endParaRPr lang="en-US" altLang="zh-CN" dirty="0"/>
          </a:p>
        </p:txBody>
      </p:sp>
      <p:sp>
        <p:nvSpPr>
          <p:cNvPr id="3" name="日期占位符 2"/>
          <p:cNvSpPr>
            <a:spLocks noGrp="1"/>
          </p:cNvSpPr>
          <p:nvPr>
            <p:ph type="dt" sz="half" idx="10"/>
          </p:nvPr>
        </p:nvSpPr>
        <p:spPr/>
        <p:txBody>
          <a:bodyPr/>
          <a:lstStyle/>
          <a:p>
            <a:fld id="{6122FAAD-51BD-4507-959F-F1683698C1C3}"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22</a:t>
            </a:fld>
            <a:endParaRPr lang="zh-CN" altLang="en-US"/>
          </a:p>
        </p:txBody>
      </p:sp>
      <p:sp>
        <p:nvSpPr>
          <p:cNvPr id="15" name="文本框 14"/>
          <p:cNvSpPr txBox="1"/>
          <p:nvPr/>
        </p:nvSpPr>
        <p:spPr>
          <a:xfrm>
            <a:off x="432000" y="988359"/>
            <a:ext cx="7276351" cy="3416320"/>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LayerTraverse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Queue Q;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InitQueue</a:t>
            </a:r>
            <a:r>
              <a:rPr lang="en-US" altLang="zh-CN" kern="0" dirty="0">
                <a:latin typeface="Consolas" panose="020B0609020204030204" pitchFamily="49" charset="0"/>
                <a:ea typeface="宋体" panose="02010600030101010101" pitchFamily="2" charset="-122"/>
                <a:cs typeface="Times New Roman" panose="02020603050405020304" pitchFamily="18" charset="0"/>
              </a:rPr>
              <a:t>(Q);</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EnQueue</a:t>
            </a:r>
            <a:r>
              <a:rPr lang="en-US" altLang="zh-CN" kern="0" dirty="0">
                <a:latin typeface="Consolas" panose="020B0609020204030204" pitchFamily="49" charset="0"/>
                <a:ea typeface="宋体" panose="02010600030101010101" pitchFamily="2" charset="-122"/>
                <a:cs typeface="Times New Roman" panose="02020603050405020304" pitchFamily="18" charset="0"/>
              </a:rPr>
              <a:t>(Q,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QueueEmpty</a:t>
            </a:r>
            <a:r>
              <a:rPr lang="en-US" altLang="zh-CN" kern="0" dirty="0">
                <a:latin typeface="Consolas" panose="020B0609020204030204" pitchFamily="49" charset="0"/>
                <a:ea typeface="宋体" panose="02010600030101010101" pitchFamily="2" charset="-122"/>
                <a:cs typeface="Times New Roman" panose="02020603050405020304" pitchFamily="18" charset="0"/>
              </a:rPr>
              <a:t>(Q))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DeQueue</a:t>
            </a:r>
            <a:r>
              <a:rPr lang="en-US" altLang="zh-CN" kern="0" dirty="0">
                <a:latin typeface="Consolas" panose="020B0609020204030204" pitchFamily="49" charset="0"/>
                <a:ea typeface="宋体" panose="02010600030101010101" pitchFamily="2" charset="-122"/>
                <a:cs typeface="Times New Roman" panose="02020603050405020304" pitchFamily="18" charset="0"/>
              </a:rPr>
              <a:t>(Q,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Visit(p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EnQueue</a:t>
            </a:r>
            <a:r>
              <a:rPr lang="en-US" altLang="zh-CN" kern="0" dirty="0">
                <a:latin typeface="Consolas" panose="020B0609020204030204" pitchFamily="49" charset="0"/>
                <a:ea typeface="宋体" panose="02010600030101010101" pitchFamily="2" charset="-122"/>
                <a:cs typeface="Times New Roman" panose="02020603050405020304" pitchFamily="18" charset="0"/>
              </a:rPr>
              <a:t>(Q,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EnQueue</a:t>
            </a:r>
            <a:r>
              <a:rPr lang="en-US" altLang="zh-CN" kern="0" dirty="0">
                <a:latin typeface="Consolas" panose="020B0609020204030204" pitchFamily="49" charset="0"/>
                <a:ea typeface="宋体" panose="02010600030101010101" pitchFamily="2" charset="-122"/>
                <a:cs typeface="Times New Roman" panose="02020603050405020304" pitchFamily="18" charset="0"/>
              </a:rPr>
              <a:t>(Q,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0555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算法</a:t>
            </a:r>
            <a:r>
              <a:rPr lang="en-US" altLang="zh-CN" dirty="0"/>
              <a:t>5.6 </a:t>
            </a:r>
            <a:r>
              <a:rPr lang="zh-CN" altLang="en-US" dirty="0"/>
              <a:t>求二叉树的结点个数</a:t>
            </a:r>
          </a:p>
        </p:txBody>
      </p:sp>
      <p:sp>
        <p:nvSpPr>
          <p:cNvPr id="3" name="日期占位符 2"/>
          <p:cNvSpPr>
            <a:spLocks noGrp="1"/>
          </p:cNvSpPr>
          <p:nvPr>
            <p:ph type="dt" sz="half" idx="10"/>
          </p:nvPr>
        </p:nvSpPr>
        <p:spPr/>
        <p:txBody>
          <a:bodyPr/>
          <a:lstStyle/>
          <a:p>
            <a:fld id="{1E78C613-AB4E-4FB0-8149-45ED6900DECB}"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23</a:t>
            </a:fld>
            <a:endParaRPr lang="zh-CN" altLang="en-US"/>
          </a:p>
        </p:txBody>
      </p:sp>
      <p:sp>
        <p:nvSpPr>
          <p:cNvPr id="6" name="文本框 5"/>
          <p:cNvSpPr txBox="1"/>
          <p:nvPr/>
        </p:nvSpPr>
        <p:spPr>
          <a:xfrm>
            <a:off x="432000" y="1001805"/>
            <a:ext cx="4490332"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CountNodes1</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n1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CountNodes1(T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n2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CountNodes1(T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n1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n2);</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894231" y="2903190"/>
            <a:ext cx="4616970" cy="34163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CountNodes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n)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CountNodes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CountNodes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CountNodes2</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CountNodes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(T,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p:cNvSpPr txBox="1"/>
          <p:nvPr/>
        </p:nvSpPr>
        <p:spPr>
          <a:xfrm>
            <a:off x="4922332" y="3496235"/>
            <a:ext cx="3857146" cy="258532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num</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Count</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e)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num</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CountNodes3</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num</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(T, Count);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num</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p>
        </p:txBody>
      </p:sp>
      <p:sp>
        <p:nvSpPr>
          <p:cNvPr id="9" name="文本框 8"/>
          <p:cNvSpPr txBox="1"/>
          <p:nvPr/>
        </p:nvSpPr>
        <p:spPr>
          <a:xfrm>
            <a:off x="5271247" y="1297641"/>
            <a:ext cx="3711388"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t>思考：修改这三个算法，求二叉树中等于某个特定值的结点个数</a:t>
            </a:r>
          </a:p>
        </p:txBody>
      </p:sp>
    </p:spTree>
    <p:extLst>
      <p:ext uri="{BB962C8B-B14F-4D97-AF65-F5344CB8AC3E}">
        <p14:creationId xmlns:p14="http://schemas.microsoft.com/office/powerpoint/2010/main" val="70425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5.7 </a:t>
            </a:r>
            <a:r>
              <a:rPr lang="zh-CN" altLang="en-US" dirty="0"/>
              <a:t>计算二叉树中每个结点的层次</a:t>
            </a:r>
          </a:p>
        </p:txBody>
      </p:sp>
      <p:sp>
        <p:nvSpPr>
          <p:cNvPr id="3" name="日期占位符 2"/>
          <p:cNvSpPr>
            <a:spLocks noGrp="1"/>
          </p:cNvSpPr>
          <p:nvPr>
            <p:ph type="dt" sz="half" idx="10"/>
          </p:nvPr>
        </p:nvSpPr>
        <p:spPr/>
        <p:txBody>
          <a:bodyPr/>
          <a:lstStyle/>
          <a:p>
            <a:fld id="{EC2F83D7-A08E-4A73-A7B9-42DB3B52E9E0}"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24</a:t>
            </a:fld>
            <a:endParaRPr lang="zh-CN" altLang="en-US"/>
          </a:p>
        </p:txBody>
      </p:sp>
      <p:sp>
        <p:nvSpPr>
          <p:cNvPr id="6" name="文本框 5"/>
          <p:cNvSpPr txBox="1"/>
          <p:nvPr/>
        </p:nvSpPr>
        <p:spPr>
          <a:xfrm>
            <a:off x="432000" y="1075765"/>
            <a:ext cx="5503430" cy="3139321"/>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LevelRecur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lev)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lev;</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cout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lev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endl</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LevelRecur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lev);</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LevelRecur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lev);</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Level</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LevelRecur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193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5.9 </a:t>
            </a:r>
            <a:r>
              <a:rPr lang="zh-CN" altLang="en-US" dirty="0"/>
              <a:t>输出根结点到所有叶子结点的路径</a:t>
            </a:r>
          </a:p>
        </p:txBody>
      </p:sp>
      <p:sp>
        <p:nvSpPr>
          <p:cNvPr id="3" name="日期占位符 2"/>
          <p:cNvSpPr>
            <a:spLocks noGrp="1"/>
          </p:cNvSpPr>
          <p:nvPr>
            <p:ph type="dt" sz="half" idx="10"/>
          </p:nvPr>
        </p:nvSpPr>
        <p:spPr/>
        <p:txBody>
          <a:bodyPr/>
          <a:lstStyle/>
          <a:p>
            <a:fld id="{2895711E-D243-42E2-A931-E01FDB410DD5}"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25</a:t>
            </a:fld>
            <a:endParaRPr lang="zh-CN" altLang="en-US"/>
          </a:p>
        </p:txBody>
      </p:sp>
      <p:sp>
        <p:nvSpPr>
          <p:cNvPr id="6" name="文本框 5"/>
          <p:cNvSpPr txBox="1"/>
          <p:nvPr/>
        </p:nvSpPr>
        <p:spPr>
          <a:xfrm>
            <a:off x="432000" y="1405218"/>
            <a:ext cx="4490332" cy="3970318"/>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OutPath</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Stack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S)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Push(S,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PrintStack</a:t>
            </a:r>
            <a:r>
              <a:rPr lang="en-US" altLang="zh-CN" kern="0" dirty="0">
                <a:latin typeface="Consolas" panose="020B0609020204030204" pitchFamily="49" charset="0"/>
                <a:ea typeface="宋体" panose="02010600030101010101" pitchFamily="2" charset="-122"/>
                <a:cs typeface="Times New Roman" panose="02020603050405020304" pitchFamily="18" charset="0"/>
              </a:rPr>
              <a:t>(S);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OutPath</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OutPath</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Pop(S,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PrintLeafPath</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Stack S;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InitStack</a:t>
            </a:r>
            <a:r>
              <a:rPr lang="en-US" altLang="zh-CN" kern="0" dirty="0">
                <a:latin typeface="Consolas" panose="020B0609020204030204" pitchFamily="49" charset="0"/>
                <a:ea typeface="宋体" panose="02010600030101010101" pitchFamily="2" charset="-122"/>
                <a:cs typeface="Times New Roman" panose="02020603050405020304" pitchFamily="18" charset="0"/>
              </a:rPr>
              <a:t>(S);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OutPath</a:t>
            </a:r>
            <a:r>
              <a:rPr lang="en-US" altLang="zh-CN" kern="0" dirty="0">
                <a:latin typeface="Consolas" panose="020B0609020204030204" pitchFamily="49" charset="0"/>
                <a:ea typeface="宋体" panose="02010600030101010101" pitchFamily="2" charset="-122"/>
                <a:cs typeface="Times New Roman" panose="02020603050405020304" pitchFamily="18" charset="0"/>
              </a:rPr>
              <a:t>(T, S);</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49017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表达式二叉树</a:t>
            </a:r>
            <a:endParaRPr lang="en-US" altLang="zh-CN" dirty="0"/>
          </a:p>
          <a:p>
            <a:endParaRPr lang="en-US" altLang="zh-CN" dirty="0"/>
          </a:p>
          <a:p>
            <a:r>
              <a:rPr lang="zh-CN" altLang="en-US" dirty="0"/>
              <a:t>先序遍历：</a:t>
            </a:r>
            <a:r>
              <a:rPr lang="en-US" altLang="zh-CN" dirty="0"/>
              <a:t>-+a*b-cd/</a:t>
            </a:r>
            <a:r>
              <a:rPr lang="en-US" altLang="zh-CN" dirty="0" err="1"/>
              <a:t>ef</a:t>
            </a:r>
            <a:endParaRPr lang="en-US" altLang="zh-CN" dirty="0"/>
          </a:p>
          <a:p>
            <a:pPr marL="0" indent="0">
              <a:buNone/>
            </a:pPr>
            <a:r>
              <a:rPr lang="en-US" altLang="zh-CN" dirty="0"/>
              <a:t>-&gt; </a:t>
            </a:r>
            <a:r>
              <a:rPr lang="zh-CN" altLang="en-US" dirty="0"/>
              <a:t>前缀表达式</a:t>
            </a:r>
            <a:endParaRPr lang="en-US" altLang="zh-CN" dirty="0"/>
          </a:p>
          <a:p>
            <a:r>
              <a:rPr lang="zh-CN" altLang="en-US" dirty="0"/>
              <a:t>中序遍历：</a:t>
            </a:r>
            <a:r>
              <a:rPr lang="en-US" altLang="zh-CN" dirty="0" err="1"/>
              <a:t>a+b</a:t>
            </a:r>
            <a:r>
              <a:rPr lang="en-US" altLang="zh-CN" dirty="0"/>
              <a:t>*c-d-e/f</a:t>
            </a:r>
          </a:p>
          <a:p>
            <a:pPr marL="0" indent="0">
              <a:buNone/>
            </a:pPr>
            <a:r>
              <a:rPr lang="en-US" altLang="zh-CN" dirty="0"/>
              <a:t>-&gt; </a:t>
            </a:r>
            <a:r>
              <a:rPr lang="zh-CN" altLang="en-US" dirty="0"/>
              <a:t>中缀表达式（缺括号）</a:t>
            </a:r>
            <a:endParaRPr lang="en-US" altLang="zh-CN" dirty="0"/>
          </a:p>
          <a:p>
            <a:r>
              <a:rPr lang="zh-CN" altLang="en-US" dirty="0"/>
              <a:t>后序遍历：</a:t>
            </a:r>
            <a:r>
              <a:rPr lang="en-US" altLang="zh-CN" dirty="0" err="1"/>
              <a:t>abcd</a:t>
            </a:r>
            <a:r>
              <a:rPr lang="en-US" altLang="zh-CN" dirty="0"/>
              <a:t>-*+</a:t>
            </a:r>
            <a:r>
              <a:rPr lang="en-US" altLang="zh-CN" dirty="0" err="1"/>
              <a:t>ef</a:t>
            </a:r>
            <a:r>
              <a:rPr lang="en-US" altLang="zh-CN" dirty="0"/>
              <a:t>/-</a:t>
            </a:r>
          </a:p>
          <a:p>
            <a:pPr marL="0" indent="0">
              <a:buNone/>
            </a:pPr>
            <a:r>
              <a:rPr lang="en-US" altLang="zh-CN" dirty="0"/>
              <a:t>-&gt; </a:t>
            </a:r>
            <a:r>
              <a:rPr lang="zh-CN" altLang="en-US" dirty="0"/>
              <a:t>后缀表达式</a:t>
            </a:r>
            <a:endParaRPr lang="en-US" altLang="zh-CN" dirty="0"/>
          </a:p>
        </p:txBody>
      </p:sp>
      <p:sp>
        <p:nvSpPr>
          <p:cNvPr id="3" name="日期占位符 2"/>
          <p:cNvSpPr>
            <a:spLocks noGrp="1"/>
          </p:cNvSpPr>
          <p:nvPr>
            <p:ph type="dt" sz="half" idx="10"/>
          </p:nvPr>
        </p:nvSpPr>
        <p:spPr/>
        <p:txBody>
          <a:bodyPr/>
          <a:lstStyle/>
          <a:p>
            <a:fld id="{FB7BDD54-18CF-4FA2-B682-686529B3BA80}"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26</a:t>
            </a:fld>
            <a:endParaRPr lang="zh-CN" altLang="en-US"/>
          </a:p>
        </p:txBody>
      </p:sp>
      <p:pic>
        <p:nvPicPr>
          <p:cNvPr id="6" name="图片 5"/>
          <p:cNvPicPr>
            <a:picLocks noChangeAspect="1"/>
          </p:cNvPicPr>
          <p:nvPr/>
        </p:nvPicPr>
        <p:blipFill>
          <a:blip r:embed="rId2"/>
          <a:stretch>
            <a:fillRect/>
          </a:stretch>
        </p:blipFill>
        <p:spPr>
          <a:xfrm>
            <a:off x="5945972" y="524272"/>
            <a:ext cx="2226028" cy="3376712"/>
          </a:xfrm>
          <a:prstGeom prst="rect">
            <a:avLst/>
          </a:prstGeom>
        </p:spPr>
      </p:pic>
      <p:sp>
        <p:nvSpPr>
          <p:cNvPr id="7" name="文本框 6"/>
          <p:cNvSpPr txBox="1"/>
          <p:nvPr/>
        </p:nvSpPr>
        <p:spPr>
          <a:xfrm>
            <a:off x="4493623" y="4044984"/>
            <a:ext cx="4458272" cy="1477328"/>
          </a:xfrm>
          <a:prstGeom prst="rect">
            <a:avLst/>
          </a:prstGeom>
          <a:noFill/>
        </p:spPr>
        <p:txBody>
          <a:bodyPr wrap="none" rtlCol="0">
            <a:spAutoFit/>
          </a:bodyPr>
          <a:lstStyle/>
          <a:p>
            <a:r>
              <a:rPr lang="en-US" altLang="zh-CN" dirty="0"/>
              <a:t>()-()</a:t>
            </a:r>
          </a:p>
          <a:p>
            <a:r>
              <a:rPr lang="en-US" altLang="zh-CN" dirty="0"/>
              <a:t>(()+())-(()/())</a:t>
            </a:r>
          </a:p>
          <a:p>
            <a:r>
              <a:rPr lang="en-US" altLang="zh-CN" dirty="0"/>
              <a:t>((a)+(()*()))-((e)/(f))</a:t>
            </a:r>
          </a:p>
          <a:p>
            <a:r>
              <a:rPr lang="en-US" altLang="zh-CN" dirty="0"/>
              <a:t>((a)+((b)*(()-())))-((e)/(f))</a:t>
            </a:r>
          </a:p>
          <a:p>
            <a:r>
              <a:rPr lang="en-US" altLang="zh-CN" dirty="0"/>
              <a:t>((a)+((b)*((c)-(d))))-((e)/(f))</a:t>
            </a:r>
            <a:endParaRPr lang="zh-CN" altLang="en-US" dirty="0"/>
          </a:p>
        </p:txBody>
      </p:sp>
    </p:spTree>
    <p:extLst>
      <p:ext uri="{BB962C8B-B14F-4D97-AF65-F5344CB8AC3E}">
        <p14:creationId xmlns:p14="http://schemas.microsoft.com/office/powerpoint/2010/main" val="14711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500"/>
                                        <p:tgtEl>
                                          <p:spTgt spid="2">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500"/>
                                        <p:tgtEl>
                                          <p:spTgt spid="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500"/>
                                        <p:tgtEl>
                                          <p:spTgt spid="2">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500"/>
                                        <p:tgtEl>
                                          <p:spTgt spid="2">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500"/>
                                        <p:tgtEl>
                                          <p:spTgt spid="2">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5.10 </a:t>
            </a:r>
            <a:r>
              <a:rPr lang="zh-CN" altLang="en-US" dirty="0"/>
              <a:t>表达式二叉树求值</a:t>
            </a:r>
          </a:p>
        </p:txBody>
      </p:sp>
      <p:sp>
        <p:nvSpPr>
          <p:cNvPr id="3" name="日期占位符 2"/>
          <p:cNvSpPr>
            <a:spLocks noGrp="1"/>
          </p:cNvSpPr>
          <p:nvPr>
            <p:ph type="dt" sz="half" idx="10"/>
          </p:nvPr>
        </p:nvSpPr>
        <p:spPr/>
        <p:txBody>
          <a:bodyPr/>
          <a:lstStyle/>
          <a:p>
            <a:fld id="{038E02B7-6153-4FC8-AB7E-6890BE45C11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27</a:t>
            </a:fld>
            <a:endParaRPr lang="zh-CN" altLang="en-US"/>
          </a:p>
        </p:txBody>
      </p:sp>
      <p:sp>
        <p:nvSpPr>
          <p:cNvPr id="7" name="文本框 6"/>
          <p:cNvSpPr txBox="1"/>
          <p:nvPr/>
        </p:nvSpPr>
        <p:spPr>
          <a:xfrm>
            <a:off x="149155" y="970499"/>
            <a:ext cx="8845691" cy="3693319"/>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ExpNode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tag;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指示该结点是分支结点（</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true</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操作符）还是叶结点（操作数）</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kern="0" dirty="0">
                <a:latin typeface="Consolas" panose="020B0609020204030204" pitchFamily="49" charset="0"/>
                <a:ea typeface="宋体" panose="02010600030101010101" pitchFamily="2" charset="-122"/>
                <a:cs typeface="Times New Roman" panose="02020603050405020304" pitchFamily="18" charset="0"/>
              </a:rPr>
              <a:t> op;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若</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tag==true</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，取此操作符</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val</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若</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tag==false</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，取此操作数</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ExpNode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Expression;</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Calculate</a:t>
            </a:r>
            <a:r>
              <a:rPr lang="en-US" altLang="zh-CN" kern="0" dirty="0">
                <a:latin typeface="Consolas" panose="020B0609020204030204" pitchFamily="49" charset="0"/>
                <a:ea typeface="宋体" panose="02010600030101010101" pitchFamily="2" charset="-122"/>
                <a:cs typeface="Times New Roman" panose="02020603050405020304" pitchFamily="18" charset="0"/>
              </a:rPr>
              <a:t>(Expression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tag))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val</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Calculate(T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double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b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Calculate(T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Operate(a,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op, b);</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p:cNvSpPr txBox="1"/>
          <p:nvPr/>
        </p:nvSpPr>
        <p:spPr>
          <a:xfrm>
            <a:off x="1774133" y="5275660"/>
            <a:ext cx="559573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t>思考：如何将三种表达式转化为二叉树？特别是中缀表达式（带括号）</a:t>
            </a:r>
          </a:p>
        </p:txBody>
      </p:sp>
    </p:spTree>
    <p:extLst>
      <p:ext uri="{BB962C8B-B14F-4D97-AF65-F5344CB8AC3E}">
        <p14:creationId xmlns:p14="http://schemas.microsoft.com/office/powerpoint/2010/main" val="402791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由遍历序列反推二叉树、一般不唯一</a:t>
            </a:r>
            <a:endParaRPr lang="en-US" altLang="zh-CN" dirty="0"/>
          </a:p>
          <a:p>
            <a:pPr lvl="1"/>
            <a:r>
              <a:rPr lang="zh-CN" altLang="en-US" dirty="0"/>
              <a:t>例：先序序列为</a:t>
            </a:r>
            <a:r>
              <a:rPr lang="en-US" altLang="zh-CN" dirty="0" err="1"/>
              <a:t>abcde</a:t>
            </a:r>
            <a:endParaRPr lang="en-US" altLang="zh-CN" dirty="0"/>
          </a:p>
          <a:p>
            <a:r>
              <a:rPr lang="zh-CN" altLang="en-US" dirty="0"/>
              <a:t>增加“空指针”以区分</a:t>
            </a:r>
          </a:p>
        </p:txBody>
      </p:sp>
      <p:sp>
        <p:nvSpPr>
          <p:cNvPr id="3" name="日期占位符 2"/>
          <p:cNvSpPr>
            <a:spLocks noGrp="1"/>
          </p:cNvSpPr>
          <p:nvPr>
            <p:ph type="dt" sz="half" idx="10"/>
          </p:nvPr>
        </p:nvSpPr>
        <p:spPr/>
        <p:txBody>
          <a:bodyPr/>
          <a:lstStyle/>
          <a:p>
            <a:fld id="{B2C834D7-027A-4F58-9836-3071EEF1BA8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28</a:t>
            </a:fld>
            <a:endParaRPr lang="zh-CN" altLang="en-US"/>
          </a:p>
        </p:txBody>
      </p:sp>
      <p:grpSp>
        <p:nvGrpSpPr>
          <p:cNvPr id="7" name="组合 6"/>
          <p:cNvGrpSpPr/>
          <p:nvPr/>
        </p:nvGrpSpPr>
        <p:grpSpPr>
          <a:xfrm>
            <a:off x="1620000" y="1955117"/>
            <a:ext cx="2160000" cy="2017566"/>
            <a:chOff x="1311908" y="2656113"/>
            <a:chExt cx="2160000" cy="2017566"/>
          </a:xfrm>
        </p:grpSpPr>
        <p:sp>
          <p:nvSpPr>
            <p:cNvPr id="8" name="椭圆 7"/>
            <p:cNvSpPr/>
            <p:nvPr/>
          </p:nvSpPr>
          <p:spPr>
            <a:xfrm>
              <a:off x="2391908" y="2656113"/>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sp>
          <p:nvSpPr>
            <p:cNvPr id="9" name="椭圆 8"/>
            <p:cNvSpPr/>
            <p:nvPr/>
          </p:nvSpPr>
          <p:spPr>
            <a:xfrm>
              <a:off x="1851908" y="3446414"/>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10" name="椭圆 9"/>
            <p:cNvSpPr/>
            <p:nvPr/>
          </p:nvSpPr>
          <p:spPr>
            <a:xfrm>
              <a:off x="2931908" y="3449679"/>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a:t>
              </a:r>
              <a:endParaRPr lang="zh-CN" altLang="en-US" dirty="0"/>
            </a:p>
          </p:txBody>
        </p:sp>
        <p:sp>
          <p:nvSpPr>
            <p:cNvPr id="11" name="椭圆 10"/>
            <p:cNvSpPr/>
            <p:nvPr/>
          </p:nvSpPr>
          <p:spPr>
            <a:xfrm>
              <a:off x="1311908" y="4130414"/>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sp>
          <p:nvSpPr>
            <p:cNvPr id="12" name="椭圆 11"/>
            <p:cNvSpPr/>
            <p:nvPr/>
          </p:nvSpPr>
          <p:spPr>
            <a:xfrm>
              <a:off x="2391908" y="4133679"/>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cxnSp>
          <p:nvCxnSpPr>
            <p:cNvPr id="13" name="直接连接符 12"/>
            <p:cNvCxnSpPr>
              <a:stCxn id="8" idx="3"/>
              <a:endCxn id="9" idx="0"/>
            </p:cNvCxnSpPr>
            <p:nvPr/>
          </p:nvCxnSpPr>
          <p:spPr>
            <a:xfrm flipH="1">
              <a:off x="2121908" y="3117032"/>
              <a:ext cx="349081" cy="329382"/>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p:cNvCxnSpPr>
              <a:stCxn id="8" idx="5"/>
              <a:endCxn id="10" idx="0"/>
            </p:cNvCxnSpPr>
            <p:nvPr/>
          </p:nvCxnSpPr>
          <p:spPr>
            <a:xfrm>
              <a:off x="2852827" y="3117032"/>
              <a:ext cx="349081" cy="332647"/>
            </a:xfrm>
            <a:prstGeom prst="line">
              <a:avLst/>
            </a:prstGeom>
          </p:spPr>
          <p:style>
            <a:lnRef idx="2">
              <a:schemeClr val="dk1"/>
            </a:lnRef>
            <a:fillRef idx="1">
              <a:schemeClr val="lt1"/>
            </a:fillRef>
            <a:effectRef idx="0">
              <a:schemeClr val="dk1"/>
            </a:effectRef>
            <a:fontRef idx="minor">
              <a:schemeClr val="dk1"/>
            </a:fontRef>
          </p:style>
        </p:cxnSp>
        <p:cxnSp>
          <p:nvCxnSpPr>
            <p:cNvPr id="15" name="直接连接符 14"/>
            <p:cNvCxnSpPr>
              <a:stCxn id="9" idx="3"/>
              <a:endCxn id="11" idx="7"/>
            </p:cNvCxnSpPr>
            <p:nvPr/>
          </p:nvCxnSpPr>
          <p:spPr>
            <a:xfrm flipH="1">
              <a:off x="1772827" y="3907333"/>
              <a:ext cx="158162" cy="302162"/>
            </a:xfrm>
            <a:prstGeom prst="line">
              <a:avLst/>
            </a:prstGeom>
          </p:spPr>
          <p:style>
            <a:lnRef idx="2">
              <a:schemeClr val="dk1"/>
            </a:lnRef>
            <a:fillRef idx="1">
              <a:schemeClr val="lt1"/>
            </a:fillRef>
            <a:effectRef idx="0">
              <a:schemeClr val="dk1"/>
            </a:effectRef>
            <a:fontRef idx="minor">
              <a:schemeClr val="dk1"/>
            </a:fontRef>
          </p:style>
        </p:cxnSp>
        <p:cxnSp>
          <p:nvCxnSpPr>
            <p:cNvPr id="16" name="直接连接符 15"/>
            <p:cNvCxnSpPr>
              <a:stCxn id="9" idx="5"/>
              <a:endCxn id="12" idx="1"/>
            </p:cNvCxnSpPr>
            <p:nvPr/>
          </p:nvCxnSpPr>
          <p:spPr>
            <a:xfrm>
              <a:off x="2312827" y="3907333"/>
              <a:ext cx="158162" cy="305427"/>
            </a:xfrm>
            <a:prstGeom prst="line">
              <a:avLst/>
            </a:prstGeom>
          </p:spPr>
          <p:style>
            <a:lnRef idx="2">
              <a:schemeClr val="dk1"/>
            </a:lnRef>
            <a:fillRef idx="1">
              <a:schemeClr val="lt1"/>
            </a:fillRef>
            <a:effectRef idx="0">
              <a:schemeClr val="dk1"/>
            </a:effectRef>
            <a:fontRef idx="minor">
              <a:schemeClr val="dk1"/>
            </a:fontRef>
          </p:style>
        </p:cxnSp>
      </p:grpSp>
      <p:grpSp>
        <p:nvGrpSpPr>
          <p:cNvPr id="26" name="组合 25"/>
          <p:cNvGrpSpPr/>
          <p:nvPr/>
        </p:nvGrpSpPr>
        <p:grpSpPr>
          <a:xfrm>
            <a:off x="5004557" y="1955117"/>
            <a:ext cx="2160000" cy="2014301"/>
            <a:chOff x="5047885" y="3299567"/>
            <a:chExt cx="2160000" cy="2014301"/>
          </a:xfrm>
        </p:grpSpPr>
        <p:sp>
          <p:nvSpPr>
            <p:cNvPr id="17" name="椭圆 16"/>
            <p:cNvSpPr/>
            <p:nvPr/>
          </p:nvSpPr>
          <p:spPr>
            <a:xfrm>
              <a:off x="5587885" y="4773868"/>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18" name="椭圆 17"/>
            <p:cNvSpPr/>
            <p:nvPr/>
          </p:nvSpPr>
          <p:spPr>
            <a:xfrm>
              <a:off x="5587885" y="3299567"/>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sp>
          <p:nvSpPr>
            <p:cNvPr id="19" name="椭圆 18"/>
            <p:cNvSpPr/>
            <p:nvPr/>
          </p:nvSpPr>
          <p:spPr>
            <a:xfrm>
              <a:off x="6667885" y="4773868"/>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e</a:t>
              </a:r>
              <a:endParaRPr lang="zh-CN" altLang="en-US" dirty="0"/>
            </a:p>
          </p:txBody>
        </p:sp>
        <p:sp>
          <p:nvSpPr>
            <p:cNvPr id="20" name="椭圆 19"/>
            <p:cNvSpPr/>
            <p:nvPr/>
          </p:nvSpPr>
          <p:spPr>
            <a:xfrm>
              <a:off x="5047885" y="4100820"/>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21" name="椭圆 20"/>
            <p:cNvSpPr/>
            <p:nvPr/>
          </p:nvSpPr>
          <p:spPr>
            <a:xfrm>
              <a:off x="6127885" y="4104085"/>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cxnSp>
          <p:nvCxnSpPr>
            <p:cNvPr id="22" name="直接连接符 21"/>
            <p:cNvCxnSpPr>
              <a:stCxn id="18" idx="3"/>
              <a:endCxn id="20" idx="0"/>
            </p:cNvCxnSpPr>
            <p:nvPr/>
          </p:nvCxnSpPr>
          <p:spPr>
            <a:xfrm flipH="1">
              <a:off x="5317885" y="3760486"/>
              <a:ext cx="349081" cy="340334"/>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a:stCxn id="18" idx="5"/>
              <a:endCxn id="21" idx="0"/>
            </p:cNvCxnSpPr>
            <p:nvPr/>
          </p:nvCxnSpPr>
          <p:spPr>
            <a:xfrm>
              <a:off x="6048804" y="3760486"/>
              <a:ext cx="349081" cy="343599"/>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a:stCxn id="21" idx="3"/>
              <a:endCxn id="17" idx="7"/>
            </p:cNvCxnSpPr>
            <p:nvPr/>
          </p:nvCxnSpPr>
          <p:spPr>
            <a:xfrm flipH="1">
              <a:off x="6048804" y="4565004"/>
              <a:ext cx="158162" cy="287945"/>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a:stCxn id="21" idx="5"/>
              <a:endCxn id="19" idx="1"/>
            </p:cNvCxnSpPr>
            <p:nvPr/>
          </p:nvCxnSpPr>
          <p:spPr>
            <a:xfrm>
              <a:off x="6588804" y="4565004"/>
              <a:ext cx="158162" cy="287945"/>
            </a:xfrm>
            <a:prstGeom prst="line">
              <a:avLst/>
            </a:prstGeom>
          </p:spPr>
          <p:style>
            <a:lnRef idx="2">
              <a:schemeClr val="dk1"/>
            </a:lnRef>
            <a:fillRef idx="1">
              <a:schemeClr val="lt1"/>
            </a:fillRef>
            <a:effectRef idx="0">
              <a:schemeClr val="dk1"/>
            </a:effectRef>
            <a:fontRef idx="minor">
              <a:schemeClr val="dk1"/>
            </a:fontRef>
          </p:style>
        </p:cxnSp>
      </p:grpSp>
      <p:grpSp>
        <p:nvGrpSpPr>
          <p:cNvPr id="6" name="组合 5"/>
          <p:cNvGrpSpPr/>
          <p:nvPr/>
        </p:nvGrpSpPr>
        <p:grpSpPr>
          <a:xfrm>
            <a:off x="1535716" y="3209602"/>
            <a:ext cx="5720863" cy="1356642"/>
            <a:chOff x="1535716" y="3209602"/>
            <a:chExt cx="5720863" cy="1356642"/>
          </a:xfrm>
        </p:grpSpPr>
        <p:sp>
          <p:nvSpPr>
            <p:cNvPr id="28" name="等腰三角形 27"/>
            <p:cNvSpPr/>
            <p:nvPr/>
          </p:nvSpPr>
          <p:spPr>
            <a:xfrm>
              <a:off x="1535716"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等腰三角形 28"/>
            <p:cNvSpPr/>
            <p:nvPr/>
          </p:nvSpPr>
          <p:spPr>
            <a:xfrm>
              <a:off x="1919426"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等腰三角形 29"/>
            <p:cNvSpPr/>
            <p:nvPr/>
          </p:nvSpPr>
          <p:spPr>
            <a:xfrm>
              <a:off x="2613428"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等腰三角形 30"/>
            <p:cNvSpPr/>
            <p:nvPr/>
          </p:nvSpPr>
          <p:spPr>
            <a:xfrm>
              <a:off x="2992143"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等腰三角形 31"/>
            <p:cNvSpPr/>
            <p:nvPr/>
          </p:nvSpPr>
          <p:spPr>
            <a:xfrm>
              <a:off x="3343781" y="3392621"/>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等腰三角形 32"/>
            <p:cNvSpPr/>
            <p:nvPr/>
          </p:nvSpPr>
          <p:spPr>
            <a:xfrm>
              <a:off x="3804700" y="3392621"/>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等腰三角形 33"/>
            <p:cNvSpPr/>
            <p:nvPr/>
          </p:nvSpPr>
          <p:spPr>
            <a:xfrm>
              <a:off x="5112000" y="3387425"/>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等腰三角形 34"/>
            <p:cNvSpPr/>
            <p:nvPr/>
          </p:nvSpPr>
          <p:spPr>
            <a:xfrm>
              <a:off x="4628452" y="3387425"/>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等腰三角形 35"/>
            <p:cNvSpPr/>
            <p:nvPr/>
          </p:nvSpPr>
          <p:spPr>
            <a:xfrm>
              <a:off x="5465795"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等腰三角形 36"/>
            <p:cNvSpPr/>
            <p:nvPr/>
          </p:nvSpPr>
          <p:spPr>
            <a:xfrm>
              <a:off x="5849893"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 name="等腰三角形 37"/>
            <p:cNvSpPr/>
            <p:nvPr/>
          </p:nvSpPr>
          <p:spPr>
            <a:xfrm>
              <a:off x="6540120"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等腰三角形 38"/>
            <p:cNvSpPr/>
            <p:nvPr/>
          </p:nvSpPr>
          <p:spPr>
            <a:xfrm>
              <a:off x="6932579" y="4206244"/>
              <a:ext cx="324000" cy="360000"/>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41" name="直接连接符 40"/>
            <p:cNvCxnSpPr>
              <a:stCxn id="28" idx="0"/>
              <a:endCxn id="11" idx="3"/>
            </p:cNvCxnSpPr>
            <p:nvPr/>
          </p:nvCxnSpPr>
          <p:spPr>
            <a:xfrm flipV="1">
              <a:off x="1697716" y="3890337"/>
              <a:ext cx="1365" cy="3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9" idx="0"/>
              <a:endCxn id="11" idx="5"/>
            </p:cNvCxnSpPr>
            <p:nvPr/>
          </p:nvCxnSpPr>
          <p:spPr>
            <a:xfrm flipH="1" flipV="1">
              <a:off x="2080919" y="3890337"/>
              <a:ext cx="507" cy="3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0" idx="0"/>
              <a:endCxn id="12" idx="3"/>
            </p:cNvCxnSpPr>
            <p:nvPr/>
          </p:nvCxnSpPr>
          <p:spPr>
            <a:xfrm flipV="1">
              <a:off x="2775428" y="3893602"/>
              <a:ext cx="3653" cy="312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1" idx="0"/>
              <a:endCxn id="12" idx="5"/>
            </p:cNvCxnSpPr>
            <p:nvPr/>
          </p:nvCxnSpPr>
          <p:spPr>
            <a:xfrm flipV="1">
              <a:off x="3154143" y="3893602"/>
              <a:ext cx="6776" cy="312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0" idx="4"/>
              <a:endCxn id="32" idx="0"/>
            </p:cNvCxnSpPr>
            <p:nvPr/>
          </p:nvCxnSpPr>
          <p:spPr>
            <a:xfrm flipH="1">
              <a:off x="3505781" y="3288683"/>
              <a:ext cx="4219" cy="103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0" idx="5"/>
              <a:endCxn id="33" idx="0"/>
            </p:cNvCxnSpPr>
            <p:nvPr/>
          </p:nvCxnSpPr>
          <p:spPr>
            <a:xfrm>
              <a:off x="3700919" y="3209602"/>
              <a:ext cx="265781" cy="183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0" idx="4"/>
              <a:endCxn id="34" idx="0"/>
            </p:cNvCxnSpPr>
            <p:nvPr/>
          </p:nvCxnSpPr>
          <p:spPr>
            <a:xfrm flipH="1">
              <a:off x="5274000" y="3296370"/>
              <a:ext cx="557" cy="9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20" idx="3"/>
              <a:endCxn id="35" idx="0"/>
            </p:cNvCxnSpPr>
            <p:nvPr/>
          </p:nvCxnSpPr>
          <p:spPr>
            <a:xfrm flipH="1">
              <a:off x="4790452" y="3217289"/>
              <a:ext cx="293186" cy="170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7" idx="3"/>
              <a:endCxn id="36" idx="0"/>
            </p:cNvCxnSpPr>
            <p:nvPr/>
          </p:nvCxnSpPr>
          <p:spPr>
            <a:xfrm>
              <a:off x="5623638" y="3890337"/>
              <a:ext cx="4157" cy="3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7" idx="5"/>
              <a:endCxn id="37" idx="0"/>
            </p:cNvCxnSpPr>
            <p:nvPr/>
          </p:nvCxnSpPr>
          <p:spPr>
            <a:xfrm>
              <a:off x="6005476" y="3890337"/>
              <a:ext cx="6417" cy="3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9" idx="3"/>
              <a:endCxn id="38" idx="0"/>
            </p:cNvCxnSpPr>
            <p:nvPr/>
          </p:nvCxnSpPr>
          <p:spPr>
            <a:xfrm flipH="1">
              <a:off x="6702120" y="3890337"/>
              <a:ext cx="1518" cy="315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9" idx="5"/>
              <a:endCxn id="39" idx="0"/>
            </p:cNvCxnSpPr>
            <p:nvPr/>
          </p:nvCxnSpPr>
          <p:spPr>
            <a:xfrm>
              <a:off x="7085476" y="3890337"/>
              <a:ext cx="9103" cy="315907"/>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文本框 84"/>
          <p:cNvSpPr txBox="1"/>
          <p:nvPr/>
        </p:nvSpPr>
        <p:spPr>
          <a:xfrm>
            <a:off x="1802484" y="5052373"/>
            <a:ext cx="2031325" cy="646331"/>
          </a:xfrm>
          <a:prstGeom prst="rect">
            <a:avLst/>
          </a:prstGeom>
          <a:noFill/>
        </p:spPr>
        <p:txBody>
          <a:bodyPr wrap="none" rtlCol="0">
            <a:spAutoFit/>
          </a:bodyPr>
          <a:lstStyle/>
          <a:p>
            <a:r>
              <a:rPr lang="zh-CN" altLang="en-US" dirty="0"/>
              <a:t>“先序序列”为：</a:t>
            </a:r>
            <a:endParaRPr lang="en-US" altLang="zh-CN" dirty="0"/>
          </a:p>
          <a:p>
            <a:r>
              <a:rPr lang="en-US" altLang="zh-CN" dirty="0" err="1"/>
              <a:t>abc</a:t>
            </a:r>
            <a:r>
              <a:rPr lang="en-US" altLang="zh-CN" dirty="0"/>
              <a:t>##d##e##</a:t>
            </a:r>
            <a:endParaRPr lang="zh-CN" altLang="en-US" dirty="0"/>
          </a:p>
        </p:txBody>
      </p:sp>
      <p:sp>
        <p:nvSpPr>
          <p:cNvPr id="86" name="文本框 85"/>
          <p:cNvSpPr txBox="1"/>
          <p:nvPr/>
        </p:nvSpPr>
        <p:spPr>
          <a:xfrm>
            <a:off x="5133232" y="5052372"/>
            <a:ext cx="2031325" cy="646331"/>
          </a:xfrm>
          <a:prstGeom prst="rect">
            <a:avLst/>
          </a:prstGeom>
          <a:noFill/>
        </p:spPr>
        <p:txBody>
          <a:bodyPr wrap="none" rtlCol="0">
            <a:spAutoFit/>
          </a:bodyPr>
          <a:lstStyle/>
          <a:p>
            <a:r>
              <a:rPr lang="zh-CN" altLang="en-US" dirty="0"/>
              <a:t>“先序序列”为：</a:t>
            </a:r>
            <a:endParaRPr lang="en-US" altLang="zh-CN" dirty="0"/>
          </a:p>
          <a:p>
            <a:r>
              <a:rPr lang="en-US" altLang="zh-CN" dirty="0"/>
              <a:t>ab##cd##e##</a:t>
            </a:r>
            <a:endParaRPr lang="zh-CN" altLang="en-US" dirty="0"/>
          </a:p>
        </p:txBody>
      </p:sp>
    </p:spTree>
    <p:extLst>
      <p:ext uri="{BB962C8B-B14F-4D97-AF65-F5344CB8AC3E}">
        <p14:creationId xmlns:p14="http://schemas.microsoft.com/office/powerpoint/2010/main" val="26227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arn(inVertical)">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barn(inVertical)">
                                      <p:cBhvr>
                                        <p:cTn id="2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5.11 </a:t>
            </a:r>
            <a:r>
              <a:rPr lang="zh-CN" altLang="en-US" dirty="0"/>
              <a:t>由扩展的先序序列建立二叉树</a:t>
            </a:r>
            <a:endParaRPr lang="en-US" altLang="zh-CN" dirty="0"/>
          </a:p>
        </p:txBody>
      </p:sp>
      <p:sp>
        <p:nvSpPr>
          <p:cNvPr id="3" name="日期占位符 2"/>
          <p:cNvSpPr>
            <a:spLocks noGrp="1"/>
          </p:cNvSpPr>
          <p:nvPr>
            <p:ph type="dt" sz="half" idx="10"/>
          </p:nvPr>
        </p:nvSpPr>
        <p:spPr/>
        <p:txBody>
          <a:bodyPr/>
          <a:lstStyle/>
          <a:p>
            <a:fld id="{60E04284-F9AA-4CB0-941D-2190AD6773F2}"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29</a:t>
            </a:fld>
            <a:endParaRPr lang="zh-CN" altLang="en-US"/>
          </a:p>
        </p:txBody>
      </p:sp>
      <p:sp>
        <p:nvSpPr>
          <p:cNvPr id="6" name="文本框 5"/>
          <p:cNvSpPr txBox="1"/>
          <p:nvPr/>
        </p:nvSpPr>
        <p:spPr>
          <a:xfrm>
            <a:off x="432000" y="1136276"/>
            <a:ext cx="6760184" cy="2862322"/>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CreateBiTree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读入扩展的先序序列，假定数据元素为字符型，</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表示</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NULL</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char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scanf</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"%c"</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NULL</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CreateBiTree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CreateBiTree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6959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树的基本概念</a:t>
            </a:r>
          </a:p>
        </p:txBody>
      </p:sp>
      <p:sp>
        <p:nvSpPr>
          <p:cNvPr id="3" name="内容占位符 2"/>
          <p:cNvSpPr>
            <a:spLocks noGrp="1"/>
          </p:cNvSpPr>
          <p:nvPr>
            <p:ph idx="1"/>
          </p:nvPr>
        </p:nvSpPr>
        <p:spPr/>
        <p:txBody>
          <a:bodyPr/>
          <a:lstStyle/>
          <a:p>
            <a:r>
              <a:rPr lang="zh-CN" altLang="en-US" dirty="0"/>
              <a:t>树形结构：以分支关系定义的层次结构</a:t>
            </a:r>
            <a:endParaRPr lang="en-US" altLang="zh-CN" dirty="0"/>
          </a:p>
          <a:p>
            <a:pPr lvl="1"/>
            <a:r>
              <a:rPr lang="zh-CN" altLang="en-US" dirty="0"/>
              <a:t>例：家族族谱、各种社会组织结构</a:t>
            </a:r>
            <a:endParaRPr lang="en-US" altLang="zh-CN" dirty="0"/>
          </a:p>
          <a:p>
            <a:pPr lvl="1"/>
            <a:r>
              <a:rPr lang="zh-CN" altLang="en-US" dirty="0"/>
              <a:t>例：文件系统中的目录结构、</a:t>
            </a:r>
            <a:r>
              <a:rPr lang="en-US" altLang="zh-CN" dirty="0"/>
              <a:t>C</a:t>
            </a:r>
            <a:r>
              <a:rPr lang="zh-CN" altLang="en-US" dirty="0"/>
              <a:t>语言源程序的语法结构</a:t>
            </a:r>
            <a:endParaRPr lang="en-US" altLang="zh-CN" dirty="0"/>
          </a:p>
          <a:p>
            <a:r>
              <a:rPr lang="zh-CN" altLang="en-US" dirty="0"/>
              <a:t>树</a:t>
            </a:r>
            <a:r>
              <a:rPr lang="en-US" altLang="zh-CN" dirty="0"/>
              <a:t>(tree)</a:t>
            </a:r>
            <a:r>
              <a:rPr lang="zh-CN" altLang="en-US" dirty="0"/>
              <a:t>的数学定义：</a:t>
            </a:r>
            <a:endParaRPr lang="en-US" altLang="zh-CN" dirty="0"/>
          </a:p>
          <a:p>
            <a:pPr lvl="1"/>
            <a:r>
              <a:rPr lang="en-US" altLang="zh-CN" dirty="0"/>
              <a:t>n(n&gt;=0)</a:t>
            </a:r>
            <a:r>
              <a:rPr lang="zh-CN" altLang="en-US" dirty="0"/>
              <a:t>个结点的有限集</a:t>
            </a:r>
            <a:endParaRPr lang="en-US" altLang="zh-CN" dirty="0"/>
          </a:p>
          <a:p>
            <a:pPr lvl="1"/>
            <a:r>
              <a:rPr lang="zh-CN" altLang="en-US" dirty="0"/>
              <a:t>当</a:t>
            </a:r>
            <a:r>
              <a:rPr lang="en-US" altLang="zh-CN" dirty="0"/>
              <a:t>n&gt;0</a:t>
            </a:r>
            <a:r>
              <a:rPr lang="zh-CN" altLang="en-US" dirty="0"/>
              <a:t>时，有且仅有一个特定的称为根</a:t>
            </a:r>
            <a:r>
              <a:rPr lang="en-US" altLang="zh-CN" dirty="0"/>
              <a:t>(root)</a:t>
            </a:r>
            <a:r>
              <a:rPr lang="zh-CN" altLang="en-US" dirty="0"/>
              <a:t>的结点</a:t>
            </a:r>
            <a:endParaRPr lang="en-US" altLang="zh-CN" dirty="0"/>
          </a:p>
          <a:p>
            <a:pPr lvl="1"/>
            <a:r>
              <a:rPr lang="zh-CN" altLang="en-US" dirty="0"/>
              <a:t>当</a:t>
            </a:r>
            <a:r>
              <a:rPr lang="en-US" altLang="zh-CN" dirty="0"/>
              <a:t>n&gt;1</a:t>
            </a:r>
            <a:r>
              <a:rPr lang="zh-CN" altLang="en-US" dirty="0"/>
              <a:t>时，除了根之外的结点可分为</a:t>
            </a:r>
            <a:r>
              <a:rPr lang="en-US" altLang="zh-CN" dirty="0"/>
              <a:t>m(m&gt;0)</a:t>
            </a:r>
            <a:r>
              <a:rPr lang="zh-CN" altLang="en-US" dirty="0"/>
              <a:t>个互不相交的非空有限集</a:t>
            </a:r>
            <a:r>
              <a:rPr lang="en-US" altLang="zh-CN" dirty="0"/>
              <a:t>T1, T2, …, Tm</a:t>
            </a:r>
            <a:r>
              <a:rPr lang="zh-CN" altLang="en-US" dirty="0"/>
              <a:t>，其中每个集合本身也是树，称为根的子树</a:t>
            </a:r>
            <a:r>
              <a:rPr lang="en-US" altLang="zh-CN" dirty="0"/>
              <a:t>(</a:t>
            </a:r>
            <a:r>
              <a:rPr lang="en-US" altLang="zh-CN" dirty="0" err="1"/>
              <a:t>subtree</a:t>
            </a:r>
            <a:r>
              <a:rPr lang="en-US" altLang="zh-CN" dirty="0"/>
              <a:t>)</a:t>
            </a:r>
          </a:p>
          <a:p>
            <a:r>
              <a:rPr lang="zh-CN" altLang="en-US" dirty="0"/>
              <a:t>树是</a:t>
            </a:r>
            <a:r>
              <a:rPr lang="zh-CN" altLang="en-US" dirty="0">
                <a:solidFill>
                  <a:schemeClr val="accent5"/>
                </a:solidFill>
              </a:rPr>
              <a:t>递归</a:t>
            </a:r>
            <a:r>
              <a:rPr lang="zh-CN" altLang="en-US" dirty="0"/>
              <a:t>定义的</a:t>
            </a:r>
            <a:endParaRPr lang="en-US" altLang="zh-CN" dirty="0"/>
          </a:p>
        </p:txBody>
      </p:sp>
      <p:sp>
        <p:nvSpPr>
          <p:cNvPr id="4" name="日期占位符 3"/>
          <p:cNvSpPr>
            <a:spLocks noGrp="1"/>
          </p:cNvSpPr>
          <p:nvPr>
            <p:ph type="dt" sz="half" idx="10"/>
          </p:nvPr>
        </p:nvSpPr>
        <p:spPr/>
        <p:txBody>
          <a:bodyPr/>
          <a:lstStyle/>
          <a:p>
            <a:fld id="{491E1AC8-5B9D-42A2-8CB9-7107AD8165B8}"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3</a:t>
            </a:fld>
            <a:endParaRPr lang="zh-CN" altLang="en-US"/>
          </a:p>
        </p:txBody>
      </p:sp>
    </p:spTree>
    <p:extLst>
      <p:ext uri="{BB962C8B-B14F-4D97-AF65-F5344CB8AC3E}">
        <p14:creationId xmlns:p14="http://schemas.microsoft.com/office/powerpoint/2010/main" val="97946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线索二叉树</a:t>
            </a:r>
          </a:p>
        </p:txBody>
      </p:sp>
      <p:sp>
        <p:nvSpPr>
          <p:cNvPr id="3" name="内容占位符 2"/>
          <p:cNvSpPr>
            <a:spLocks noGrp="1"/>
          </p:cNvSpPr>
          <p:nvPr>
            <p:ph idx="1"/>
          </p:nvPr>
        </p:nvSpPr>
        <p:spPr/>
        <p:txBody>
          <a:bodyPr/>
          <a:lstStyle/>
          <a:p>
            <a:r>
              <a:rPr lang="zh-CN" altLang="en-US" dirty="0"/>
              <a:t>非线性结构的遍历相当于将非线性结构的数据元素排列为一个线性结构（按照访问的顺序）</a:t>
            </a:r>
            <a:endParaRPr lang="en-US" altLang="zh-CN" dirty="0"/>
          </a:p>
          <a:p>
            <a:r>
              <a:rPr lang="zh-CN" altLang="en-US" dirty="0"/>
              <a:t>如何快速找到某结点在遍历序列中的前驱和后继？</a:t>
            </a:r>
            <a:endParaRPr lang="en-US" altLang="zh-CN" dirty="0"/>
          </a:p>
          <a:p>
            <a:pPr lvl="1"/>
            <a:r>
              <a:rPr lang="zh-CN" altLang="en-US" dirty="0"/>
              <a:t>“以空间换时间”</a:t>
            </a:r>
            <a:endParaRPr lang="en-US" altLang="zh-CN" dirty="0"/>
          </a:p>
          <a:p>
            <a:r>
              <a:rPr lang="zh-CN" altLang="en-US" dirty="0"/>
              <a:t>方案</a:t>
            </a:r>
            <a:r>
              <a:rPr lang="en-US" altLang="zh-CN" dirty="0"/>
              <a:t>1 </a:t>
            </a:r>
            <a:r>
              <a:rPr lang="zh-CN" altLang="en-US" dirty="0"/>
              <a:t>增加存储</a:t>
            </a:r>
            <a:endParaRPr lang="en-US" altLang="zh-CN" dirty="0"/>
          </a:p>
          <a:p>
            <a:endParaRPr lang="en-US" altLang="zh-CN" dirty="0"/>
          </a:p>
          <a:p>
            <a:r>
              <a:rPr lang="zh-CN" altLang="en-US" dirty="0"/>
              <a:t>方案</a:t>
            </a:r>
            <a:r>
              <a:rPr lang="en-US" altLang="zh-CN" dirty="0"/>
              <a:t>2 </a:t>
            </a:r>
            <a:r>
              <a:rPr lang="zh-CN" altLang="en-US" dirty="0"/>
              <a:t>重用存储</a:t>
            </a:r>
            <a:endParaRPr lang="en-US" altLang="zh-CN" dirty="0"/>
          </a:p>
          <a:p>
            <a:pPr lvl="1"/>
            <a:r>
              <a:rPr lang="zh-CN" altLang="en-US" dirty="0"/>
              <a:t>回顾：二叉链表中有</a:t>
            </a:r>
            <a:r>
              <a:rPr lang="en-US" altLang="zh-CN" dirty="0"/>
              <a:t>n+1</a:t>
            </a:r>
            <a:r>
              <a:rPr lang="zh-CN" altLang="en-US" dirty="0"/>
              <a:t>个空指针</a:t>
            </a:r>
            <a:endParaRPr lang="en-US" altLang="zh-CN" dirty="0"/>
          </a:p>
          <a:p>
            <a:pPr lvl="1"/>
            <a:r>
              <a:rPr lang="zh-CN" altLang="en-US" dirty="0"/>
              <a:t>增加标志位表示“是线索”或者“是孩子”</a:t>
            </a:r>
            <a:endParaRPr lang="en-US" altLang="zh-CN" dirty="0"/>
          </a:p>
        </p:txBody>
      </p:sp>
      <p:sp>
        <p:nvSpPr>
          <p:cNvPr id="4" name="日期占位符 3"/>
          <p:cNvSpPr>
            <a:spLocks noGrp="1"/>
          </p:cNvSpPr>
          <p:nvPr>
            <p:ph type="dt" sz="half" idx="10"/>
          </p:nvPr>
        </p:nvSpPr>
        <p:spPr/>
        <p:txBody>
          <a:bodyPr/>
          <a:lstStyle/>
          <a:p>
            <a:fld id="{9FF8376E-24F5-46C0-BDC9-0E94C65394B2}"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30</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542802727"/>
              </p:ext>
            </p:extLst>
          </p:nvPr>
        </p:nvGraphicFramePr>
        <p:xfrm>
          <a:off x="1524000" y="3481289"/>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altLang="zh-CN" sz="1800" dirty="0"/>
                        <a:t>prior</a:t>
                      </a:r>
                      <a:endParaRPr lang="zh-CN" altLang="en-US" sz="1800" dirty="0"/>
                    </a:p>
                  </a:txBody>
                  <a:tcPr/>
                </a:tc>
                <a:tc>
                  <a:txBody>
                    <a:bodyPr/>
                    <a:lstStyle/>
                    <a:p>
                      <a:r>
                        <a:rPr lang="en-US" altLang="zh-CN" sz="1800" dirty="0" err="1"/>
                        <a:t>lchild</a:t>
                      </a:r>
                      <a:endParaRPr lang="zh-CN" altLang="en-US" sz="1800" dirty="0"/>
                    </a:p>
                  </a:txBody>
                  <a:tcPr/>
                </a:tc>
                <a:tc>
                  <a:txBody>
                    <a:bodyPr/>
                    <a:lstStyle/>
                    <a:p>
                      <a:r>
                        <a:rPr lang="en-US" altLang="zh-CN" sz="1800" dirty="0"/>
                        <a:t>data</a:t>
                      </a:r>
                      <a:endParaRPr lang="zh-CN" altLang="en-US" sz="1800" dirty="0"/>
                    </a:p>
                  </a:txBody>
                  <a:tcPr/>
                </a:tc>
                <a:tc>
                  <a:txBody>
                    <a:bodyPr/>
                    <a:lstStyle/>
                    <a:p>
                      <a:r>
                        <a:rPr lang="en-US" altLang="zh-CN" sz="1800" dirty="0" err="1"/>
                        <a:t>rchild</a:t>
                      </a:r>
                      <a:endParaRPr lang="zh-CN" altLang="en-US" sz="1800" dirty="0"/>
                    </a:p>
                  </a:txBody>
                  <a:tcPr/>
                </a:tc>
                <a:tc>
                  <a:txBody>
                    <a:bodyPr/>
                    <a:lstStyle/>
                    <a:p>
                      <a:r>
                        <a:rPr lang="en-US" altLang="zh-CN" sz="1800" dirty="0"/>
                        <a:t>next</a:t>
                      </a:r>
                      <a:endParaRPr lang="zh-CN" altLang="en-US" sz="1800" dirty="0"/>
                    </a:p>
                  </a:txBody>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4088428"/>
              </p:ext>
            </p:extLst>
          </p:nvPr>
        </p:nvGraphicFramePr>
        <p:xfrm>
          <a:off x="1524000" y="5213721"/>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altLang="zh-CN" sz="1800" dirty="0" err="1"/>
                        <a:t>lchild</a:t>
                      </a:r>
                      <a:endParaRPr lang="zh-CN" altLang="en-US" sz="1800" dirty="0"/>
                    </a:p>
                  </a:txBody>
                  <a:tcPr/>
                </a:tc>
                <a:tc>
                  <a:txBody>
                    <a:bodyPr/>
                    <a:lstStyle/>
                    <a:p>
                      <a:r>
                        <a:rPr lang="en-US" altLang="zh-CN" sz="1800" dirty="0" err="1"/>
                        <a:t>ltag</a:t>
                      </a:r>
                      <a:endParaRPr lang="zh-CN" altLang="en-US" sz="1800" dirty="0"/>
                    </a:p>
                  </a:txBody>
                  <a:tcPr/>
                </a:tc>
                <a:tc>
                  <a:txBody>
                    <a:bodyPr/>
                    <a:lstStyle/>
                    <a:p>
                      <a:r>
                        <a:rPr lang="en-US" altLang="zh-CN" sz="1800" dirty="0"/>
                        <a:t>data</a:t>
                      </a:r>
                      <a:endParaRPr lang="zh-CN" altLang="en-US" sz="1800" dirty="0"/>
                    </a:p>
                  </a:txBody>
                  <a:tcPr/>
                </a:tc>
                <a:tc>
                  <a:txBody>
                    <a:bodyPr/>
                    <a:lstStyle/>
                    <a:p>
                      <a:r>
                        <a:rPr lang="en-US" altLang="zh-CN" sz="1800" dirty="0" err="1"/>
                        <a:t>rtag</a:t>
                      </a:r>
                      <a:endParaRPr lang="zh-CN" altLang="en-US" sz="1800" dirty="0"/>
                    </a:p>
                  </a:txBody>
                  <a:tcPr/>
                </a:tc>
                <a:tc>
                  <a:txBody>
                    <a:bodyPr/>
                    <a:lstStyle/>
                    <a:p>
                      <a:r>
                        <a:rPr lang="en-US" altLang="zh-CN" sz="1800" dirty="0" err="1"/>
                        <a:t>rchild</a:t>
                      </a:r>
                      <a:endParaRPr lang="zh-CN" altLang="en-US" sz="18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5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线索二叉树</a:t>
            </a:r>
            <a:r>
              <a:rPr lang="en-US" altLang="zh-CN" dirty="0"/>
              <a:t>(threaded binary tree)</a:t>
            </a:r>
            <a:r>
              <a:rPr lang="zh-CN" altLang="en-US" dirty="0"/>
              <a:t>：增加了遍历序列前驱和后继指针的二叉树</a:t>
            </a:r>
            <a:endParaRPr lang="en-US" altLang="zh-CN" dirty="0"/>
          </a:p>
          <a:p>
            <a:pPr lvl="1"/>
            <a:r>
              <a:rPr lang="zh-CN" altLang="en-US" dirty="0"/>
              <a:t>不同遍历规则对应不同的线索二叉树</a:t>
            </a:r>
          </a:p>
        </p:txBody>
      </p:sp>
      <p:sp>
        <p:nvSpPr>
          <p:cNvPr id="3" name="日期占位符 2"/>
          <p:cNvSpPr>
            <a:spLocks noGrp="1"/>
          </p:cNvSpPr>
          <p:nvPr>
            <p:ph type="dt" sz="half" idx="10"/>
          </p:nvPr>
        </p:nvSpPr>
        <p:spPr/>
        <p:txBody>
          <a:bodyPr/>
          <a:lstStyle/>
          <a:p>
            <a:fld id="{A7951DB6-7C5D-4EEF-9A1A-D885111C6C0F}"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31</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225" y="1609500"/>
            <a:ext cx="4781550" cy="4762500"/>
          </a:xfrm>
          <a:prstGeom prst="rect">
            <a:avLst/>
          </a:prstGeom>
        </p:spPr>
      </p:pic>
    </p:spTree>
    <p:extLst>
      <p:ext uri="{BB962C8B-B14F-4D97-AF65-F5344CB8AC3E}">
        <p14:creationId xmlns:p14="http://schemas.microsoft.com/office/powerpoint/2010/main" val="293278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5.12 </a:t>
            </a:r>
            <a:r>
              <a:rPr lang="zh-CN" altLang="en-US" dirty="0"/>
              <a:t>二叉树的中序线索化</a:t>
            </a:r>
          </a:p>
        </p:txBody>
      </p:sp>
      <p:sp>
        <p:nvSpPr>
          <p:cNvPr id="3" name="日期占位符 2"/>
          <p:cNvSpPr>
            <a:spLocks noGrp="1"/>
          </p:cNvSpPr>
          <p:nvPr>
            <p:ph type="dt" sz="half" idx="10"/>
          </p:nvPr>
        </p:nvSpPr>
        <p:spPr/>
        <p:txBody>
          <a:bodyPr/>
          <a:lstStyle/>
          <a:p>
            <a:fld id="{B881F8F1-1134-46B1-8189-3FFEB06E7B78}"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32</a:t>
            </a:fld>
            <a:endParaRPr lang="zh-CN" altLang="en-US"/>
          </a:p>
        </p:txBody>
      </p:sp>
      <p:sp>
        <p:nvSpPr>
          <p:cNvPr id="6" name="文本框 5"/>
          <p:cNvSpPr txBox="1"/>
          <p:nvPr/>
        </p:nvSpPr>
        <p:spPr>
          <a:xfrm>
            <a:off x="432000" y="1095935"/>
            <a:ext cx="4996881" cy="5355312"/>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bool</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NULL</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InThreading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InThreading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pre;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(pre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pre</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pre</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true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pre</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InThreading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13665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5.13</a:t>
            </a:r>
            <a:r>
              <a:rPr lang="zh-CN" altLang="en-US" dirty="0"/>
              <a:t>、</a:t>
            </a:r>
            <a:r>
              <a:rPr lang="en-US" altLang="zh-CN" dirty="0"/>
              <a:t>5.14</a:t>
            </a:r>
            <a:endParaRPr lang="zh-CN" altLang="en-US" dirty="0"/>
          </a:p>
        </p:txBody>
      </p:sp>
      <p:sp>
        <p:nvSpPr>
          <p:cNvPr id="3" name="日期占位符 2"/>
          <p:cNvSpPr>
            <a:spLocks noGrp="1"/>
          </p:cNvSpPr>
          <p:nvPr>
            <p:ph type="dt" sz="half" idx="10"/>
          </p:nvPr>
        </p:nvSpPr>
        <p:spPr/>
        <p:txBody>
          <a:bodyPr/>
          <a:lstStyle/>
          <a:p>
            <a:fld id="{F060EDF8-C2EA-441C-89C5-E978C1F745E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33</a:t>
            </a:fld>
            <a:endParaRPr lang="zh-CN" altLang="en-US"/>
          </a:p>
        </p:txBody>
      </p:sp>
      <p:sp>
        <p:nvSpPr>
          <p:cNvPr id="6" name="文本框 5"/>
          <p:cNvSpPr txBox="1"/>
          <p:nvPr/>
        </p:nvSpPr>
        <p:spPr>
          <a:xfrm>
            <a:off x="432000" y="1082488"/>
            <a:ext cx="7909538" cy="4801314"/>
          </a:xfrm>
          <a:prstGeom prst="rect">
            <a:avLst/>
          </a:prstGeom>
          <a:noFill/>
        </p:spPr>
        <p:txBody>
          <a:bodyPr wrap="none" rtlCol="0">
            <a:spAutoFit/>
          </a:bodyPr>
          <a:lstStyle/>
          <a:p>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GetNext</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q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(q</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q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q</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q;</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InOrderTraverse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BiThrTree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ltag</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do</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Visit(p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GetNext</a:t>
            </a:r>
            <a:r>
              <a:rPr lang="en-US" altLang="zh-CN" kern="0" dirty="0">
                <a:latin typeface="Consolas" panose="020B0609020204030204" pitchFamily="49" charset="0"/>
                <a:ea typeface="宋体" panose="02010600030101010101" pitchFamily="2" charset="-122"/>
                <a:cs typeface="Times New Roman" panose="02020603050405020304" pitchFamily="18" charset="0"/>
              </a:rPr>
              <a:t>(p);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while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1876842" y="5397003"/>
            <a:ext cx="5390316"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a:t>思考：写出求中序遍历前驱和求中序遍历序列的逆序列的算法</a:t>
            </a:r>
          </a:p>
        </p:txBody>
      </p:sp>
    </p:spTree>
    <p:extLst>
      <p:ext uri="{BB962C8B-B14F-4D97-AF65-F5344CB8AC3E}">
        <p14:creationId xmlns:p14="http://schemas.microsoft.com/office/powerpoint/2010/main" val="261207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632511" y="2389157"/>
            <a:ext cx="4273005" cy="3542193"/>
          </a:xfrm>
          <a:prstGeom prst="rect">
            <a:avLst/>
          </a:prstGeom>
        </p:spPr>
      </p:pic>
      <p:sp>
        <p:nvSpPr>
          <p:cNvPr id="2" name="标题 1"/>
          <p:cNvSpPr>
            <a:spLocks noGrp="1"/>
          </p:cNvSpPr>
          <p:nvPr>
            <p:ph type="title"/>
          </p:nvPr>
        </p:nvSpPr>
        <p:spPr/>
        <p:txBody>
          <a:bodyPr/>
          <a:lstStyle/>
          <a:p>
            <a:r>
              <a:rPr lang="en-US" altLang="zh-CN" dirty="0"/>
              <a:t>5.5 </a:t>
            </a:r>
            <a:r>
              <a:rPr lang="zh-CN" altLang="en-US" dirty="0"/>
              <a:t>树和森林</a:t>
            </a:r>
          </a:p>
        </p:txBody>
      </p:sp>
      <p:sp>
        <p:nvSpPr>
          <p:cNvPr id="8" name="内容占位符 7"/>
          <p:cNvSpPr>
            <a:spLocks noGrp="1"/>
          </p:cNvSpPr>
          <p:nvPr>
            <p:ph idx="1"/>
          </p:nvPr>
        </p:nvSpPr>
        <p:spPr>
          <a:xfrm>
            <a:off x="432000" y="1188000"/>
            <a:ext cx="8280000" cy="5040000"/>
          </a:xfrm>
        </p:spPr>
        <p:txBody>
          <a:bodyPr/>
          <a:lstStyle/>
          <a:p>
            <a:r>
              <a:rPr lang="zh-CN" altLang="en-US" b="1" dirty="0"/>
              <a:t>树的存储结构</a:t>
            </a:r>
            <a:endParaRPr lang="en-US" altLang="zh-CN" b="1" dirty="0"/>
          </a:p>
          <a:p>
            <a:r>
              <a:rPr lang="zh-CN" altLang="en-US" dirty="0"/>
              <a:t>双亲表示法：存储其双亲的位置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缺点：查找孩子困难</a:t>
            </a:r>
          </a:p>
        </p:txBody>
      </p:sp>
      <p:sp>
        <p:nvSpPr>
          <p:cNvPr id="3" name="日期占位符 2"/>
          <p:cNvSpPr>
            <a:spLocks noGrp="1"/>
          </p:cNvSpPr>
          <p:nvPr>
            <p:ph type="dt" sz="half" idx="10"/>
          </p:nvPr>
        </p:nvSpPr>
        <p:spPr/>
        <p:txBody>
          <a:bodyPr/>
          <a:lstStyle/>
          <a:p>
            <a:fld id="{341C8EAD-60E4-4478-814F-68F9796CB3C5}"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34</a:t>
            </a:fld>
            <a:endParaRPr lang="zh-CN" altLang="en-US"/>
          </a:p>
        </p:txBody>
      </p:sp>
      <p:sp>
        <p:nvSpPr>
          <p:cNvPr id="6" name="文本框 5"/>
          <p:cNvSpPr txBox="1"/>
          <p:nvPr/>
        </p:nvSpPr>
        <p:spPr>
          <a:xfrm>
            <a:off x="432000" y="2151529"/>
            <a:ext cx="5123518" cy="2862322"/>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unsigned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MAX_TREE_SIZE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100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parent;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双亲位置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nodes[MAX_TREE_SIZE];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root;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根的位置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树中结点数</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642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520116" y="1850257"/>
            <a:ext cx="4339801" cy="2988863"/>
          </a:xfrm>
          <a:prstGeom prst="rect">
            <a:avLst/>
          </a:prstGeom>
        </p:spPr>
      </p:pic>
      <p:sp>
        <p:nvSpPr>
          <p:cNvPr id="3" name="日期占位符 2"/>
          <p:cNvSpPr>
            <a:spLocks noGrp="1"/>
          </p:cNvSpPr>
          <p:nvPr>
            <p:ph type="dt" sz="half" idx="10"/>
          </p:nvPr>
        </p:nvSpPr>
        <p:spPr/>
        <p:txBody>
          <a:bodyPr/>
          <a:lstStyle/>
          <a:p>
            <a:fld id="{013B06AA-C308-4ACB-93D1-7168431E0F63}"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35</a:t>
            </a:fld>
            <a:endParaRPr lang="zh-CN" altLang="en-US"/>
          </a:p>
        </p:txBody>
      </p:sp>
      <p:sp>
        <p:nvSpPr>
          <p:cNvPr id="2" name="内容占位符 1"/>
          <p:cNvSpPr>
            <a:spLocks noGrp="1"/>
          </p:cNvSpPr>
          <p:nvPr>
            <p:ph idx="1"/>
          </p:nvPr>
        </p:nvSpPr>
        <p:spPr>
          <a:xfrm>
            <a:off x="432000" y="359230"/>
            <a:ext cx="8280000" cy="5868770"/>
          </a:xfrm>
        </p:spPr>
        <p:txBody>
          <a:bodyPr/>
          <a:lstStyle/>
          <a:p>
            <a:r>
              <a:rPr lang="zh-CN" altLang="en-US" dirty="0"/>
              <a:t>孩子链表：孩子个数不定，用链表连接各孩子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缺点：查找双亲困难</a:t>
            </a:r>
          </a:p>
        </p:txBody>
      </p:sp>
      <p:sp>
        <p:nvSpPr>
          <p:cNvPr id="7" name="文本框 6"/>
          <p:cNvSpPr txBox="1"/>
          <p:nvPr/>
        </p:nvSpPr>
        <p:spPr>
          <a:xfrm>
            <a:off x="432000" y="1001801"/>
            <a:ext cx="4400564" cy="3693319"/>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ChildNode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child;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孩子位置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ChildNode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next;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ChildPtr</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ChildPtr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孩子链表</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nodes[MAX_TREE_SIZE];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root;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根的位置</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树中结点数</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60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fade">
                                      <p:cBhvr>
                                        <p:cTn id="1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388474" y="922167"/>
            <a:ext cx="4367053" cy="2752018"/>
          </a:xfrm>
          <a:prstGeom prst="rect">
            <a:avLst/>
          </a:prstGeom>
        </p:spPr>
      </p:pic>
      <p:sp>
        <p:nvSpPr>
          <p:cNvPr id="3" name="日期占位符 2"/>
          <p:cNvSpPr>
            <a:spLocks noGrp="1"/>
          </p:cNvSpPr>
          <p:nvPr>
            <p:ph type="dt" sz="half" idx="10"/>
          </p:nvPr>
        </p:nvSpPr>
        <p:spPr/>
        <p:txBody>
          <a:bodyPr/>
          <a:lstStyle/>
          <a:p>
            <a:fld id="{3BBFC6EB-448F-4473-9576-A1E4900E80C9}"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36</a:t>
            </a:fld>
            <a:endParaRPr lang="zh-CN" altLang="en-US"/>
          </a:p>
        </p:txBody>
      </p:sp>
      <p:sp>
        <p:nvSpPr>
          <p:cNvPr id="2" name="内容占位符 1"/>
          <p:cNvSpPr>
            <a:spLocks noGrp="1"/>
          </p:cNvSpPr>
          <p:nvPr>
            <p:ph idx="1"/>
          </p:nvPr>
        </p:nvSpPr>
        <p:spPr/>
        <p:txBody>
          <a:bodyPr/>
          <a:lstStyle/>
          <a:p>
            <a:r>
              <a:rPr lang="zh-CN" altLang="en-US" dirty="0"/>
              <a:t>带双亲的孩子链表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查找双亲、孩子均方便</a:t>
            </a:r>
            <a:endParaRPr lang="en-US" altLang="zh-CN" dirty="0"/>
          </a:p>
          <a:p>
            <a:r>
              <a:rPr lang="zh-CN" altLang="en-US" dirty="0"/>
              <a:t>缺点：表结构复杂</a:t>
            </a:r>
          </a:p>
        </p:txBody>
      </p:sp>
    </p:spTree>
    <p:extLst>
      <p:ext uri="{BB962C8B-B14F-4D97-AF65-F5344CB8AC3E}">
        <p14:creationId xmlns:p14="http://schemas.microsoft.com/office/powerpoint/2010/main" val="208841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二叉树表示法（孩子兄弟表示法）</a:t>
            </a:r>
            <a:endParaRPr lang="en-US" altLang="zh-CN" dirty="0"/>
          </a:p>
          <a:p>
            <a:r>
              <a:rPr lang="zh-CN" altLang="en-US" dirty="0"/>
              <a:t>将一般的树转化为二叉树</a:t>
            </a:r>
            <a:endParaRPr lang="en-US" altLang="zh-CN" dirty="0"/>
          </a:p>
          <a:p>
            <a:pPr lvl="1"/>
            <a:r>
              <a:rPr lang="zh-CN" altLang="en-US" dirty="0"/>
              <a:t>二叉树的左孩子表示树中结点“第一个孩子”</a:t>
            </a:r>
            <a:endParaRPr lang="en-US" altLang="zh-CN" dirty="0"/>
          </a:p>
          <a:p>
            <a:pPr lvl="1"/>
            <a:r>
              <a:rPr lang="zh-CN" altLang="en-US" dirty="0"/>
              <a:t>二叉树的右孩子表示树中结点“第一个弟弟”</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t>存储结构：类似二叉链表</a:t>
            </a:r>
          </a:p>
        </p:txBody>
      </p:sp>
      <p:sp>
        <p:nvSpPr>
          <p:cNvPr id="3" name="日期占位符 2"/>
          <p:cNvSpPr>
            <a:spLocks noGrp="1"/>
          </p:cNvSpPr>
          <p:nvPr>
            <p:ph type="dt" sz="half" idx="10"/>
          </p:nvPr>
        </p:nvSpPr>
        <p:spPr/>
        <p:txBody>
          <a:bodyPr/>
          <a:lstStyle/>
          <a:p>
            <a:fld id="{6C62824B-E147-4389-8B90-F096B3212E35}"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37</a:t>
            </a:fld>
            <a:endParaRPr lang="zh-CN" altLang="en-US" dirty="0"/>
          </a:p>
        </p:txBody>
      </p:sp>
      <p:grpSp>
        <p:nvGrpSpPr>
          <p:cNvPr id="126" name="组合 125"/>
          <p:cNvGrpSpPr/>
          <p:nvPr/>
        </p:nvGrpSpPr>
        <p:grpSpPr>
          <a:xfrm>
            <a:off x="847262" y="2630224"/>
            <a:ext cx="2944813" cy="1614487"/>
            <a:chOff x="847262" y="2630224"/>
            <a:chExt cx="2944813" cy="1614487"/>
          </a:xfrm>
        </p:grpSpPr>
        <p:sp>
          <p:nvSpPr>
            <p:cNvPr id="7" name="Oval 4"/>
            <p:cNvSpPr>
              <a:spLocks noChangeArrowheads="1"/>
            </p:cNvSpPr>
            <p:nvPr/>
          </p:nvSpPr>
          <p:spPr bwMode="auto">
            <a:xfrm>
              <a:off x="2363325" y="26302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A</a:t>
              </a:r>
            </a:p>
          </p:txBody>
        </p:sp>
        <p:sp>
          <p:nvSpPr>
            <p:cNvPr id="8" name="Oval 5"/>
            <p:cNvSpPr>
              <a:spLocks noChangeArrowheads="1"/>
            </p:cNvSpPr>
            <p:nvPr/>
          </p:nvSpPr>
          <p:spPr bwMode="auto">
            <a:xfrm>
              <a:off x="1494962" y="325887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B</a:t>
              </a:r>
            </a:p>
          </p:txBody>
        </p:sp>
        <p:sp>
          <p:nvSpPr>
            <p:cNvPr id="9" name="Oval 6"/>
            <p:cNvSpPr>
              <a:spLocks noChangeArrowheads="1"/>
            </p:cNvSpPr>
            <p:nvPr/>
          </p:nvSpPr>
          <p:spPr bwMode="auto">
            <a:xfrm>
              <a:off x="2363325" y="325887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C</a:t>
              </a:r>
            </a:p>
          </p:txBody>
        </p:sp>
        <p:sp>
          <p:nvSpPr>
            <p:cNvPr id="10" name="Oval 7"/>
            <p:cNvSpPr>
              <a:spLocks noChangeArrowheads="1"/>
            </p:cNvSpPr>
            <p:nvPr/>
          </p:nvSpPr>
          <p:spPr bwMode="auto">
            <a:xfrm>
              <a:off x="3122150" y="325887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D</a:t>
              </a:r>
            </a:p>
          </p:txBody>
        </p:sp>
        <p:sp>
          <p:nvSpPr>
            <p:cNvPr id="11" name="Oval 8"/>
            <p:cNvSpPr>
              <a:spLocks noChangeArrowheads="1"/>
            </p:cNvSpPr>
            <p:nvPr/>
          </p:nvSpPr>
          <p:spPr bwMode="auto">
            <a:xfrm>
              <a:off x="847262" y="38748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E</a:t>
              </a:r>
            </a:p>
          </p:txBody>
        </p:sp>
        <p:sp>
          <p:nvSpPr>
            <p:cNvPr id="12" name="Oval 9"/>
            <p:cNvSpPr>
              <a:spLocks noChangeArrowheads="1"/>
            </p:cNvSpPr>
            <p:nvPr/>
          </p:nvSpPr>
          <p:spPr bwMode="auto">
            <a:xfrm>
              <a:off x="1494962" y="38748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F</a:t>
              </a:r>
            </a:p>
          </p:txBody>
        </p:sp>
        <p:sp>
          <p:nvSpPr>
            <p:cNvPr id="13" name="Oval 10"/>
            <p:cNvSpPr>
              <a:spLocks noChangeArrowheads="1"/>
            </p:cNvSpPr>
            <p:nvPr/>
          </p:nvSpPr>
          <p:spPr bwMode="auto">
            <a:xfrm>
              <a:off x="2142662" y="38748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G</a:t>
              </a:r>
            </a:p>
          </p:txBody>
        </p:sp>
        <p:sp>
          <p:nvSpPr>
            <p:cNvPr id="14" name="Oval 11"/>
            <p:cNvSpPr>
              <a:spLocks noChangeArrowheads="1"/>
            </p:cNvSpPr>
            <p:nvPr/>
          </p:nvSpPr>
          <p:spPr bwMode="auto">
            <a:xfrm>
              <a:off x="2790362" y="38748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H</a:t>
              </a:r>
            </a:p>
          </p:txBody>
        </p:sp>
        <p:sp>
          <p:nvSpPr>
            <p:cNvPr id="15" name="Oval 12"/>
            <p:cNvSpPr>
              <a:spLocks noChangeArrowheads="1"/>
            </p:cNvSpPr>
            <p:nvPr/>
          </p:nvSpPr>
          <p:spPr bwMode="auto">
            <a:xfrm>
              <a:off x="3439650" y="3874824"/>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I</a:t>
              </a:r>
            </a:p>
          </p:txBody>
        </p:sp>
        <p:sp>
          <p:nvSpPr>
            <p:cNvPr id="16" name="Line 13"/>
            <p:cNvSpPr>
              <a:spLocks noChangeShapeType="1"/>
            </p:cNvSpPr>
            <p:nvPr/>
          </p:nvSpPr>
          <p:spPr bwMode="auto">
            <a:xfrm>
              <a:off x="2530012" y="3000111"/>
              <a:ext cx="0" cy="265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7" name="Line 14"/>
            <p:cNvSpPr>
              <a:spLocks noChangeShapeType="1"/>
            </p:cNvSpPr>
            <p:nvPr/>
          </p:nvSpPr>
          <p:spPr bwMode="auto">
            <a:xfrm flipH="1">
              <a:off x="1807699" y="2879461"/>
              <a:ext cx="563563" cy="4397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sp>
          <p:nvSpPr>
            <p:cNvPr id="18" name="Line 15"/>
            <p:cNvSpPr>
              <a:spLocks noChangeShapeType="1"/>
            </p:cNvSpPr>
            <p:nvPr/>
          </p:nvSpPr>
          <p:spPr bwMode="auto">
            <a:xfrm>
              <a:off x="2702816" y="2888170"/>
              <a:ext cx="528637" cy="3794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sp>
          <p:nvSpPr>
            <p:cNvPr id="19" name="Line 16"/>
            <p:cNvSpPr>
              <a:spLocks noChangeShapeType="1"/>
            </p:cNvSpPr>
            <p:nvPr/>
          </p:nvSpPr>
          <p:spPr bwMode="auto">
            <a:xfrm>
              <a:off x="1666412" y="3635111"/>
              <a:ext cx="0" cy="2460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0" name="Line 17"/>
            <p:cNvSpPr>
              <a:spLocks noChangeShapeType="1"/>
            </p:cNvSpPr>
            <p:nvPr/>
          </p:nvSpPr>
          <p:spPr bwMode="auto">
            <a:xfrm flipH="1">
              <a:off x="1136187" y="3546211"/>
              <a:ext cx="371475" cy="3714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1" name="Line 18"/>
            <p:cNvSpPr>
              <a:spLocks noChangeShapeType="1"/>
            </p:cNvSpPr>
            <p:nvPr/>
          </p:nvSpPr>
          <p:spPr bwMode="auto">
            <a:xfrm>
              <a:off x="1807700" y="3546211"/>
              <a:ext cx="387350" cy="3889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2" name="Line 19"/>
            <p:cNvSpPr>
              <a:spLocks noChangeShapeType="1"/>
            </p:cNvSpPr>
            <p:nvPr/>
          </p:nvSpPr>
          <p:spPr bwMode="auto">
            <a:xfrm flipH="1">
              <a:off x="3042775" y="3582724"/>
              <a:ext cx="176213" cy="298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3" name="Line 20"/>
            <p:cNvSpPr>
              <a:spLocks noChangeShapeType="1"/>
            </p:cNvSpPr>
            <p:nvPr/>
          </p:nvSpPr>
          <p:spPr bwMode="auto">
            <a:xfrm>
              <a:off x="3430125" y="3600186"/>
              <a:ext cx="176213" cy="2809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127" name="组合 126"/>
          <p:cNvGrpSpPr/>
          <p:nvPr/>
        </p:nvGrpSpPr>
        <p:grpSpPr>
          <a:xfrm>
            <a:off x="5263400" y="2365110"/>
            <a:ext cx="2260600" cy="2786063"/>
            <a:chOff x="5263400" y="2365110"/>
            <a:chExt cx="2260600" cy="2786063"/>
          </a:xfrm>
        </p:grpSpPr>
        <p:sp>
          <p:nvSpPr>
            <p:cNvPr id="105" name="Oval 102"/>
            <p:cNvSpPr>
              <a:spLocks noChangeArrowheads="1"/>
            </p:cNvSpPr>
            <p:nvPr/>
          </p:nvSpPr>
          <p:spPr bwMode="auto">
            <a:xfrm>
              <a:off x="6320675" y="2365110"/>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dirty="0">
                  <a:solidFill>
                    <a:schemeClr val="tx1"/>
                  </a:solidFill>
                </a:rPr>
                <a:t>A</a:t>
              </a:r>
            </a:p>
          </p:txBody>
        </p:sp>
        <p:sp>
          <p:nvSpPr>
            <p:cNvPr id="106" name="Oval 103"/>
            <p:cNvSpPr>
              <a:spLocks noChangeArrowheads="1"/>
            </p:cNvSpPr>
            <p:nvPr/>
          </p:nvSpPr>
          <p:spPr bwMode="auto">
            <a:xfrm>
              <a:off x="5752350" y="2781035"/>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B</a:t>
              </a:r>
            </a:p>
          </p:txBody>
        </p:sp>
        <p:sp>
          <p:nvSpPr>
            <p:cNvPr id="107" name="Oval 104"/>
            <p:cNvSpPr>
              <a:spLocks noChangeArrowheads="1"/>
            </p:cNvSpPr>
            <p:nvPr/>
          </p:nvSpPr>
          <p:spPr bwMode="auto">
            <a:xfrm>
              <a:off x="6266700" y="3223948"/>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C</a:t>
              </a:r>
            </a:p>
          </p:txBody>
        </p:sp>
        <p:sp>
          <p:nvSpPr>
            <p:cNvPr id="108" name="Oval 105"/>
            <p:cNvSpPr>
              <a:spLocks noChangeArrowheads="1"/>
            </p:cNvSpPr>
            <p:nvPr/>
          </p:nvSpPr>
          <p:spPr bwMode="auto">
            <a:xfrm>
              <a:off x="6779463" y="3698610"/>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D</a:t>
              </a:r>
            </a:p>
          </p:txBody>
        </p:sp>
        <p:sp>
          <p:nvSpPr>
            <p:cNvPr id="109" name="Oval 106"/>
            <p:cNvSpPr>
              <a:spLocks noChangeArrowheads="1"/>
            </p:cNvSpPr>
            <p:nvPr/>
          </p:nvSpPr>
          <p:spPr bwMode="auto">
            <a:xfrm>
              <a:off x="5263400" y="3223948"/>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E</a:t>
              </a:r>
            </a:p>
          </p:txBody>
        </p:sp>
        <p:sp>
          <p:nvSpPr>
            <p:cNvPr id="110" name="Oval 107"/>
            <p:cNvSpPr>
              <a:spLocks noChangeArrowheads="1"/>
            </p:cNvSpPr>
            <p:nvPr/>
          </p:nvSpPr>
          <p:spPr bwMode="auto">
            <a:xfrm>
              <a:off x="5699963" y="3698610"/>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F</a:t>
              </a:r>
            </a:p>
          </p:txBody>
        </p:sp>
        <p:sp>
          <p:nvSpPr>
            <p:cNvPr id="111" name="Oval 108"/>
            <p:cNvSpPr>
              <a:spLocks noChangeArrowheads="1"/>
            </p:cNvSpPr>
            <p:nvPr/>
          </p:nvSpPr>
          <p:spPr bwMode="auto">
            <a:xfrm>
              <a:off x="6063500" y="4262173"/>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G</a:t>
              </a:r>
            </a:p>
          </p:txBody>
        </p:sp>
        <p:sp>
          <p:nvSpPr>
            <p:cNvPr id="112" name="Oval 109"/>
            <p:cNvSpPr>
              <a:spLocks noChangeArrowheads="1"/>
            </p:cNvSpPr>
            <p:nvPr/>
          </p:nvSpPr>
          <p:spPr bwMode="auto">
            <a:xfrm>
              <a:off x="6623888" y="4279635"/>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H</a:t>
              </a:r>
            </a:p>
          </p:txBody>
        </p:sp>
        <p:sp>
          <p:nvSpPr>
            <p:cNvPr id="113" name="Oval 110"/>
            <p:cNvSpPr>
              <a:spLocks noChangeArrowheads="1"/>
            </p:cNvSpPr>
            <p:nvPr/>
          </p:nvSpPr>
          <p:spPr bwMode="auto">
            <a:xfrm>
              <a:off x="7171575" y="4781285"/>
              <a:ext cx="352425" cy="369888"/>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a:r>
                <a:rPr lang="en-US" altLang="zh-CN" sz="2000">
                  <a:solidFill>
                    <a:schemeClr val="tx1"/>
                  </a:solidFill>
                </a:rPr>
                <a:t>I</a:t>
              </a:r>
            </a:p>
          </p:txBody>
        </p:sp>
        <p:sp>
          <p:nvSpPr>
            <p:cNvPr id="114" name="Line 111"/>
            <p:cNvSpPr>
              <a:spLocks noChangeShapeType="1"/>
            </p:cNvSpPr>
            <p:nvPr/>
          </p:nvSpPr>
          <p:spPr bwMode="auto">
            <a:xfrm flipH="1">
              <a:off x="6062296" y="2585507"/>
              <a:ext cx="265113" cy="265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115" name="Line 112"/>
            <p:cNvSpPr>
              <a:spLocks noChangeShapeType="1"/>
            </p:cNvSpPr>
            <p:nvPr/>
          </p:nvSpPr>
          <p:spPr bwMode="auto">
            <a:xfrm flipH="1">
              <a:off x="5558675" y="3063427"/>
              <a:ext cx="228600" cy="2301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16" name="Line 113"/>
            <p:cNvSpPr>
              <a:spLocks noChangeShapeType="1"/>
            </p:cNvSpPr>
            <p:nvPr/>
          </p:nvSpPr>
          <p:spPr bwMode="auto">
            <a:xfrm>
              <a:off x="5558675" y="3531923"/>
              <a:ext cx="211138" cy="211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17" name="Line 114"/>
            <p:cNvSpPr>
              <a:spLocks noChangeShapeType="1"/>
            </p:cNvSpPr>
            <p:nvPr/>
          </p:nvSpPr>
          <p:spPr bwMode="auto">
            <a:xfrm>
              <a:off x="5980950" y="4008173"/>
              <a:ext cx="247650" cy="2460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18" name="Line 115"/>
            <p:cNvSpPr>
              <a:spLocks noChangeShapeType="1"/>
            </p:cNvSpPr>
            <p:nvPr/>
          </p:nvSpPr>
          <p:spPr bwMode="auto">
            <a:xfrm>
              <a:off x="6062296" y="3090764"/>
              <a:ext cx="22860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19" name="Line 116"/>
            <p:cNvSpPr>
              <a:spLocks noChangeShapeType="1"/>
            </p:cNvSpPr>
            <p:nvPr/>
          </p:nvSpPr>
          <p:spPr bwMode="auto">
            <a:xfrm>
              <a:off x="6537321" y="3558078"/>
              <a:ext cx="265113" cy="2651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20" name="Line 117"/>
            <p:cNvSpPr>
              <a:spLocks noChangeShapeType="1"/>
            </p:cNvSpPr>
            <p:nvPr/>
          </p:nvSpPr>
          <p:spPr bwMode="auto">
            <a:xfrm flipH="1">
              <a:off x="6828675" y="4060560"/>
              <a:ext cx="106363" cy="211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121" name="Line 118"/>
            <p:cNvSpPr>
              <a:spLocks noChangeShapeType="1"/>
            </p:cNvSpPr>
            <p:nvPr/>
          </p:nvSpPr>
          <p:spPr bwMode="auto">
            <a:xfrm>
              <a:off x="6935038" y="4592411"/>
              <a:ext cx="268288" cy="2714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grpSp>
      <p:sp>
        <p:nvSpPr>
          <p:cNvPr id="128" name="右箭头 127"/>
          <p:cNvSpPr/>
          <p:nvPr/>
        </p:nvSpPr>
        <p:spPr>
          <a:xfrm>
            <a:off x="4101737" y="3267583"/>
            <a:ext cx="757646" cy="4905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文本框 5"/>
          <p:cNvSpPr txBox="1"/>
          <p:nvPr/>
        </p:nvSpPr>
        <p:spPr>
          <a:xfrm>
            <a:off x="432000" y="4968688"/>
            <a:ext cx="4616970" cy="1200329"/>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nextsibling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88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arn(inVertical)">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wipe(left)">
                                      <p:cBhvr>
                                        <p:cTn id="12" dur="500"/>
                                        <p:tgtEl>
                                          <p:spTgt spid="128"/>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127"/>
                                        </p:tgtEl>
                                        <p:attrNameLst>
                                          <p:attrName>style.visibility</p:attrName>
                                        </p:attrNameLst>
                                      </p:cBhvr>
                                      <p:to>
                                        <p:strVal val="visible"/>
                                      </p:to>
                                    </p:set>
                                    <p:animEffect transition="in" filter="barn(inVertical)">
                                      <p:cBhvr>
                                        <p:cTn id="16" dur="500"/>
                                        <p:tgtEl>
                                          <p:spTgt spid="1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孩子兄弟表示法与二叉链表表示法的图示</a:t>
            </a:r>
          </a:p>
        </p:txBody>
      </p:sp>
      <p:sp>
        <p:nvSpPr>
          <p:cNvPr id="3" name="日期占位符 2"/>
          <p:cNvSpPr>
            <a:spLocks noGrp="1"/>
          </p:cNvSpPr>
          <p:nvPr>
            <p:ph type="dt" sz="half" idx="10"/>
          </p:nvPr>
        </p:nvSpPr>
        <p:spPr/>
        <p:txBody>
          <a:bodyPr/>
          <a:lstStyle/>
          <a:p>
            <a:fld id="{DB976603-611F-41B5-BA45-1963C020AD42}"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38</a:t>
            </a:fld>
            <a:endParaRPr lang="zh-CN" altLang="en-US"/>
          </a:p>
        </p:txBody>
      </p:sp>
      <p:pic>
        <p:nvPicPr>
          <p:cNvPr id="6" name="图片 5"/>
          <p:cNvPicPr>
            <a:picLocks noChangeAspect="1"/>
          </p:cNvPicPr>
          <p:nvPr/>
        </p:nvPicPr>
        <p:blipFill rotWithShape="1">
          <a:blip r:embed="rId2"/>
          <a:srcRect b="9272"/>
          <a:stretch/>
        </p:blipFill>
        <p:spPr>
          <a:xfrm>
            <a:off x="1691212" y="1069490"/>
            <a:ext cx="5761576" cy="4349676"/>
          </a:xfrm>
          <a:prstGeom prst="rect">
            <a:avLst/>
          </a:prstGeom>
        </p:spPr>
      </p:pic>
    </p:spTree>
    <p:extLst>
      <p:ext uri="{BB962C8B-B14F-4D97-AF65-F5344CB8AC3E}">
        <p14:creationId xmlns:p14="http://schemas.microsoft.com/office/powerpoint/2010/main" val="327394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将森林转化为二叉树</a:t>
            </a:r>
            <a:endParaRPr lang="en-US" altLang="zh-CN" dirty="0"/>
          </a:p>
          <a:p>
            <a:pPr lvl="1"/>
            <a:r>
              <a:rPr lang="zh-CN" altLang="en-US" dirty="0"/>
              <a:t>定义每棵树的根节点的“第一个弟弟”为其后一棵树的根结点，仿照树转化为二叉树的办法</a:t>
            </a:r>
          </a:p>
        </p:txBody>
      </p:sp>
      <p:sp>
        <p:nvSpPr>
          <p:cNvPr id="3" name="日期占位符 2"/>
          <p:cNvSpPr>
            <a:spLocks noGrp="1"/>
          </p:cNvSpPr>
          <p:nvPr>
            <p:ph type="dt" sz="half" idx="10"/>
          </p:nvPr>
        </p:nvSpPr>
        <p:spPr/>
        <p:txBody>
          <a:bodyPr/>
          <a:lstStyle/>
          <a:p>
            <a:fld id="{3AA3474E-C288-47E1-8931-DAEAB2A8E125}"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39</a:t>
            </a:fld>
            <a:endParaRPr lang="zh-CN" altLang="en-US"/>
          </a:p>
        </p:txBody>
      </p:sp>
      <p:grpSp>
        <p:nvGrpSpPr>
          <p:cNvPr id="93" name="组合 92"/>
          <p:cNvGrpSpPr/>
          <p:nvPr/>
        </p:nvGrpSpPr>
        <p:grpSpPr>
          <a:xfrm>
            <a:off x="620712" y="1935163"/>
            <a:ext cx="3902075" cy="1527175"/>
            <a:chOff x="620712" y="1935163"/>
            <a:chExt cx="3902075" cy="1527175"/>
          </a:xfrm>
        </p:grpSpPr>
        <p:grpSp>
          <p:nvGrpSpPr>
            <p:cNvPr id="7" name="Group 4"/>
            <p:cNvGrpSpPr>
              <a:grpSpLocks/>
            </p:cNvGrpSpPr>
            <p:nvPr/>
          </p:nvGrpSpPr>
          <p:grpSpPr bwMode="auto">
            <a:xfrm>
              <a:off x="620712" y="1978026"/>
              <a:ext cx="1979613" cy="998538"/>
              <a:chOff x="408" y="1422"/>
              <a:chExt cx="1247" cy="629"/>
            </a:xfrm>
          </p:grpSpPr>
          <p:sp>
            <p:nvSpPr>
              <p:cNvPr id="20" name="Oval 5"/>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dirty="0">
                    <a:solidFill>
                      <a:schemeClr val="tx1"/>
                    </a:solidFill>
                  </a:rPr>
                  <a:t>A</a:t>
                </a:r>
              </a:p>
            </p:txBody>
          </p:sp>
          <p:sp>
            <p:nvSpPr>
              <p:cNvPr id="21" name="Oval 6"/>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B</a:t>
                </a:r>
              </a:p>
            </p:txBody>
          </p:sp>
          <p:sp>
            <p:nvSpPr>
              <p:cNvPr id="22" name="Oval 7"/>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C</a:t>
                </a:r>
              </a:p>
            </p:txBody>
          </p:sp>
          <p:sp>
            <p:nvSpPr>
              <p:cNvPr id="23" name="Oval 8"/>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D</a:t>
                </a:r>
              </a:p>
            </p:txBody>
          </p:sp>
          <p:sp>
            <p:nvSpPr>
              <p:cNvPr id="24" name="Line 9"/>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5" name="Line 10"/>
              <p:cNvSpPr>
                <a:spLocks noChangeShapeType="1"/>
              </p:cNvSpPr>
              <p:nvPr/>
            </p:nvSpPr>
            <p:spPr bwMode="auto">
              <a:xfrm flipH="1">
                <a:off x="609" y="1588"/>
                <a:ext cx="359" cy="2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sp>
            <p:nvSpPr>
              <p:cNvPr id="26" name="Line 11"/>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8" name="Group 12"/>
            <p:cNvGrpSpPr>
              <a:grpSpLocks/>
            </p:cNvGrpSpPr>
            <p:nvPr/>
          </p:nvGrpSpPr>
          <p:grpSpPr bwMode="auto">
            <a:xfrm>
              <a:off x="2967037" y="1935163"/>
              <a:ext cx="376238" cy="1039813"/>
              <a:chOff x="1886" y="1395"/>
              <a:chExt cx="237" cy="655"/>
            </a:xfrm>
          </p:grpSpPr>
          <p:sp>
            <p:nvSpPr>
              <p:cNvPr id="17" name="Oval 13"/>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E</a:t>
                </a:r>
              </a:p>
            </p:txBody>
          </p:sp>
          <p:sp>
            <p:nvSpPr>
              <p:cNvPr id="18" name="Oval 14"/>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F</a:t>
                </a:r>
              </a:p>
            </p:txBody>
          </p:sp>
          <p:sp>
            <p:nvSpPr>
              <p:cNvPr id="19" name="Line 15"/>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9" name="Group 16"/>
            <p:cNvGrpSpPr>
              <a:grpSpLocks/>
            </p:cNvGrpSpPr>
            <p:nvPr/>
          </p:nvGrpSpPr>
          <p:grpSpPr bwMode="auto">
            <a:xfrm>
              <a:off x="3503612" y="1935163"/>
              <a:ext cx="1019175" cy="1527175"/>
              <a:chOff x="2224" y="1395"/>
              <a:chExt cx="642" cy="962"/>
            </a:xfrm>
          </p:grpSpPr>
          <p:sp>
            <p:nvSpPr>
              <p:cNvPr id="10" name="Oval 17"/>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G</a:t>
                </a:r>
              </a:p>
            </p:txBody>
          </p:sp>
          <p:sp>
            <p:nvSpPr>
              <p:cNvPr id="11" name="Oval 18"/>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H</a:t>
                </a:r>
              </a:p>
            </p:txBody>
          </p:sp>
          <p:sp>
            <p:nvSpPr>
              <p:cNvPr id="12" name="Oval 19"/>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I</a:t>
                </a:r>
              </a:p>
            </p:txBody>
          </p:sp>
          <p:sp>
            <p:nvSpPr>
              <p:cNvPr id="13" name="Line 20"/>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14" name="Line 21"/>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15" name="Oval 22"/>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J</a:t>
                </a:r>
              </a:p>
            </p:txBody>
          </p:sp>
          <p:sp>
            <p:nvSpPr>
              <p:cNvPr id="16" name="Line 23"/>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sp>
        <p:nvSpPr>
          <p:cNvPr id="51" name="Line 58"/>
          <p:cNvSpPr>
            <a:spLocks noChangeShapeType="1"/>
          </p:cNvSpPr>
          <p:nvPr/>
        </p:nvSpPr>
        <p:spPr bwMode="auto">
          <a:xfrm>
            <a:off x="1947168" y="4406584"/>
            <a:ext cx="793750" cy="0"/>
          </a:xfrm>
          <a:prstGeom prst="line">
            <a:avLst/>
          </a:prstGeom>
          <a:noFill/>
          <a:ln w="9525">
            <a:solidFill>
              <a:srgbClr val="0066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52" name="Line 59"/>
          <p:cNvSpPr>
            <a:spLocks noChangeShapeType="1"/>
          </p:cNvSpPr>
          <p:nvPr/>
        </p:nvSpPr>
        <p:spPr bwMode="auto">
          <a:xfrm>
            <a:off x="3093343" y="4406584"/>
            <a:ext cx="811213" cy="0"/>
          </a:xfrm>
          <a:prstGeom prst="line">
            <a:avLst/>
          </a:prstGeom>
          <a:noFill/>
          <a:ln w="9525">
            <a:solidFill>
              <a:srgbClr val="0066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nvGrpSpPr>
          <p:cNvPr id="95" name="组合 94"/>
          <p:cNvGrpSpPr/>
          <p:nvPr/>
        </p:nvGrpSpPr>
        <p:grpSpPr>
          <a:xfrm>
            <a:off x="1169293" y="4185921"/>
            <a:ext cx="3125788" cy="2028825"/>
            <a:chOff x="1169293" y="4185921"/>
            <a:chExt cx="3125788" cy="2028825"/>
          </a:xfrm>
        </p:grpSpPr>
        <p:grpSp>
          <p:nvGrpSpPr>
            <p:cNvPr id="49" name="Group 46"/>
            <p:cNvGrpSpPr>
              <a:grpSpLocks/>
            </p:cNvGrpSpPr>
            <p:nvPr/>
          </p:nvGrpSpPr>
          <p:grpSpPr bwMode="auto">
            <a:xfrm>
              <a:off x="1169293" y="4185921"/>
              <a:ext cx="1238250" cy="1827213"/>
              <a:chOff x="359" y="2752"/>
              <a:chExt cx="780" cy="1151"/>
            </a:xfrm>
          </p:grpSpPr>
          <p:sp>
            <p:nvSpPr>
              <p:cNvPr id="64" name="Oval 47"/>
              <p:cNvSpPr>
                <a:spLocks noChangeArrowheads="1"/>
              </p:cNvSpPr>
              <p:nvPr/>
            </p:nvSpPr>
            <p:spPr bwMode="auto">
              <a:xfrm>
                <a:off x="628" y="275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dirty="0">
                    <a:solidFill>
                      <a:schemeClr val="tx1"/>
                    </a:solidFill>
                  </a:rPr>
                  <a:t>A</a:t>
                </a:r>
              </a:p>
            </p:txBody>
          </p:sp>
          <p:sp>
            <p:nvSpPr>
              <p:cNvPr id="65" name="Oval 48"/>
              <p:cNvSpPr>
                <a:spLocks noChangeArrowheads="1"/>
              </p:cNvSpPr>
              <p:nvPr/>
            </p:nvSpPr>
            <p:spPr bwMode="auto">
              <a:xfrm>
                <a:off x="359" y="309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B</a:t>
                </a:r>
              </a:p>
            </p:txBody>
          </p:sp>
          <p:sp>
            <p:nvSpPr>
              <p:cNvPr id="66" name="Oval 49"/>
              <p:cNvSpPr>
                <a:spLocks noChangeArrowheads="1"/>
              </p:cNvSpPr>
              <p:nvPr/>
            </p:nvSpPr>
            <p:spPr bwMode="auto">
              <a:xfrm>
                <a:off x="628" y="339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C</a:t>
                </a:r>
              </a:p>
            </p:txBody>
          </p:sp>
          <p:sp>
            <p:nvSpPr>
              <p:cNvPr id="67" name="Oval 50"/>
              <p:cNvSpPr>
                <a:spLocks noChangeArrowheads="1"/>
              </p:cNvSpPr>
              <p:nvPr/>
            </p:nvSpPr>
            <p:spPr bwMode="auto">
              <a:xfrm>
                <a:off x="917" y="3670"/>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D</a:t>
                </a:r>
              </a:p>
            </p:txBody>
          </p:sp>
          <p:sp>
            <p:nvSpPr>
              <p:cNvPr id="68" name="Line 51"/>
              <p:cNvSpPr>
                <a:spLocks noChangeShapeType="1"/>
              </p:cNvSpPr>
              <p:nvPr/>
            </p:nvSpPr>
            <p:spPr bwMode="auto">
              <a:xfrm flipH="1">
                <a:off x="556" y="2966"/>
                <a:ext cx="111" cy="16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69" name="Line 52"/>
              <p:cNvSpPr>
                <a:spLocks noChangeShapeType="1"/>
              </p:cNvSpPr>
              <p:nvPr/>
            </p:nvSpPr>
            <p:spPr bwMode="auto">
              <a:xfrm>
                <a:off x="545" y="3277"/>
                <a:ext cx="144" cy="14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70" name="Line 53"/>
              <p:cNvSpPr>
                <a:spLocks noChangeShapeType="1"/>
              </p:cNvSpPr>
              <p:nvPr/>
            </p:nvSpPr>
            <p:spPr bwMode="auto">
              <a:xfrm>
                <a:off x="811" y="3589"/>
                <a:ext cx="134"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50" name="Group 54"/>
            <p:cNvGrpSpPr>
              <a:grpSpLocks/>
            </p:cNvGrpSpPr>
            <p:nvPr/>
          </p:nvGrpSpPr>
          <p:grpSpPr bwMode="auto">
            <a:xfrm>
              <a:off x="2367856" y="4230371"/>
              <a:ext cx="730250" cy="1004888"/>
              <a:chOff x="1625" y="2991"/>
              <a:chExt cx="460" cy="633"/>
            </a:xfrm>
          </p:grpSpPr>
          <p:sp>
            <p:nvSpPr>
              <p:cNvPr id="61" name="Oval 55"/>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E</a:t>
                </a:r>
              </a:p>
            </p:txBody>
          </p:sp>
          <p:sp>
            <p:nvSpPr>
              <p:cNvPr id="62" name="Oval 56"/>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F</a:t>
                </a:r>
              </a:p>
            </p:txBody>
          </p:sp>
          <p:sp>
            <p:nvSpPr>
              <p:cNvPr id="63" name="Line 57"/>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53" name="Group 60"/>
            <p:cNvGrpSpPr>
              <a:grpSpLocks/>
            </p:cNvGrpSpPr>
            <p:nvPr/>
          </p:nvGrpSpPr>
          <p:grpSpPr bwMode="auto">
            <a:xfrm>
              <a:off x="3521968" y="4300221"/>
              <a:ext cx="773113" cy="1914525"/>
              <a:chOff x="4530" y="1359"/>
              <a:chExt cx="487" cy="1206"/>
            </a:xfrm>
          </p:grpSpPr>
          <p:sp>
            <p:nvSpPr>
              <p:cNvPr id="54" name="Oval 61"/>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G</a:t>
                </a:r>
              </a:p>
            </p:txBody>
          </p:sp>
          <p:sp>
            <p:nvSpPr>
              <p:cNvPr id="55" name="Oval 62"/>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H</a:t>
                </a:r>
              </a:p>
            </p:txBody>
          </p:sp>
          <p:sp>
            <p:nvSpPr>
              <p:cNvPr id="56" name="Oval 63"/>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I</a:t>
                </a:r>
              </a:p>
            </p:txBody>
          </p:sp>
          <p:sp>
            <p:nvSpPr>
              <p:cNvPr id="57" name="Line 64"/>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58" name="Oval 65"/>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J</a:t>
                </a:r>
              </a:p>
            </p:txBody>
          </p:sp>
          <p:sp>
            <p:nvSpPr>
              <p:cNvPr id="59" name="Line 66"/>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60" name="Line 67"/>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grpSp>
        <p:nvGrpSpPr>
          <p:cNvPr id="97" name="组合 96"/>
          <p:cNvGrpSpPr/>
          <p:nvPr/>
        </p:nvGrpSpPr>
        <p:grpSpPr>
          <a:xfrm>
            <a:off x="5951318" y="2480470"/>
            <a:ext cx="2127251" cy="2906712"/>
            <a:chOff x="5951318" y="2480470"/>
            <a:chExt cx="2127251" cy="2906712"/>
          </a:xfrm>
        </p:grpSpPr>
        <p:sp>
          <p:nvSpPr>
            <p:cNvPr id="72" name="Oval 69"/>
            <p:cNvSpPr>
              <a:spLocks noChangeArrowheads="1"/>
            </p:cNvSpPr>
            <p:nvPr/>
          </p:nvSpPr>
          <p:spPr bwMode="auto">
            <a:xfrm>
              <a:off x="6748243" y="2480470"/>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dirty="0">
                  <a:solidFill>
                    <a:schemeClr val="tx1"/>
                  </a:solidFill>
                </a:rPr>
                <a:t>A</a:t>
              </a:r>
            </a:p>
          </p:txBody>
        </p:sp>
        <p:sp>
          <p:nvSpPr>
            <p:cNvPr id="73" name="Oval 70"/>
            <p:cNvSpPr>
              <a:spLocks noChangeArrowheads="1"/>
            </p:cNvSpPr>
            <p:nvPr/>
          </p:nvSpPr>
          <p:spPr bwMode="auto">
            <a:xfrm>
              <a:off x="5951318" y="3021807"/>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B</a:t>
              </a:r>
            </a:p>
          </p:txBody>
        </p:sp>
        <p:sp>
          <p:nvSpPr>
            <p:cNvPr id="74" name="Oval 71"/>
            <p:cNvSpPr>
              <a:spLocks noChangeArrowheads="1"/>
            </p:cNvSpPr>
            <p:nvPr/>
          </p:nvSpPr>
          <p:spPr bwMode="auto">
            <a:xfrm>
              <a:off x="6291043" y="3693320"/>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C</a:t>
              </a:r>
            </a:p>
          </p:txBody>
        </p:sp>
        <p:sp>
          <p:nvSpPr>
            <p:cNvPr id="75" name="Oval 72"/>
            <p:cNvSpPr>
              <a:spLocks noChangeArrowheads="1"/>
            </p:cNvSpPr>
            <p:nvPr/>
          </p:nvSpPr>
          <p:spPr bwMode="auto">
            <a:xfrm>
              <a:off x="6626006" y="4171157"/>
              <a:ext cx="352425" cy="3698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D</a:t>
              </a:r>
            </a:p>
          </p:txBody>
        </p:sp>
        <p:sp>
          <p:nvSpPr>
            <p:cNvPr id="76" name="Line 73"/>
            <p:cNvSpPr>
              <a:spLocks noChangeShapeType="1"/>
            </p:cNvSpPr>
            <p:nvPr/>
          </p:nvSpPr>
          <p:spPr bwMode="auto">
            <a:xfrm>
              <a:off x="6192617" y="3380062"/>
              <a:ext cx="211138" cy="329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sp>
          <p:nvSpPr>
            <p:cNvPr id="77" name="Line 74"/>
            <p:cNvSpPr>
              <a:spLocks noChangeShapeType="1"/>
            </p:cNvSpPr>
            <p:nvPr/>
          </p:nvSpPr>
          <p:spPr bwMode="auto">
            <a:xfrm>
              <a:off x="6581556" y="4025107"/>
              <a:ext cx="176213" cy="174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grpSp>
          <p:nvGrpSpPr>
            <p:cNvPr id="78" name="Group 75"/>
            <p:cNvGrpSpPr>
              <a:grpSpLocks/>
            </p:cNvGrpSpPr>
            <p:nvPr/>
          </p:nvGrpSpPr>
          <p:grpSpPr bwMode="auto">
            <a:xfrm>
              <a:off x="6868893" y="3074195"/>
              <a:ext cx="730250" cy="1004887"/>
              <a:chOff x="1625" y="2991"/>
              <a:chExt cx="460" cy="633"/>
            </a:xfrm>
          </p:grpSpPr>
          <p:sp>
            <p:nvSpPr>
              <p:cNvPr id="90" name="Oval 76"/>
              <p:cNvSpPr>
                <a:spLocks noChangeArrowheads="1"/>
              </p:cNvSpPr>
              <p:nvPr/>
            </p:nvSpPr>
            <p:spPr bwMode="auto">
              <a:xfrm>
                <a:off x="1863" y="2991"/>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E</a:t>
                </a:r>
              </a:p>
            </p:txBody>
          </p:sp>
          <p:sp>
            <p:nvSpPr>
              <p:cNvPr id="91" name="Oval 77"/>
              <p:cNvSpPr>
                <a:spLocks noChangeArrowheads="1"/>
              </p:cNvSpPr>
              <p:nvPr/>
            </p:nvSpPr>
            <p:spPr bwMode="auto">
              <a:xfrm>
                <a:off x="1625" y="3391"/>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F</a:t>
                </a:r>
              </a:p>
            </p:txBody>
          </p:sp>
          <p:sp>
            <p:nvSpPr>
              <p:cNvPr id="92" name="Line 78"/>
              <p:cNvSpPr>
                <a:spLocks noChangeShapeType="1"/>
              </p:cNvSpPr>
              <p:nvPr/>
            </p:nvSpPr>
            <p:spPr bwMode="auto">
              <a:xfrm flipH="1">
                <a:off x="1800" y="3222"/>
                <a:ext cx="122" cy="1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sp>
          <p:nvSpPr>
            <p:cNvPr id="79" name="Line 79"/>
            <p:cNvSpPr>
              <a:spLocks noChangeShapeType="1"/>
            </p:cNvSpPr>
            <p:nvPr/>
          </p:nvSpPr>
          <p:spPr bwMode="auto">
            <a:xfrm>
              <a:off x="7053043" y="2813845"/>
              <a:ext cx="282575" cy="2825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80" name="Line 80"/>
            <p:cNvSpPr>
              <a:spLocks noChangeShapeType="1"/>
            </p:cNvSpPr>
            <p:nvPr/>
          </p:nvSpPr>
          <p:spPr bwMode="auto">
            <a:xfrm>
              <a:off x="7564218" y="3396457"/>
              <a:ext cx="142875" cy="1397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81" name="Line 81"/>
            <p:cNvSpPr>
              <a:spLocks noChangeShapeType="1"/>
            </p:cNvSpPr>
            <p:nvPr/>
          </p:nvSpPr>
          <p:spPr bwMode="auto">
            <a:xfrm flipH="1">
              <a:off x="6295825" y="2749325"/>
              <a:ext cx="476250" cy="3714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nvGrpSpPr>
            <p:cNvPr id="82" name="Group 82"/>
            <p:cNvGrpSpPr>
              <a:grpSpLocks/>
            </p:cNvGrpSpPr>
            <p:nvPr/>
          </p:nvGrpSpPr>
          <p:grpSpPr bwMode="auto">
            <a:xfrm>
              <a:off x="7305456" y="3472657"/>
              <a:ext cx="773113" cy="1914525"/>
              <a:chOff x="4530" y="1359"/>
              <a:chExt cx="487" cy="1206"/>
            </a:xfrm>
          </p:grpSpPr>
          <p:sp>
            <p:nvSpPr>
              <p:cNvPr id="83" name="Oval 83"/>
              <p:cNvSpPr>
                <a:spLocks noChangeArrowheads="1"/>
              </p:cNvSpPr>
              <p:nvPr/>
            </p:nvSpPr>
            <p:spPr bwMode="auto">
              <a:xfrm>
                <a:off x="4767" y="1359"/>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G</a:t>
                </a:r>
              </a:p>
            </p:txBody>
          </p:sp>
          <p:sp>
            <p:nvSpPr>
              <p:cNvPr id="84" name="Oval 84"/>
              <p:cNvSpPr>
                <a:spLocks noChangeArrowheads="1"/>
              </p:cNvSpPr>
              <p:nvPr/>
            </p:nvSpPr>
            <p:spPr bwMode="auto">
              <a:xfrm>
                <a:off x="4530" y="1703"/>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H</a:t>
                </a:r>
              </a:p>
            </p:txBody>
          </p:sp>
          <p:sp>
            <p:nvSpPr>
              <p:cNvPr id="85" name="Oval 85"/>
              <p:cNvSpPr>
                <a:spLocks noChangeArrowheads="1"/>
              </p:cNvSpPr>
              <p:nvPr/>
            </p:nvSpPr>
            <p:spPr bwMode="auto">
              <a:xfrm>
                <a:off x="4795" y="2003"/>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I</a:t>
                </a:r>
              </a:p>
            </p:txBody>
          </p:sp>
          <p:sp>
            <p:nvSpPr>
              <p:cNvPr id="86" name="Line 86"/>
              <p:cNvSpPr>
                <a:spLocks noChangeShapeType="1"/>
              </p:cNvSpPr>
              <p:nvPr/>
            </p:nvSpPr>
            <p:spPr bwMode="auto">
              <a:xfrm flipH="1">
                <a:off x="4700" y="1586"/>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87" name="Oval 87"/>
              <p:cNvSpPr>
                <a:spLocks noChangeArrowheads="1"/>
              </p:cNvSpPr>
              <p:nvPr/>
            </p:nvSpPr>
            <p:spPr bwMode="auto">
              <a:xfrm>
                <a:off x="4580" y="233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J</a:t>
                </a:r>
              </a:p>
            </p:txBody>
          </p:sp>
          <p:sp>
            <p:nvSpPr>
              <p:cNvPr id="88" name="Line 88"/>
              <p:cNvSpPr>
                <a:spLocks noChangeShapeType="1"/>
              </p:cNvSpPr>
              <p:nvPr/>
            </p:nvSpPr>
            <p:spPr bwMode="auto">
              <a:xfrm>
                <a:off x="4723" y="1900"/>
                <a:ext cx="122" cy="12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89" name="Line 89"/>
              <p:cNvSpPr>
                <a:spLocks noChangeShapeType="1"/>
              </p:cNvSpPr>
              <p:nvPr/>
            </p:nvSpPr>
            <p:spPr bwMode="auto">
              <a:xfrm flipH="1">
                <a:off x="4767" y="2222"/>
                <a:ext cx="78"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sp>
        <p:nvSpPr>
          <p:cNvPr id="94" name="下箭头 93"/>
          <p:cNvSpPr/>
          <p:nvPr/>
        </p:nvSpPr>
        <p:spPr>
          <a:xfrm>
            <a:off x="2740917" y="3291840"/>
            <a:ext cx="432000" cy="612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6" name="右箭头 95"/>
          <p:cNvSpPr/>
          <p:nvPr/>
        </p:nvSpPr>
        <p:spPr>
          <a:xfrm>
            <a:off x="4824549" y="4670109"/>
            <a:ext cx="720000" cy="468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87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arn(inVertic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up)">
                                      <p:cBhvr>
                                        <p:cTn id="12" dur="500"/>
                                        <p:tgtEl>
                                          <p:spTgt spid="94"/>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barn(inVertical)">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arn(outVertical)">
                                      <p:cBhvr>
                                        <p:cTn id="21" dur="500"/>
                                        <p:tgtEl>
                                          <p:spTgt spid="51"/>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arn(outVertical)">
                                      <p:cBhvr>
                                        <p:cTn id="24" dur="500"/>
                                        <p:tgtEl>
                                          <p:spTgt spid="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wipe(left)">
                                      <p:cBhvr>
                                        <p:cTn id="29" dur="500"/>
                                        <p:tgtEl>
                                          <p:spTgt spid="96"/>
                                        </p:tgtEl>
                                      </p:cBhvr>
                                    </p:animEffec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barn(inVertical)">
                                      <p:cBhvr>
                                        <p:cTn id="3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94" grpId="0" animBg="1"/>
      <p:bldP spid="9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8F718C9-7709-4B36-95FB-D10AA1068F41}"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a:t>
            </a:fld>
            <a:endParaRPr lang="zh-CN" altLang="en-US"/>
          </a:p>
        </p:txBody>
      </p:sp>
      <p:sp>
        <p:nvSpPr>
          <p:cNvPr id="6" name="文本框 5"/>
          <p:cNvSpPr txBox="1"/>
          <p:nvPr/>
        </p:nvSpPr>
        <p:spPr>
          <a:xfrm>
            <a:off x="2124891" y="853197"/>
            <a:ext cx="1467068" cy="400110"/>
          </a:xfrm>
          <a:prstGeom prst="rect">
            <a:avLst/>
          </a:prstGeom>
          <a:noFill/>
        </p:spPr>
        <p:txBody>
          <a:bodyPr wrap="none" rtlCol="0">
            <a:spAutoFit/>
          </a:bodyPr>
          <a:lstStyle/>
          <a:p>
            <a:r>
              <a:rPr lang="zh-CN" altLang="en-US" sz="2000" dirty="0"/>
              <a:t>空树</a:t>
            </a:r>
            <a:r>
              <a:rPr lang="en-US" altLang="zh-CN" sz="2000" dirty="0"/>
              <a:t>(n=0)</a:t>
            </a:r>
            <a:endParaRPr lang="zh-CN" altLang="en-US" sz="2000" dirty="0"/>
          </a:p>
        </p:txBody>
      </p:sp>
      <p:sp>
        <p:nvSpPr>
          <p:cNvPr id="7" name="文本框 6"/>
          <p:cNvSpPr txBox="1"/>
          <p:nvPr/>
        </p:nvSpPr>
        <p:spPr>
          <a:xfrm>
            <a:off x="696686" y="2814664"/>
            <a:ext cx="3005951" cy="400110"/>
          </a:xfrm>
          <a:prstGeom prst="rect">
            <a:avLst/>
          </a:prstGeom>
          <a:noFill/>
        </p:spPr>
        <p:txBody>
          <a:bodyPr wrap="none" rtlCol="0">
            <a:spAutoFit/>
          </a:bodyPr>
          <a:lstStyle/>
          <a:p>
            <a:r>
              <a:rPr lang="zh-CN" altLang="en-US" sz="2000" dirty="0"/>
              <a:t>只有一个结点（根）的树</a:t>
            </a:r>
          </a:p>
        </p:txBody>
      </p:sp>
      <p:pic>
        <p:nvPicPr>
          <p:cNvPr id="8" name="图片 7"/>
          <p:cNvPicPr>
            <a:picLocks noChangeAspect="1"/>
          </p:cNvPicPr>
          <p:nvPr/>
        </p:nvPicPr>
        <p:blipFill>
          <a:blip r:embed="rId2"/>
          <a:stretch>
            <a:fillRect/>
          </a:stretch>
        </p:blipFill>
        <p:spPr>
          <a:xfrm>
            <a:off x="2567329" y="1963205"/>
            <a:ext cx="582192" cy="671232"/>
          </a:xfrm>
          <a:prstGeom prst="rect">
            <a:avLst/>
          </a:prstGeom>
          <a:ln>
            <a:solidFill>
              <a:schemeClr val="tx1"/>
            </a:solidFill>
          </a:ln>
        </p:spPr>
      </p:pic>
      <p:pic>
        <p:nvPicPr>
          <p:cNvPr id="9" name="图片 8"/>
          <p:cNvPicPr>
            <a:picLocks noChangeAspect="1"/>
          </p:cNvPicPr>
          <p:nvPr/>
        </p:nvPicPr>
        <p:blipFill>
          <a:blip r:embed="rId3"/>
          <a:stretch>
            <a:fillRect/>
          </a:stretch>
        </p:blipFill>
        <p:spPr>
          <a:xfrm>
            <a:off x="4322999" y="2518389"/>
            <a:ext cx="2849316" cy="2253424"/>
          </a:xfrm>
          <a:prstGeom prst="rect">
            <a:avLst/>
          </a:prstGeom>
          <a:ln>
            <a:solidFill>
              <a:schemeClr val="tx1"/>
            </a:solidFill>
          </a:ln>
        </p:spPr>
      </p:pic>
      <p:sp>
        <p:nvSpPr>
          <p:cNvPr id="10" name="文本框 9"/>
          <p:cNvSpPr txBox="1"/>
          <p:nvPr/>
        </p:nvSpPr>
        <p:spPr>
          <a:xfrm>
            <a:off x="5192286" y="1963205"/>
            <a:ext cx="1980029" cy="400110"/>
          </a:xfrm>
          <a:prstGeom prst="rect">
            <a:avLst/>
          </a:prstGeom>
          <a:noFill/>
        </p:spPr>
        <p:txBody>
          <a:bodyPr wrap="none" rtlCol="0">
            <a:spAutoFit/>
          </a:bodyPr>
          <a:lstStyle/>
          <a:p>
            <a:r>
              <a:rPr lang="zh-CN" altLang="en-US" sz="2000" dirty="0"/>
              <a:t>有多个结点的树</a:t>
            </a:r>
          </a:p>
        </p:txBody>
      </p:sp>
      <p:sp>
        <p:nvSpPr>
          <p:cNvPr id="11" name="矩形 10"/>
          <p:cNvSpPr/>
          <p:nvPr/>
        </p:nvSpPr>
        <p:spPr>
          <a:xfrm>
            <a:off x="1503292" y="853197"/>
            <a:ext cx="452846" cy="4702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7316251" y="2629998"/>
            <a:ext cx="415498" cy="369332"/>
          </a:xfrm>
          <a:prstGeom prst="rect">
            <a:avLst/>
          </a:prstGeom>
          <a:noFill/>
        </p:spPr>
        <p:txBody>
          <a:bodyPr wrap="none" rtlCol="0">
            <a:spAutoFit/>
          </a:bodyPr>
          <a:lstStyle/>
          <a:p>
            <a:r>
              <a:rPr lang="zh-CN" altLang="en-US" dirty="0"/>
              <a:t>根</a:t>
            </a:r>
          </a:p>
        </p:txBody>
      </p:sp>
      <p:cxnSp>
        <p:nvCxnSpPr>
          <p:cNvPr id="14" name="直接箭头连接符 13"/>
          <p:cNvCxnSpPr>
            <a:stCxn id="12" idx="1"/>
          </p:cNvCxnSpPr>
          <p:nvPr/>
        </p:nvCxnSpPr>
        <p:spPr>
          <a:xfrm flipH="1" flipV="1">
            <a:off x="5843451" y="2734491"/>
            <a:ext cx="1472800" cy="801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文本框 14"/>
          <p:cNvSpPr txBox="1"/>
          <p:nvPr/>
        </p:nvSpPr>
        <p:spPr>
          <a:xfrm>
            <a:off x="5101326" y="5151209"/>
            <a:ext cx="646331" cy="369332"/>
          </a:xfrm>
          <a:prstGeom prst="rect">
            <a:avLst/>
          </a:prstGeom>
          <a:noFill/>
        </p:spPr>
        <p:txBody>
          <a:bodyPr wrap="none" rtlCol="0">
            <a:spAutoFit/>
          </a:bodyPr>
          <a:lstStyle/>
          <a:p>
            <a:r>
              <a:rPr lang="zh-CN" altLang="en-US" dirty="0"/>
              <a:t>子树</a:t>
            </a:r>
          </a:p>
        </p:txBody>
      </p:sp>
      <p:sp>
        <p:nvSpPr>
          <p:cNvPr id="16" name="任意多边形 15"/>
          <p:cNvSpPr/>
          <p:nvPr/>
        </p:nvSpPr>
        <p:spPr>
          <a:xfrm>
            <a:off x="4249098" y="2999330"/>
            <a:ext cx="1254034" cy="1872343"/>
          </a:xfrm>
          <a:custGeom>
            <a:avLst/>
            <a:gdLst>
              <a:gd name="connsiteX0" fmla="*/ 783771 w 1254034"/>
              <a:gd name="connsiteY0" fmla="*/ 52252 h 1872343"/>
              <a:gd name="connsiteX1" fmla="*/ 783771 w 1254034"/>
              <a:gd name="connsiteY1" fmla="*/ 52252 h 1872343"/>
              <a:gd name="connsiteX2" fmla="*/ 714103 w 1254034"/>
              <a:gd name="connsiteY2" fmla="*/ 17417 h 1872343"/>
              <a:gd name="connsiteX3" fmla="*/ 661851 w 1254034"/>
              <a:gd name="connsiteY3" fmla="*/ 0 h 1872343"/>
              <a:gd name="connsiteX4" fmla="*/ 435428 w 1254034"/>
              <a:gd name="connsiteY4" fmla="*/ 17417 h 1872343"/>
              <a:gd name="connsiteX5" fmla="*/ 391886 w 1254034"/>
              <a:gd name="connsiteY5" fmla="*/ 26126 h 1872343"/>
              <a:gd name="connsiteX6" fmla="*/ 339634 w 1254034"/>
              <a:gd name="connsiteY6" fmla="*/ 43543 h 1872343"/>
              <a:gd name="connsiteX7" fmla="*/ 304800 w 1254034"/>
              <a:gd name="connsiteY7" fmla="*/ 95794 h 1872343"/>
              <a:gd name="connsiteX8" fmla="*/ 287383 w 1254034"/>
              <a:gd name="connsiteY8" fmla="*/ 121920 h 1872343"/>
              <a:gd name="connsiteX9" fmla="*/ 261257 w 1254034"/>
              <a:gd name="connsiteY9" fmla="*/ 200297 h 1872343"/>
              <a:gd name="connsiteX10" fmla="*/ 243840 w 1254034"/>
              <a:gd name="connsiteY10" fmla="*/ 252549 h 1872343"/>
              <a:gd name="connsiteX11" fmla="*/ 235131 w 1254034"/>
              <a:gd name="connsiteY11" fmla="*/ 278674 h 1872343"/>
              <a:gd name="connsiteX12" fmla="*/ 209006 w 1254034"/>
              <a:gd name="connsiteY12" fmla="*/ 592183 h 1872343"/>
              <a:gd name="connsiteX13" fmla="*/ 191588 w 1254034"/>
              <a:gd name="connsiteY13" fmla="*/ 670560 h 1872343"/>
              <a:gd name="connsiteX14" fmla="*/ 165463 w 1254034"/>
              <a:gd name="connsiteY14" fmla="*/ 792480 h 1872343"/>
              <a:gd name="connsiteX15" fmla="*/ 148046 w 1254034"/>
              <a:gd name="connsiteY15" fmla="*/ 844732 h 1872343"/>
              <a:gd name="connsiteX16" fmla="*/ 130628 w 1254034"/>
              <a:gd name="connsiteY16" fmla="*/ 896983 h 1872343"/>
              <a:gd name="connsiteX17" fmla="*/ 121920 w 1254034"/>
              <a:gd name="connsiteY17" fmla="*/ 923109 h 1872343"/>
              <a:gd name="connsiteX18" fmla="*/ 113211 w 1254034"/>
              <a:gd name="connsiteY18" fmla="*/ 949234 h 1872343"/>
              <a:gd name="connsiteX19" fmla="*/ 104503 w 1254034"/>
              <a:gd name="connsiteY19" fmla="*/ 984069 h 1872343"/>
              <a:gd name="connsiteX20" fmla="*/ 87086 w 1254034"/>
              <a:gd name="connsiteY20" fmla="*/ 1036320 h 1872343"/>
              <a:gd name="connsiteX21" fmla="*/ 78377 w 1254034"/>
              <a:gd name="connsiteY21" fmla="*/ 1071154 h 1872343"/>
              <a:gd name="connsiteX22" fmla="*/ 60960 w 1254034"/>
              <a:gd name="connsiteY22" fmla="*/ 1158240 h 1872343"/>
              <a:gd name="connsiteX23" fmla="*/ 52251 w 1254034"/>
              <a:gd name="connsiteY23" fmla="*/ 1184366 h 1872343"/>
              <a:gd name="connsiteX24" fmla="*/ 34834 w 1254034"/>
              <a:gd name="connsiteY24" fmla="*/ 1288869 h 1872343"/>
              <a:gd name="connsiteX25" fmla="*/ 26126 w 1254034"/>
              <a:gd name="connsiteY25" fmla="*/ 1341120 h 1872343"/>
              <a:gd name="connsiteX26" fmla="*/ 17417 w 1254034"/>
              <a:gd name="connsiteY26" fmla="*/ 1436914 h 1872343"/>
              <a:gd name="connsiteX27" fmla="*/ 8708 w 1254034"/>
              <a:gd name="connsiteY27" fmla="*/ 1489166 h 1872343"/>
              <a:gd name="connsiteX28" fmla="*/ 0 w 1254034"/>
              <a:gd name="connsiteY28" fmla="*/ 1567543 h 1872343"/>
              <a:gd name="connsiteX29" fmla="*/ 8708 w 1254034"/>
              <a:gd name="connsiteY29" fmla="*/ 1689463 h 1872343"/>
              <a:gd name="connsiteX30" fmla="*/ 17417 w 1254034"/>
              <a:gd name="connsiteY30" fmla="*/ 1715589 h 1872343"/>
              <a:gd name="connsiteX31" fmla="*/ 43543 w 1254034"/>
              <a:gd name="connsiteY31" fmla="*/ 1733006 h 1872343"/>
              <a:gd name="connsiteX32" fmla="*/ 87086 w 1254034"/>
              <a:gd name="connsiteY32" fmla="*/ 1767840 h 1872343"/>
              <a:gd name="connsiteX33" fmla="*/ 139337 w 1254034"/>
              <a:gd name="connsiteY33" fmla="*/ 1802674 h 1872343"/>
              <a:gd name="connsiteX34" fmla="*/ 174171 w 1254034"/>
              <a:gd name="connsiteY34" fmla="*/ 1811383 h 1872343"/>
              <a:gd name="connsiteX35" fmla="*/ 200297 w 1254034"/>
              <a:gd name="connsiteY35" fmla="*/ 1820092 h 1872343"/>
              <a:gd name="connsiteX36" fmla="*/ 269966 w 1254034"/>
              <a:gd name="connsiteY36" fmla="*/ 1837509 h 1872343"/>
              <a:gd name="connsiteX37" fmla="*/ 322217 w 1254034"/>
              <a:gd name="connsiteY37" fmla="*/ 1854926 h 1872343"/>
              <a:gd name="connsiteX38" fmla="*/ 409303 w 1254034"/>
              <a:gd name="connsiteY38" fmla="*/ 1872343 h 1872343"/>
              <a:gd name="connsiteX39" fmla="*/ 592183 w 1254034"/>
              <a:gd name="connsiteY39" fmla="*/ 1863634 h 1872343"/>
              <a:gd name="connsiteX40" fmla="*/ 661851 w 1254034"/>
              <a:gd name="connsiteY40" fmla="*/ 1846217 h 1872343"/>
              <a:gd name="connsiteX41" fmla="*/ 714103 w 1254034"/>
              <a:gd name="connsiteY41" fmla="*/ 1837509 h 1872343"/>
              <a:gd name="connsiteX42" fmla="*/ 740228 w 1254034"/>
              <a:gd name="connsiteY42" fmla="*/ 1828800 h 1872343"/>
              <a:gd name="connsiteX43" fmla="*/ 801188 w 1254034"/>
              <a:gd name="connsiteY43" fmla="*/ 1811383 h 1872343"/>
              <a:gd name="connsiteX44" fmla="*/ 853440 w 1254034"/>
              <a:gd name="connsiteY44" fmla="*/ 1785257 h 1872343"/>
              <a:gd name="connsiteX45" fmla="*/ 931817 w 1254034"/>
              <a:gd name="connsiteY45" fmla="*/ 1767840 h 1872343"/>
              <a:gd name="connsiteX46" fmla="*/ 992777 w 1254034"/>
              <a:gd name="connsiteY46" fmla="*/ 1750423 h 1872343"/>
              <a:gd name="connsiteX47" fmla="*/ 1027611 w 1254034"/>
              <a:gd name="connsiteY47" fmla="*/ 1741714 h 1872343"/>
              <a:gd name="connsiteX48" fmla="*/ 1097280 w 1254034"/>
              <a:gd name="connsiteY48" fmla="*/ 1680754 h 1872343"/>
              <a:gd name="connsiteX49" fmla="*/ 1140823 w 1254034"/>
              <a:gd name="connsiteY49" fmla="*/ 1628503 h 1872343"/>
              <a:gd name="connsiteX50" fmla="*/ 1158240 w 1254034"/>
              <a:gd name="connsiteY50" fmla="*/ 1576252 h 1872343"/>
              <a:gd name="connsiteX51" fmla="*/ 1166948 w 1254034"/>
              <a:gd name="connsiteY51" fmla="*/ 1550126 h 1872343"/>
              <a:gd name="connsiteX52" fmla="*/ 1184366 w 1254034"/>
              <a:gd name="connsiteY52" fmla="*/ 1524000 h 1872343"/>
              <a:gd name="connsiteX53" fmla="*/ 1193074 w 1254034"/>
              <a:gd name="connsiteY53" fmla="*/ 1497874 h 1872343"/>
              <a:gd name="connsiteX54" fmla="*/ 1210491 w 1254034"/>
              <a:gd name="connsiteY54" fmla="*/ 1419497 h 1872343"/>
              <a:gd name="connsiteX55" fmla="*/ 1219200 w 1254034"/>
              <a:gd name="connsiteY55" fmla="*/ 1349829 h 1872343"/>
              <a:gd name="connsiteX56" fmla="*/ 1245326 w 1254034"/>
              <a:gd name="connsiteY56" fmla="*/ 1262743 h 1872343"/>
              <a:gd name="connsiteX57" fmla="*/ 1254034 w 1254034"/>
              <a:gd name="connsiteY57" fmla="*/ 1236617 h 1872343"/>
              <a:gd name="connsiteX58" fmla="*/ 1236617 w 1254034"/>
              <a:gd name="connsiteY58" fmla="*/ 1132114 h 1872343"/>
              <a:gd name="connsiteX59" fmla="*/ 1201783 w 1254034"/>
              <a:gd name="connsiteY59" fmla="*/ 1079863 h 1872343"/>
              <a:gd name="connsiteX60" fmla="*/ 1184366 w 1254034"/>
              <a:gd name="connsiteY60" fmla="*/ 1053737 h 1872343"/>
              <a:gd name="connsiteX61" fmla="*/ 1166948 w 1254034"/>
              <a:gd name="connsiteY61" fmla="*/ 992777 h 1872343"/>
              <a:gd name="connsiteX62" fmla="*/ 1149531 w 1254034"/>
              <a:gd name="connsiteY62" fmla="*/ 940526 h 1872343"/>
              <a:gd name="connsiteX63" fmla="*/ 1114697 w 1254034"/>
              <a:gd name="connsiteY63" fmla="*/ 888274 h 1872343"/>
              <a:gd name="connsiteX64" fmla="*/ 1097280 w 1254034"/>
              <a:gd name="connsiteY64" fmla="*/ 827314 h 1872343"/>
              <a:gd name="connsiteX65" fmla="*/ 1079863 w 1254034"/>
              <a:gd name="connsiteY65" fmla="*/ 801189 h 1872343"/>
              <a:gd name="connsiteX66" fmla="*/ 1062446 w 1254034"/>
              <a:gd name="connsiteY66" fmla="*/ 748937 h 1872343"/>
              <a:gd name="connsiteX67" fmla="*/ 1053737 w 1254034"/>
              <a:gd name="connsiteY67" fmla="*/ 714103 h 1872343"/>
              <a:gd name="connsiteX68" fmla="*/ 1036320 w 1254034"/>
              <a:gd name="connsiteY68" fmla="*/ 687977 h 1872343"/>
              <a:gd name="connsiteX69" fmla="*/ 1018903 w 1254034"/>
              <a:gd name="connsiteY69" fmla="*/ 627017 h 1872343"/>
              <a:gd name="connsiteX70" fmla="*/ 1001486 w 1254034"/>
              <a:gd name="connsiteY70" fmla="*/ 574766 h 1872343"/>
              <a:gd name="connsiteX71" fmla="*/ 992777 w 1254034"/>
              <a:gd name="connsiteY71" fmla="*/ 548640 h 1872343"/>
              <a:gd name="connsiteX72" fmla="*/ 975360 w 1254034"/>
              <a:gd name="connsiteY72" fmla="*/ 522514 h 1872343"/>
              <a:gd name="connsiteX73" fmla="*/ 966651 w 1254034"/>
              <a:gd name="connsiteY73" fmla="*/ 496389 h 1872343"/>
              <a:gd name="connsiteX74" fmla="*/ 940526 w 1254034"/>
              <a:gd name="connsiteY74" fmla="*/ 391886 h 1872343"/>
              <a:gd name="connsiteX75" fmla="*/ 923108 w 1254034"/>
              <a:gd name="connsiteY75" fmla="*/ 330926 h 1872343"/>
              <a:gd name="connsiteX76" fmla="*/ 905691 w 1254034"/>
              <a:gd name="connsiteY76" fmla="*/ 304800 h 1872343"/>
              <a:gd name="connsiteX77" fmla="*/ 888274 w 1254034"/>
              <a:gd name="connsiteY77" fmla="*/ 252549 h 1872343"/>
              <a:gd name="connsiteX78" fmla="*/ 879566 w 1254034"/>
              <a:gd name="connsiteY78" fmla="*/ 226423 h 1872343"/>
              <a:gd name="connsiteX79" fmla="*/ 862148 w 1254034"/>
              <a:gd name="connsiteY79" fmla="*/ 209006 h 1872343"/>
              <a:gd name="connsiteX80" fmla="*/ 853440 w 1254034"/>
              <a:gd name="connsiteY80" fmla="*/ 182880 h 1872343"/>
              <a:gd name="connsiteX81" fmla="*/ 818606 w 1254034"/>
              <a:gd name="connsiteY81" fmla="*/ 130629 h 1872343"/>
              <a:gd name="connsiteX82" fmla="*/ 809897 w 1254034"/>
              <a:gd name="connsiteY82" fmla="*/ 104503 h 1872343"/>
              <a:gd name="connsiteX83" fmla="*/ 783771 w 1254034"/>
              <a:gd name="connsiteY83" fmla="*/ 52252 h 18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54034" h="1872343">
                <a:moveTo>
                  <a:pt x="783771" y="52252"/>
                </a:moveTo>
                <a:lnTo>
                  <a:pt x="783771" y="52252"/>
                </a:lnTo>
                <a:cubicBezTo>
                  <a:pt x="760548" y="40640"/>
                  <a:pt x="737968" y="27645"/>
                  <a:pt x="714103" y="17417"/>
                </a:cubicBezTo>
                <a:cubicBezTo>
                  <a:pt x="697228" y="10185"/>
                  <a:pt x="661851" y="0"/>
                  <a:pt x="661851" y="0"/>
                </a:cubicBezTo>
                <a:cubicBezTo>
                  <a:pt x="540881" y="6367"/>
                  <a:pt x="526910" y="2170"/>
                  <a:pt x="435428" y="17417"/>
                </a:cubicBezTo>
                <a:cubicBezTo>
                  <a:pt x="420828" y="19850"/>
                  <a:pt x="406166" y="22231"/>
                  <a:pt x="391886" y="26126"/>
                </a:cubicBezTo>
                <a:cubicBezTo>
                  <a:pt x="374173" y="30957"/>
                  <a:pt x="339634" y="43543"/>
                  <a:pt x="339634" y="43543"/>
                </a:cubicBezTo>
                <a:lnTo>
                  <a:pt x="304800" y="95794"/>
                </a:lnTo>
                <a:cubicBezTo>
                  <a:pt x="298994" y="104503"/>
                  <a:pt x="290693" y="111991"/>
                  <a:pt x="287383" y="121920"/>
                </a:cubicBezTo>
                <a:lnTo>
                  <a:pt x="261257" y="200297"/>
                </a:lnTo>
                <a:lnTo>
                  <a:pt x="243840" y="252549"/>
                </a:lnTo>
                <a:lnTo>
                  <a:pt x="235131" y="278674"/>
                </a:lnTo>
                <a:cubicBezTo>
                  <a:pt x="232516" y="323139"/>
                  <a:pt x="221109" y="555874"/>
                  <a:pt x="209006" y="592183"/>
                </a:cubicBezTo>
                <a:cubicBezTo>
                  <a:pt x="193196" y="639611"/>
                  <a:pt x="204724" y="600500"/>
                  <a:pt x="191588" y="670560"/>
                </a:cubicBezTo>
                <a:cubicBezTo>
                  <a:pt x="188219" y="688526"/>
                  <a:pt x="174722" y="761616"/>
                  <a:pt x="165463" y="792480"/>
                </a:cubicBezTo>
                <a:cubicBezTo>
                  <a:pt x="160188" y="810065"/>
                  <a:pt x="153852" y="827315"/>
                  <a:pt x="148046" y="844732"/>
                </a:cubicBezTo>
                <a:lnTo>
                  <a:pt x="130628" y="896983"/>
                </a:lnTo>
                <a:lnTo>
                  <a:pt x="121920" y="923109"/>
                </a:lnTo>
                <a:cubicBezTo>
                  <a:pt x="119017" y="931817"/>
                  <a:pt x="115437" y="940329"/>
                  <a:pt x="113211" y="949234"/>
                </a:cubicBezTo>
                <a:cubicBezTo>
                  <a:pt x="110308" y="960846"/>
                  <a:pt x="107942" y="972605"/>
                  <a:pt x="104503" y="984069"/>
                </a:cubicBezTo>
                <a:cubicBezTo>
                  <a:pt x="99228" y="1001654"/>
                  <a:pt x="91539" y="1018509"/>
                  <a:pt x="87086" y="1036320"/>
                </a:cubicBezTo>
                <a:cubicBezTo>
                  <a:pt x="84183" y="1047931"/>
                  <a:pt x="80885" y="1059451"/>
                  <a:pt x="78377" y="1071154"/>
                </a:cubicBezTo>
                <a:cubicBezTo>
                  <a:pt x="72174" y="1100100"/>
                  <a:pt x="70322" y="1130156"/>
                  <a:pt x="60960" y="1158240"/>
                </a:cubicBezTo>
                <a:cubicBezTo>
                  <a:pt x="58057" y="1166949"/>
                  <a:pt x="54477" y="1175460"/>
                  <a:pt x="52251" y="1184366"/>
                </a:cubicBezTo>
                <a:cubicBezTo>
                  <a:pt x="43056" y="1221147"/>
                  <a:pt x="40730" y="1250545"/>
                  <a:pt x="34834" y="1288869"/>
                </a:cubicBezTo>
                <a:cubicBezTo>
                  <a:pt x="32149" y="1306321"/>
                  <a:pt x="28189" y="1323584"/>
                  <a:pt x="26126" y="1341120"/>
                </a:cubicBezTo>
                <a:cubicBezTo>
                  <a:pt x="22380" y="1372963"/>
                  <a:pt x="21163" y="1405071"/>
                  <a:pt x="17417" y="1436914"/>
                </a:cubicBezTo>
                <a:cubicBezTo>
                  <a:pt x="15354" y="1454451"/>
                  <a:pt x="11042" y="1471663"/>
                  <a:pt x="8708" y="1489166"/>
                </a:cubicBezTo>
                <a:cubicBezTo>
                  <a:pt x="5234" y="1515222"/>
                  <a:pt x="2903" y="1541417"/>
                  <a:pt x="0" y="1567543"/>
                </a:cubicBezTo>
                <a:cubicBezTo>
                  <a:pt x="2903" y="1608183"/>
                  <a:pt x="3948" y="1648999"/>
                  <a:pt x="8708" y="1689463"/>
                </a:cubicBezTo>
                <a:cubicBezTo>
                  <a:pt x="9781" y="1698580"/>
                  <a:pt x="11682" y="1708421"/>
                  <a:pt x="17417" y="1715589"/>
                </a:cubicBezTo>
                <a:cubicBezTo>
                  <a:pt x="23955" y="1723762"/>
                  <a:pt x="34834" y="1727200"/>
                  <a:pt x="43543" y="1733006"/>
                </a:cubicBezTo>
                <a:cubicBezTo>
                  <a:pt x="75725" y="1781280"/>
                  <a:pt x="42547" y="1743096"/>
                  <a:pt x="87086" y="1767840"/>
                </a:cubicBezTo>
                <a:cubicBezTo>
                  <a:pt x="105384" y="1778006"/>
                  <a:pt x="119029" y="1797597"/>
                  <a:pt x="139337" y="1802674"/>
                </a:cubicBezTo>
                <a:cubicBezTo>
                  <a:pt x="150948" y="1805577"/>
                  <a:pt x="162663" y="1808095"/>
                  <a:pt x="174171" y="1811383"/>
                </a:cubicBezTo>
                <a:cubicBezTo>
                  <a:pt x="182998" y="1813905"/>
                  <a:pt x="191441" y="1817677"/>
                  <a:pt x="200297" y="1820092"/>
                </a:cubicBezTo>
                <a:cubicBezTo>
                  <a:pt x="223391" y="1826390"/>
                  <a:pt x="247257" y="1829939"/>
                  <a:pt x="269966" y="1837509"/>
                </a:cubicBezTo>
                <a:cubicBezTo>
                  <a:pt x="287383" y="1843315"/>
                  <a:pt x="304214" y="1851326"/>
                  <a:pt x="322217" y="1854926"/>
                </a:cubicBezTo>
                <a:lnTo>
                  <a:pt x="409303" y="1872343"/>
                </a:lnTo>
                <a:cubicBezTo>
                  <a:pt x="470263" y="1869440"/>
                  <a:pt x="531478" y="1869914"/>
                  <a:pt x="592183" y="1863634"/>
                </a:cubicBezTo>
                <a:cubicBezTo>
                  <a:pt x="615993" y="1861171"/>
                  <a:pt x="638239" y="1850152"/>
                  <a:pt x="661851" y="1846217"/>
                </a:cubicBezTo>
                <a:lnTo>
                  <a:pt x="714103" y="1837509"/>
                </a:lnTo>
                <a:cubicBezTo>
                  <a:pt x="722811" y="1834606"/>
                  <a:pt x="731402" y="1831322"/>
                  <a:pt x="740228" y="1828800"/>
                </a:cubicBezTo>
                <a:cubicBezTo>
                  <a:pt x="753258" y="1825077"/>
                  <a:pt x="787261" y="1818347"/>
                  <a:pt x="801188" y="1811383"/>
                </a:cubicBezTo>
                <a:cubicBezTo>
                  <a:pt x="852070" y="1785941"/>
                  <a:pt x="802371" y="1799848"/>
                  <a:pt x="853440" y="1785257"/>
                </a:cubicBezTo>
                <a:cubicBezTo>
                  <a:pt x="890590" y="1774643"/>
                  <a:pt x="891433" y="1776814"/>
                  <a:pt x="931817" y="1767840"/>
                </a:cubicBezTo>
                <a:cubicBezTo>
                  <a:pt x="993075" y="1754227"/>
                  <a:pt x="941861" y="1764971"/>
                  <a:pt x="992777" y="1750423"/>
                </a:cubicBezTo>
                <a:cubicBezTo>
                  <a:pt x="1004285" y="1747135"/>
                  <a:pt x="1016000" y="1744617"/>
                  <a:pt x="1027611" y="1741714"/>
                </a:cubicBezTo>
                <a:cubicBezTo>
                  <a:pt x="1055231" y="1723301"/>
                  <a:pt x="1076901" y="1711322"/>
                  <a:pt x="1097280" y="1680754"/>
                </a:cubicBezTo>
                <a:cubicBezTo>
                  <a:pt x="1121529" y="1644382"/>
                  <a:pt x="1107296" y="1662030"/>
                  <a:pt x="1140823" y="1628503"/>
                </a:cubicBezTo>
                <a:lnTo>
                  <a:pt x="1158240" y="1576252"/>
                </a:lnTo>
                <a:cubicBezTo>
                  <a:pt x="1161143" y="1567543"/>
                  <a:pt x="1161856" y="1557764"/>
                  <a:pt x="1166948" y="1550126"/>
                </a:cubicBezTo>
                <a:lnTo>
                  <a:pt x="1184366" y="1524000"/>
                </a:lnTo>
                <a:cubicBezTo>
                  <a:pt x="1187269" y="1515291"/>
                  <a:pt x="1190552" y="1506700"/>
                  <a:pt x="1193074" y="1497874"/>
                </a:cubicBezTo>
                <a:cubicBezTo>
                  <a:pt x="1198856" y="1477638"/>
                  <a:pt x="1207496" y="1438964"/>
                  <a:pt x="1210491" y="1419497"/>
                </a:cubicBezTo>
                <a:cubicBezTo>
                  <a:pt x="1214050" y="1396366"/>
                  <a:pt x="1215353" y="1372914"/>
                  <a:pt x="1219200" y="1349829"/>
                </a:cubicBezTo>
                <a:cubicBezTo>
                  <a:pt x="1223589" y="1323495"/>
                  <a:pt x="1237577" y="1285988"/>
                  <a:pt x="1245326" y="1262743"/>
                </a:cubicBezTo>
                <a:lnTo>
                  <a:pt x="1254034" y="1236617"/>
                </a:lnTo>
                <a:cubicBezTo>
                  <a:pt x="1252435" y="1222222"/>
                  <a:pt x="1250802" y="1157647"/>
                  <a:pt x="1236617" y="1132114"/>
                </a:cubicBezTo>
                <a:cubicBezTo>
                  <a:pt x="1226451" y="1113816"/>
                  <a:pt x="1213394" y="1097280"/>
                  <a:pt x="1201783" y="1079863"/>
                </a:cubicBezTo>
                <a:cubicBezTo>
                  <a:pt x="1195977" y="1071154"/>
                  <a:pt x="1187676" y="1063666"/>
                  <a:pt x="1184366" y="1053737"/>
                </a:cubicBezTo>
                <a:cubicBezTo>
                  <a:pt x="1155111" y="965978"/>
                  <a:pt x="1199738" y="1102076"/>
                  <a:pt x="1166948" y="992777"/>
                </a:cubicBezTo>
                <a:cubicBezTo>
                  <a:pt x="1161673" y="975192"/>
                  <a:pt x="1159715" y="955802"/>
                  <a:pt x="1149531" y="940526"/>
                </a:cubicBezTo>
                <a:lnTo>
                  <a:pt x="1114697" y="888274"/>
                </a:lnTo>
                <a:cubicBezTo>
                  <a:pt x="1111908" y="877120"/>
                  <a:pt x="1103524" y="839803"/>
                  <a:pt x="1097280" y="827314"/>
                </a:cubicBezTo>
                <a:cubicBezTo>
                  <a:pt x="1092599" y="817953"/>
                  <a:pt x="1084114" y="810753"/>
                  <a:pt x="1079863" y="801189"/>
                </a:cubicBezTo>
                <a:cubicBezTo>
                  <a:pt x="1072407" y="784412"/>
                  <a:pt x="1066899" y="766748"/>
                  <a:pt x="1062446" y="748937"/>
                </a:cubicBezTo>
                <a:cubicBezTo>
                  <a:pt x="1059543" y="737326"/>
                  <a:pt x="1058452" y="725104"/>
                  <a:pt x="1053737" y="714103"/>
                </a:cubicBezTo>
                <a:cubicBezTo>
                  <a:pt x="1049614" y="704483"/>
                  <a:pt x="1041001" y="697338"/>
                  <a:pt x="1036320" y="687977"/>
                </a:cubicBezTo>
                <a:cubicBezTo>
                  <a:pt x="1029000" y="673337"/>
                  <a:pt x="1023091" y="640978"/>
                  <a:pt x="1018903" y="627017"/>
                </a:cubicBezTo>
                <a:cubicBezTo>
                  <a:pt x="1013628" y="609432"/>
                  <a:pt x="1007292" y="592183"/>
                  <a:pt x="1001486" y="574766"/>
                </a:cubicBezTo>
                <a:cubicBezTo>
                  <a:pt x="998583" y="566057"/>
                  <a:pt x="997869" y="556278"/>
                  <a:pt x="992777" y="548640"/>
                </a:cubicBezTo>
                <a:cubicBezTo>
                  <a:pt x="986971" y="539931"/>
                  <a:pt x="980041" y="531875"/>
                  <a:pt x="975360" y="522514"/>
                </a:cubicBezTo>
                <a:cubicBezTo>
                  <a:pt x="971255" y="514304"/>
                  <a:pt x="969066" y="505245"/>
                  <a:pt x="966651" y="496389"/>
                </a:cubicBezTo>
                <a:cubicBezTo>
                  <a:pt x="966635" y="496329"/>
                  <a:pt x="944888" y="409334"/>
                  <a:pt x="940526" y="391886"/>
                </a:cubicBezTo>
                <a:cubicBezTo>
                  <a:pt x="937736" y="380725"/>
                  <a:pt x="929355" y="343419"/>
                  <a:pt x="923108" y="330926"/>
                </a:cubicBezTo>
                <a:cubicBezTo>
                  <a:pt x="918427" y="321565"/>
                  <a:pt x="911497" y="313509"/>
                  <a:pt x="905691" y="304800"/>
                </a:cubicBezTo>
                <a:lnTo>
                  <a:pt x="888274" y="252549"/>
                </a:lnTo>
                <a:cubicBezTo>
                  <a:pt x="885371" y="243840"/>
                  <a:pt x="886057" y="232914"/>
                  <a:pt x="879566" y="226423"/>
                </a:cubicBezTo>
                <a:lnTo>
                  <a:pt x="862148" y="209006"/>
                </a:lnTo>
                <a:cubicBezTo>
                  <a:pt x="859245" y="200297"/>
                  <a:pt x="857898" y="190905"/>
                  <a:pt x="853440" y="182880"/>
                </a:cubicBezTo>
                <a:cubicBezTo>
                  <a:pt x="843274" y="164582"/>
                  <a:pt x="825226" y="150487"/>
                  <a:pt x="818606" y="130629"/>
                </a:cubicBezTo>
                <a:cubicBezTo>
                  <a:pt x="815703" y="121920"/>
                  <a:pt x="814002" y="112714"/>
                  <a:pt x="809897" y="104503"/>
                </a:cubicBezTo>
                <a:lnTo>
                  <a:pt x="783771" y="52252"/>
                </a:lnTo>
                <a:close/>
              </a:path>
            </a:pathLst>
          </a:cu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7" name="任意多边形 16"/>
          <p:cNvSpPr/>
          <p:nvPr/>
        </p:nvSpPr>
        <p:spPr>
          <a:xfrm>
            <a:off x="5413338" y="3072714"/>
            <a:ext cx="456239" cy="1107400"/>
          </a:xfrm>
          <a:custGeom>
            <a:avLst/>
            <a:gdLst>
              <a:gd name="connsiteX0" fmla="*/ 403988 w 456239"/>
              <a:gd name="connsiteY0" fmla="*/ 27537 h 1107400"/>
              <a:gd name="connsiteX1" fmla="*/ 403988 w 456239"/>
              <a:gd name="connsiteY1" fmla="*/ 27537 h 1107400"/>
              <a:gd name="connsiteX2" fmla="*/ 325611 w 456239"/>
              <a:gd name="connsiteY2" fmla="*/ 1412 h 1107400"/>
              <a:gd name="connsiteX3" fmla="*/ 186273 w 456239"/>
              <a:gd name="connsiteY3" fmla="*/ 18829 h 1107400"/>
              <a:gd name="connsiteX4" fmla="*/ 142731 w 456239"/>
              <a:gd name="connsiteY4" fmla="*/ 62372 h 1107400"/>
              <a:gd name="connsiteX5" fmla="*/ 99188 w 456239"/>
              <a:gd name="connsiteY5" fmla="*/ 88497 h 1107400"/>
              <a:gd name="connsiteX6" fmla="*/ 81771 w 456239"/>
              <a:gd name="connsiteY6" fmla="*/ 114623 h 1107400"/>
              <a:gd name="connsiteX7" fmla="*/ 73062 w 456239"/>
              <a:gd name="connsiteY7" fmla="*/ 140749 h 1107400"/>
              <a:gd name="connsiteX8" fmla="*/ 46936 w 456239"/>
              <a:gd name="connsiteY8" fmla="*/ 166875 h 1107400"/>
              <a:gd name="connsiteX9" fmla="*/ 12102 w 456239"/>
              <a:gd name="connsiteY9" fmla="*/ 245252 h 1107400"/>
              <a:gd name="connsiteX10" fmla="*/ 12102 w 456239"/>
              <a:gd name="connsiteY10" fmla="*/ 419423 h 1107400"/>
              <a:gd name="connsiteX11" fmla="*/ 29519 w 456239"/>
              <a:gd name="connsiteY11" fmla="*/ 445549 h 1107400"/>
              <a:gd name="connsiteX12" fmla="*/ 46936 w 456239"/>
              <a:gd name="connsiteY12" fmla="*/ 907103 h 1107400"/>
              <a:gd name="connsiteX13" fmla="*/ 64353 w 456239"/>
              <a:gd name="connsiteY13" fmla="*/ 959355 h 1107400"/>
              <a:gd name="connsiteX14" fmla="*/ 107896 w 456239"/>
              <a:gd name="connsiteY14" fmla="*/ 1037732 h 1107400"/>
              <a:gd name="connsiteX15" fmla="*/ 125313 w 456239"/>
              <a:gd name="connsiteY15" fmla="*/ 1063857 h 1107400"/>
              <a:gd name="connsiteX16" fmla="*/ 160148 w 456239"/>
              <a:gd name="connsiteY16" fmla="*/ 1107400 h 1107400"/>
              <a:gd name="connsiteX17" fmla="*/ 325611 w 456239"/>
              <a:gd name="connsiteY17" fmla="*/ 1098692 h 1107400"/>
              <a:gd name="connsiteX18" fmla="*/ 351736 w 456239"/>
              <a:gd name="connsiteY18" fmla="*/ 1089983 h 1107400"/>
              <a:gd name="connsiteX19" fmla="*/ 377862 w 456239"/>
              <a:gd name="connsiteY19" fmla="*/ 1063857 h 1107400"/>
              <a:gd name="connsiteX20" fmla="*/ 403988 w 456239"/>
              <a:gd name="connsiteY20" fmla="*/ 1046440 h 1107400"/>
              <a:gd name="connsiteX21" fmla="*/ 421405 w 456239"/>
              <a:gd name="connsiteY21" fmla="*/ 1020315 h 1107400"/>
              <a:gd name="connsiteX22" fmla="*/ 438822 w 456239"/>
              <a:gd name="connsiteY22" fmla="*/ 1002897 h 1107400"/>
              <a:gd name="connsiteX23" fmla="*/ 456239 w 456239"/>
              <a:gd name="connsiteY23" fmla="*/ 950646 h 1107400"/>
              <a:gd name="connsiteX24" fmla="*/ 430113 w 456239"/>
              <a:gd name="connsiteY24" fmla="*/ 854852 h 1107400"/>
              <a:gd name="connsiteX25" fmla="*/ 412696 w 456239"/>
              <a:gd name="connsiteY25" fmla="*/ 828726 h 1107400"/>
              <a:gd name="connsiteX26" fmla="*/ 412696 w 456239"/>
              <a:gd name="connsiteY26" fmla="*/ 402006 h 1107400"/>
              <a:gd name="connsiteX27" fmla="*/ 421405 w 456239"/>
              <a:gd name="connsiteY27" fmla="*/ 297503 h 1107400"/>
              <a:gd name="connsiteX28" fmla="*/ 403988 w 456239"/>
              <a:gd name="connsiteY28" fmla="*/ 27537 h 110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6239" h="1107400">
                <a:moveTo>
                  <a:pt x="403988" y="27537"/>
                </a:moveTo>
                <a:lnTo>
                  <a:pt x="403988" y="27537"/>
                </a:lnTo>
                <a:cubicBezTo>
                  <a:pt x="377862" y="18829"/>
                  <a:pt x="353026" y="4023"/>
                  <a:pt x="325611" y="1412"/>
                </a:cubicBezTo>
                <a:cubicBezTo>
                  <a:pt x="269400" y="-3941"/>
                  <a:pt x="234399" y="6797"/>
                  <a:pt x="186273" y="18829"/>
                </a:cubicBezTo>
                <a:cubicBezTo>
                  <a:pt x="156417" y="63614"/>
                  <a:pt x="184198" y="29199"/>
                  <a:pt x="142731" y="62372"/>
                </a:cubicBezTo>
                <a:cubicBezTo>
                  <a:pt x="108578" y="89694"/>
                  <a:pt x="144555" y="73375"/>
                  <a:pt x="99188" y="88497"/>
                </a:cubicBezTo>
                <a:cubicBezTo>
                  <a:pt x="93382" y="97206"/>
                  <a:pt x="86452" y="105262"/>
                  <a:pt x="81771" y="114623"/>
                </a:cubicBezTo>
                <a:cubicBezTo>
                  <a:pt x="77666" y="122834"/>
                  <a:pt x="78154" y="133111"/>
                  <a:pt x="73062" y="140749"/>
                </a:cubicBezTo>
                <a:cubicBezTo>
                  <a:pt x="66230" y="150996"/>
                  <a:pt x="55645" y="158166"/>
                  <a:pt x="46936" y="166875"/>
                </a:cubicBezTo>
                <a:cubicBezTo>
                  <a:pt x="26209" y="229055"/>
                  <a:pt x="39703" y="203850"/>
                  <a:pt x="12102" y="245252"/>
                </a:cubicBezTo>
                <a:cubicBezTo>
                  <a:pt x="-2476" y="318137"/>
                  <a:pt x="-5522" y="313678"/>
                  <a:pt x="12102" y="419423"/>
                </a:cubicBezTo>
                <a:cubicBezTo>
                  <a:pt x="13823" y="429747"/>
                  <a:pt x="23713" y="436840"/>
                  <a:pt x="29519" y="445549"/>
                </a:cubicBezTo>
                <a:cubicBezTo>
                  <a:pt x="67771" y="636802"/>
                  <a:pt x="17112" y="370261"/>
                  <a:pt x="46936" y="907103"/>
                </a:cubicBezTo>
                <a:cubicBezTo>
                  <a:pt x="47954" y="925434"/>
                  <a:pt x="58547" y="941938"/>
                  <a:pt x="64353" y="959355"/>
                </a:cubicBezTo>
                <a:cubicBezTo>
                  <a:pt x="79680" y="1005335"/>
                  <a:pt x="67975" y="977850"/>
                  <a:pt x="107896" y="1037732"/>
                </a:cubicBezTo>
                <a:cubicBezTo>
                  <a:pt x="113702" y="1046440"/>
                  <a:pt x="117912" y="1056456"/>
                  <a:pt x="125313" y="1063857"/>
                </a:cubicBezTo>
                <a:cubicBezTo>
                  <a:pt x="150132" y="1088676"/>
                  <a:pt x="138176" y="1074443"/>
                  <a:pt x="160148" y="1107400"/>
                </a:cubicBezTo>
                <a:cubicBezTo>
                  <a:pt x="215302" y="1104497"/>
                  <a:pt x="270607" y="1103692"/>
                  <a:pt x="325611" y="1098692"/>
                </a:cubicBezTo>
                <a:cubicBezTo>
                  <a:pt x="334753" y="1097861"/>
                  <a:pt x="344098" y="1095075"/>
                  <a:pt x="351736" y="1089983"/>
                </a:cubicBezTo>
                <a:cubicBezTo>
                  <a:pt x="361983" y="1083151"/>
                  <a:pt x="368401" y="1071741"/>
                  <a:pt x="377862" y="1063857"/>
                </a:cubicBezTo>
                <a:cubicBezTo>
                  <a:pt x="385903" y="1057157"/>
                  <a:pt x="395279" y="1052246"/>
                  <a:pt x="403988" y="1046440"/>
                </a:cubicBezTo>
                <a:cubicBezTo>
                  <a:pt x="409794" y="1037732"/>
                  <a:pt x="414867" y="1028488"/>
                  <a:pt x="421405" y="1020315"/>
                </a:cubicBezTo>
                <a:cubicBezTo>
                  <a:pt x="426534" y="1013904"/>
                  <a:pt x="435150" y="1010241"/>
                  <a:pt x="438822" y="1002897"/>
                </a:cubicBezTo>
                <a:cubicBezTo>
                  <a:pt x="447032" y="986476"/>
                  <a:pt x="456239" y="950646"/>
                  <a:pt x="456239" y="950646"/>
                </a:cubicBezTo>
                <a:cubicBezTo>
                  <a:pt x="451565" y="927273"/>
                  <a:pt x="442743" y="873798"/>
                  <a:pt x="430113" y="854852"/>
                </a:cubicBezTo>
                <a:lnTo>
                  <a:pt x="412696" y="828726"/>
                </a:lnTo>
                <a:cubicBezTo>
                  <a:pt x="362080" y="676866"/>
                  <a:pt x="399056" y="797578"/>
                  <a:pt x="412696" y="402006"/>
                </a:cubicBezTo>
                <a:cubicBezTo>
                  <a:pt x="413901" y="367072"/>
                  <a:pt x="420509" y="332447"/>
                  <a:pt x="421405" y="297503"/>
                </a:cubicBezTo>
                <a:cubicBezTo>
                  <a:pt x="423414" y="219152"/>
                  <a:pt x="406891" y="72531"/>
                  <a:pt x="403988" y="27537"/>
                </a:cubicBezTo>
                <a:close/>
              </a:path>
            </a:pathLst>
          </a:cu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任意多边形 17"/>
          <p:cNvSpPr/>
          <p:nvPr/>
        </p:nvSpPr>
        <p:spPr>
          <a:xfrm>
            <a:off x="5852160" y="3030583"/>
            <a:ext cx="1448093" cy="1837508"/>
          </a:xfrm>
          <a:custGeom>
            <a:avLst/>
            <a:gdLst>
              <a:gd name="connsiteX0" fmla="*/ 644434 w 1448093"/>
              <a:gd name="connsiteY0" fmla="*/ 0 h 1837508"/>
              <a:gd name="connsiteX1" fmla="*/ 644434 w 1448093"/>
              <a:gd name="connsiteY1" fmla="*/ 0 h 1837508"/>
              <a:gd name="connsiteX2" fmla="*/ 548640 w 1448093"/>
              <a:gd name="connsiteY2" fmla="*/ 69668 h 1837508"/>
              <a:gd name="connsiteX3" fmla="*/ 470263 w 1448093"/>
              <a:gd name="connsiteY3" fmla="*/ 156754 h 1837508"/>
              <a:gd name="connsiteX4" fmla="*/ 444137 w 1448093"/>
              <a:gd name="connsiteY4" fmla="*/ 182880 h 1837508"/>
              <a:gd name="connsiteX5" fmla="*/ 426720 w 1448093"/>
              <a:gd name="connsiteY5" fmla="*/ 217714 h 1837508"/>
              <a:gd name="connsiteX6" fmla="*/ 400594 w 1448093"/>
              <a:gd name="connsiteY6" fmla="*/ 243840 h 1837508"/>
              <a:gd name="connsiteX7" fmla="*/ 357051 w 1448093"/>
              <a:gd name="connsiteY7" fmla="*/ 304800 h 1837508"/>
              <a:gd name="connsiteX8" fmla="*/ 330926 w 1448093"/>
              <a:gd name="connsiteY8" fmla="*/ 322217 h 1837508"/>
              <a:gd name="connsiteX9" fmla="*/ 304800 w 1448093"/>
              <a:gd name="connsiteY9" fmla="*/ 348343 h 1837508"/>
              <a:gd name="connsiteX10" fmla="*/ 278674 w 1448093"/>
              <a:gd name="connsiteY10" fmla="*/ 365760 h 1837508"/>
              <a:gd name="connsiteX11" fmla="*/ 235131 w 1448093"/>
              <a:gd name="connsiteY11" fmla="*/ 409303 h 1837508"/>
              <a:gd name="connsiteX12" fmla="*/ 182880 w 1448093"/>
              <a:gd name="connsiteY12" fmla="*/ 426720 h 1837508"/>
              <a:gd name="connsiteX13" fmla="*/ 165463 w 1448093"/>
              <a:gd name="connsiteY13" fmla="*/ 452846 h 1837508"/>
              <a:gd name="connsiteX14" fmla="*/ 148046 w 1448093"/>
              <a:gd name="connsiteY14" fmla="*/ 505097 h 1837508"/>
              <a:gd name="connsiteX15" fmla="*/ 139337 w 1448093"/>
              <a:gd name="connsiteY15" fmla="*/ 531223 h 1837508"/>
              <a:gd name="connsiteX16" fmla="*/ 130629 w 1448093"/>
              <a:gd name="connsiteY16" fmla="*/ 557348 h 1837508"/>
              <a:gd name="connsiteX17" fmla="*/ 113211 w 1448093"/>
              <a:gd name="connsiteY17" fmla="*/ 574766 h 1837508"/>
              <a:gd name="connsiteX18" fmla="*/ 104503 w 1448093"/>
              <a:gd name="connsiteY18" fmla="*/ 600891 h 1837508"/>
              <a:gd name="connsiteX19" fmla="*/ 87086 w 1448093"/>
              <a:gd name="connsiteY19" fmla="*/ 627017 h 1837508"/>
              <a:gd name="connsiteX20" fmla="*/ 52251 w 1448093"/>
              <a:gd name="connsiteY20" fmla="*/ 696686 h 1837508"/>
              <a:gd name="connsiteX21" fmla="*/ 43543 w 1448093"/>
              <a:gd name="connsiteY21" fmla="*/ 722811 h 1837508"/>
              <a:gd name="connsiteX22" fmla="*/ 60960 w 1448093"/>
              <a:gd name="connsiteY22" fmla="*/ 1027611 h 1837508"/>
              <a:gd name="connsiteX23" fmla="*/ 43543 w 1448093"/>
              <a:gd name="connsiteY23" fmla="*/ 1245326 h 1837508"/>
              <a:gd name="connsiteX24" fmla="*/ 26126 w 1448093"/>
              <a:gd name="connsiteY24" fmla="*/ 1297577 h 1837508"/>
              <a:gd name="connsiteX25" fmla="*/ 8709 w 1448093"/>
              <a:gd name="connsiteY25" fmla="*/ 1358537 h 1837508"/>
              <a:gd name="connsiteX26" fmla="*/ 0 w 1448093"/>
              <a:gd name="connsiteY26" fmla="*/ 1463040 h 1837508"/>
              <a:gd name="connsiteX27" fmla="*/ 17417 w 1448093"/>
              <a:gd name="connsiteY27" fmla="*/ 1672046 h 1837508"/>
              <a:gd name="connsiteX28" fmla="*/ 26126 w 1448093"/>
              <a:gd name="connsiteY28" fmla="*/ 1698171 h 1837508"/>
              <a:gd name="connsiteX29" fmla="*/ 52251 w 1448093"/>
              <a:gd name="connsiteY29" fmla="*/ 1785257 h 1837508"/>
              <a:gd name="connsiteX30" fmla="*/ 113211 w 1448093"/>
              <a:gd name="connsiteY30" fmla="*/ 1820091 h 1837508"/>
              <a:gd name="connsiteX31" fmla="*/ 165463 w 1448093"/>
              <a:gd name="connsiteY31" fmla="*/ 1837508 h 1837508"/>
              <a:gd name="connsiteX32" fmla="*/ 391886 w 1448093"/>
              <a:gd name="connsiteY32" fmla="*/ 1828800 h 1837508"/>
              <a:gd name="connsiteX33" fmla="*/ 435429 w 1448093"/>
              <a:gd name="connsiteY33" fmla="*/ 1811383 h 1837508"/>
              <a:gd name="connsiteX34" fmla="*/ 505097 w 1448093"/>
              <a:gd name="connsiteY34" fmla="*/ 1793966 h 1837508"/>
              <a:gd name="connsiteX35" fmla="*/ 539931 w 1448093"/>
              <a:gd name="connsiteY35" fmla="*/ 1776548 h 1837508"/>
              <a:gd name="connsiteX36" fmla="*/ 566057 w 1448093"/>
              <a:gd name="connsiteY36" fmla="*/ 1767840 h 1837508"/>
              <a:gd name="connsiteX37" fmla="*/ 592183 w 1448093"/>
              <a:gd name="connsiteY37" fmla="*/ 1750423 h 1837508"/>
              <a:gd name="connsiteX38" fmla="*/ 618309 w 1448093"/>
              <a:gd name="connsiteY38" fmla="*/ 1741714 h 1837508"/>
              <a:gd name="connsiteX39" fmla="*/ 653143 w 1448093"/>
              <a:gd name="connsiteY39" fmla="*/ 1724297 h 1837508"/>
              <a:gd name="connsiteX40" fmla="*/ 679269 w 1448093"/>
              <a:gd name="connsiteY40" fmla="*/ 1715588 h 1837508"/>
              <a:gd name="connsiteX41" fmla="*/ 705394 w 1448093"/>
              <a:gd name="connsiteY41" fmla="*/ 1698171 h 1837508"/>
              <a:gd name="connsiteX42" fmla="*/ 757646 w 1448093"/>
              <a:gd name="connsiteY42" fmla="*/ 1689463 h 1837508"/>
              <a:gd name="connsiteX43" fmla="*/ 792480 w 1448093"/>
              <a:gd name="connsiteY43" fmla="*/ 1680754 h 1837508"/>
              <a:gd name="connsiteX44" fmla="*/ 818606 w 1448093"/>
              <a:gd name="connsiteY44" fmla="*/ 1672046 h 1837508"/>
              <a:gd name="connsiteX45" fmla="*/ 853440 w 1448093"/>
              <a:gd name="connsiteY45" fmla="*/ 1654628 h 1837508"/>
              <a:gd name="connsiteX46" fmla="*/ 905691 w 1448093"/>
              <a:gd name="connsiteY46" fmla="*/ 1645920 h 1837508"/>
              <a:gd name="connsiteX47" fmla="*/ 940526 w 1448093"/>
              <a:gd name="connsiteY47" fmla="*/ 1628503 h 1837508"/>
              <a:gd name="connsiteX48" fmla="*/ 1001486 w 1448093"/>
              <a:gd name="connsiteY48" fmla="*/ 1611086 h 1837508"/>
              <a:gd name="connsiteX49" fmla="*/ 1036320 w 1448093"/>
              <a:gd name="connsiteY49" fmla="*/ 1593668 h 1837508"/>
              <a:gd name="connsiteX50" fmla="*/ 1071154 w 1448093"/>
              <a:gd name="connsiteY50" fmla="*/ 1584960 h 1837508"/>
              <a:gd name="connsiteX51" fmla="*/ 1123406 w 1448093"/>
              <a:gd name="connsiteY51" fmla="*/ 1541417 h 1837508"/>
              <a:gd name="connsiteX52" fmla="*/ 1149531 w 1448093"/>
              <a:gd name="connsiteY52" fmla="*/ 1524000 h 1837508"/>
              <a:gd name="connsiteX53" fmla="*/ 1193074 w 1448093"/>
              <a:gd name="connsiteY53" fmla="*/ 1471748 h 1837508"/>
              <a:gd name="connsiteX54" fmla="*/ 1219200 w 1448093"/>
              <a:gd name="connsiteY54" fmla="*/ 1445623 h 1837508"/>
              <a:gd name="connsiteX55" fmla="*/ 1236617 w 1448093"/>
              <a:gd name="connsiteY55" fmla="*/ 1410788 h 1837508"/>
              <a:gd name="connsiteX56" fmla="*/ 1262743 w 1448093"/>
              <a:gd name="connsiteY56" fmla="*/ 1384663 h 1837508"/>
              <a:gd name="connsiteX57" fmla="*/ 1280160 w 1448093"/>
              <a:gd name="connsiteY57" fmla="*/ 1358537 h 1837508"/>
              <a:gd name="connsiteX58" fmla="*/ 1314994 w 1448093"/>
              <a:gd name="connsiteY58" fmla="*/ 1280160 h 1837508"/>
              <a:gd name="connsiteX59" fmla="*/ 1341120 w 1448093"/>
              <a:gd name="connsiteY59" fmla="*/ 1227908 h 1837508"/>
              <a:gd name="connsiteX60" fmla="*/ 1358537 w 1448093"/>
              <a:gd name="connsiteY60" fmla="*/ 1201783 h 1837508"/>
              <a:gd name="connsiteX61" fmla="*/ 1375954 w 1448093"/>
              <a:gd name="connsiteY61" fmla="*/ 1166948 h 1837508"/>
              <a:gd name="connsiteX62" fmla="*/ 1402080 w 1448093"/>
              <a:gd name="connsiteY62" fmla="*/ 1132114 h 1837508"/>
              <a:gd name="connsiteX63" fmla="*/ 1419497 w 1448093"/>
              <a:gd name="connsiteY63" fmla="*/ 1053737 h 1837508"/>
              <a:gd name="connsiteX64" fmla="*/ 1436914 w 1448093"/>
              <a:gd name="connsiteY64" fmla="*/ 1018903 h 1837508"/>
              <a:gd name="connsiteX65" fmla="*/ 1445623 w 1448093"/>
              <a:gd name="connsiteY65" fmla="*/ 966651 h 1837508"/>
              <a:gd name="connsiteX66" fmla="*/ 1428206 w 1448093"/>
              <a:gd name="connsiteY66" fmla="*/ 731520 h 1837508"/>
              <a:gd name="connsiteX67" fmla="*/ 1410789 w 1448093"/>
              <a:gd name="connsiteY67" fmla="*/ 478971 h 1837508"/>
              <a:gd name="connsiteX68" fmla="*/ 1402080 w 1448093"/>
              <a:gd name="connsiteY68" fmla="*/ 452846 h 1837508"/>
              <a:gd name="connsiteX69" fmla="*/ 1393371 w 1448093"/>
              <a:gd name="connsiteY69" fmla="*/ 418011 h 1837508"/>
              <a:gd name="connsiteX70" fmla="*/ 1358537 w 1448093"/>
              <a:gd name="connsiteY70" fmla="*/ 383177 h 1837508"/>
              <a:gd name="connsiteX71" fmla="*/ 1323703 w 1448093"/>
              <a:gd name="connsiteY71" fmla="*/ 339634 h 1837508"/>
              <a:gd name="connsiteX72" fmla="*/ 1306286 w 1448093"/>
              <a:gd name="connsiteY72" fmla="*/ 313508 h 1837508"/>
              <a:gd name="connsiteX73" fmla="*/ 1271451 w 1448093"/>
              <a:gd name="connsiteY73" fmla="*/ 287383 h 1837508"/>
              <a:gd name="connsiteX74" fmla="*/ 1210491 w 1448093"/>
              <a:gd name="connsiteY74" fmla="*/ 217714 h 1837508"/>
              <a:gd name="connsiteX75" fmla="*/ 1158240 w 1448093"/>
              <a:gd name="connsiteY75" fmla="*/ 165463 h 1837508"/>
              <a:gd name="connsiteX76" fmla="*/ 1105989 w 1448093"/>
              <a:gd name="connsiteY76" fmla="*/ 148046 h 1837508"/>
              <a:gd name="connsiteX77" fmla="*/ 1088571 w 1448093"/>
              <a:gd name="connsiteY77" fmla="*/ 130628 h 1837508"/>
              <a:gd name="connsiteX78" fmla="*/ 1010194 w 1448093"/>
              <a:gd name="connsiteY78" fmla="*/ 78377 h 1837508"/>
              <a:gd name="connsiteX79" fmla="*/ 949234 w 1448093"/>
              <a:gd name="connsiteY79" fmla="*/ 43543 h 1837508"/>
              <a:gd name="connsiteX80" fmla="*/ 687977 w 1448093"/>
              <a:gd name="connsiteY80" fmla="*/ 34834 h 1837508"/>
              <a:gd name="connsiteX81" fmla="*/ 644434 w 1448093"/>
              <a:gd name="connsiteY81" fmla="*/ 0 h 183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48093" h="1837508">
                <a:moveTo>
                  <a:pt x="644434" y="0"/>
                </a:moveTo>
                <a:lnTo>
                  <a:pt x="644434" y="0"/>
                </a:lnTo>
                <a:cubicBezTo>
                  <a:pt x="612503" y="23223"/>
                  <a:pt x="576558" y="41749"/>
                  <a:pt x="548640" y="69668"/>
                </a:cubicBezTo>
                <a:cubicBezTo>
                  <a:pt x="416699" y="201611"/>
                  <a:pt x="552078" y="61304"/>
                  <a:pt x="470263" y="156754"/>
                </a:cubicBezTo>
                <a:cubicBezTo>
                  <a:pt x="462248" y="166105"/>
                  <a:pt x="451295" y="172858"/>
                  <a:pt x="444137" y="182880"/>
                </a:cubicBezTo>
                <a:cubicBezTo>
                  <a:pt x="436591" y="193444"/>
                  <a:pt x="434266" y="207150"/>
                  <a:pt x="426720" y="217714"/>
                </a:cubicBezTo>
                <a:cubicBezTo>
                  <a:pt x="419562" y="227736"/>
                  <a:pt x="408478" y="234379"/>
                  <a:pt x="400594" y="243840"/>
                </a:cubicBezTo>
                <a:cubicBezTo>
                  <a:pt x="375866" y="273514"/>
                  <a:pt x="388431" y="273420"/>
                  <a:pt x="357051" y="304800"/>
                </a:cubicBezTo>
                <a:cubicBezTo>
                  <a:pt x="349650" y="312201"/>
                  <a:pt x="338966" y="315517"/>
                  <a:pt x="330926" y="322217"/>
                </a:cubicBezTo>
                <a:cubicBezTo>
                  <a:pt x="321465" y="330102"/>
                  <a:pt x="314261" y="340459"/>
                  <a:pt x="304800" y="348343"/>
                </a:cubicBezTo>
                <a:cubicBezTo>
                  <a:pt x="296759" y="355043"/>
                  <a:pt x="286551" y="358868"/>
                  <a:pt x="278674" y="365760"/>
                </a:cubicBezTo>
                <a:cubicBezTo>
                  <a:pt x="263226" y="379277"/>
                  <a:pt x="254604" y="402812"/>
                  <a:pt x="235131" y="409303"/>
                </a:cubicBezTo>
                <a:lnTo>
                  <a:pt x="182880" y="426720"/>
                </a:lnTo>
                <a:cubicBezTo>
                  <a:pt x="177074" y="435429"/>
                  <a:pt x="169714" y="443282"/>
                  <a:pt x="165463" y="452846"/>
                </a:cubicBezTo>
                <a:cubicBezTo>
                  <a:pt x="158007" y="469623"/>
                  <a:pt x="153852" y="487680"/>
                  <a:pt x="148046" y="505097"/>
                </a:cubicBezTo>
                <a:lnTo>
                  <a:pt x="139337" y="531223"/>
                </a:lnTo>
                <a:cubicBezTo>
                  <a:pt x="136434" y="539931"/>
                  <a:pt x="137120" y="550857"/>
                  <a:pt x="130629" y="557348"/>
                </a:cubicBezTo>
                <a:lnTo>
                  <a:pt x="113211" y="574766"/>
                </a:lnTo>
                <a:cubicBezTo>
                  <a:pt x="110308" y="583474"/>
                  <a:pt x="108608" y="592681"/>
                  <a:pt x="104503" y="600891"/>
                </a:cubicBezTo>
                <a:cubicBezTo>
                  <a:pt x="99822" y="610253"/>
                  <a:pt x="91337" y="617453"/>
                  <a:pt x="87086" y="627017"/>
                </a:cubicBezTo>
                <a:cubicBezTo>
                  <a:pt x="55065" y="699065"/>
                  <a:pt x="88021" y="660916"/>
                  <a:pt x="52251" y="696686"/>
                </a:cubicBezTo>
                <a:cubicBezTo>
                  <a:pt x="49348" y="705394"/>
                  <a:pt x="43543" y="713632"/>
                  <a:pt x="43543" y="722811"/>
                </a:cubicBezTo>
                <a:cubicBezTo>
                  <a:pt x="43543" y="983679"/>
                  <a:pt x="23748" y="915984"/>
                  <a:pt x="60960" y="1027611"/>
                </a:cubicBezTo>
                <a:cubicBezTo>
                  <a:pt x="59127" y="1060596"/>
                  <a:pt x="56508" y="1189144"/>
                  <a:pt x="43543" y="1245326"/>
                </a:cubicBezTo>
                <a:cubicBezTo>
                  <a:pt x="39415" y="1263215"/>
                  <a:pt x="31932" y="1280160"/>
                  <a:pt x="26126" y="1297577"/>
                </a:cubicBezTo>
                <a:cubicBezTo>
                  <a:pt x="13631" y="1335061"/>
                  <a:pt x="19645" y="1314792"/>
                  <a:pt x="8709" y="1358537"/>
                </a:cubicBezTo>
                <a:cubicBezTo>
                  <a:pt x="5806" y="1393371"/>
                  <a:pt x="0" y="1428085"/>
                  <a:pt x="0" y="1463040"/>
                </a:cubicBezTo>
                <a:cubicBezTo>
                  <a:pt x="0" y="1497811"/>
                  <a:pt x="8051" y="1620535"/>
                  <a:pt x="17417" y="1672046"/>
                </a:cubicBezTo>
                <a:cubicBezTo>
                  <a:pt x="19059" y="1681077"/>
                  <a:pt x="23604" y="1689345"/>
                  <a:pt x="26126" y="1698171"/>
                </a:cubicBezTo>
                <a:cubicBezTo>
                  <a:pt x="30227" y="1712526"/>
                  <a:pt x="44945" y="1780386"/>
                  <a:pt x="52251" y="1785257"/>
                </a:cubicBezTo>
                <a:cubicBezTo>
                  <a:pt x="75816" y="1800966"/>
                  <a:pt x="85590" y="1809043"/>
                  <a:pt x="113211" y="1820091"/>
                </a:cubicBezTo>
                <a:cubicBezTo>
                  <a:pt x="130257" y="1826909"/>
                  <a:pt x="165463" y="1837508"/>
                  <a:pt x="165463" y="1837508"/>
                </a:cubicBezTo>
                <a:cubicBezTo>
                  <a:pt x="240937" y="1834605"/>
                  <a:pt x="316707" y="1836075"/>
                  <a:pt x="391886" y="1828800"/>
                </a:cubicBezTo>
                <a:cubicBezTo>
                  <a:pt x="407446" y="1827294"/>
                  <a:pt x="420488" y="1815980"/>
                  <a:pt x="435429" y="1811383"/>
                </a:cubicBezTo>
                <a:cubicBezTo>
                  <a:pt x="458308" y="1804343"/>
                  <a:pt x="505097" y="1793966"/>
                  <a:pt x="505097" y="1793966"/>
                </a:cubicBezTo>
                <a:cubicBezTo>
                  <a:pt x="516708" y="1788160"/>
                  <a:pt x="527999" y="1781662"/>
                  <a:pt x="539931" y="1776548"/>
                </a:cubicBezTo>
                <a:cubicBezTo>
                  <a:pt x="548368" y="1772932"/>
                  <a:pt x="557846" y="1771945"/>
                  <a:pt x="566057" y="1767840"/>
                </a:cubicBezTo>
                <a:cubicBezTo>
                  <a:pt x="575419" y="1763159"/>
                  <a:pt x="582822" y="1755104"/>
                  <a:pt x="592183" y="1750423"/>
                </a:cubicBezTo>
                <a:cubicBezTo>
                  <a:pt x="600394" y="1746318"/>
                  <a:pt x="609871" y="1745330"/>
                  <a:pt x="618309" y="1741714"/>
                </a:cubicBezTo>
                <a:cubicBezTo>
                  <a:pt x="630241" y="1736600"/>
                  <a:pt x="641211" y="1729411"/>
                  <a:pt x="653143" y="1724297"/>
                </a:cubicBezTo>
                <a:cubicBezTo>
                  <a:pt x="661581" y="1720681"/>
                  <a:pt x="671058" y="1719693"/>
                  <a:pt x="679269" y="1715588"/>
                </a:cubicBezTo>
                <a:cubicBezTo>
                  <a:pt x="688630" y="1710907"/>
                  <a:pt x="695465" y="1701481"/>
                  <a:pt x="705394" y="1698171"/>
                </a:cubicBezTo>
                <a:cubicBezTo>
                  <a:pt x="722145" y="1692587"/>
                  <a:pt x="740331" y="1692926"/>
                  <a:pt x="757646" y="1689463"/>
                </a:cubicBezTo>
                <a:cubicBezTo>
                  <a:pt x="769382" y="1687116"/>
                  <a:pt x="780972" y="1684042"/>
                  <a:pt x="792480" y="1680754"/>
                </a:cubicBezTo>
                <a:cubicBezTo>
                  <a:pt x="801306" y="1678232"/>
                  <a:pt x="810169" y="1675662"/>
                  <a:pt x="818606" y="1672046"/>
                </a:cubicBezTo>
                <a:cubicBezTo>
                  <a:pt x="830538" y="1666932"/>
                  <a:pt x="841006" y="1658358"/>
                  <a:pt x="853440" y="1654628"/>
                </a:cubicBezTo>
                <a:cubicBezTo>
                  <a:pt x="870353" y="1649554"/>
                  <a:pt x="888274" y="1648823"/>
                  <a:pt x="905691" y="1645920"/>
                </a:cubicBezTo>
                <a:cubicBezTo>
                  <a:pt x="917303" y="1640114"/>
                  <a:pt x="928594" y="1633617"/>
                  <a:pt x="940526" y="1628503"/>
                </a:cubicBezTo>
                <a:cubicBezTo>
                  <a:pt x="958024" y="1621004"/>
                  <a:pt x="983800" y="1615507"/>
                  <a:pt x="1001486" y="1611086"/>
                </a:cubicBezTo>
                <a:cubicBezTo>
                  <a:pt x="1013097" y="1605280"/>
                  <a:pt x="1024165" y="1598226"/>
                  <a:pt x="1036320" y="1593668"/>
                </a:cubicBezTo>
                <a:cubicBezTo>
                  <a:pt x="1047527" y="1589465"/>
                  <a:pt x="1060153" y="1589675"/>
                  <a:pt x="1071154" y="1584960"/>
                </a:cubicBezTo>
                <a:cubicBezTo>
                  <a:pt x="1097863" y="1573513"/>
                  <a:pt x="1101251" y="1559880"/>
                  <a:pt x="1123406" y="1541417"/>
                </a:cubicBezTo>
                <a:cubicBezTo>
                  <a:pt x="1131446" y="1534717"/>
                  <a:pt x="1141358" y="1530538"/>
                  <a:pt x="1149531" y="1524000"/>
                </a:cubicBezTo>
                <a:cubicBezTo>
                  <a:pt x="1170104" y="1507541"/>
                  <a:pt x="1174588" y="1493315"/>
                  <a:pt x="1193074" y="1471748"/>
                </a:cubicBezTo>
                <a:cubicBezTo>
                  <a:pt x="1201089" y="1462397"/>
                  <a:pt x="1210491" y="1454331"/>
                  <a:pt x="1219200" y="1445623"/>
                </a:cubicBezTo>
                <a:cubicBezTo>
                  <a:pt x="1225006" y="1434011"/>
                  <a:pt x="1229071" y="1421352"/>
                  <a:pt x="1236617" y="1410788"/>
                </a:cubicBezTo>
                <a:cubicBezTo>
                  <a:pt x="1243775" y="1400766"/>
                  <a:pt x="1254859" y="1394124"/>
                  <a:pt x="1262743" y="1384663"/>
                </a:cubicBezTo>
                <a:cubicBezTo>
                  <a:pt x="1269444" y="1376622"/>
                  <a:pt x="1274354" y="1367246"/>
                  <a:pt x="1280160" y="1358537"/>
                </a:cubicBezTo>
                <a:cubicBezTo>
                  <a:pt x="1294730" y="1300259"/>
                  <a:pt x="1280228" y="1343899"/>
                  <a:pt x="1314994" y="1280160"/>
                </a:cubicBezTo>
                <a:cubicBezTo>
                  <a:pt x="1324319" y="1263065"/>
                  <a:pt x="1331663" y="1244931"/>
                  <a:pt x="1341120" y="1227908"/>
                </a:cubicBezTo>
                <a:cubicBezTo>
                  <a:pt x="1346203" y="1218759"/>
                  <a:pt x="1353344" y="1210870"/>
                  <a:pt x="1358537" y="1201783"/>
                </a:cubicBezTo>
                <a:cubicBezTo>
                  <a:pt x="1364978" y="1190511"/>
                  <a:pt x="1369073" y="1177957"/>
                  <a:pt x="1375954" y="1166948"/>
                </a:cubicBezTo>
                <a:cubicBezTo>
                  <a:pt x="1383647" y="1154640"/>
                  <a:pt x="1393371" y="1143725"/>
                  <a:pt x="1402080" y="1132114"/>
                </a:cubicBezTo>
                <a:cubicBezTo>
                  <a:pt x="1404443" y="1120298"/>
                  <a:pt x="1414228" y="1067787"/>
                  <a:pt x="1419497" y="1053737"/>
                </a:cubicBezTo>
                <a:cubicBezTo>
                  <a:pt x="1424055" y="1041582"/>
                  <a:pt x="1431108" y="1030514"/>
                  <a:pt x="1436914" y="1018903"/>
                </a:cubicBezTo>
                <a:cubicBezTo>
                  <a:pt x="1439817" y="1001486"/>
                  <a:pt x="1445623" y="984309"/>
                  <a:pt x="1445623" y="966651"/>
                </a:cubicBezTo>
                <a:cubicBezTo>
                  <a:pt x="1445623" y="775750"/>
                  <a:pt x="1457766" y="820206"/>
                  <a:pt x="1428206" y="731520"/>
                </a:cubicBezTo>
                <a:cubicBezTo>
                  <a:pt x="1425070" y="662531"/>
                  <a:pt x="1426449" y="557269"/>
                  <a:pt x="1410789" y="478971"/>
                </a:cubicBezTo>
                <a:cubicBezTo>
                  <a:pt x="1408989" y="469970"/>
                  <a:pt x="1404602" y="461672"/>
                  <a:pt x="1402080" y="452846"/>
                </a:cubicBezTo>
                <a:cubicBezTo>
                  <a:pt x="1398792" y="441338"/>
                  <a:pt x="1399715" y="428161"/>
                  <a:pt x="1393371" y="418011"/>
                </a:cubicBezTo>
                <a:cubicBezTo>
                  <a:pt x="1384668" y="404086"/>
                  <a:pt x="1369446" y="395450"/>
                  <a:pt x="1358537" y="383177"/>
                </a:cubicBezTo>
                <a:cubicBezTo>
                  <a:pt x="1346188" y="369285"/>
                  <a:pt x="1334855" y="354504"/>
                  <a:pt x="1323703" y="339634"/>
                </a:cubicBezTo>
                <a:cubicBezTo>
                  <a:pt x="1317423" y="331261"/>
                  <a:pt x="1313687" y="320909"/>
                  <a:pt x="1306286" y="313508"/>
                </a:cubicBezTo>
                <a:cubicBezTo>
                  <a:pt x="1296023" y="303245"/>
                  <a:pt x="1283063" y="296091"/>
                  <a:pt x="1271451" y="287383"/>
                </a:cubicBezTo>
                <a:cubicBezTo>
                  <a:pt x="1241972" y="228424"/>
                  <a:pt x="1269539" y="271394"/>
                  <a:pt x="1210491" y="217714"/>
                </a:cubicBezTo>
                <a:cubicBezTo>
                  <a:pt x="1192265" y="201145"/>
                  <a:pt x="1181607" y="173252"/>
                  <a:pt x="1158240" y="165463"/>
                </a:cubicBezTo>
                <a:lnTo>
                  <a:pt x="1105989" y="148046"/>
                </a:lnTo>
                <a:cubicBezTo>
                  <a:pt x="1100183" y="142240"/>
                  <a:pt x="1095140" y="135555"/>
                  <a:pt x="1088571" y="130628"/>
                </a:cubicBezTo>
                <a:cubicBezTo>
                  <a:pt x="1088558" y="130618"/>
                  <a:pt x="1023264" y="87090"/>
                  <a:pt x="1010194" y="78377"/>
                </a:cubicBezTo>
                <a:cubicBezTo>
                  <a:pt x="998630" y="70668"/>
                  <a:pt x="961971" y="44667"/>
                  <a:pt x="949234" y="43543"/>
                </a:cubicBezTo>
                <a:cubicBezTo>
                  <a:pt x="862437" y="35884"/>
                  <a:pt x="775063" y="37737"/>
                  <a:pt x="687977" y="34834"/>
                </a:cubicBezTo>
                <a:cubicBezTo>
                  <a:pt x="659436" y="15807"/>
                  <a:pt x="651691" y="5806"/>
                  <a:pt x="644434" y="0"/>
                </a:cubicBezTo>
                <a:close/>
              </a:path>
            </a:pathLst>
          </a:cu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0" name="直接箭头连接符 19"/>
          <p:cNvCxnSpPr>
            <a:stCxn id="15" idx="0"/>
            <a:endCxn id="16" idx="45"/>
          </p:cNvCxnSpPr>
          <p:nvPr/>
        </p:nvCxnSpPr>
        <p:spPr>
          <a:xfrm flipH="1" flipV="1">
            <a:off x="5180915" y="4767170"/>
            <a:ext cx="243577" cy="384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直接箭头连接符 21"/>
          <p:cNvCxnSpPr>
            <a:stCxn id="15" idx="0"/>
            <a:endCxn id="17" idx="16"/>
          </p:cNvCxnSpPr>
          <p:nvPr/>
        </p:nvCxnSpPr>
        <p:spPr>
          <a:xfrm flipV="1">
            <a:off x="5424492" y="4180114"/>
            <a:ext cx="148994" cy="9710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直接箭头连接符 23"/>
          <p:cNvCxnSpPr>
            <a:stCxn id="15" idx="0"/>
            <a:endCxn id="18" idx="29"/>
          </p:cNvCxnSpPr>
          <p:nvPr/>
        </p:nvCxnSpPr>
        <p:spPr>
          <a:xfrm flipV="1">
            <a:off x="5424492" y="4815840"/>
            <a:ext cx="479919" cy="3353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09380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P spid="15" grpId="0"/>
      <p:bldP spid="16" grpId="0" animBg="1"/>
      <p:bldP spid="17" grpId="0" animBg="1"/>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森林的存储结构：一般采用孩子兄弟表示法</a:t>
            </a:r>
            <a:endParaRPr lang="en-US" altLang="zh-CN" dirty="0"/>
          </a:p>
          <a:p>
            <a:endParaRPr lang="en-US" altLang="zh-CN" dirty="0"/>
          </a:p>
          <a:p>
            <a:endParaRPr lang="en-US" altLang="zh-CN" dirty="0"/>
          </a:p>
          <a:p>
            <a:endParaRPr lang="en-US" altLang="zh-CN" dirty="0"/>
          </a:p>
          <a:p>
            <a:r>
              <a:rPr lang="zh-CN" altLang="en-US" dirty="0"/>
              <a:t>如何判断一个孩子兄弟链表是树还是森林？</a:t>
            </a:r>
            <a:endParaRPr lang="en-US" altLang="zh-CN" dirty="0"/>
          </a:p>
          <a:p>
            <a:r>
              <a:rPr lang="en-US" altLang="zh-CN" dirty="0" err="1"/>
              <a:t>CSNode</a:t>
            </a:r>
            <a:r>
              <a:rPr lang="en-US" altLang="zh-CN" dirty="0"/>
              <a:t>* t;</a:t>
            </a:r>
          </a:p>
          <a:p>
            <a:r>
              <a:rPr lang="en-US" altLang="zh-CN" dirty="0"/>
              <a:t>t-&gt;</a:t>
            </a:r>
            <a:r>
              <a:rPr lang="en-US" altLang="zh-CN" dirty="0" err="1"/>
              <a:t>nextsibling</a:t>
            </a:r>
            <a:r>
              <a:rPr lang="en-US" altLang="zh-CN" dirty="0"/>
              <a:t> == NULL?</a:t>
            </a:r>
          </a:p>
        </p:txBody>
      </p:sp>
      <p:sp>
        <p:nvSpPr>
          <p:cNvPr id="3" name="日期占位符 2"/>
          <p:cNvSpPr>
            <a:spLocks noGrp="1"/>
          </p:cNvSpPr>
          <p:nvPr>
            <p:ph type="dt" sz="half" idx="10"/>
          </p:nvPr>
        </p:nvSpPr>
        <p:spPr/>
        <p:txBody>
          <a:bodyPr/>
          <a:lstStyle/>
          <a:p>
            <a:fld id="{0B79ABE4-3C61-4655-B8B9-D4E637C739D8}"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40</a:t>
            </a:fld>
            <a:endParaRPr lang="zh-CN" altLang="en-US"/>
          </a:p>
        </p:txBody>
      </p:sp>
      <p:sp>
        <p:nvSpPr>
          <p:cNvPr id="6" name="文本框 5"/>
          <p:cNvSpPr txBox="1"/>
          <p:nvPr/>
        </p:nvSpPr>
        <p:spPr>
          <a:xfrm>
            <a:off x="432000" y="968188"/>
            <a:ext cx="4616970" cy="1200329"/>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nextsibling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37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树的遍历</a:t>
            </a:r>
            <a:endParaRPr lang="en-US" altLang="zh-CN" dirty="0"/>
          </a:p>
          <a:p>
            <a:pPr lvl="1"/>
            <a:r>
              <a:rPr lang="zh-CN" altLang="en-US" dirty="0"/>
              <a:t>先根遍历：访问根、先根遍历各子树</a:t>
            </a:r>
            <a:endParaRPr lang="en-US" altLang="zh-CN" dirty="0"/>
          </a:p>
          <a:p>
            <a:pPr lvl="1"/>
            <a:r>
              <a:rPr lang="zh-CN" altLang="en-US" dirty="0"/>
              <a:t>后根遍历：后根遍历各子树、访问根</a:t>
            </a:r>
            <a:endParaRPr lang="en-US" altLang="zh-CN" dirty="0"/>
          </a:p>
          <a:p>
            <a:pPr lvl="1"/>
            <a:r>
              <a:rPr lang="zh-CN" altLang="en-US" dirty="0"/>
              <a:t>层序遍历：从根开始，自上而下、自左向右</a:t>
            </a:r>
          </a:p>
        </p:txBody>
      </p:sp>
      <p:sp>
        <p:nvSpPr>
          <p:cNvPr id="3" name="日期占位符 2"/>
          <p:cNvSpPr>
            <a:spLocks noGrp="1"/>
          </p:cNvSpPr>
          <p:nvPr>
            <p:ph type="dt" sz="half" idx="10"/>
          </p:nvPr>
        </p:nvSpPr>
        <p:spPr/>
        <p:txBody>
          <a:bodyPr/>
          <a:lstStyle/>
          <a:p>
            <a:fld id="{8BF671DE-ECDF-4C96-A4F7-03F1821516C9}"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41</a:t>
            </a:fld>
            <a:endParaRPr lang="zh-CN" altLang="en-US"/>
          </a:p>
        </p:txBody>
      </p:sp>
      <p:grpSp>
        <p:nvGrpSpPr>
          <p:cNvPr id="36" name="组合 35"/>
          <p:cNvGrpSpPr/>
          <p:nvPr/>
        </p:nvGrpSpPr>
        <p:grpSpPr>
          <a:xfrm>
            <a:off x="3752650" y="2409371"/>
            <a:ext cx="4297362" cy="3625850"/>
            <a:chOff x="3334638" y="2426788"/>
            <a:chExt cx="4297362" cy="3625850"/>
          </a:xfrm>
        </p:grpSpPr>
        <p:sp>
          <p:nvSpPr>
            <p:cNvPr id="7" name="Oval 3"/>
            <p:cNvSpPr>
              <a:spLocks noChangeArrowheads="1"/>
            </p:cNvSpPr>
            <p:nvPr/>
          </p:nvSpPr>
          <p:spPr bwMode="auto">
            <a:xfrm>
              <a:off x="5011038" y="24267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dirty="0">
                  <a:solidFill>
                    <a:schemeClr val="tx1"/>
                  </a:solidFill>
                </a:rPr>
                <a:t>A</a:t>
              </a:r>
            </a:p>
          </p:txBody>
        </p:sp>
        <p:sp>
          <p:nvSpPr>
            <p:cNvPr id="8" name="Oval 4"/>
            <p:cNvSpPr>
              <a:spLocks noChangeArrowheads="1"/>
            </p:cNvSpPr>
            <p:nvPr/>
          </p:nvSpPr>
          <p:spPr bwMode="auto">
            <a:xfrm>
              <a:off x="3985513" y="32395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B</a:t>
              </a:r>
            </a:p>
          </p:txBody>
        </p:sp>
        <p:sp>
          <p:nvSpPr>
            <p:cNvPr id="9" name="Oval 5"/>
            <p:cNvSpPr>
              <a:spLocks noChangeArrowheads="1"/>
            </p:cNvSpPr>
            <p:nvPr/>
          </p:nvSpPr>
          <p:spPr bwMode="auto">
            <a:xfrm>
              <a:off x="5011038" y="32395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C</a:t>
              </a:r>
            </a:p>
          </p:txBody>
        </p:sp>
        <p:sp>
          <p:nvSpPr>
            <p:cNvPr id="10" name="Oval 6"/>
            <p:cNvSpPr>
              <a:spLocks noChangeArrowheads="1"/>
            </p:cNvSpPr>
            <p:nvPr/>
          </p:nvSpPr>
          <p:spPr bwMode="auto">
            <a:xfrm>
              <a:off x="6244525" y="32395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D</a:t>
              </a:r>
            </a:p>
          </p:txBody>
        </p:sp>
        <p:sp>
          <p:nvSpPr>
            <p:cNvPr id="11" name="Oval 7"/>
            <p:cNvSpPr>
              <a:spLocks noChangeArrowheads="1"/>
            </p:cNvSpPr>
            <p:nvPr/>
          </p:nvSpPr>
          <p:spPr bwMode="auto">
            <a:xfrm>
              <a:off x="3334638" y="4061913"/>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E</a:t>
              </a:r>
            </a:p>
          </p:txBody>
        </p:sp>
        <p:sp>
          <p:nvSpPr>
            <p:cNvPr id="12" name="Oval 8"/>
            <p:cNvSpPr>
              <a:spLocks noChangeArrowheads="1"/>
            </p:cNvSpPr>
            <p:nvPr/>
          </p:nvSpPr>
          <p:spPr bwMode="auto">
            <a:xfrm>
              <a:off x="3987100" y="4061913"/>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F</a:t>
              </a:r>
            </a:p>
          </p:txBody>
        </p:sp>
        <p:sp>
          <p:nvSpPr>
            <p:cNvPr id="13" name="Oval 9"/>
            <p:cNvSpPr>
              <a:spLocks noChangeArrowheads="1"/>
            </p:cNvSpPr>
            <p:nvPr/>
          </p:nvSpPr>
          <p:spPr bwMode="auto">
            <a:xfrm>
              <a:off x="4655438" y="4044451"/>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G</a:t>
              </a:r>
            </a:p>
          </p:txBody>
        </p:sp>
        <p:sp>
          <p:nvSpPr>
            <p:cNvPr id="14" name="Oval 10"/>
            <p:cNvSpPr>
              <a:spLocks noChangeArrowheads="1"/>
            </p:cNvSpPr>
            <p:nvPr/>
          </p:nvSpPr>
          <p:spPr bwMode="auto">
            <a:xfrm>
              <a:off x="6281038" y="4061913"/>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H</a:t>
              </a:r>
            </a:p>
          </p:txBody>
        </p:sp>
        <p:sp>
          <p:nvSpPr>
            <p:cNvPr id="15" name="Oval 11"/>
            <p:cNvSpPr>
              <a:spLocks noChangeArrowheads="1"/>
            </p:cNvSpPr>
            <p:nvPr/>
          </p:nvSpPr>
          <p:spPr bwMode="auto">
            <a:xfrm>
              <a:off x="3966463" y="4854076"/>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I</a:t>
              </a:r>
            </a:p>
          </p:txBody>
        </p:sp>
        <p:sp>
          <p:nvSpPr>
            <p:cNvPr id="16" name="Oval 12"/>
            <p:cNvSpPr>
              <a:spLocks noChangeArrowheads="1"/>
            </p:cNvSpPr>
            <p:nvPr/>
          </p:nvSpPr>
          <p:spPr bwMode="auto">
            <a:xfrm>
              <a:off x="5477763" y="48016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J</a:t>
              </a:r>
            </a:p>
          </p:txBody>
        </p:sp>
        <p:sp>
          <p:nvSpPr>
            <p:cNvPr id="17" name="Oval 13"/>
            <p:cNvSpPr>
              <a:spLocks noChangeArrowheads="1"/>
            </p:cNvSpPr>
            <p:nvPr/>
          </p:nvSpPr>
          <p:spPr bwMode="auto">
            <a:xfrm>
              <a:off x="6042913" y="48016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K</a:t>
              </a:r>
            </a:p>
          </p:txBody>
        </p:sp>
        <p:sp>
          <p:nvSpPr>
            <p:cNvPr id="18" name="Oval 14"/>
            <p:cNvSpPr>
              <a:spLocks noChangeArrowheads="1"/>
            </p:cNvSpPr>
            <p:nvPr/>
          </p:nvSpPr>
          <p:spPr bwMode="auto">
            <a:xfrm>
              <a:off x="6623938" y="48016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L</a:t>
              </a:r>
            </a:p>
          </p:txBody>
        </p:sp>
        <p:sp>
          <p:nvSpPr>
            <p:cNvPr id="19" name="Oval 15"/>
            <p:cNvSpPr>
              <a:spLocks noChangeArrowheads="1"/>
            </p:cNvSpPr>
            <p:nvPr/>
          </p:nvSpPr>
          <p:spPr bwMode="auto">
            <a:xfrm>
              <a:off x="7171625" y="48016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M</a:t>
              </a:r>
            </a:p>
          </p:txBody>
        </p:sp>
        <p:sp>
          <p:nvSpPr>
            <p:cNvPr id="20" name="Line 16"/>
            <p:cNvSpPr>
              <a:spLocks noChangeShapeType="1"/>
            </p:cNvSpPr>
            <p:nvPr/>
          </p:nvSpPr>
          <p:spPr bwMode="auto">
            <a:xfrm>
              <a:off x="5234875" y="2899863"/>
              <a:ext cx="0" cy="334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1" name="Line 17"/>
            <p:cNvSpPr>
              <a:spLocks noChangeShapeType="1"/>
            </p:cNvSpPr>
            <p:nvPr/>
          </p:nvSpPr>
          <p:spPr bwMode="auto">
            <a:xfrm>
              <a:off x="5471413" y="2608557"/>
              <a:ext cx="900112" cy="6524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2" name="Line 18"/>
            <p:cNvSpPr>
              <a:spLocks noChangeShapeType="1"/>
            </p:cNvSpPr>
            <p:nvPr/>
          </p:nvSpPr>
          <p:spPr bwMode="auto">
            <a:xfrm flipH="1">
              <a:off x="4373656" y="2760494"/>
              <a:ext cx="669925" cy="5476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3" name="Oval 19"/>
            <p:cNvSpPr>
              <a:spLocks noChangeArrowheads="1"/>
            </p:cNvSpPr>
            <p:nvPr/>
          </p:nvSpPr>
          <p:spPr bwMode="auto">
            <a:xfrm>
              <a:off x="6354063" y="55890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N</a:t>
              </a:r>
            </a:p>
          </p:txBody>
        </p:sp>
        <p:sp>
          <p:nvSpPr>
            <p:cNvPr id="24" name="Oval 20"/>
            <p:cNvSpPr>
              <a:spLocks noChangeArrowheads="1"/>
            </p:cNvSpPr>
            <p:nvPr/>
          </p:nvSpPr>
          <p:spPr bwMode="auto">
            <a:xfrm>
              <a:off x="7093838" y="5589088"/>
              <a:ext cx="460375" cy="4635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O</a:t>
              </a:r>
            </a:p>
          </p:txBody>
        </p:sp>
        <p:sp>
          <p:nvSpPr>
            <p:cNvPr id="25" name="Line 21"/>
            <p:cNvSpPr>
              <a:spLocks noChangeShapeType="1"/>
            </p:cNvSpPr>
            <p:nvPr/>
          </p:nvSpPr>
          <p:spPr bwMode="auto">
            <a:xfrm>
              <a:off x="4201413" y="3712663"/>
              <a:ext cx="0" cy="3714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6" name="Line 22"/>
            <p:cNvSpPr>
              <a:spLocks noChangeShapeType="1"/>
            </p:cNvSpPr>
            <p:nvPr/>
          </p:nvSpPr>
          <p:spPr bwMode="auto">
            <a:xfrm flipH="1">
              <a:off x="3583875" y="3625351"/>
              <a:ext cx="441325" cy="441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7" name="Line 23"/>
            <p:cNvSpPr>
              <a:spLocks noChangeShapeType="1"/>
            </p:cNvSpPr>
            <p:nvPr/>
          </p:nvSpPr>
          <p:spPr bwMode="auto">
            <a:xfrm>
              <a:off x="4395088" y="3607888"/>
              <a:ext cx="458787" cy="4587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8" name="Line 24"/>
            <p:cNvSpPr>
              <a:spLocks noChangeShapeType="1"/>
            </p:cNvSpPr>
            <p:nvPr/>
          </p:nvSpPr>
          <p:spPr bwMode="auto">
            <a:xfrm>
              <a:off x="4201413" y="4523876"/>
              <a:ext cx="0" cy="3540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9" name="Line 25"/>
            <p:cNvSpPr>
              <a:spLocks noChangeShapeType="1"/>
            </p:cNvSpPr>
            <p:nvPr/>
          </p:nvSpPr>
          <p:spPr bwMode="auto">
            <a:xfrm>
              <a:off x="6512813" y="3695201"/>
              <a:ext cx="0" cy="3889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0" name="Line 26"/>
            <p:cNvSpPr>
              <a:spLocks noChangeShapeType="1"/>
            </p:cNvSpPr>
            <p:nvPr/>
          </p:nvSpPr>
          <p:spPr bwMode="auto">
            <a:xfrm flipH="1">
              <a:off x="6301675" y="4523876"/>
              <a:ext cx="139700" cy="2825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1" name="Line 27"/>
            <p:cNvSpPr>
              <a:spLocks noChangeShapeType="1"/>
            </p:cNvSpPr>
            <p:nvPr/>
          </p:nvSpPr>
          <p:spPr bwMode="auto">
            <a:xfrm flipH="1">
              <a:off x="5842888" y="4404450"/>
              <a:ext cx="458787" cy="4587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2" name="Line 28"/>
            <p:cNvSpPr>
              <a:spLocks noChangeShapeType="1"/>
            </p:cNvSpPr>
            <p:nvPr/>
          </p:nvSpPr>
          <p:spPr bwMode="auto">
            <a:xfrm>
              <a:off x="6654100" y="4488951"/>
              <a:ext cx="176212" cy="3349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3" name="Line 29"/>
            <p:cNvSpPr>
              <a:spLocks noChangeShapeType="1"/>
            </p:cNvSpPr>
            <p:nvPr/>
          </p:nvSpPr>
          <p:spPr bwMode="auto">
            <a:xfrm>
              <a:off x="6739825" y="4321785"/>
              <a:ext cx="652462" cy="4937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4" name="Line 30"/>
            <p:cNvSpPr>
              <a:spLocks noChangeShapeType="1"/>
            </p:cNvSpPr>
            <p:nvPr/>
          </p:nvSpPr>
          <p:spPr bwMode="auto">
            <a:xfrm flipH="1">
              <a:off x="6600125" y="5265238"/>
              <a:ext cx="195262" cy="317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35" name="Line 31"/>
            <p:cNvSpPr>
              <a:spLocks noChangeShapeType="1"/>
            </p:cNvSpPr>
            <p:nvPr/>
          </p:nvSpPr>
          <p:spPr bwMode="auto">
            <a:xfrm>
              <a:off x="6936675" y="5247776"/>
              <a:ext cx="280987" cy="387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sp>
        <p:nvSpPr>
          <p:cNvPr id="37" name="文本框 36"/>
          <p:cNvSpPr txBox="1"/>
          <p:nvPr/>
        </p:nvSpPr>
        <p:spPr>
          <a:xfrm>
            <a:off x="540232" y="3104647"/>
            <a:ext cx="2949846" cy="2308324"/>
          </a:xfrm>
          <a:prstGeom prst="rect">
            <a:avLst/>
          </a:prstGeom>
          <a:noFill/>
        </p:spPr>
        <p:txBody>
          <a:bodyPr wrap="none" rtlCol="0">
            <a:spAutoFit/>
          </a:bodyPr>
          <a:lstStyle/>
          <a:p>
            <a:r>
              <a:rPr lang="zh-CN" altLang="en-US" sz="2400" dirty="0"/>
              <a:t>先根遍历：</a:t>
            </a:r>
            <a:endParaRPr lang="en-US" altLang="zh-CN" sz="2400" dirty="0"/>
          </a:p>
          <a:p>
            <a:r>
              <a:rPr lang="en-US" altLang="zh-CN" sz="2400" dirty="0"/>
              <a:t>ABEFIGCDHJKLNOM</a:t>
            </a:r>
          </a:p>
          <a:p>
            <a:r>
              <a:rPr lang="zh-CN" altLang="en-US" sz="2400" dirty="0"/>
              <a:t>后根遍历：</a:t>
            </a:r>
            <a:endParaRPr lang="en-US" altLang="zh-CN" sz="2400" dirty="0"/>
          </a:p>
          <a:p>
            <a:r>
              <a:rPr lang="en-US" altLang="zh-CN" sz="2400" dirty="0"/>
              <a:t>EIFGBCJKNOLMHDA</a:t>
            </a:r>
          </a:p>
          <a:p>
            <a:r>
              <a:rPr lang="zh-CN" altLang="en-US" sz="2400" dirty="0"/>
              <a:t>层序遍历：</a:t>
            </a:r>
            <a:endParaRPr lang="en-US" altLang="zh-CN" sz="2400" dirty="0"/>
          </a:p>
          <a:p>
            <a:r>
              <a:rPr lang="en-US" altLang="zh-CN" sz="2400" dirty="0"/>
              <a:t>ABCDEFGHIJKLMNO</a:t>
            </a:r>
            <a:endParaRPr lang="zh-CN" altLang="en-US" sz="2400" dirty="0"/>
          </a:p>
        </p:txBody>
      </p:sp>
    </p:spTree>
    <p:extLst>
      <p:ext uri="{BB962C8B-B14F-4D97-AF65-F5344CB8AC3E}">
        <p14:creationId xmlns:p14="http://schemas.microsoft.com/office/powerpoint/2010/main" val="33415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fade">
                                      <p:cBhvr>
                                        <p:cTn id="12" dur="500"/>
                                        <p:tgtEl>
                                          <p:spTgt spid="3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xEl>
                                              <p:pRg st="1" end="1"/>
                                            </p:txEl>
                                          </p:spTgt>
                                        </p:tgtEl>
                                        <p:attrNameLst>
                                          <p:attrName>style.visibility</p:attrName>
                                        </p:attrNameLst>
                                      </p:cBhvr>
                                      <p:to>
                                        <p:strVal val="visible"/>
                                      </p:to>
                                    </p:set>
                                    <p:animEffect transition="in" filter="fade">
                                      <p:cBhvr>
                                        <p:cTn id="15" dur="500"/>
                                        <p:tgtEl>
                                          <p:spTgt spid="3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xEl>
                                              <p:pRg st="2" end="2"/>
                                            </p:txEl>
                                          </p:spTgt>
                                        </p:tgtEl>
                                        <p:attrNameLst>
                                          <p:attrName>style.visibility</p:attrName>
                                        </p:attrNameLst>
                                      </p:cBhvr>
                                      <p:to>
                                        <p:strVal val="visible"/>
                                      </p:to>
                                    </p:set>
                                    <p:animEffect transition="in" filter="fade">
                                      <p:cBhvr>
                                        <p:cTn id="20" dur="500"/>
                                        <p:tgtEl>
                                          <p:spTgt spid="3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7">
                                            <p:txEl>
                                              <p:pRg st="3" end="3"/>
                                            </p:txEl>
                                          </p:spTgt>
                                        </p:tgtEl>
                                        <p:attrNameLst>
                                          <p:attrName>style.visibility</p:attrName>
                                        </p:attrNameLst>
                                      </p:cBhvr>
                                      <p:to>
                                        <p:strVal val="visible"/>
                                      </p:to>
                                    </p:set>
                                    <p:animEffect transition="in" filter="fade">
                                      <p:cBhvr>
                                        <p:cTn id="23" dur="500"/>
                                        <p:tgtEl>
                                          <p:spTgt spid="3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xEl>
                                              <p:pRg st="4" end="4"/>
                                            </p:txEl>
                                          </p:spTgt>
                                        </p:tgtEl>
                                        <p:attrNameLst>
                                          <p:attrName>style.visibility</p:attrName>
                                        </p:attrNameLst>
                                      </p:cBhvr>
                                      <p:to>
                                        <p:strVal val="visible"/>
                                      </p:to>
                                    </p:set>
                                    <p:animEffect transition="in" filter="fade">
                                      <p:cBhvr>
                                        <p:cTn id="28" dur="500"/>
                                        <p:tgtEl>
                                          <p:spTgt spid="37">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7">
                                            <p:txEl>
                                              <p:pRg st="5" end="5"/>
                                            </p:txEl>
                                          </p:spTgt>
                                        </p:tgtEl>
                                        <p:attrNameLst>
                                          <p:attrName>style.visibility</p:attrName>
                                        </p:attrNameLst>
                                      </p:cBhvr>
                                      <p:to>
                                        <p:strVal val="visible"/>
                                      </p:to>
                                    </p:set>
                                    <p:animEffect transition="in" filter="fade">
                                      <p:cBhvr>
                                        <p:cTn id="31" dur="5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森林的遍历</a:t>
            </a:r>
          </a:p>
          <a:p>
            <a:pPr lvl="1"/>
            <a:r>
              <a:rPr lang="zh-CN" altLang="en-US" dirty="0"/>
              <a:t>先序：访问第一棵树的根、先序遍历第一棵树的子树、先序遍历其他树</a:t>
            </a:r>
          </a:p>
          <a:p>
            <a:pPr lvl="1"/>
            <a:r>
              <a:rPr lang="zh-CN" altLang="en-US" dirty="0"/>
              <a:t>中序：中序遍历第一棵树的子树、访问第一棵树的根、中序遍历其他树</a:t>
            </a:r>
          </a:p>
        </p:txBody>
      </p:sp>
      <p:sp>
        <p:nvSpPr>
          <p:cNvPr id="3" name="日期占位符 2"/>
          <p:cNvSpPr>
            <a:spLocks noGrp="1"/>
          </p:cNvSpPr>
          <p:nvPr>
            <p:ph type="dt" sz="half" idx="10"/>
          </p:nvPr>
        </p:nvSpPr>
        <p:spPr/>
        <p:txBody>
          <a:bodyPr/>
          <a:lstStyle/>
          <a:p>
            <a:fld id="{5AA208ED-8888-46A8-BF21-FF61DE29A1CC}"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42</a:t>
            </a:fld>
            <a:endParaRPr lang="zh-CN" altLang="en-US"/>
          </a:p>
        </p:txBody>
      </p:sp>
      <p:grpSp>
        <p:nvGrpSpPr>
          <p:cNvPr id="6" name="组合 5"/>
          <p:cNvGrpSpPr/>
          <p:nvPr/>
        </p:nvGrpSpPr>
        <p:grpSpPr>
          <a:xfrm>
            <a:off x="4269925" y="3293615"/>
            <a:ext cx="3902075" cy="1527175"/>
            <a:chOff x="620712" y="1935163"/>
            <a:chExt cx="3902075" cy="1527175"/>
          </a:xfrm>
        </p:grpSpPr>
        <p:grpSp>
          <p:nvGrpSpPr>
            <p:cNvPr id="7" name="Group 4"/>
            <p:cNvGrpSpPr>
              <a:grpSpLocks/>
            </p:cNvGrpSpPr>
            <p:nvPr/>
          </p:nvGrpSpPr>
          <p:grpSpPr bwMode="auto">
            <a:xfrm>
              <a:off x="620712" y="1978026"/>
              <a:ext cx="1979613" cy="998538"/>
              <a:chOff x="408" y="1422"/>
              <a:chExt cx="1247" cy="629"/>
            </a:xfrm>
          </p:grpSpPr>
          <p:sp>
            <p:nvSpPr>
              <p:cNvPr id="20" name="Oval 5"/>
              <p:cNvSpPr>
                <a:spLocks noChangeArrowheads="1"/>
              </p:cNvSpPr>
              <p:nvPr/>
            </p:nvSpPr>
            <p:spPr bwMode="auto">
              <a:xfrm>
                <a:off x="955" y="1422"/>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dirty="0">
                    <a:solidFill>
                      <a:schemeClr val="tx1"/>
                    </a:solidFill>
                  </a:rPr>
                  <a:t>A</a:t>
                </a:r>
              </a:p>
            </p:txBody>
          </p:sp>
          <p:sp>
            <p:nvSpPr>
              <p:cNvPr id="21" name="Oval 6"/>
              <p:cNvSpPr>
                <a:spLocks noChangeArrowheads="1"/>
              </p:cNvSpPr>
              <p:nvPr/>
            </p:nvSpPr>
            <p:spPr bwMode="auto">
              <a:xfrm>
                <a:off x="408"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B</a:t>
                </a:r>
              </a:p>
            </p:txBody>
          </p:sp>
          <p:sp>
            <p:nvSpPr>
              <p:cNvPr id="22" name="Oval 7"/>
              <p:cNvSpPr>
                <a:spLocks noChangeArrowheads="1"/>
              </p:cNvSpPr>
              <p:nvPr/>
            </p:nvSpPr>
            <p:spPr bwMode="auto">
              <a:xfrm>
                <a:off x="955"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C</a:t>
                </a:r>
              </a:p>
            </p:txBody>
          </p:sp>
          <p:sp>
            <p:nvSpPr>
              <p:cNvPr id="23" name="Oval 8"/>
              <p:cNvSpPr>
                <a:spLocks noChangeArrowheads="1"/>
              </p:cNvSpPr>
              <p:nvPr/>
            </p:nvSpPr>
            <p:spPr bwMode="auto">
              <a:xfrm>
                <a:off x="1433" y="1818"/>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D</a:t>
                </a:r>
              </a:p>
            </p:txBody>
          </p:sp>
          <p:sp>
            <p:nvSpPr>
              <p:cNvPr id="24" name="Line 9"/>
              <p:cNvSpPr>
                <a:spLocks noChangeShapeType="1"/>
              </p:cNvSpPr>
              <p:nvPr/>
            </p:nvSpPr>
            <p:spPr bwMode="auto">
              <a:xfrm>
                <a:off x="1060" y="1655"/>
                <a:ext cx="0" cy="16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sp>
            <p:nvSpPr>
              <p:cNvPr id="25" name="Line 10"/>
              <p:cNvSpPr>
                <a:spLocks noChangeShapeType="1"/>
              </p:cNvSpPr>
              <p:nvPr/>
            </p:nvSpPr>
            <p:spPr bwMode="auto">
              <a:xfrm flipH="1">
                <a:off x="609" y="1588"/>
                <a:ext cx="359" cy="2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square" anchor="ctr">
                <a:spAutoFit/>
              </a:bodyPr>
              <a:lstStyle/>
              <a:p>
                <a:endParaRPr lang="zh-CN" altLang="en-US"/>
              </a:p>
            </p:txBody>
          </p:sp>
          <p:sp>
            <p:nvSpPr>
              <p:cNvPr id="26" name="Line 11"/>
              <p:cNvSpPr>
                <a:spLocks noChangeShapeType="1"/>
              </p:cNvSpPr>
              <p:nvPr/>
            </p:nvSpPr>
            <p:spPr bwMode="auto">
              <a:xfrm>
                <a:off x="1160" y="1588"/>
                <a:ext cx="334" cy="25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8" name="Group 12"/>
            <p:cNvGrpSpPr>
              <a:grpSpLocks/>
            </p:cNvGrpSpPr>
            <p:nvPr/>
          </p:nvGrpSpPr>
          <p:grpSpPr bwMode="auto">
            <a:xfrm>
              <a:off x="2967037" y="1935163"/>
              <a:ext cx="376238" cy="1039813"/>
              <a:chOff x="1886" y="1395"/>
              <a:chExt cx="237" cy="655"/>
            </a:xfrm>
          </p:grpSpPr>
          <p:sp>
            <p:nvSpPr>
              <p:cNvPr id="17" name="Oval 13"/>
              <p:cNvSpPr>
                <a:spLocks noChangeArrowheads="1"/>
              </p:cNvSpPr>
              <p:nvPr/>
            </p:nvSpPr>
            <p:spPr bwMode="auto">
              <a:xfrm>
                <a:off x="1901" y="1395"/>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E</a:t>
                </a:r>
              </a:p>
            </p:txBody>
          </p:sp>
          <p:sp>
            <p:nvSpPr>
              <p:cNvPr id="18" name="Oval 14"/>
              <p:cNvSpPr>
                <a:spLocks noChangeArrowheads="1"/>
              </p:cNvSpPr>
              <p:nvPr/>
            </p:nvSpPr>
            <p:spPr bwMode="auto">
              <a:xfrm>
                <a:off x="1886" y="1817"/>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F</a:t>
                </a:r>
              </a:p>
            </p:txBody>
          </p:sp>
          <p:sp>
            <p:nvSpPr>
              <p:cNvPr id="19" name="Line 15"/>
              <p:cNvSpPr>
                <a:spLocks noChangeShapeType="1"/>
              </p:cNvSpPr>
              <p:nvPr/>
            </p:nvSpPr>
            <p:spPr bwMode="auto">
              <a:xfrm>
                <a:off x="2011" y="1633"/>
                <a:ext cx="0" cy="18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nvGrpSpPr>
            <p:cNvPr id="9" name="Group 16"/>
            <p:cNvGrpSpPr>
              <a:grpSpLocks/>
            </p:cNvGrpSpPr>
            <p:nvPr/>
          </p:nvGrpSpPr>
          <p:grpSpPr bwMode="auto">
            <a:xfrm>
              <a:off x="3503612" y="1935163"/>
              <a:ext cx="1019175" cy="1527175"/>
              <a:chOff x="2224" y="1395"/>
              <a:chExt cx="642" cy="962"/>
            </a:xfrm>
          </p:grpSpPr>
          <p:sp>
            <p:nvSpPr>
              <p:cNvPr id="10" name="Oval 17"/>
              <p:cNvSpPr>
                <a:spLocks noChangeArrowheads="1"/>
              </p:cNvSpPr>
              <p:nvPr/>
            </p:nvSpPr>
            <p:spPr bwMode="auto">
              <a:xfrm>
                <a:off x="2461" y="1395"/>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G</a:t>
                </a:r>
              </a:p>
            </p:txBody>
          </p:sp>
          <p:sp>
            <p:nvSpPr>
              <p:cNvPr id="11" name="Oval 18"/>
              <p:cNvSpPr>
                <a:spLocks noChangeArrowheads="1"/>
              </p:cNvSpPr>
              <p:nvPr/>
            </p:nvSpPr>
            <p:spPr bwMode="auto">
              <a:xfrm>
                <a:off x="2224" y="1739"/>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H</a:t>
                </a:r>
              </a:p>
            </p:txBody>
          </p:sp>
          <p:sp>
            <p:nvSpPr>
              <p:cNvPr id="12" name="Oval 19"/>
              <p:cNvSpPr>
                <a:spLocks noChangeArrowheads="1"/>
              </p:cNvSpPr>
              <p:nvPr/>
            </p:nvSpPr>
            <p:spPr bwMode="auto">
              <a:xfrm>
                <a:off x="2644" y="1750"/>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I</a:t>
                </a:r>
              </a:p>
            </p:txBody>
          </p:sp>
          <p:sp>
            <p:nvSpPr>
              <p:cNvPr id="13" name="Line 20"/>
              <p:cNvSpPr>
                <a:spLocks noChangeShapeType="1"/>
              </p:cNvSpPr>
              <p:nvPr/>
            </p:nvSpPr>
            <p:spPr bwMode="auto">
              <a:xfrm flipH="1">
                <a:off x="2394" y="1622"/>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14" name="Line 21"/>
              <p:cNvSpPr>
                <a:spLocks noChangeShapeType="1"/>
              </p:cNvSpPr>
              <p:nvPr/>
            </p:nvSpPr>
            <p:spPr bwMode="auto">
              <a:xfrm>
                <a:off x="2638" y="1622"/>
                <a:ext cx="111" cy="1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anchor="ctr">
                <a:spAutoFit/>
              </a:bodyPr>
              <a:lstStyle/>
              <a:p>
                <a:endParaRPr lang="zh-CN" altLang="en-US"/>
              </a:p>
            </p:txBody>
          </p:sp>
          <p:sp>
            <p:nvSpPr>
              <p:cNvPr id="15" name="Oval 22"/>
              <p:cNvSpPr>
                <a:spLocks noChangeArrowheads="1"/>
              </p:cNvSpPr>
              <p:nvPr/>
            </p:nvSpPr>
            <p:spPr bwMode="auto">
              <a:xfrm>
                <a:off x="2629" y="2124"/>
                <a:ext cx="222" cy="233"/>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CFDC6"/>
                    </a:solid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lstStyle/>
              <a:p>
                <a:pPr algn="ctr" eaLnBrk="1" hangingPunct="1"/>
                <a:r>
                  <a:rPr lang="en-US" altLang="zh-CN" sz="2000">
                    <a:solidFill>
                      <a:schemeClr val="tx1"/>
                    </a:solidFill>
                  </a:rPr>
                  <a:t>J</a:t>
                </a:r>
              </a:p>
            </p:txBody>
          </p:sp>
          <p:sp>
            <p:nvSpPr>
              <p:cNvPr id="16" name="Line 23"/>
              <p:cNvSpPr>
                <a:spLocks noChangeShapeType="1"/>
              </p:cNvSpPr>
              <p:nvPr/>
            </p:nvSpPr>
            <p:spPr bwMode="auto">
              <a:xfrm>
                <a:off x="2767" y="1989"/>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107763" dir="2700000" algn="ctr" rotWithShape="0">
                        <a:schemeClr val="bg2">
                          <a:alpha val="74998"/>
                        </a:schemeClr>
                      </a:outerShdw>
                    </a:effectLst>
                  </a14:hiddenEffects>
                </a:ext>
                <a:ext uri="{53640926-AAD7-44d8-BBD7-CCE9431645EC}">
                  <a14:shadowObscured xmlns="" xmlns:a14="http://schemas.microsoft.com/office/drawing/2010/main" val="1"/>
                </a:ext>
              </a:extLst>
            </p:spPr>
            <p:txBody>
              <a:bodyPr wrap="none" anchor="ctr">
                <a:spAutoFit/>
              </a:bodyPr>
              <a:lstStyle/>
              <a:p>
                <a:endParaRPr lang="zh-CN" altLang="en-US"/>
              </a:p>
            </p:txBody>
          </p:sp>
        </p:grpSp>
      </p:grpSp>
      <p:sp>
        <p:nvSpPr>
          <p:cNvPr id="27" name="文本框 26"/>
          <p:cNvSpPr txBox="1"/>
          <p:nvPr/>
        </p:nvSpPr>
        <p:spPr>
          <a:xfrm>
            <a:off x="819295" y="3186648"/>
            <a:ext cx="2028119" cy="1569660"/>
          </a:xfrm>
          <a:prstGeom prst="rect">
            <a:avLst/>
          </a:prstGeom>
          <a:noFill/>
        </p:spPr>
        <p:txBody>
          <a:bodyPr wrap="none" rtlCol="0">
            <a:spAutoFit/>
          </a:bodyPr>
          <a:lstStyle/>
          <a:p>
            <a:r>
              <a:rPr lang="zh-CN" altLang="en-US" sz="2400" dirty="0"/>
              <a:t>先序遍历：</a:t>
            </a:r>
            <a:endParaRPr lang="en-US" altLang="zh-CN" sz="2400" dirty="0"/>
          </a:p>
          <a:p>
            <a:r>
              <a:rPr lang="en-US" altLang="zh-CN" sz="2400" dirty="0"/>
              <a:t>ABCDEFGHIJ</a:t>
            </a:r>
          </a:p>
          <a:p>
            <a:r>
              <a:rPr lang="zh-CN" altLang="en-US" sz="2400" dirty="0"/>
              <a:t>中序遍历：</a:t>
            </a:r>
            <a:endParaRPr lang="en-US" altLang="zh-CN" sz="2400" dirty="0"/>
          </a:p>
          <a:p>
            <a:r>
              <a:rPr lang="en-US" altLang="zh-CN" sz="2400" dirty="0"/>
              <a:t>BCDAFEHJIG</a:t>
            </a:r>
            <a:endParaRPr lang="zh-CN" altLang="en-US" sz="2400" dirty="0"/>
          </a:p>
        </p:txBody>
      </p:sp>
    </p:spTree>
    <p:extLst>
      <p:ext uri="{BB962C8B-B14F-4D97-AF65-F5344CB8AC3E}">
        <p14:creationId xmlns:p14="http://schemas.microsoft.com/office/powerpoint/2010/main" val="243343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7">
                                            <p:txEl>
                                              <p:pRg st="3" end="3"/>
                                            </p:txEl>
                                          </p:spTgt>
                                        </p:tgtEl>
                                        <p:attrNameLst>
                                          <p:attrName>style.visibility</p:attrName>
                                        </p:attrNameLst>
                                      </p:cBhvr>
                                      <p:to>
                                        <p:strVal val="visible"/>
                                      </p:to>
                                    </p:set>
                                    <p:animEffect transition="in" filter="fade">
                                      <p:cBhvr>
                                        <p:cTn id="23" dur="500"/>
                                        <p:tgtEl>
                                          <p:spTgt spid="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5.15 </a:t>
            </a:r>
            <a:r>
              <a:rPr lang="zh-CN" altLang="en-US" dirty="0"/>
              <a:t>先根遍历树（孩子链表）</a:t>
            </a:r>
          </a:p>
        </p:txBody>
      </p:sp>
      <p:sp>
        <p:nvSpPr>
          <p:cNvPr id="3" name="日期占位符 2"/>
          <p:cNvSpPr>
            <a:spLocks noGrp="1"/>
          </p:cNvSpPr>
          <p:nvPr>
            <p:ph type="dt" sz="half" idx="10"/>
          </p:nvPr>
        </p:nvSpPr>
        <p:spPr/>
        <p:txBody>
          <a:bodyPr/>
          <a:lstStyle/>
          <a:p>
            <a:fld id="{FA409B09-56FF-4281-B881-3DCFA67E665F}"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43</a:t>
            </a:fld>
            <a:endParaRPr lang="zh-CN" altLang="en-US"/>
          </a:p>
        </p:txBody>
      </p:sp>
      <p:sp>
        <p:nvSpPr>
          <p:cNvPr id="6" name="文本框 5"/>
          <p:cNvSpPr txBox="1"/>
          <p:nvPr/>
        </p:nvSpPr>
        <p:spPr>
          <a:xfrm>
            <a:off x="432000" y="1391771"/>
            <a:ext cx="8289449" cy="3139321"/>
          </a:xfrm>
          <a:prstGeom prst="rect">
            <a:avLst/>
          </a:prstGeom>
          <a:noFill/>
        </p:spPr>
        <p:txBody>
          <a:bodyPr wrap="none" rtlCol="0">
            <a:spAutoFit/>
          </a:bodyPr>
          <a:lstStyle/>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PreOrderRecur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loc</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loc</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loc</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ChildPtr</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T.nodes</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loc</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next)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child, Visit);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PreOrderTree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Visit)(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PreOrderRecur</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T.root</a:t>
            </a:r>
            <a:r>
              <a:rPr lang="en-US" altLang="zh-CN" kern="0" dirty="0">
                <a:latin typeface="Consolas" panose="020B0609020204030204" pitchFamily="49" charset="0"/>
                <a:ea typeface="宋体" panose="02010600030101010101" pitchFamily="2" charset="-122"/>
                <a:cs typeface="Times New Roman" panose="02020603050405020304" pitchFamily="18" charset="0"/>
              </a:rPr>
              <a:t>, Visit);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7649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5.17 </a:t>
            </a:r>
            <a:r>
              <a:rPr lang="zh-CN" altLang="en-US" dirty="0"/>
              <a:t>计算树的深度</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算法</a:t>
            </a:r>
            <a:r>
              <a:rPr lang="en-US" altLang="zh-CN" dirty="0"/>
              <a:t>5.19 </a:t>
            </a:r>
            <a:r>
              <a:rPr lang="zh-CN" altLang="en-US" dirty="0"/>
              <a:t>计算树的度</a:t>
            </a:r>
            <a:endParaRPr lang="en-US" altLang="zh-CN" dirty="0"/>
          </a:p>
        </p:txBody>
      </p:sp>
      <p:sp>
        <p:nvSpPr>
          <p:cNvPr id="3" name="日期占位符 2"/>
          <p:cNvSpPr>
            <a:spLocks noGrp="1"/>
          </p:cNvSpPr>
          <p:nvPr>
            <p:ph type="dt" sz="half" idx="10"/>
          </p:nvPr>
        </p:nvSpPr>
        <p:spPr/>
        <p:txBody>
          <a:bodyPr/>
          <a:lstStyle/>
          <a:p>
            <a:fld id="{B2EEBF45-F924-4803-86F5-E0F4F98B06CB}"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44</a:t>
            </a:fld>
            <a:endParaRPr lang="zh-CN" altLang="en-US"/>
          </a:p>
        </p:txBody>
      </p:sp>
      <p:sp>
        <p:nvSpPr>
          <p:cNvPr id="6" name="文本框 5"/>
          <p:cNvSpPr txBox="1"/>
          <p:nvPr/>
        </p:nvSpPr>
        <p:spPr>
          <a:xfrm>
            <a:off x="432000" y="826990"/>
            <a:ext cx="6516528" cy="2585323"/>
          </a:xfrm>
          <a:prstGeom prst="rect">
            <a:avLst/>
          </a:prstGeom>
          <a:noFill/>
        </p:spPr>
        <p:txBody>
          <a:bodyPr wrap="none" rtlCol="0">
            <a:spAutoFit/>
          </a:bodyPr>
          <a:lstStyle/>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TreeDepth</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maxh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nextsibling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TreeDepth</a:t>
            </a:r>
            <a:r>
              <a:rPr lang="en-US" altLang="zh-CN" kern="0" dirty="0">
                <a:latin typeface="Consolas" panose="020B0609020204030204" pitchFamily="49" charset="0"/>
                <a:ea typeface="宋体" panose="02010600030101010101" pitchFamily="2" charset="-122"/>
                <a:cs typeface="Times New Roman" panose="02020603050405020304" pitchFamily="18" charset="0"/>
              </a:rPr>
              <a:t>(p);</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(h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maxh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maxh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maxh</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p:cNvSpPr txBox="1"/>
          <p:nvPr/>
        </p:nvSpPr>
        <p:spPr>
          <a:xfrm>
            <a:off x="432000" y="3771472"/>
            <a:ext cx="8289449" cy="2585323"/>
          </a:xfrm>
          <a:prstGeom prst="rect">
            <a:avLst/>
          </a:prstGeom>
          <a:noFill/>
        </p:spPr>
        <p:txBody>
          <a:bodyPr wrap="none" rtlCol="0">
            <a:spAutoFit/>
          </a:bodyPr>
          <a:lstStyle/>
          <a:p>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TreeDegree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degree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 k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CSTree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firstchild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p; p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nextsibling</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d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TreeDegree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(p);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(d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 degree) degree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(k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 degree) degree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k;</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kern="0" dirty="0">
                <a:latin typeface="Consolas" panose="020B0609020204030204" pitchFamily="49" charset="0"/>
                <a:ea typeface="宋体" panose="02010600030101010101" pitchFamily="2" charset="-122"/>
                <a:cs typeface="Times New Roman" panose="02020603050405020304" pitchFamily="18" charset="0"/>
              </a:rPr>
              <a:t> degree;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7711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哈夫曼树和哈夫曼编码</a:t>
            </a:r>
          </a:p>
        </p:txBody>
      </p:sp>
      <p:sp>
        <p:nvSpPr>
          <p:cNvPr id="3" name="内容占位符 2"/>
          <p:cNvSpPr>
            <a:spLocks noGrp="1"/>
          </p:cNvSpPr>
          <p:nvPr>
            <p:ph idx="1"/>
          </p:nvPr>
        </p:nvSpPr>
        <p:spPr/>
        <p:txBody>
          <a:bodyPr/>
          <a:lstStyle/>
          <a:p>
            <a:r>
              <a:rPr lang="zh-CN" altLang="en-US" dirty="0"/>
              <a:t>例：判定问题的最佳算法</a:t>
            </a:r>
            <a:endParaRPr lang="en-US" altLang="zh-CN" dirty="0"/>
          </a:p>
          <a:p>
            <a:r>
              <a:rPr lang="zh-CN" altLang="en-US" dirty="0"/>
              <a:t>将百分制的成绩转换为五等级制</a:t>
            </a:r>
            <a:endParaRPr lang="en-US" altLang="zh-CN" dirty="0"/>
          </a:p>
        </p:txBody>
      </p:sp>
      <p:sp>
        <p:nvSpPr>
          <p:cNvPr id="4" name="日期占位符 3"/>
          <p:cNvSpPr>
            <a:spLocks noGrp="1"/>
          </p:cNvSpPr>
          <p:nvPr>
            <p:ph type="dt" sz="half" idx="10"/>
          </p:nvPr>
        </p:nvSpPr>
        <p:spPr/>
        <p:txBody>
          <a:bodyPr/>
          <a:lstStyle/>
          <a:p>
            <a:fld id="{0DC7C11A-B8FC-4122-8913-F9CEAD4D3E1E}"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45</a:t>
            </a:fld>
            <a:endParaRPr lang="zh-CN" altLang="en-US"/>
          </a:p>
        </p:txBody>
      </p:sp>
      <p:sp>
        <p:nvSpPr>
          <p:cNvPr id="9" name="文本框 8"/>
          <p:cNvSpPr txBox="1"/>
          <p:nvPr/>
        </p:nvSpPr>
        <p:spPr>
          <a:xfrm>
            <a:off x="1280835" y="2117911"/>
            <a:ext cx="3097323" cy="4524315"/>
          </a:xfrm>
          <a:prstGeom prst="rect">
            <a:avLst/>
          </a:prstGeom>
          <a:noFill/>
        </p:spPr>
        <p:txBody>
          <a:bodyPr wrap="none" rtlCol="0">
            <a:spAutoFit/>
          </a:bodyPr>
          <a:lstStyle/>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60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'F'</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65</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75</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'C'</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85</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'B'</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'A'</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en-US" dirty="0"/>
          </a:p>
        </p:txBody>
      </p:sp>
      <p:sp>
        <p:nvSpPr>
          <p:cNvPr id="10" name="文本框 9"/>
          <p:cNvSpPr txBox="1"/>
          <p:nvPr/>
        </p:nvSpPr>
        <p:spPr>
          <a:xfrm>
            <a:off x="5019117" y="2117911"/>
            <a:ext cx="2844048" cy="4524315"/>
          </a:xfrm>
          <a:prstGeom prst="rect">
            <a:avLst/>
          </a:prstGeom>
          <a:noFill/>
        </p:spPr>
        <p:txBody>
          <a:bodyPr wrap="none" rtlCol="0">
            <a:spAutoFit/>
          </a:bodyPr>
          <a:lstStyle/>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75</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65</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60</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'F'</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'D'</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'C'</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(score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85</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'B'</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grade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A2121"/>
                </a:solidFill>
                <a:latin typeface="Consolas" panose="020B0609020204030204" pitchFamily="49" charset="0"/>
                <a:ea typeface="宋体" panose="02010600030101010101" pitchFamily="2" charset="-122"/>
                <a:cs typeface="Times New Roman" panose="02020603050405020304" pitchFamily="18" charset="0"/>
              </a:rPr>
              <a:t>'A'</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371016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F8D9433-CF7B-4D25-BA1F-6227FB85F775}"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46</a:t>
            </a:fld>
            <a:endParaRPr lang="zh-CN" altLang="en-US"/>
          </a:p>
        </p:txBody>
      </p:sp>
      <p:grpSp>
        <p:nvGrpSpPr>
          <p:cNvPr id="47" name="组合 46"/>
          <p:cNvGrpSpPr/>
          <p:nvPr/>
        </p:nvGrpSpPr>
        <p:grpSpPr>
          <a:xfrm>
            <a:off x="782944" y="387662"/>
            <a:ext cx="5303532" cy="2643741"/>
            <a:chOff x="1311742" y="977046"/>
            <a:chExt cx="5303532" cy="2643741"/>
          </a:xfrm>
        </p:grpSpPr>
        <p:sp>
          <p:nvSpPr>
            <p:cNvPr id="6" name="流程图: 决策 5"/>
            <p:cNvSpPr/>
            <p:nvPr/>
          </p:nvSpPr>
          <p:spPr>
            <a:xfrm>
              <a:off x="1728229" y="97704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&lt;60</a:t>
              </a:r>
              <a:endParaRPr lang="zh-CN" altLang="en-US" dirty="0"/>
            </a:p>
          </p:txBody>
        </p:sp>
        <p:sp>
          <p:nvSpPr>
            <p:cNvPr id="7" name="矩形 6"/>
            <p:cNvSpPr/>
            <p:nvPr/>
          </p:nvSpPr>
          <p:spPr>
            <a:xfrm>
              <a:off x="1311742" y="162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a:t>
              </a:r>
              <a:endParaRPr lang="zh-CN" altLang="en-US" dirty="0"/>
            </a:p>
          </p:txBody>
        </p:sp>
        <p:sp>
          <p:nvSpPr>
            <p:cNvPr id="8" name="流程图: 决策 7"/>
            <p:cNvSpPr/>
            <p:nvPr/>
          </p:nvSpPr>
          <p:spPr>
            <a:xfrm>
              <a:off x="2764308" y="151704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&lt;65</a:t>
              </a:r>
              <a:endParaRPr lang="zh-CN" altLang="en-US" dirty="0"/>
            </a:p>
          </p:txBody>
        </p:sp>
        <p:sp>
          <p:nvSpPr>
            <p:cNvPr id="9" name="流程图: 决策 8"/>
            <p:cNvSpPr/>
            <p:nvPr/>
          </p:nvSpPr>
          <p:spPr>
            <a:xfrm>
              <a:off x="3885243" y="201350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&lt;75</a:t>
              </a:r>
              <a:endParaRPr lang="zh-CN" altLang="en-US" dirty="0"/>
            </a:p>
          </p:txBody>
        </p:sp>
        <p:sp>
          <p:nvSpPr>
            <p:cNvPr id="10" name="流程图: 决策 9"/>
            <p:cNvSpPr/>
            <p:nvPr/>
          </p:nvSpPr>
          <p:spPr>
            <a:xfrm>
              <a:off x="5017308" y="2525214"/>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&lt;85</a:t>
              </a:r>
              <a:endParaRPr lang="zh-CN" altLang="en-US" dirty="0"/>
            </a:p>
          </p:txBody>
        </p:sp>
        <p:sp>
          <p:nvSpPr>
            <p:cNvPr id="11" name="矩形 10"/>
            <p:cNvSpPr/>
            <p:nvPr/>
          </p:nvSpPr>
          <p:spPr>
            <a:xfrm>
              <a:off x="2341498" y="216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12" name="矩形 11"/>
            <p:cNvSpPr/>
            <p:nvPr/>
          </p:nvSpPr>
          <p:spPr>
            <a:xfrm>
              <a:off x="3258108" y="270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sp>
          <p:nvSpPr>
            <p:cNvPr id="13" name="矩形 12"/>
            <p:cNvSpPr/>
            <p:nvPr/>
          </p:nvSpPr>
          <p:spPr>
            <a:xfrm>
              <a:off x="4662000" y="3187605"/>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14" name="矩形 13"/>
            <p:cNvSpPr/>
            <p:nvPr/>
          </p:nvSpPr>
          <p:spPr>
            <a:xfrm>
              <a:off x="6075274" y="3188787"/>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cxnSp>
          <p:nvCxnSpPr>
            <p:cNvPr id="26" name="直接连接符 25"/>
            <p:cNvCxnSpPr>
              <a:endCxn id="7" idx="0"/>
            </p:cNvCxnSpPr>
            <p:nvPr/>
          </p:nvCxnSpPr>
          <p:spPr>
            <a:xfrm flipH="1">
              <a:off x="1581742" y="1368453"/>
              <a:ext cx="416487"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27" name="直接连接符 26"/>
            <p:cNvCxnSpPr/>
            <p:nvPr/>
          </p:nvCxnSpPr>
          <p:spPr>
            <a:xfrm>
              <a:off x="2708366" y="1384663"/>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直接连接符 31"/>
            <p:cNvCxnSpPr/>
            <p:nvPr/>
          </p:nvCxnSpPr>
          <p:spPr>
            <a:xfrm>
              <a:off x="3752007" y="1923354"/>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直接连接符 32"/>
            <p:cNvCxnSpPr/>
            <p:nvPr/>
          </p:nvCxnSpPr>
          <p:spPr>
            <a:xfrm>
              <a:off x="4836240" y="2433908"/>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直接连接符 33"/>
            <p:cNvCxnSpPr>
              <a:stCxn id="11" idx="0"/>
            </p:cNvCxnSpPr>
            <p:nvPr/>
          </p:nvCxnSpPr>
          <p:spPr>
            <a:xfrm flipV="1">
              <a:off x="2611498" y="1932802"/>
              <a:ext cx="484534" cy="232244"/>
            </a:xfrm>
            <a:prstGeom prst="line">
              <a:avLst/>
            </a:prstGeom>
          </p:spPr>
          <p:style>
            <a:lnRef idx="3">
              <a:schemeClr val="accent5"/>
            </a:lnRef>
            <a:fillRef idx="0">
              <a:schemeClr val="accent5"/>
            </a:fillRef>
            <a:effectRef idx="2">
              <a:schemeClr val="accent5"/>
            </a:effectRef>
            <a:fontRef idx="minor">
              <a:schemeClr val="tx1"/>
            </a:fontRef>
          </p:style>
        </p:cxnSp>
        <p:cxnSp>
          <p:nvCxnSpPr>
            <p:cNvPr id="38" name="直接连接符 37"/>
            <p:cNvCxnSpPr>
              <a:stCxn id="12" idx="0"/>
            </p:cNvCxnSpPr>
            <p:nvPr/>
          </p:nvCxnSpPr>
          <p:spPr>
            <a:xfrm flipV="1">
              <a:off x="3528108" y="2433908"/>
              <a:ext cx="677268" cy="271138"/>
            </a:xfrm>
            <a:prstGeom prst="line">
              <a:avLst/>
            </a:prstGeom>
          </p:spPr>
          <p:style>
            <a:lnRef idx="3">
              <a:schemeClr val="accent5"/>
            </a:lnRef>
            <a:fillRef idx="0">
              <a:schemeClr val="accent5"/>
            </a:fillRef>
            <a:effectRef idx="2">
              <a:schemeClr val="accent5"/>
            </a:effectRef>
            <a:fontRef idx="minor">
              <a:schemeClr val="tx1"/>
            </a:fontRef>
          </p:style>
        </p:cxnSp>
        <p:cxnSp>
          <p:nvCxnSpPr>
            <p:cNvPr id="41" name="直接连接符 40"/>
            <p:cNvCxnSpPr>
              <a:stCxn id="13" idx="0"/>
            </p:cNvCxnSpPr>
            <p:nvPr/>
          </p:nvCxnSpPr>
          <p:spPr>
            <a:xfrm flipV="1">
              <a:off x="4932000" y="2936859"/>
              <a:ext cx="416588" cy="250746"/>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直接连接符 43"/>
            <p:cNvCxnSpPr/>
            <p:nvPr/>
          </p:nvCxnSpPr>
          <p:spPr>
            <a:xfrm>
              <a:off x="5928686" y="2936917"/>
              <a:ext cx="416588" cy="256593"/>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60" name="组合 59"/>
          <p:cNvGrpSpPr/>
          <p:nvPr/>
        </p:nvGrpSpPr>
        <p:grpSpPr>
          <a:xfrm>
            <a:off x="782944" y="3777467"/>
            <a:ext cx="5401829" cy="2197485"/>
            <a:chOff x="1469431" y="4086426"/>
            <a:chExt cx="5401829" cy="2197485"/>
          </a:xfrm>
        </p:grpSpPr>
        <p:sp>
          <p:nvSpPr>
            <p:cNvPr id="15" name="流程图: 决策 14"/>
            <p:cNvSpPr/>
            <p:nvPr/>
          </p:nvSpPr>
          <p:spPr>
            <a:xfrm>
              <a:off x="4137928" y="408642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&lt;75</a:t>
              </a:r>
              <a:endParaRPr lang="zh-CN" altLang="en-US" dirty="0"/>
            </a:p>
          </p:txBody>
        </p:sp>
        <p:sp>
          <p:nvSpPr>
            <p:cNvPr id="16" name="矩形 15"/>
            <p:cNvSpPr/>
            <p:nvPr/>
          </p:nvSpPr>
          <p:spPr>
            <a:xfrm>
              <a:off x="1469431" y="5851911"/>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a:t>
              </a:r>
              <a:endParaRPr lang="zh-CN" altLang="en-US" dirty="0"/>
            </a:p>
          </p:txBody>
        </p:sp>
        <p:sp>
          <p:nvSpPr>
            <p:cNvPr id="17" name="流程图: 决策 16"/>
            <p:cNvSpPr/>
            <p:nvPr/>
          </p:nvSpPr>
          <p:spPr>
            <a:xfrm>
              <a:off x="3001441" y="462012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&lt;65</a:t>
              </a:r>
              <a:endParaRPr lang="zh-CN" altLang="en-US" dirty="0"/>
            </a:p>
          </p:txBody>
        </p:sp>
        <p:sp>
          <p:nvSpPr>
            <p:cNvPr id="18" name="流程图: 决策 17"/>
            <p:cNvSpPr/>
            <p:nvPr/>
          </p:nvSpPr>
          <p:spPr>
            <a:xfrm>
              <a:off x="1864954" y="515381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&lt;60</a:t>
              </a:r>
              <a:endParaRPr lang="zh-CN" altLang="en-US" dirty="0"/>
            </a:p>
          </p:txBody>
        </p:sp>
        <p:sp>
          <p:nvSpPr>
            <p:cNvPr id="19" name="流程图: 决策 18"/>
            <p:cNvSpPr/>
            <p:nvPr/>
          </p:nvSpPr>
          <p:spPr>
            <a:xfrm>
              <a:off x="5202000" y="462012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&lt;85</a:t>
              </a:r>
              <a:endParaRPr lang="zh-CN" altLang="en-US" dirty="0"/>
            </a:p>
          </p:txBody>
        </p:sp>
        <p:sp>
          <p:nvSpPr>
            <p:cNvPr id="20" name="矩形 19"/>
            <p:cNvSpPr/>
            <p:nvPr/>
          </p:nvSpPr>
          <p:spPr>
            <a:xfrm>
              <a:off x="2891503" y="5850170"/>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21" name="矩形 20"/>
            <p:cNvSpPr/>
            <p:nvPr/>
          </p:nvSpPr>
          <p:spPr>
            <a:xfrm>
              <a:off x="4137928" y="526181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sp>
          <p:nvSpPr>
            <p:cNvPr id="22" name="矩形 21"/>
            <p:cNvSpPr/>
            <p:nvPr/>
          </p:nvSpPr>
          <p:spPr>
            <a:xfrm>
              <a:off x="5150902" y="5264834"/>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23" name="矩形 22"/>
            <p:cNvSpPr/>
            <p:nvPr/>
          </p:nvSpPr>
          <p:spPr>
            <a:xfrm>
              <a:off x="6331260" y="5260854"/>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cxnSp>
          <p:nvCxnSpPr>
            <p:cNvPr id="49" name="直接连接符 48"/>
            <p:cNvCxnSpPr/>
            <p:nvPr/>
          </p:nvCxnSpPr>
          <p:spPr>
            <a:xfrm flipH="1">
              <a:off x="3901137" y="4470593"/>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直接连接符 49"/>
            <p:cNvCxnSpPr/>
            <p:nvPr/>
          </p:nvCxnSpPr>
          <p:spPr>
            <a:xfrm flipH="1">
              <a:off x="2775802" y="5018833"/>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直接连接符 50"/>
            <p:cNvCxnSpPr/>
            <p:nvPr/>
          </p:nvCxnSpPr>
          <p:spPr>
            <a:xfrm flipH="1">
              <a:off x="1700032" y="5580204"/>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直接连接符 51"/>
            <p:cNvCxnSpPr>
              <a:endCxn id="22" idx="0"/>
            </p:cNvCxnSpPr>
            <p:nvPr/>
          </p:nvCxnSpPr>
          <p:spPr>
            <a:xfrm flipH="1">
              <a:off x="5420902" y="5050494"/>
              <a:ext cx="152830" cy="214340"/>
            </a:xfrm>
            <a:prstGeom prst="line">
              <a:avLst/>
            </a:prstGeom>
          </p:spPr>
          <p:style>
            <a:lnRef idx="3">
              <a:schemeClr val="accent5"/>
            </a:lnRef>
            <a:fillRef idx="0">
              <a:schemeClr val="accent5"/>
            </a:fillRef>
            <a:effectRef idx="2">
              <a:schemeClr val="accent5"/>
            </a:effectRef>
            <a:fontRef idx="minor">
              <a:schemeClr val="tx1"/>
            </a:fontRef>
          </p:style>
        </p:cxnSp>
        <p:cxnSp>
          <p:nvCxnSpPr>
            <p:cNvPr id="54" name="直接连接符 53"/>
            <p:cNvCxnSpPr/>
            <p:nvPr/>
          </p:nvCxnSpPr>
          <p:spPr>
            <a:xfrm>
              <a:off x="5118510" y="449144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57" name="直接连接符 56"/>
            <p:cNvCxnSpPr/>
            <p:nvPr/>
          </p:nvCxnSpPr>
          <p:spPr>
            <a:xfrm>
              <a:off x="6166683" y="501883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58" name="直接连接符 57"/>
            <p:cNvCxnSpPr/>
            <p:nvPr/>
          </p:nvCxnSpPr>
          <p:spPr>
            <a:xfrm>
              <a:off x="3962765" y="501883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59" name="直接连接符 58"/>
            <p:cNvCxnSpPr/>
            <p:nvPr/>
          </p:nvCxnSpPr>
          <p:spPr>
            <a:xfrm>
              <a:off x="2759815" y="5584492"/>
              <a:ext cx="378807" cy="265678"/>
            </a:xfrm>
            <a:prstGeom prst="line">
              <a:avLst/>
            </a:prstGeom>
          </p:spPr>
          <p:style>
            <a:lnRef idx="3">
              <a:schemeClr val="accent5"/>
            </a:lnRef>
            <a:fillRef idx="0">
              <a:schemeClr val="accent5"/>
            </a:fillRef>
            <a:effectRef idx="2">
              <a:schemeClr val="accent5"/>
            </a:effectRef>
            <a:fontRef idx="minor">
              <a:schemeClr val="tx1"/>
            </a:fontRef>
          </p:style>
        </p:cxnSp>
      </p:grpSp>
      <p:sp>
        <p:nvSpPr>
          <p:cNvPr id="61" name="文本框 60"/>
          <p:cNvSpPr txBox="1"/>
          <p:nvPr/>
        </p:nvSpPr>
        <p:spPr>
          <a:xfrm>
            <a:off x="4509782" y="539476"/>
            <a:ext cx="2531462" cy="646331"/>
          </a:xfrm>
          <a:prstGeom prst="rect">
            <a:avLst/>
          </a:prstGeom>
          <a:noFill/>
        </p:spPr>
        <p:txBody>
          <a:bodyPr wrap="none" rtlCol="0">
            <a:spAutoFit/>
          </a:bodyPr>
          <a:lstStyle/>
          <a:p>
            <a:r>
              <a:rPr lang="zh-CN" altLang="en-US" dirty="0"/>
              <a:t>判断语句的频度：</a:t>
            </a:r>
            <a:endParaRPr lang="en-US" altLang="zh-CN" dirty="0"/>
          </a:p>
          <a:p>
            <a:r>
              <a:rPr lang="en-US" altLang="zh-CN" dirty="0"/>
              <a:t>grade = ‘A’</a:t>
            </a:r>
            <a:r>
              <a:rPr lang="zh-CN" altLang="en-US" dirty="0"/>
              <a:t>时需</a:t>
            </a:r>
            <a:r>
              <a:rPr lang="en-US" altLang="zh-CN" dirty="0"/>
              <a:t>4</a:t>
            </a:r>
            <a:r>
              <a:rPr lang="zh-CN" altLang="en-US" dirty="0"/>
              <a:t>次</a:t>
            </a:r>
          </a:p>
        </p:txBody>
      </p:sp>
      <p:sp>
        <p:nvSpPr>
          <p:cNvPr id="62" name="文本框 61"/>
          <p:cNvSpPr txBox="1"/>
          <p:nvPr/>
        </p:nvSpPr>
        <p:spPr>
          <a:xfrm>
            <a:off x="4509782" y="5625916"/>
            <a:ext cx="2531462" cy="646331"/>
          </a:xfrm>
          <a:prstGeom prst="rect">
            <a:avLst/>
          </a:prstGeom>
          <a:noFill/>
        </p:spPr>
        <p:txBody>
          <a:bodyPr wrap="none" rtlCol="0">
            <a:spAutoFit/>
          </a:bodyPr>
          <a:lstStyle/>
          <a:p>
            <a:r>
              <a:rPr lang="zh-CN" altLang="en-US" dirty="0"/>
              <a:t>判断语句的频度：</a:t>
            </a:r>
            <a:endParaRPr lang="en-US" altLang="zh-CN" dirty="0"/>
          </a:p>
          <a:p>
            <a:r>
              <a:rPr lang="en-US" altLang="zh-CN" dirty="0"/>
              <a:t>grade = ‘A’</a:t>
            </a:r>
            <a:r>
              <a:rPr lang="zh-CN" altLang="en-US" dirty="0"/>
              <a:t>时需</a:t>
            </a:r>
            <a:r>
              <a:rPr lang="en-US" altLang="zh-CN" dirty="0"/>
              <a:t>2</a:t>
            </a:r>
            <a:r>
              <a:rPr lang="zh-CN" altLang="en-US" dirty="0"/>
              <a:t>次</a:t>
            </a:r>
          </a:p>
        </p:txBody>
      </p:sp>
      <p:sp>
        <p:nvSpPr>
          <p:cNvPr id="63" name="文本框 62"/>
          <p:cNvSpPr txBox="1"/>
          <p:nvPr/>
        </p:nvSpPr>
        <p:spPr>
          <a:xfrm>
            <a:off x="169372" y="2115172"/>
            <a:ext cx="2531462" cy="646331"/>
          </a:xfrm>
          <a:prstGeom prst="rect">
            <a:avLst/>
          </a:prstGeom>
          <a:noFill/>
        </p:spPr>
        <p:txBody>
          <a:bodyPr wrap="none" rtlCol="0">
            <a:spAutoFit/>
          </a:bodyPr>
          <a:lstStyle/>
          <a:p>
            <a:r>
              <a:rPr lang="zh-CN" altLang="en-US" dirty="0"/>
              <a:t>判断语句的频度：</a:t>
            </a:r>
            <a:endParaRPr lang="en-US" altLang="zh-CN" dirty="0"/>
          </a:p>
          <a:p>
            <a:r>
              <a:rPr lang="en-US" altLang="zh-CN" dirty="0"/>
              <a:t>grade = ‘F’</a:t>
            </a:r>
            <a:r>
              <a:rPr lang="zh-CN" altLang="en-US" dirty="0"/>
              <a:t>时需</a:t>
            </a:r>
            <a:r>
              <a:rPr lang="en-US" altLang="zh-CN" dirty="0"/>
              <a:t>1</a:t>
            </a:r>
            <a:r>
              <a:rPr lang="zh-CN" altLang="en-US" dirty="0"/>
              <a:t>次</a:t>
            </a:r>
          </a:p>
        </p:txBody>
      </p:sp>
      <p:sp>
        <p:nvSpPr>
          <p:cNvPr id="64" name="文本框 63"/>
          <p:cNvSpPr txBox="1"/>
          <p:nvPr/>
        </p:nvSpPr>
        <p:spPr>
          <a:xfrm>
            <a:off x="169372" y="3690902"/>
            <a:ext cx="2531462" cy="646331"/>
          </a:xfrm>
          <a:prstGeom prst="rect">
            <a:avLst/>
          </a:prstGeom>
          <a:noFill/>
        </p:spPr>
        <p:txBody>
          <a:bodyPr wrap="none" rtlCol="0">
            <a:spAutoFit/>
          </a:bodyPr>
          <a:lstStyle/>
          <a:p>
            <a:r>
              <a:rPr lang="zh-CN" altLang="en-US" dirty="0"/>
              <a:t>判断语句的频度：</a:t>
            </a:r>
            <a:endParaRPr lang="en-US" altLang="zh-CN" dirty="0"/>
          </a:p>
          <a:p>
            <a:r>
              <a:rPr lang="en-US" altLang="zh-CN" dirty="0"/>
              <a:t>grade = ‘F’</a:t>
            </a:r>
            <a:r>
              <a:rPr lang="zh-CN" altLang="en-US" dirty="0"/>
              <a:t>时需</a:t>
            </a:r>
            <a:r>
              <a:rPr lang="en-US" altLang="zh-CN" dirty="0"/>
              <a:t>3</a:t>
            </a:r>
            <a:r>
              <a:rPr lang="zh-CN" altLang="en-US" dirty="0"/>
              <a:t>次</a:t>
            </a:r>
          </a:p>
        </p:txBody>
      </p:sp>
      <p:graphicFrame>
        <p:nvGraphicFramePr>
          <p:cNvPr id="65" name="表格 64"/>
          <p:cNvGraphicFramePr>
            <a:graphicFrameLocks noGrp="1"/>
          </p:cNvGraphicFramePr>
          <p:nvPr>
            <p:extLst>
              <p:ext uri="{D42A27DB-BD31-4B8C-83A1-F6EECF244321}">
                <p14:modId xmlns:p14="http://schemas.microsoft.com/office/powerpoint/2010/main" val="1152376659"/>
              </p:ext>
            </p:extLst>
          </p:nvPr>
        </p:nvGraphicFramePr>
        <p:xfrm>
          <a:off x="5546476" y="3287003"/>
          <a:ext cx="3295790" cy="741680"/>
        </p:xfrm>
        <a:graphic>
          <a:graphicData uri="http://schemas.openxmlformats.org/drawingml/2006/table">
            <a:tbl>
              <a:tblPr firstRow="1" bandRow="1">
                <a:tableStyleId>{5C22544A-7EE6-4342-B048-85BDC9FD1C3A}</a:tableStyleId>
              </a:tblPr>
              <a:tblGrid>
                <a:gridCol w="659158">
                  <a:extLst>
                    <a:ext uri="{9D8B030D-6E8A-4147-A177-3AD203B41FA5}">
                      <a16:colId xmlns:a16="http://schemas.microsoft.com/office/drawing/2014/main" val="20000"/>
                    </a:ext>
                  </a:extLst>
                </a:gridCol>
                <a:gridCol w="659158">
                  <a:extLst>
                    <a:ext uri="{9D8B030D-6E8A-4147-A177-3AD203B41FA5}">
                      <a16:colId xmlns:a16="http://schemas.microsoft.com/office/drawing/2014/main" val="20001"/>
                    </a:ext>
                  </a:extLst>
                </a:gridCol>
                <a:gridCol w="659158">
                  <a:extLst>
                    <a:ext uri="{9D8B030D-6E8A-4147-A177-3AD203B41FA5}">
                      <a16:colId xmlns:a16="http://schemas.microsoft.com/office/drawing/2014/main" val="20002"/>
                    </a:ext>
                  </a:extLst>
                </a:gridCol>
                <a:gridCol w="659158">
                  <a:extLst>
                    <a:ext uri="{9D8B030D-6E8A-4147-A177-3AD203B41FA5}">
                      <a16:colId xmlns:a16="http://schemas.microsoft.com/office/drawing/2014/main" val="20003"/>
                    </a:ext>
                  </a:extLst>
                </a:gridCol>
                <a:gridCol w="659158">
                  <a:extLst>
                    <a:ext uri="{9D8B030D-6E8A-4147-A177-3AD203B41FA5}">
                      <a16:colId xmlns:a16="http://schemas.microsoft.com/office/drawing/2014/main" val="20004"/>
                    </a:ext>
                  </a:extLst>
                </a:gridCol>
              </a:tblGrid>
              <a:tr h="370840">
                <a:tc>
                  <a:txBody>
                    <a:bodyPr/>
                    <a:lstStyle/>
                    <a:p>
                      <a:r>
                        <a:rPr lang="en-US" altLang="zh-CN" sz="1800" dirty="0"/>
                        <a:t>F</a:t>
                      </a:r>
                      <a:endParaRPr lang="zh-CN" altLang="en-US" sz="1800" dirty="0"/>
                    </a:p>
                  </a:txBody>
                  <a:tcPr/>
                </a:tc>
                <a:tc>
                  <a:txBody>
                    <a:bodyPr/>
                    <a:lstStyle/>
                    <a:p>
                      <a:r>
                        <a:rPr lang="en-US" altLang="zh-CN" sz="1800" dirty="0"/>
                        <a:t>D</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A</a:t>
                      </a:r>
                      <a:endParaRPr lang="zh-CN" altLang="en-US" sz="1800" dirty="0"/>
                    </a:p>
                  </a:txBody>
                  <a:tcPr/>
                </a:tc>
                <a:extLst>
                  <a:ext uri="{0D108BD9-81ED-4DB2-BD59-A6C34878D82A}">
                    <a16:rowId xmlns:a16="http://schemas.microsoft.com/office/drawing/2014/main" val="10000"/>
                  </a:ext>
                </a:extLst>
              </a:tr>
              <a:tr h="370840">
                <a:tc>
                  <a:txBody>
                    <a:bodyPr/>
                    <a:lstStyle/>
                    <a:p>
                      <a:r>
                        <a:rPr lang="en-US" altLang="zh-CN" sz="1800" dirty="0"/>
                        <a:t>5%</a:t>
                      </a:r>
                      <a:endParaRPr lang="zh-CN" altLang="en-US" sz="1800" dirty="0"/>
                    </a:p>
                  </a:txBody>
                  <a:tcPr/>
                </a:tc>
                <a:tc>
                  <a:txBody>
                    <a:bodyPr/>
                    <a:lstStyle/>
                    <a:p>
                      <a:r>
                        <a:rPr lang="en-US" altLang="zh-CN" sz="1800" dirty="0"/>
                        <a:t>15%</a:t>
                      </a:r>
                      <a:endParaRPr lang="zh-CN" altLang="en-US" sz="1800" dirty="0"/>
                    </a:p>
                  </a:txBody>
                  <a:tcPr/>
                </a:tc>
                <a:tc>
                  <a:txBody>
                    <a:bodyPr/>
                    <a:lstStyle/>
                    <a:p>
                      <a:r>
                        <a:rPr lang="en-US" altLang="zh-CN" sz="1800" dirty="0"/>
                        <a:t>40%</a:t>
                      </a:r>
                      <a:endParaRPr lang="zh-CN" altLang="en-US" sz="1800" dirty="0"/>
                    </a:p>
                  </a:txBody>
                  <a:tcPr/>
                </a:tc>
                <a:tc>
                  <a:txBody>
                    <a:bodyPr/>
                    <a:lstStyle/>
                    <a:p>
                      <a:r>
                        <a:rPr lang="en-US" altLang="zh-CN" sz="1800" dirty="0"/>
                        <a:t>30%</a:t>
                      </a:r>
                      <a:endParaRPr lang="zh-CN" altLang="en-US" sz="1800" dirty="0"/>
                    </a:p>
                  </a:txBody>
                  <a:tcPr/>
                </a:tc>
                <a:tc>
                  <a:txBody>
                    <a:bodyPr/>
                    <a:lstStyle/>
                    <a:p>
                      <a:r>
                        <a:rPr lang="en-US" altLang="zh-CN" sz="1800" dirty="0"/>
                        <a:t>10%</a:t>
                      </a:r>
                      <a:endParaRPr lang="zh-CN" altLang="en-US" sz="1800" dirty="0"/>
                    </a:p>
                  </a:txBody>
                  <a:tcPr/>
                </a:tc>
                <a:extLst>
                  <a:ext uri="{0D108BD9-81ED-4DB2-BD59-A6C34878D82A}">
                    <a16:rowId xmlns:a16="http://schemas.microsoft.com/office/drawing/2014/main" val="10001"/>
                  </a:ext>
                </a:extLst>
              </a:tr>
            </a:tbl>
          </a:graphicData>
        </a:graphic>
      </p:graphicFrame>
      <p:sp>
        <p:nvSpPr>
          <p:cNvPr id="66" name="文本框 65"/>
          <p:cNvSpPr txBox="1"/>
          <p:nvPr/>
        </p:nvSpPr>
        <p:spPr>
          <a:xfrm>
            <a:off x="6086476" y="2921633"/>
            <a:ext cx="2723823" cy="369332"/>
          </a:xfrm>
          <a:prstGeom prst="rect">
            <a:avLst/>
          </a:prstGeom>
          <a:noFill/>
        </p:spPr>
        <p:txBody>
          <a:bodyPr wrap="none" rtlCol="0">
            <a:spAutoFit/>
          </a:bodyPr>
          <a:lstStyle/>
          <a:p>
            <a:r>
              <a:rPr lang="zh-CN" altLang="en-US" dirty="0"/>
              <a:t>假设成绩分布的概率为：</a:t>
            </a:r>
          </a:p>
        </p:txBody>
      </p:sp>
      <p:sp>
        <p:nvSpPr>
          <p:cNvPr id="67" name="文本框 66"/>
          <p:cNvSpPr txBox="1"/>
          <p:nvPr/>
        </p:nvSpPr>
        <p:spPr>
          <a:xfrm>
            <a:off x="5891939" y="4073079"/>
            <a:ext cx="3185487" cy="369332"/>
          </a:xfrm>
          <a:prstGeom prst="rect">
            <a:avLst/>
          </a:prstGeom>
          <a:noFill/>
        </p:spPr>
        <p:txBody>
          <a:bodyPr wrap="none" rtlCol="0">
            <a:spAutoFit/>
          </a:bodyPr>
          <a:lstStyle/>
          <a:p>
            <a:r>
              <a:rPr lang="zh-CN" altLang="en-US" dirty="0"/>
              <a:t>则：哪种判定算法是最好的？</a:t>
            </a:r>
          </a:p>
        </p:txBody>
      </p:sp>
    </p:spTree>
    <p:extLst>
      <p:ext uri="{BB962C8B-B14F-4D97-AF65-F5344CB8AC3E}">
        <p14:creationId xmlns:p14="http://schemas.microsoft.com/office/powerpoint/2010/main" val="132332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inVertical)">
                                      <p:cBhvr>
                                        <p:cTn id="7" dur="500"/>
                                        <p:tgtEl>
                                          <p:spTgt spid="6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barn(inVertical)">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barn(inVertical)">
                                      <p:cBhvr>
                                        <p:cTn id="15" dur="500"/>
                                        <p:tgtEl>
                                          <p:spTgt spid="6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barn(inVertical)">
                                      <p:cBhvr>
                                        <p:cTn id="18" dur="500"/>
                                        <p:tgtEl>
                                          <p:spTgt spid="6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6" grpId="0"/>
      <p:bldP spid="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树的带权路径长度</a:t>
            </a:r>
            <a:r>
              <a:rPr lang="en-US" altLang="zh-CN" dirty="0"/>
              <a:t>(weighted path length, WPL)</a:t>
            </a:r>
          </a:p>
          <a:p>
            <a:pPr lvl="1"/>
            <a:r>
              <a:rPr lang="zh-CN" altLang="en-US" dirty="0"/>
              <a:t>路径：由两个结点之间的分支构成</a:t>
            </a:r>
          </a:p>
          <a:p>
            <a:pPr lvl="1"/>
            <a:r>
              <a:rPr lang="zh-CN" altLang="en-US" dirty="0"/>
              <a:t>路径长度：路径上的分支数目</a:t>
            </a:r>
          </a:p>
          <a:p>
            <a:pPr lvl="1"/>
            <a:r>
              <a:rPr lang="zh-CN" altLang="en-US" dirty="0"/>
              <a:t>（叶子）结点的带权路径长度：从该结点到树根之间的路径长度与结点上权值的乘积</a:t>
            </a:r>
          </a:p>
          <a:p>
            <a:pPr lvl="1"/>
            <a:r>
              <a:rPr lang="zh-CN" altLang="en-US" dirty="0"/>
              <a:t>树的带权路径长度：所有叶子结点的带权路径长度之和</a:t>
            </a:r>
          </a:p>
          <a:p>
            <a:r>
              <a:rPr lang="zh-CN" altLang="en-US" dirty="0"/>
              <a:t>最优二叉树</a:t>
            </a:r>
            <a:r>
              <a:rPr lang="en-US" altLang="zh-CN" dirty="0"/>
              <a:t>(Huffman</a:t>
            </a:r>
            <a:r>
              <a:rPr lang="zh-CN" altLang="en-US" dirty="0"/>
              <a:t>树</a:t>
            </a:r>
            <a:r>
              <a:rPr lang="en-US" altLang="zh-CN" dirty="0"/>
              <a:t>)</a:t>
            </a:r>
            <a:r>
              <a:rPr lang="zh-CN" altLang="en-US" dirty="0"/>
              <a:t>：带权路径长度</a:t>
            </a:r>
            <a:r>
              <a:rPr lang="en-US" altLang="zh-CN" dirty="0"/>
              <a:t>WPL</a:t>
            </a:r>
            <a:r>
              <a:rPr lang="zh-CN" altLang="en-US" dirty="0"/>
              <a:t>最小的二叉树</a:t>
            </a:r>
          </a:p>
        </p:txBody>
      </p:sp>
      <p:sp>
        <p:nvSpPr>
          <p:cNvPr id="3" name="日期占位符 2"/>
          <p:cNvSpPr>
            <a:spLocks noGrp="1"/>
          </p:cNvSpPr>
          <p:nvPr>
            <p:ph type="dt" sz="half" idx="10"/>
          </p:nvPr>
        </p:nvSpPr>
        <p:spPr/>
        <p:txBody>
          <a:bodyPr/>
          <a:lstStyle/>
          <a:p>
            <a:fld id="{1B933A99-2E2A-4C4D-9285-C088F75DDCB6}"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47</a:t>
            </a:fld>
            <a:endParaRPr lang="zh-CN" altLang="en-US"/>
          </a:p>
        </p:txBody>
      </p:sp>
    </p:spTree>
    <p:extLst>
      <p:ext uri="{BB962C8B-B14F-4D97-AF65-F5344CB8AC3E}">
        <p14:creationId xmlns:p14="http://schemas.microsoft.com/office/powerpoint/2010/main" val="3761363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计算树的带权路径长度</a:t>
            </a:r>
            <a:r>
              <a:rPr lang="en-US" altLang="zh-CN" dirty="0"/>
              <a:t>WPL</a:t>
            </a:r>
            <a:endParaRPr lang="zh-CN" altLang="en-US" dirty="0"/>
          </a:p>
        </p:txBody>
      </p:sp>
      <p:sp>
        <p:nvSpPr>
          <p:cNvPr id="3" name="日期占位符 2"/>
          <p:cNvSpPr>
            <a:spLocks noGrp="1"/>
          </p:cNvSpPr>
          <p:nvPr>
            <p:ph type="dt" sz="half" idx="10"/>
          </p:nvPr>
        </p:nvSpPr>
        <p:spPr/>
        <p:txBody>
          <a:bodyPr/>
          <a:lstStyle/>
          <a:p>
            <a:fld id="{F62561C0-5901-4A3C-94B0-D3D358D8DC7A}"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48</a:t>
            </a:fld>
            <a:endParaRPr lang="zh-CN" altLang="en-US"/>
          </a:p>
        </p:txBody>
      </p:sp>
      <p:grpSp>
        <p:nvGrpSpPr>
          <p:cNvPr id="6" name="组合 5"/>
          <p:cNvGrpSpPr/>
          <p:nvPr/>
        </p:nvGrpSpPr>
        <p:grpSpPr>
          <a:xfrm>
            <a:off x="772390" y="1040275"/>
            <a:ext cx="5303532" cy="2643741"/>
            <a:chOff x="1311742" y="977046"/>
            <a:chExt cx="5303532" cy="2643741"/>
          </a:xfrm>
        </p:grpSpPr>
        <p:sp>
          <p:nvSpPr>
            <p:cNvPr id="7" name="流程图: 决策 6"/>
            <p:cNvSpPr/>
            <p:nvPr/>
          </p:nvSpPr>
          <p:spPr>
            <a:xfrm>
              <a:off x="1728229" y="97704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&lt;60</a:t>
              </a:r>
              <a:endParaRPr lang="zh-CN" altLang="en-US" dirty="0"/>
            </a:p>
          </p:txBody>
        </p:sp>
        <p:sp>
          <p:nvSpPr>
            <p:cNvPr id="8" name="矩形 7"/>
            <p:cNvSpPr/>
            <p:nvPr/>
          </p:nvSpPr>
          <p:spPr>
            <a:xfrm>
              <a:off x="1311742" y="162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a:t>
              </a:r>
              <a:endParaRPr lang="zh-CN" altLang="en-US" dirty="0"/>
            </a:p>
          </p:txBody>
        </p:sp>
        <p:sp>
          <p:nvSpPr>
            <p:cNvPr id="9" name="流程图: 决策 8"/>
            <p:cNvSpPr/>
            <p:nvPr/>
          </p:nvSpPr>
          <p:spPr>
            <a:xfrm>
              <a:off x="2764308" y="151704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&lt;65</a:t>
              </a:r>
              <a:endParaRPr lang="zh-CN" altLang="en-US" dirty="0"/>
            </a:p>
          </p:txBody>
        </p:sp>
        <p:sp>
          <p:nvSpPr>
            <p:cNvPr id="10" name="流程图: 决策 9"/>
            <p:cNvSpPr/>
            <p:nvPr/>
          </p:nvSpPr>
          <p:spPr>
            <a:xfrm>
              <a:off x="3885243" y="201350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&lt;75</a:t>
              </a:r>
              <a:endParaRPr lang="zh-CN" altLang="en-US" dirty="0"/>
            </a:p>
          </p:txBody>
        </p:sp>
        <p:sp>
          <p:nvSpPr>
            <p:cNvPr id="11" name="流程图: 决策 10"/>
            <p:cNvSpPr/>
            <p:nvPr/>
          </p:nvSpPr>
          <p:spPr>
            <a:xfrm>
              <a:off x="5017308" y="2525214"/>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&lt;85</a:t>
              </a:r>
              <a:endParaRPr lang="zh-CN" altLang="en-US" dirty="0"/>
            </a:p>
          </p:txBody>
        </p:sp>
        <p:sp>
          <p:nvSpPr>
            <p:cNvPr id="12" name="矩形 11"/>
            <p:cNvSpPr/>
            <p:nvPr/>
          </p:nvSpPr>
          <p:spPr>
            <a:xfrm>
              <a:off x="2341498" y="216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13" name="矩形 12"/>
            <p:cNvSpPr/>
            <p:nvPr/>
          </p:nvSpPr>
          <p:spPr>
            <a:xfrm>
              <a:off x="3258108" y="270504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sp>
          <p:nvSpPr>
            <p:cNvPr id="14" name="矩形 13"/>
            <p:cNvSpPr/>
            <p:nvPr/>
          </p:nvSpPr>
          <p:spPr>
            <a:xfrm>
              <a:off x="4662000" y="3187605"/>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15" name="矩形 14"/>
            <p:cNvSpPr/>
            <p:nvPr/>
          </p:nvSpPr>
          <p:spPr>
            <a:xfrm>
              <a:off x="6075274" y="3188787"/>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cxnSp>
          <p:nvCxnSpPr>
            <p:cNvPr id="16" name="直接连接符 15"/>
            <p:cNvCxnSpPr>
              <a:endCxn id="8" idx="0"/>
            </p:cNvCxnSpPr>
            <p:nvPr/>
          </p:nvCxnSpPr>
          <p:spPr>
            <a:xfrm flipH="1">
              <a:off x="1581742" y="1368453"/>
              <a:ext cx="416487"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直接连接符 16"/>
            <p:cNvCxnSpPr/>
            <p:nvPr/>
          </p:nvCxnSpPr>
          <p:spPr>
            <a:xfrm>
              <a:off x="2708366" y="1384663"/>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直接连接符 17"/>
            <p:cNvCxnSpPr/>
            <p:nvPr/>
          </p:nvCxnSpPr>
          <p:spPr>
            <a:xfrm>
              <a:off x="3752007" y="1923354"/>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直接连接符 18"/>
            <p:cNvCxnSpPr/>
            <p:nvPr/>
          </p:nvCxnSpPr>
          <p:spPr>
            <a:xfrm>
              <a:off x="4836240" y="2433908"/>
              <a:ext cx="416588" cy="256593"/>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直接连接符 19"/>
            <p:cNvCxnSpPr>
              <a:stCxn id="12" idx="0"/>
            </p:cNvCxnSpPr>
            <p:nvPr/>
          </p:nvCxnSpPr>
          <p:spPr>
            <a:xfrm flipV="1">
              <a:off x="2611498" y="1932802"/>
              <a:ext cx="484534" cy="232244"/>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直接连接符 20"/>
            <p:cNvCxnSpPr>
              <a:stCxn id="13" idx="0"/>
            </p:cNvCxnSpPr>
            <p:nvPr/>
          </p:nvCxnSpPr>
          <p:spPr>
            <a:xfrm flipV="1">
              <a:off x="3528108" y="2433908"/>
              <a:ext cx="677268" cy="271138"/>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直接连接符 21"/>
            <p:cNvCxnSpPr>
              <a:stCxn id="14" idx="0"/>
            </p:cNvCxnSpPr>
            <p:nvPr/>
          </p:nvCxnSpPr>
          <p:spPr>
            <a:xfrm flipV="1">
              <a:off x="4932000" y="2936859"/>
              <a:ext cx="416588" cy="250746"/>
            </a:xfrm>
            <a:prstGeom prst="line">
              <a:avLst/>
            </a:prstGeom>
          </p:spPr>
          <p:style>
            <a:lnRef idx="3">
              <a:schemeClr val="accent5"/>
            </a:lnRef>
            <a:fillRef idx="0">
              <a:schemeClr val="accent5"/>
            </a:fillRef>
            <a:effectRef idx="2">
              <a:schemeClr val="accent5"/>
            </a:effectRef>
            <a:fontRef idx="minor">
              <a:schemeClr val="tx1"/>
            </a:fontRef>
          </p:style>
        </p:cxnSp>
        <p:cxnSp>
          <p:nvCxnSpPr>
            <p:cNvPr id="23" name="直接连接符 22"/>
            <p:cNvCxnSpPr/>
            <p:nvPr/>
          </p:nvCxnSpPr>
          <p:spPr>
            <a:xfrm>
              <a:off x="5928686" y="2936917"/>
              <a:ext cx="416588" cy="256593"/>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24" name="组合 23"/>
          <p:cNvGrpSpPr/>
          <p:nvPr/>
        </p:nvGrpSpPr>
        <p:grpSpPr>
          <a:xfrm>
            <a:off x="772390" y="3875474"/>
            <a:ext cx="5401829" cy="2197485"/>
            <a:chOff x="1469431" y="4086426"/>
            <a:chExt cx="5401829" cy="2197485"/>
          </a:xfrm>
        </p:grpSpPr>
        <p:sp>
          <p:nvSpPr>
            <p:cNvPr id="25" name="流程图: 决策 24"/>
            <p:cNvSpPr/>
            <p:nvPr/>
          </p:nvSpPr>
          <p:spPr>
            <a:xfrm>
              <a:off x="4137928" y="408642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&lt;75</a:t>
              </a:r>
              <a:endParaRPr lang="zh-CN" altLang="en-US" dirty="0"/>
            </a:p>
          </p:txBody>
        </p:sp>
        <p:sp>
          <p:nvSpPr>
            <p:cNvPr id="26" name="矩形 25"/>
            <p:cNvSpPr/>
            <p:nvPr/>
          </p:nvSpPr>
          <p:spPr>
            <a:xfrm>
              <a:off x="1469431" y="5851911"/>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a:t>
              </a:r>
              <a:endParaRPr lang="zh-CN" altLang="en-US" dirty="0"/>
            </a:p>
          </p:txBody>
        </p:sp>
        <p:sp>
          <p:nvSpPr>
            <p:cNvPr id="27" name="流程图: 决策 26"/>
            <p:cNvSpPr/>
            <p:nvPr/>
          </p:nvSpPr>
          <p:spPr>
            <a:xfrm>
              <a:off x="3001441" y="462012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&lt;65</a:t>
              </a:r>
              <a:endParaRPr lang="zh-CN" altLang="en-US" dirty="0"/>
            </a:p>
          </p:txBody>
        </p:sp>
        <p:sp>
          <p:nvSpPr>
            <p:cNvPr id="28" name="流程图: 决策 27"/>
            <p:cNvSpPr/>
            <p:nvPr/>
          </p:nvSpPr>
          <p:spPr>
            <a:xfrm>
              <a:off x="1864954" y="5153816"/>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&lt;60</a:t>
              </a:r>
              <a:endParaRPr lang="zh-CN" altLang="en-US" dirty="0"/>
            </a:p>
          </p:txBody>
        </p:sp>
        <p:sp>
          <p:nvSpPr>
            <p:cNvPr id="29" name="流程图: 决策 28"/>
            <p:cNvSpPr/>
            <p:nvPr/>
          </p:nvSpPr>
          <p:spPr>
            <a:xfrm>
              <a:off x="5202000" y="4620121"/>
              <a:ext cx="1260000" cy="54000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&lt;85</a:t>
              </a:r>
              <a:endParaRPr lang="zh-CN" altLang="en-US" dirty="0"/>
            </a:p>
          </p:txBody>
        </p:sp>
        <p:sp>
          <p:nvSpPr>
            <p:cNvPr id="30" name="矩形 29"/>
            <p:cNvSpPr/>
            <p:nvPr/>
          </p:nvSpPr>
          <p:spPr>
            <a:xfrm>
              <a:off x="2891503" y="5850170"/>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a:t>
              </a:r>
              <a:endParaRPr lang="zh-CN" altLang="en-US" dirty="0"/>
            </a:p>
          </p:txBody>
        </p:sp>
        <p:sp>
          <p:nvSpPr>
            <p:cNvPr id="31" name="矩形 30"/>
            <p:cNvSpPr/>
            <p:nvPr/>
          </p:nvSpPr>
          <p:spPr>
            <a:xfrm>
              <a:off x="4137928" y="5261816"/>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t>
              </a:r>
              <a:endParaRPr lang="zh-CN" altLang="en-US" dirty="0"/>
            </a:p>
          </p:txBody>
        </p:sp>
        <p:sp>
          <p:nvSpPr>
            <p:cNvPr id="32" name="矩形 31"/>
            <p:cNvSpPr/>
            <p:nvPr/>
          </p:nvSpPr>
          <p:spPr>
            <a:xfrm>
              <a:off x="5150902" y="5264834"/>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B</a:t>
              </a:r>
              <a:endParaRPr lang="zh-CN" altLang="en-US" dirty="0"/>
            </a:p>
          </p:txBody>
        </p:sp>
        <p:sp>
          <p:nvSpPr>
            <p:cNvPr id="33" name="矩形 32"/>
            <p:cNvSpPr/>
            <p:nvPr/>
          </p:nvSpPr>
          <p:spPr>
            <a:xfrm>
              <a:off x="6331260" y="5260854"/>
              <a:ext cx="540000" cy="43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endParaRPr lang="zh-CN" altLang="en-US" dirty="0"/>
            </a:p>
          </p:txBody>
        </p:sp>
        <p:cxnSp>
          <p:nvCxnSpPr>
            <p:cNvPr id="34" name="直接连接符 33"/>
            <p:cNvCxnSpPr/>
            <p:nvPr/>
          </p:nvCxnSpPr>
          <p:spPr>
            <a:xfrm flipH="1">
              <a:off x="3901137" y="4470593"/>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35" name="直接连接符 34"/>
            <p:cNvCxnSpPr/>
            <p:nvPr/>
          </p:nvCxnSpPr>
          <p:spPr>
            <a:xfrm flipH="1">
              <a:off x="2775802" y="5018833"/>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36" name="直接连接符 35"/>
            <p:cNvCxnSpPr/>
            <p:nvPr/>
          </p:nvCxnSpPr>
          <p:spPr>
            <a:xfrm flipH="1">
              <a:off x="1700032" y="5580204"/>
              <a:ext cx="502065" cy="269966"/>
            </a:xfrm>
            <a:prstGeom prst="line">
              <a:avLst/>
            </a:prstGeom>
          </p:spPr>
          <p:style>
            <a:lnRef idx="3">
              <a:schemeClr val="accent5"/>
            </a:lnRef>
            <a:fillRef idx="0">
              <a:schemeClr val="accent5"/>
            </a:fillRef>
            <a:effectRef idx="2">
              <a:schemeClr val="accent5"/>
            </a:effectRef>
            <a:fontRef idx="minor">
              <a:schemeClr val="tx1"/>
            </a:fontRef>
          </p:style>
        </p:cxnSp>
        <p:cxnSp>
          <p:nvCxnSpPr>
            <p:cNvPr id="37" name="直接连接符 36"/>
            <p:cNvCxnSpPr>
              <a:endCxn id="32" idx="0"/>
            </p:cNvCxnSpPr>
            <p:nvPr/>
          </p:nvCxnSpPr>
          <p:spPr>
            <a:xfrm flipH="1">
              <a:off x="5420902" y="5050494"/>
              <a:ext cx="152830" cy="214340"/>
            </a:xfrm>
            <a:prstGeom prst="line">
              <a:avLst/>
            </a:prstGeom>
          </p:spPr>
          <p:style>
            <a:lnRef idx="3">
              <a:schemeClr val="accent5"/>
            </a:lnRef>
            <a:fillRef idx="0">
              <a:schemeClr val="accent5"/>
            </a:fillRef>
            <a:effectRef idx="2">
              <a:schemeClr val="accent5"/>
            </a:effectRef>
            <a:fontRef idx="minor">
              <a:schemeClr val="tx1"/>
            </a:fontRef>
          </p:style>
        </p:cxnSp>
        <p:cxnSp>
          <p:nvCxnSpPr>
            <p:cNvPr id="38" name="直接连接符 37"/>
            <p:cNvCxnSpPr/>
            <p:nvPr/>
          </p:nvCxnSpPr>
          <p:spPr>
            <a:xfrm>
              <a:off x="5118510" y="449144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39" name="直接连接符 38"/>
            <p:cNvCxnSpPr/>
            <p:nvPr/>
          </p:nvCxnSpPr>
          <p:spPr>
            <a:xfrm>
              <a:off x="6166683" y="501883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直接连接符 39"/>
            <p:cNvCxnSpPr/>
            <p:nvPr/>
          </p:nvCxnSpPr>
          <p:spPr>
            <a:xfrm>
              <a:off x="3962765" y="5018833"/>
              <a:ext cx="378807" cy="265678"/>
            </a:xfrm>
            <a:prstGeom prst="line">
              <a:avLst/>
            </a:prstGeom>
          </p:spPr>
          <p:style>
            <a:lnRef idx="3">
              <a:schemeClr val="accent5"/>
            </a:lnRef>
            <a:fillRef idx="0">
              <a:schemeClr val="accent5"/>
            </a:fillRef>
            <a:effectRef idx="2">
              <a:schemeClr val="accent5"/>
            </a:effectRef>
            <a:fontRef idx="minor">
              <a:schemeClr val="tx1"/>
            </a:fontRef>
          </p:style>
        </p:cxnSp>
        <p:cxnSp>
          <p:nvCxnSpPr>
            <p:cNvPr id="41" name="直接连接符 40"/>
            <p:cNvCxnSpPr/>
            <p:nvPr/>
          </p:nvCxnSpPr>
          <p:spPr>
            <a:xfrm>
              <a:off x="2759815" y="5584492"/>
              <a:ext cx="378807" cy="265678"/>
            </a:xfrm>
            <a:prstGeom prst="line">
              <a:avLst/>
            </a:prstGeom>
          </p:spPr>
          <p:style>
            <a:lnRef idx="3">
              <a:schemeClr val="accent5"/>
            </a:lnRef>
            <a:fillRef idx="0">
              <a:schemeClr val="accent5"/>
            </a:fillRef>
            <a:effectRef idx="2">
              <a:schemeClr val="accent5"/>
            </a:effectRef>
            <a:fontRef idx="minor">
              <a:schemeClr val="tx1"/>
            </a:fontRef>
          </p:style>
        </p:cxnSp>
      </p:grpSp>
      <p:graphicFrame>
        <p:nvGraphicFramePr>
          <p:cNvPr id="42" name="表格 41"/>
          <p:cNvGraphicFramePr>
            <a:graphicFrameLocks noGrp="1"/>
          </p:cNvGraphicFramePr>
          <p:nvPr>
            <p:extLst>
              <p:ext uri="{D42A27DB-BD31-4B8C-83A1-F6EECF244321}">
                <p14:modId xmlns:p14="http://schemas.microsoft.com/office/powerpoint/2010/main" val="695708753"/>
              </p:ext>
            </p:extLst>
          </p:nvPr>
        </p:nvGraphicFramePr>
        <p:xfrm>
          <a:off x="5427573" y="851717"/>
          <a:ext cx="3295790" cy="741680"/>
        </p:xfrm>
        <a:graphic>
          <a:graphicData uri="http://schemas.openxmlformats.org/drawingml/2006/table">
            <a:tbl>
              <a:tblPr firstRow="1" bandRow="1">
                <a:tableStyleId>{5C22544A-7EE6-4342-B048-85BDC9FD1C3A}</a:tableStyleId>
              </a:tblPr>
              <a:tblGrid>
                <a:gridCol w="659158">
                  <a:extLst>
                    <a:ext uri="{9D8B030D-6E8A-4147-A177-3AD203B41FA5}">
                      <a16:colId xmlns:a16="http://schemas.microsoft.com/office/drawing/2014/main" val="20000"/>
                    </a:ext>
                  </a:extLst>
                </a:gridCol>
                <a:gridCol w="659158">
                  <a:extLst>
                    <a:ext uri="{9D8B030D-6E8A-4147-A177-3AD203B41FA5}">
                      <a16:colId xmlns:a16="http://schemas.microsoft.com/office/drawing/2014/main" val="20001"/>
                    </a:ext>
                  </a:extLst>
                </a:gridCol>
                <a:gridCol w="659158">
                  <a:extLst>
                    <a:ext uri="{9D8B030D-6E8A-4147-A177-3AD203B41FA5}">
                      <a16:colId xmlns:a16="http://schemas.microsoft.com/office/drawing/2014/main" val="20002"/>
                    </a:ext>
                  </a:extLst>
                </a:gridCol>
                <a:gridCol w="659158">
                  <a:extLst>
                    <a:ext uri="{9D8B030D-6E8A-4147-A177-3AD203B41FA5}">
                      <a16:colId xmlns:a16="http://schemas.microsoft.com/office/drawing/2014/main" val="20003"/>
                    </a:ext>
                  </a:extLst>
                </a:gridCol>
                <a:gridCol w="659158">
                  <a:extLst>
                    <a:ext uri="{9D8B030D-6E8A-4147-A177-3AD203B41FA5}">
                      <a16:colId xmlns:a16="http://schemas.microsoft.com/office/drawing/2014/main" val="20004"/>
                    </a:ext>
                  </a:extLst>
                </a:gridCol>
              </a:tblGrid>
              <a:tr h="370840">
                <a:tc>
                  <a:txBody>
                    <a:bodyPr/>
                    <a:lstStyle/>
                    <a:p>
                      <a:r>
                        <a:rPr lang="en-US" altLang="zh-CN" sz="1800" dirty="0"/>
                        <a:t>F</a:t>
                      </a:r>
                      <a:endParaRPr lang="zh-CN" altLang="en-US" sz="1800" dirty="0"/>
                    </a:p>
                  </a:txBody>
                  <a:tcPr/>
                </a:tc>
                <a:tc>
                  <a:txBody>
                    <a:bodyPr/>
                    <a:lstStyle/>
                    <a:p>
                      <a:r>
                        <a:rPr lang="en-US" altLang="zh-CN" sz="1800" dirty="0"/>
                        <a:t>D</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A</a:t>
                      </a:r>
                      <a:endParaRPr lang="zh-CN" altLang="en-US" sz="1800" dirty="0"/>
                    </a:p>
                  </a:txBody>
                  <a:tcPr/>
                </a:tc>
                <a:extLst>
                  <a:ext uri="{0D108BD9-81ED-4DB2-BD59-A6C34878D82A}">
                    <a16:rowId xmlns:a16="http://schemas.microsoft.com/office/drawing/2014/main" val="10000"/>
                  </a:ext>
                </a:extLst>
              </a:tr>
              <a:tr h="370840">
                <a:tc>
                  <a:txBody>
                    <a:bodyPr/>
                    <a:lstStyle/>
                    <a:p>
                      <a:r>
                        <a:rPr lang="en-US" altLang="zh-CN" sz="1800" dirty="0"/>
                        <a:t>5%</a:t>
                      </a:r>
                      <a:endParaRPr lang="zh-CN" altLang="en-US" sz="1800" dirty="0"/>
                    </a:p>
                  </a:txBody>
                  <a:tcPr/>
                </a:tc>
                <a:tc>
                  <a:txBody>
                    <a:bodyPr/>
                    <a:lstStyle/>
                    <a:p>
                      <a:r>
                        <a:rPr lang="en-US" altLang="zh-CN" sz="1800" dirty="0"/>
                        <a:t>15%</a:t>
                      </a:r>
                      <a:endParaRPr lang="zh-CN" altLang="en-US" sz="1800" dirty="0"/>
                    </a:p>
                  </a:txBody>
                  <a:tcPr/>
                </a:tc>
                <a:tc>
                  <a:txBody>
                    <a:bodyPr/>
                    <a:lstStyle/>
                    <a:p>
                      <a:r>
                        <a:rPr lang="en-US" altLang="zh-CN" sz="1800" dirty="0"/>
                        <a:t>40%</a:t>
                      </a:r>
                      <a:endParaRPr lang="zh-CN" altLang="en-US" sz="1800" dirty="0"/>
                    </a:p>
                  </a:txBody>
                  <a:tcPr/>
                </a:tc>
                <a:tc>
                  <a:txBody>
                    <a:bodyPr/>
                    <a:lstStyle/>
                    <a:p>
                      <a:r>
                        <a:rPr lang="en-US" altLang="zh-CN" sz="1800" dirty="0"/>
                        <a:t>30%</a:t>
                      </a:r>
                      <a:endParaRPr lang="zh-CN" altLang="en-US" sz="1800" dirty="0"/>
                    </a:p>
                  </a:txBody>
                  <a:tcPr/>
                </a:tc>
                <a:tc>
                  <a:txBody>
                    <a:bodyPr/>
                    <a:lstStyle/>
                    <a:p>
                      <a:r>
                        <a:rPr lang="en-US" altLang="zh-CN" sz="1800" dirty="0"/>
                        <a:t>10%</a:t>
                      </a:r>
                      <a:endParaRPr lang="zh-CN" altLang="en-US" sz="1800" dirty="0"/>
                    </a:p>
                  </a:txBody>
                  <a:tcPr/>
                </a:tc>
                <a:extLst>
                  <a:ext uri="{0D108BD9-81ED-4DB2-BD59-A6C34878D82A}">
                    <a16:rowId xmlns:a16="http://schemas.microsoft.com/office/drawing/2014/main" val="10001"/>
                  </a:ext>
                </a:extLst>
              </a:tr>
            </a:tbl>
          </a:graphicData>
        </a:graphic>
      </p:graphicFrame>
      <p:sp>
        <p:nvSpPr>
          <p:cNvPr id="43" name="文本框 42"/>
          <p:cNvSpPr txBox="1"/>
          <p:nvPr/>
        </p:nvSpPr>
        <p:spPr>
          <a:xfrm>
            <a:off x="5904219" y="2120275"/>
            <a:ext cx="1656223" cy="369332"/>
          </a:xfrm>
          <a:prstGeom prst="rect">
            <a:avLst/>
          </a:prstGeom>
          <a:noFill/>
        </p:spPr>
        <p:txBody>
          <a:bodyPr wrap="none" rtlCol="0">
            <a:spAutoFit/>
          </a:bodyPr>
          <a:lstStyle/>
          <a:p>
            <a:r>
              <a:rPr lang="en-US" altLang="zh-CN" dirty="0"/>
              <a:t>WPL</a:t>
            </a:r>
            <a:r>
              <a:rPr lang="en-US" altLang="zh-CN" baseline="-25000" dirty="0"/>
              <a:t>1</a:t>
            </a:r>
            <a:r>
              <a:rPr lang="en-US" altLang="zh-CN" dirty="0"/>
              <a:t> = 3.15</a:t>
            </a:r>
            <a:endParaRPr lang="zh-CN" altLang="en-US" dirty="0"/>
          </a:p>
        </p:txBody>
      </p:sp>
      <p:sp>
        <p:nvSpPr>
          <p:cNvPr id="44" name="文本框 43"/>
          <p:cNvSpPr txBox="1"/>
          <p:nvPr/>
        </p:nvSpPr>
        <p:spPr>
          <a:xfrm>
            <a:off x="5904219" y="4250652"/>
            <a:ext cx="1518364" cy="369332"/>
          </a:xfrm>
          <a:prstGeom prst="rect">
            <a:avLst/>
          </a:prstGeom>
          <a:noFill/>
        </p:spPr>
        <p:txBody>
          <a:bodyPr wrap="none" rtlCol="0">
            <a:spAutoFit/>
          </a:bodyPr>
          <a:lstStyle/>
          <a:p>
            <a:r>
              <a:rPr lang="en-US" altLang="zh-CN" dirty="0"/>
              <a:t>WPL</a:t>
            </a:r>
            <a:r>
              <a:rPr lang="en-US" altLang="zh-CN" baseline="-25000" dirty="0"/>
              <a:t>2</a:t>
            </a:r>
            <a:r>
              <a:rPr lang="en-US" altLang="zh-CN" dirty="0"/>
              <a:t> = 2.2</a:t>
            </a:r>
            <a:endParaRPr lang="zh-CN" altLang="en-US" dirty="0"/>
          </a:p>
        </p:txBody>
      </p:sp>
    </p:spTree>
    <p:extLst>
      <p:ext uri="{BB962C8B-B14F-4D97-AF65-F5344CB8AC3E}">
        <p14:creationId xmlns:p14="http://schemas.microsoft.com/office/powerpoint/2010/main" val="243110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arn(inVertical)">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构造最优二叉树的算法：</a:t>
            </a:r>
            <a:r>
              <a:rPr lang="en-US" altLang="zh-CN" dirty="0"/>
              <a:t>Huffman</a:t>
            </a:r>
            <a:r>
              <a:rPr lang="zh-CN" altLang="en-US" dirty="0"/>
              <a:t>算法</a:t>
            </a:r>
            <a:endParaRPr lang="en-US" altLang="zh-CN" dirty="0"/>
          </a:p>
          <a:p>
            <a:r>
              <a:rPr lang="zh-CN" altLang="en-US" dirty="0"/>
              <a:t>思路：权值越小的结点应该越深，权值越大的结点应该越靠近根</a:t>
            </a:r>
            <a:endParaRPr lang="en-US" altLang="zh-CN" dirty="0"/>
          </a:p>
          <a:p>
            <a:r>
              <a:rPr lang="zh-CN" altLang="en-US" dirty="0"/>
              <a:t>算法流程</a:t>
            </a:r>
            <a:endParaRPr lang="en-US" altLang="zh-CN" dirty="0"/>
          </a:p>
          <a:p>
            <a:pPr lvl="1"/>
            <a:r>
              <a:rPr lang="zh-CN" altLang="en-US" dirty="0"/>
              <a:t>初始状态：</a:t>
            </a:r>
            <a:r>
              <a:rPr lang="en-US" altLang="zh-CN" dirty="0"/>
              <a:t>n</a:t>
            </a:r>
            <a:r>
              <a:rPr lang="zh-CN" altLang="en-US" dirty="0"/>
              <a:t>个带有权值的结点</a:t>
            </a:r>
            <a:endParaRPr lang="en-US" altLang="zh-CN" dirty="0"/>
          </a:p>
          <a:p>
            <a:pPr lvl="1"/>
            <a:r>
              <a:rPr lang="zh-CN" altLang="en-US" dirty="0"/>
              <a:t>重复：</a:t>
            </a:r>
            <a:endParaRPr lang="en-US" altLang="zh-CN" dirty="0"/>
          </a:p>
          <a:p>
            <a:pPr lvl="1"/>
            <a:r>
              <a:rPr lang="zh-CN" altLang="en-US" dirty="0"/>
              <a:t>选择两个权值最小的结点，分别作为左右子树构造一棵二叉树，二叉树的根的权值等于左右孩子权值之和</a:t>
            </a:r>
            <a:endParaRPr lang="en-US" altLang="zh-CN" dirty="0"/>
          </a:p>
          <a:p>
            <a:pPr lvl="1"/>
            <a:r>
              <a:rPr lang="zh-CN" altLang="en-US" dirty="0"/>
              <a:t>将选中的两个结点删除，将构造的树的根结点加入</a:t>
            </a:r>
            <a:endParaRPr lang="en-US" altLang="zh-CN" dirty="0"/>
          </a:p>
          <a:p>
            <a:pPr lvl="1"/>
            <a:r>
              <a:rPr lang="zh-CN" altLang="en-US" dirty="0"/>
              <a:t>直到：只剩下一个结点</a:t>
            </a:r>
            <a:endParaRPr lang="en-US" altLang="zh-CN" dirty="0"/>
          </a:p>
        </p:txBody>
      </p:sp>
      <p:sp>
        <p:nvSpPr>
          <p:cNvPr id="3" name="日期占位符 2"/>
          <p:cNvSpPr>
            <a:spLocks noGrp="1"/>
          </p:cNvSpPr>
          <p:nvPr>
            <p:ph type="dt" sz="half" idx="10"/>
          </p:nvPr>
        </p:nvSpPr>
        <p:spPr/>
        <p:txBody>
          <a:bodyPr/>
          <a:lstStyle/>
          <a:p>
            <a:fld id="{47A54CC4-AB21-43DA-BFA9-D51A3B0D55F3}"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49</a:t>
            </a:fld>
            <a:endParaRPr lang="zh-CN" altLang="en-US"/>
          </a:p>
        </p:txBody>
      </p:sp>
    </p:spTree>
    <p:extLst>
      <p:ext uri="{BB962C8B-B14F-4D97-AF65-F5344CB8AC3E}">
        <p14:creationId xmlns:p14="http://schemas.microsoft.com/office/powerpoint/2010/main" val="224095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基本术语</a:t>
            </a:r>
            <a:endParaRPr lang="en-US" altLang="zh-CN" dirty="0"/>
          </a:p>
          <a:p>
            <a:pPr lvl="1"/>
            <a:r>
              <a:rPr lang="zh-CN" altLang="en-US" dirty="0"/>
              <a:t>结点：一个数据元素及若干指向其子树的分支</a:t>
            </a:r>
            <a:endParaRPr lang="en-US" altLang="zh-CN" dirty="0"/>
          </a:p>
          <a:p>
            <a:pPr lvl="1"/>
            <a:r>
              <a:rPr lang="zh-CN" altLang="en-US" dirty="0"/>
              <a:t>结点的度</a:t>
            </a:r>
            <a:r>
              <a:rPr lang="en-US" altLang="zh-CN" dirty="0"/>
              <a:t>(degree)</a:t>
            </a:r>
            <a:r>
              <a:rPr lang="zh-CN" altLang="en-US" dirty="0"/>
              <a:t>：结点拥有的子树的数目</a:t>
            </a:r>
            <a:endParaRPr lang="en-US" altLang="zh-CN" dirty="0"/>
          </a:p>
          <a:p>
            <a:pPr lvl="2"/>
            <a:r>
              <a:rPr lang="zh-CN" altLang="en-US" dirty="0"/>
              <a:t>叶子</a:t>
            </a:r>
            <a:r>
              <a:rPr lang="en-US" altLang="zh-CN" dirty="0"/>
              <a:t>(leaf)</a:t>
            </a:r>
            <a:r>
              <a:rPr lang="zh-CN" altLang="en-US" dirty="0"/>
              <a:t>：度为</a:t>
            </a:r>
            <a:r>
              <a:rPr lang="en-US" altLang="zh-CN" dirty="0"/>
              <a:t>0</a:t>
            </a:r>
            <a:r>
              <a:rPr lang="zh-CN" altLang="en-US" dirty="0"/>
              <a:t>的结点，没有子树，终端结点</a:t>
            </a:r>
            <a:endParaRPr lang="en-US" altLang="zh-CN" dirty="0"/>
          </a:p>
          <a:p>
            <a:pPr lvl="2"/>
            <a:r>
              <a:rPr lang="zh-CN" altLang="en-US" dirty="0"/>
              <a:t>分支结点：度大于</a:t>
            </a:r>
            <a:r>
              <a:rPr lang="en-US" altLang="zh-CN" dirty="0"/>
              <a:t>0</a:t>
            </a:r>
            <a:r>
              <a:rPr lang="zh-CN" altLang="en-US" dirty="0"/>
              <a:t>的结点，有子树，非终端结点</a:t>
            </a:r>
            <a:endParaRPr lang="en-US" altLang="zh-CN" dirty="0"/>
          </a:p>
          <a:p>
            <a:pPr lvl="1"/>
            <a:r>
              <a:rPr lang="zh-CN" altLang="en-US" dirty="0"/>
              <a:t>树的度：树中各结点的度的最大值</a:t>
            </a:r>
            <a:endParaRPr lang="en-US" altLang="zh-CN" dirty="0"/>
          </a:p>
          <a:p>
            <a:pPr lvl="1"/>
            <a:r>
              <a:rPr lang="zh-CN" altLang="en-US" dirty="0"/>
              <a:t>孩子</a:t>
            </a:r>
            <a:r>
              <a:rPr lang="en-US" altLang="zh-CN" dirty="0"/>
              <a:t>(child)</a:t>
            </a:r>
            <a:r>
              <a:rPr lang="zh-CN" altLang="en-US" dirty="0"/>
              <a:t>：结点的子树的根，直接下级</a:t>
            </a:r>
            <a:endParaRPr lang="en-US" altLang="zh-CN" dirty="0"/>
          </a:p>
          <a:p>
            <a:pPr lvl="1"/>
            <a:r>
              <a:rPr lang="zh-CN" altLang="en-US" dirty="0"/>
              <a:t>双亲</a:t>
            </a:r>
            <a:r>
              <a:rPr lang="en-US" altLang="zh-CN" dirty="0"/>
              <a:t>(parent)</a:t>
            </a:r>
            <a:r>
              <a:rPr lang="zh-CN" altLang="en-US" dirty="0"/>
              <a:t>：直接上级</a:t>
            </a:r>
            <a:endParaRPr lang="en-US" altLang="zh-CN" dirty="0"/>
          </a:p>
          <a:p>
            <a:pPr lvl="1"/>
            <a:r>
              <a:rPr lang="zh-CN" altLang="en-US" dirty="0"/>
              <a:t>兄弟</a:t>
            </a:r>
            <a:r>
              <a:rPr lang="en-US" altLang="zh-CN" dirty="0"/>
              <a:t>(sibling)</a:t>
            </a:r>
            <a:r>
              <a:rPr lang="zh-CN" altLang="en-US" dirty="0"/>
              <a:t>：同一个双亲的孩子</a:t>
            </a:r>
            <a:endParaRPr lang="en-US" altLang="zh-CN" dirty="0"/>
          </a:p>
          <a:p>
            <a:pPr lvl="1"/>
            <a:r>
              <a:rPr lang="zh-CN" altLang="en-US" dirty="0"/>
              <a:t>子孙、祖父、祖先、堂兄弟</a:t>
            </a:r>
            <a:r>
              <a:rPr lang="en-US" altLang="zh-CN" dirty="0"/>
              <a:t>……</a:t>
            </a:r>
          </a:p>
          <a:p>
            <a:pPr lvl="1"/>
            <a:r>
              <a:rPr lang="zh-CN" altLang="en-US" dirty="0"/>
              <a:t>结点的层次</a:t>
            </a:r>
            <a:r>
              <a:rPr lang="en-US" altLang="zh-CN" dirty="0"/>
              <a:t>(level)</a:t>
            </a:r>
            <a:r>
              <a:rPr lang="zh-CN" altLang="en-US" dirty="0"/>
              <a:t>：从根开始为第一层，其他结点的层次为其双亲的层次加一</a:t>
            </a:r>
            <a:endParaRPr lang="en-US" altLang="zh-CN" dirty="0"/>
          </a:p>
          <a:p>
            <a:pPr lvl="1"/>
            <a:r>
              <a:rPr lang="zh-CN" altLang="en-US" dirty="0"/>
              <a:t>树的深度</a:t>
            </a:r>
            <a:r>
              <a:rPr lang="en-US" altLang="zh-CN" dirty="0"/>
              <a:t>(depth)</a:t>
            </a:r>
            <a:r>
              <a:rPr lang="zh-CN" altLang="en-US" dirty="0"/>
              <a:t>或高度：树中结点的层次的最大值</a:t>
            </a:r>
            <a:endParaRPr lang="en-US" altLang="zh-CN" dirty="0"/>
          </a:p>
          <a:p>
            <a:pPr lvl="1"/>
            <a:r>
              <a:rPr lang="zh-CN" altLang="en-US" dirty="0"/>
              <a:t>有序树、无序树：多个孩子之间是否有序？</a:t>
            </a:r>
          </a:p>
          <a:p>
            <a:pPr lvl="1"/>
            <a:r>
              <a:rPr lang="zh-CN" altLang="en-US" dirty="0"/>
              <a:t>森林</a:t>
            </a:r>
            <a:r>
              <a:rPr lang="en-US" altLang="zh-CN" dirty="0"/>
              <a:t>(forest)</a:t>
            </a:r>
            <a:r>
              <a:rPr lang="zh-CN" altLang="en-US" dirty="0"/>
              <a:t>：</a:t>
            </a:r>
            <a:r>
              <a:rPr lang="en-US" altLang="zh-CN" dirty="0"/>
              <a:t>m(m&gt;=0)</a:t>
            </a:r>
            <a:r>
              <a:rPr lang="zh-CN" altLang="en-US" dirty="0"/>
              <a:t>棵互不相交的树的集合</a:t>
            </a:r>
            <a:endParaRPr lang="en-US" altLang="zh-CN" dirty="0"/>
          </a:p>
        </p:txBody>
      </p:sp>
      <p:sp>
        <p:nvSpPr>
          <p:cNvPr id="3" name="日期占位符 2"/>
          <p:cNvSpPr>
            <a:spLocks noGrp="1"/>
          </p:cNvSpPr>
          <p:nvPr>
            <p:ph type="dt" sz="half" idx="10"/>
          </p:nvPr>
        </p:nvSpPr>
        <p:spPr/>
        <p:txBody>
          <a:bodyPr/>
          <a:lstStyle/>
          <a:p>
            <a:fld id="{0A9A5A9C-1F67-40A1-BEBF-E69FF1255BF8}"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5</a:t>
            </a:fld>
            <a:endParaRPr lang="zh-CN" altLang="en-US"/>
          </a:p>
        </p:txBody>
      </p:sp>
    </p:spTree>
    <p:extLst>
      <p:ext uri="{BB962C8B-B14F-4D97-AF65-F5344CB8AC3E}">
        <p14:creationId xmlns:p14="http://schemas.microsoft.com/office/powerpoint/2010/main" val="281102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fade">
                                      <p:cBhvr>
                                        <p:cTn id="38" dur="500"/>
                                        <p:tgtEl>
                                          <p:spTgt spid="2">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fade">
                                      <p:cBhvr>
                                        <p:cTn id="48"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Huffman</a:t>
            </a:r>
            <a:r>
              <a:rPr lang="zh-CN" altLang="en-US" dirty="0"/>
              <a:t>算法的图示</a:t>
            </a:r>
          </a:p>
        </p:txBody>
      </p:sp>
      <p:sp>
        <p:nvSpPr>
          <p:cNvPr id="3" name="日期占位符 2"/>
          <p:cNvSpPr>
            <a:spLocks noGrp="1"/>
          </p:cNvSpPr>
          <p:nvPr>
            <p:ph type="dt" sz="half" idx="10"/>
          </p:nvPr>
        </p:nvSpPr>
        <p:spPr/>
        <p:txBody>
          <a:bodyPr/>
          <a:lstStyle/>
          <a:p>
            <a:fld id="{9B2F3E95-F5B3-422E-A116-D62BA7E3B83A}"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50</a:t>
            </a:fld>
            <a:endParaRPr lang="zh-CN" altLang="en-US"/>
          </a:p>
        </p:txBody>
      </p:sp>
      <p:pic>
        <p:nvPicPr>
          <p:cNvPr id="7" name="图片 6"/>
          <p:cNvPicPr>
            <a:picLocks noChangeAspect="1"/>
          </p:cNvPicPr>
          <p:nvPr/>
        </p:nvPicPr>
        <p:blipFill>
          <a:blip r:embed="rId2"/>
          <a:stretch>
            <a:fillRect/>
          </a:stretch>
        </p:blipFill>
        <p:spPr>
          <a:xfrm>
            <a:off x="972000" y="1049361"/>
            <a:ext cx="2948631" cy="1058220"/>
          </a:xfrm>
          <a:prstGeom prst="rect">
            <a:avLst/>
          </a:prstGeom>
        </p:spPr>
      </p:pic>
      <p:pic>
        <p:nvPicPr>
          <p:cNvPr id="8" name="图片 7"/>
          <p:cNvPicPr>
            <a:picLocks noChangeAspect="1"/>
          </p:cNvPicPr>
          <p:nvPr/>
        </p:nvPicPr>
        <p:blipFill>
          <a:blip r:embed="rId3"/>
          <a:stretch>
            <a:fillRect/>
          </a:stretch>
        </p:blipFill>
        <p:spPr>
          <a:xfrm>
            <a:off x="4772793" y="1049361"/>
            <a:ext cx="2609589" cy="1880136"/>
          </a:xfrm>
          <a:prstGeom prst="rect">
            <a:avLst/>
          </a:prstGeom>
        </p:spPr>
      </p:pic>
      <p:pic>
        <p:nvPicPr>
          <p:cNvPr id="9" name="图片 8"/>
          <p:cNvPicPr>
            <a:picLocks noChangeAspect="1"/>
          </p:cNvPicPr>
          <p:nvPr/>
        </p:nvPicPr>
        <p:blipFill>
          <a:blip r:embed="rId4"/>
          <a:stretch>
            <a:fillRect/>
          </a:stretch>
        </p:blipFill>
        <p:spPr>
          <a:xfrm>
            <a:off x="5171259" y="3293615"/>
            <a:ext cx="2352741" cy="2928081"/>
          </a:xfrm>
          <a:prstGeom prst="rect">
            <a:avLst/>
          </a:prstGeom>
        </p:spPr>
      </p:pic>
      <p:pic>
        <p:nvPicPr>
          <p:cNvPr id="10" name="图片 9"/>
          <p:cNvPicPr>
            <a:picLocks noChangeAspect="1"/>
          </p:cNvPicPr>
          <p:nvPr/>
        </p:nvPicPr>
        <p:blipFill>
          <a:blip r:embed="rId5"/>
          <a:stretch>
            <a:fillRect/>
          </a:stretch>
        </p:blipFill>
        <p:spPr>
          <a:xfrm>
            <a:off x="972000" y="2460587"/>
            <a:ext cx="2578767" cy="3575343"/>
          </a:xfrm>
          <a:prstGeom prst="rect">
            <a:avLst/>
          </a:prstGeom>
        </p:spPr>
      </p:pic>
      <p:sp>
        <p:nvSpPr>
          <p:cNvPr id="11" name="右箭头 10"/>
          <p:cNvSpPr/>
          <p:nvPr/>
        </p:nvSpPr>
        <p:spPr>
          <a:xfrm>
            <a:off x="4110445" y="1578471"/>
            <a:ext cx="576000" cy="432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下箭头 11"/>
          <p:cNvSpPr/>
          <p:nvPr/>
        </p:nvSpPr>
        <p:spPr>
          <a:xfrm>
            <a:off x="6000205" y="2929497"/>
            <a:ext cx="360000" cy="36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左箭头 12"/>
          <p:cNvSpPr/>
          <p:nvPr/>
        </p:nvSpPr>
        <p:spPr>
          <a:xfrm>
            <a:off x="3996000" y="4325655"/>
            <a:ext cx="576000" cy="4320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3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right)">
                                      <p:cBhvr>
                                        <p:cTn id="30" dur="500"/>
                                        <p:tgtEl>
                                          <p:spTgt spid="13"/>
                                        </p:tgtEl>
                                      </p:cBhvr>
                                    </p:animEffect>
                                  </p:childTnLst>
                                </p:cTn>
                              </p:par>
                            </p:childTnLst>
                          </p:cTn>
                        </p:par>
                        <p:par>
                          <p:cTn id="31" fill="hold">
                            <p:stCondLst>
                              <p:cond delay="500"/>
                            </p:stCondLst>
                            <p:childTnLst>
                              <p:par>
                                <p:cTn id="32" presetID="16" presetClass="entr" presetSubtype="21"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arn(inVertic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359230"/>
            <a:ext cx="8280000" cy="5868770"/>
          </a:xfrm>
        </p:spPr>
        <p:txBody>
          <a:bodyPr/>
          <a:lstStyle/>
          <a:p>
            <a:r>
              <a:rPr lang="zh-CN" altLang="en-US" dirty="0"/>
              <a:t>算法</a:t>
            </a:r>
            <a:r>
              <a:rPr lang="en-US" altLang="zh-CN" dirty="0"/>
              <a:t>5.23</a:t>
            </a:r>
          </a:p>
        </p:txBody>
      </p:sp>
      <p:sp>
        <p:nvSpPr>
          <p:cNvPr id="3" name="日期占位符 2"/>
          <p:cNvSpPr>
            <a:spLocks noGrp="1"/>
          </p:cNvSpPr>
          <p:nvPr>
            <p:ph type="dt" sz="half" idx="10"/>
          </p:nvPr>
        </p:nvSpPr>
        <p:spPr/>
        <p:txBody>
          <a:bodyPr/>
          <a:lstStyle/>
          <a:p>
            <a:fld id="{6629EC32-97D4-4A3F-9DE3-08775CAFD323}"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51</a:t>
            </a:fld>
            <a:endParaRPr lang="zh-CN" altLang="en-US"/>
          </a:p>
        </p:txBody>
      </p:sp>
      <p:sp>
        <p:nvSpPr>
          <p:cNvPr id="7" name="文本框 6"/>
          <p:cNvSpPr txBox="1"/>
          <p:nvPr/>
        </p:nvSpPr>
        <p:spPr>
          <a:xfrm>
            <a:off x="432000" y="995082"/>
            <a:ext cx="7656263" cy="5355312"/>
          </a:xfrm>
          <a:prstGeom prst="rect">
            <a:avLst/>
          </a:prstGeom>
          <a:noFill/>
        </p:spPr>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unsigned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WeightType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typedef</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struct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TElemType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data;</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WeightType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weight;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叶子权值的类型</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parent,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三叉静态链表</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HTNode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HuffmanTree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0000FF"/>
                </a:solidFill>
                <a:latin typeface="Consolas" panose="020B0609020204030204" pitchFamily="49" charset="0"/>
                <a:ea typeface="宋体" panose="02010600030101010101" pitchFamily="2" charset="-122"/>
                <a:cs typeface="Times New Roman" panose="02020603050405020304" pitchFamily="18" charset="0"/>
              </a:rPr>
              <a:t>CreateHuffmanTree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HuffmanTree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HT,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n)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2*</a:t>
            </a:r>
            <a:r>
              <a:rPr lang="en-US" altLang="zh-CN" kern="0" dirty="0">
                <a:latin typeface="Consolas" panose="020B0609020204030204" pitchFamily="49" charset="0"/>
                <a:ea typeface="宋体" panose="02010600030101010101" pitchFamily="2" charset="-122"/>
                <a:cs typeface="Times New Roman" panose="02020603050405020304" pitchFamily="18" charset="0"/>
              </a:rPr>
              <a:t>n</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最终将得到</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2n-1</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个结点</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new</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HTNode</a:t>
            </a:r>
            <a:r>
              <a:rPr lang="en-US" altLang="zh-CN" kern="0" dirty="0">
                <a:latin typeface="Consolas" panose="020B0609020204030204" pitchFamily="49" charset="0"/>
                <a:ea typeface="宋体" panose="02010600030101010101" pitchFamily="2" charset="-122"/>
                <a:cs typeface="Times New Roman" panose="02020603050405020304" pitchFamily="18" charset="0"/>
              </a:rPr>
              <a:t>[m];</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n;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cin</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].data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&gt;&gt;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].parent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n;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m;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Select(HT, 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 s1, s2); HT[s1].parent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HT[s2].parent</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HT[s1].weight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HT[s2].weight;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lchild</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s1;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rchild</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s2;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].parent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8" name="文本框 7"/>
          <p:cNvSpPr txBox="1"/>
          <p:nvPr/>
        </p:nvSpPr>
        <p:spPr>
          <a:xfrm>
            <a:off x="1187099" y="883665"/>
            <a:ext cx="6769802" cy="39703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CN" b="1" kern="0" dirty="0" err="1">
                <a:solidFill>
                  <a:srgbClr val="008000"/>
                </a:solidFill>
                <a:latin typeface="Consolas" panose="020B0609020204030204" pitchFamily="49" charset="0"/>
                <a:ea typeface="宋体" panose="02010600030101010101" pitchFamily="2" charset="-122"/>
                <a:cs typeface="Times New Roman" panose="02020603050405020304" pitchFamily="18" charset="0"/>
              </a:rPr>
              <a:t>const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unsigned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MAX_WEIGHT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UINT_MAX;</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solidFill>
                  <a:srgbClr val="B00040"/>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0000FF"/>
                </a:solidFill>
                <a:latin typeface="Consolas" panose="020B0609020204030204" pitchFamily="49" charset="0"/>
                <a:ea typeface="宋体" panose="02010600030101010101" pitchFamily="2" charset="-122"/>
                <a:cs typeface="Times New Roman" panose="02020603050405020304" pitchFamily="18" charset="0"/>
              </a:rPr>
              <a:t>Select</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HuffmanTree</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s,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l, </a:t>
            </a:r>
            <a:r>
              <a:rPr lang="en-US" altLang="zh-CN" kern="0" dirty="0" err="1">
                <a:solidFill>
                  <a:srgbClr val="B00040"/>
                </a:solidFill>
                <a:latin typeface="Consolas" panose="020B0609020204030204" pitchFamily="49" charset="0"/>
                <a:ea typeface="宋体" panose="02010600030101010101" pitchFamily="2" charset="-122"/>
                <a:cs typeface="Times New Roman" panose="02020603050405020304" pitchFamily="18" charset="0"/>
              </a:rPr>
              <a:t>int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&amp;</a:t>
            </a:r>
            <a:r>
              <a:rPr lang="en-US" altLang="zh-CN" kern="0" dirty="0">
                <a:latin typeface="Consolas" panose="020B0609020204030204" pitchFamily="49" charset="0"/>
                <a:ea typeface="宋体" panose="02010600030101010101" pitchFamily="2" charset="-122"/>
                <a:cs typeface="Times New Roman" panose="02020603050405020304" pitchFamily="18" charset="0"/>
              </a:rPr>
              <a:t>r)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 </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本函数的作用是从</a:t>
            </a:r>
            <a:r>
              <a:rPr lang="en-US" altLang="zh-CN"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HT[0..s]</a:t>
            </a:r>
            <a:r>
              <a:rPr lang="zh-CN" altLang="en-US" i="1" kern="0" dirty="0">
                <a:solidFill>
                  <a:srgbClr val="408080"/>
                </a:solidFill>
                <a:latin typeface="Consolas" panose="020B0609020204030204" pitchFamily="49" charset="0"/>
                <a:ea typeface="宋体" panose="02010600030101010101" pitchFamily="2" charset="-122"/>
                <a:cs typeface="Times New Roman" panose="02020603050405020304" pitchFamily="18" charset="0"/>
              </a:rPr>
              <a:t>中找到权值最小的两个结点</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WeightType</a:t>
            </a:r>
            <a:r>
              <a:rPr lang="en-US" altLang="zh-CN" kern="0" dirty="0">
                <a:latin typeface="Consolas" panose="020B0609020204030204" pitchFamily="49" charset="0"/>
                <a:ea typeface="宋体" panose="02010600030101010101" pitchFamily="2" charset="-122"/>
                <a:cs typeface="Times New Roman" panose="02020603050405020304" pitchFamily="18" charset="0"/>
              </a:rPr>
              <a:t> WL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MAX_WEIGHT, WR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MAX_WEIGHT;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for</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=0</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s;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].parent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-1</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WL)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WR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WL; WL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 r</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l; l</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else</a:t>
            </a:r>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r>
              <a:rPr lang="en-US" altLang="zh-CN" b="1" kern="0" dirty="0">
                <a:solidFill>
                  <a:srgbClr val="008000"/>
                </a:solidFill>
                <a:latin typeface="Consolas" panose="020B0609020204030204" pitchFamily="49" charset="0"/>
                <a:ea typeface="宋体" panose="02010600030101010101" pitchFamily="2" charset="-122"/>
                <a:cs typeface="Times New Roman" panose="02020603050405020304" pitchFamily="18" charset="0"/>
              </a:rPr>
              <a:t>if</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&lt;</a:t>
            </a:r>
            <a:r>
              <a:rPr lang="en-US" altLang="zh-CN" kern="0" dirty="0">
                <a:latin typeface="Consolas" panose="020B0609020204030204" pitchFamily="49" charset="0"/>
                <a:ea typeface="宋体" panose="02010600030101010101" pitchFamily="2" charset="-122"/>
                <a:cs typeface="Times New Roman" panose="02020603050405020304" pitchFamily="18" charset="0"/>
              </a:rPr>
              <a:t> WR)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WR </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a:latin typeface="Consolas" panose="020B0609020204030204" pitchFamily="49" charset="0"/>
                <a:ea typeface="宋体" panose="02010600030101010101" pitchFamily="2" charset="-122"/>
                <a:cs typeface="Times New Roman" panose="02020603050405020304" pitchFamily="18" charset="0"/>
              </a:rPr>
              <a:t> HT[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].weight; r</a:t>
            </a:r>
            <a:r>
              <a:rPr lang="en-US" altLang="zh-CN" kern="0" dirty="0">
                <a:solidFill>
                  <a:srgbClr val="666666"/>
                </a:solidFill>
                <a:latin typeface="Consolas" panose="020B0609020204030204" pitchFamily="49" charset="0"/>
                <a:ea typeface="宋体" panose="02010600030101010101" pitchFamily="2" charset="-122"/>
                <a:cs typeface="Times New Roman" panose="02020603050405020304" pitchFamily="18" charset="0"/>
              </a:rPr>
              <a:t>=</a:t>
            </a:r>
            <a:r>
              <a:rPr lang="en-US" altLang="zh-CN" kern="0" dirty="0" err="1">
                <a:latin typeface="Consolas" panose="020B0609020204030204" pitchFamily="49" charset="0"/>
                <a:ea typeface="宋体" panose="02010600030101010101" pitchFamily="2" charset="-122"/>
                <a:cs typeface="Times New Roman" panose="02020603050405020304" pitchFamily="18" charset="0"/>
              </a:rPr>
              <a:t>i</a:t>
            </a:r>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a:latin typeface="Consolas" panose="020B0609020204030204" pitchFamily="49" charset="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920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5949343" y="3316308"/>
            <a:ext cx="2762657" cy="2197877"/>
          </a:xfrm>
          <a:prstGeom prst="rect">
            <a:avLst/>
          </a:prstGeom>
        </p:spPr>
      </p:pic>
      <p:sp>
        <p:nvSpPr>
          <p:cNvPr id="3" name="内容占位符 2"/>
          <p:cNvSpPr>
            <a:spLocks noGrp="1"/>
          </p:cNvSpPr>
          <p:nvPr>
            <p:ph idx="1"/>
          </p:nvPr>
        </p:nvSpPr>
        <p:spPr/>
        <p:txBody>
          <a:bodyPr/>
          <a:lstStyle/>
          <a:p>
            <a:r>
              <a:rPr lang="zh-CN" altLang="en-US" b="1" dirty="0"/>
              <a:t>哈夫曼编码</a:t>
            </a:r>
            <a:endParaRPr lang="en-US" altLang="zh-CN" b="1" dirty="0"/>
          </a:p>
          <a:p>
            <a:r>
              <a:rPr lang="zh-CN" altLang="en-US" dirty="0"/>
              <a:t>编码：将一组符号表示为</a:t>
            </a:r>
            <a:r>
              <a:rPr lang="en-US" altLang="zh-CN" dirty="0"/>
              <a:t>0-1</a:t>
            </a:r>
            <a:r>
              <a:rPr lang="zh-CN" altLang="en-US" dirty="0"/>
              <a:t>位串的过程</a:t>
            </a:r>
            <a:endParaRPr lang="en-US" altLang="zh-CN" dirty="0"/>
          </a:p>
          <a:p>
            <a:pPr lvl="1"/>
            <a:r>
              <a:rPr lang="zh-CN" altLang="en-US" dirty="0"/>
              <a:t>计算机科学的基础</a:t>
            </a:r>
            <a:endParaRPr lang="en-US" altLang="zh-CN" dirty="0"/>
          </a:p>
          <a:p>
            <a:pPr lvl="1"/>
            <a:r>
              <a:rPr lang="zh-CN" altLang="en-US" dirty="0"/>
              <a:t>通信等领域的核心技术</a:t>
            </a:r>
            <a:endParaRPr lang="en-US" altLang="zh-CN" dirty="0"/>
          </a:p>
          <a:p>
            <a:r>
              <a:rPr lang="zh-CN" altLang="en-US" dirty="0"/>
              <a:t>例：英文编码“</a:t>
            </a:r>
            <a:r>
              <a:rPr lang="en-US" altLang="zh-CN" dirty="0"/>
              <a:t>ABACCDA</a:t>
            </a:r>
            <a:r>
              <a:rPr lang="zh-CN" altLang="en-US" dirty="0"/>
              <a:t>”</a:t>
            </a:r>
            <a:endParaRPr lang="en-US" altLang="zh-CN" dirty="0"/>
          </a:p>
          <a:p>
            <a:pPr lvl="1"/>
            <a:r>
              <a:rPr lang="en-US" altLang="zh-CN" dirty="0"/>
              <a:t>ASCII</a:t>
            </a:r>
            <a:r>
              <a:rPr lang="zh-CN" altLang="en-US" dirty="0"/>
              <a:t>码：每个字符定长</a:t>
            </a:r>
            <a:r>
              <a:rPr lang="en-US" altLang="zh-CN" dirty="0"/>
              <a:t>(7bit)</a:t>
            </a:r>
            <a:r>
              <a:rPr lang="zh-CN" altLang="en-US" dirty="0"/>
              <a:t>，共</a:t>
            </a:r>
            <a:r>
              <a:rPr lang="en-US" altLang="zh-CN" dirty="0"/>
              <a:t>49bit</a:t>
            </a:r>
          </a:p>
          <a:p>
            <a:pPr lvl="1"/>
            <a:r>
              <a:rPr lang="zh-CN" altLang="en-US" dirty="0"/>
              <a:t>变长码：必须可解译</a:t>
            </a:r>
            <a:endParaRPr lang="en-US" altLang="zh-CN" dirty="0"/>
          </a:p>
          <a:p>
            <a:r>
              <a:rPr lang="zh-CN" altLang="en-US" dirty="0"/>
              <a:t>可用二叉树表示符号的编码</a:t>
            </a:r>
          </a:p>
        </p:txBody>
      </p:sp>
      <p:sp>
        <p:nvSpPr>
          <p:cNvPr id="4" name="日期占位符 3"/>
          <p:cNvSpPr>
            <a:spLocks noGrp="1"/>
          </p:cNvSpPr>
          <p:nvPr>
            <p:ph type="dt" sz="half" idx="10"/>
          </p:nvPr>
        </p:nvSpPr>
        <p:spPr/>
        <p:txBody>
          <a:bodyPr/>
          <a:lstStyle/>
          <a:p>
            <a:fld id="{9BE8E803-5A15-4C77-83A2-4E79A5935562}"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52</a:t>
            </a:fld>
            <a:endParaRPr lang="zh-CN" altLang="en-US"/>
          </a:p>
        </p:txBody>
      </p:sp>
      <p:sp>
        <p:nvSpPr>
          <p:cNvPr id="7" name="文本框 6"/>
          <p:cNvSpPr txBox="1"/>
          <p:nvPr/>
        </p:nvSpPr>
        <p:spPr>
          <a:xfrm>
            <a:off x="1088571" y="4345578"/>
            <a:ext cx="2348720" cy="1754326"/>
          </a:xfrm>
          <a:prstGeom prst="rect">
            <a:avLst/>
          </a:prstGeom>
          <a:noFill/>
        </p:spPr>
        <p:txBody>
          <a:bodyPr wrap="none" rtlCol="0">
            <a:spAutoFit/>
          </a:bodyPr>
          <a:lstStyle/>
          <a:p>
            <a:r>
              <a:rPr lang="zh-CN" altLang="en-US" dirty="0"/>
              <a:t>存在歧义的编码：</a:t>
            </a:r>
            <a:endParaRPr lang="en-US" altLang="zh-CN" dirty="0"/>
          </a:p>
          <a:p>
            <a:r>
              <a:rPr lang="en-US" altLang="zh-CN" dirty="0"/>
              <a:t>A: 0</a:t>
            </a:r>
          </a:p>
          <a:p>
            <a:r>
              <a:rPr lang="en-US" altLang="zh-CN" dirty="0"/>
              <a:t>B: 00</a:t>
            </a:r>
          </a:p>
          <a:p>
            <a:r>
              <a:rPr lang="en-US" altLang="zh-CN" dirty="0"/>
              <a:t>C: 1</a:t>
            </a:r>
          </a:p>
          <a:p>
            <a:r>
              <a:rPr lang="en-US" altLang="zh-CN" dirty="0"/>
              <a:t>D: 01</a:t>
            </a:r>
          </a:p>
          <a:p>
            <a:r>
              <a:rPr lang="zh-CN" altLang="en-US" dirty="0"/>
              <a:t>电文：</a:t>
            </a:r>
            <a:r>
              <a:rPr lang="en-US" altLang="zh-CN" dirty="0"/>
              <a:t>000011010</a:t>
            </a:r>
            <a:r>
              <a:rPr lang="zh-CN" altLang="en-US" dirty="0"/>
              <a:t>？</a:t>
            </a:r>
          </a:p>
        </p:txBody>
      </p:sp>
      <p:sp>
        <p:nvSpPr>
          <p:cNvPr id="8" name="乘号 7"/>
          <p:cNvSpPr/>
          <p:nvPr/>
        </p:nvSpPr>
        <p:spPr>
          <a:xfrm>
            <a:off x="2142309" y="4765541"/>
            <a:ext cx="914400" cy="914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3942388" y="4345579"/>
            <a:ext cx="2807179" cy="1754326"/>
          </a:xfrm>
          <a:prstGeom prst="rect">
            <a:avLst/>
          </a:prstGeom>
          <a:noFill/>
        </p:spPr>
        <p:txBody>
          <a:bodyPr wrap="none" rtlCol="0">
            <a:spAutoFit/>
          </a:bodyPr>
          <a:lstStyle/>
          <a:p>
            <a:r>
              <a:rPr lang="zh-CN" altLang="en-US" dirty="0"/>
              <a:t>不存在歧义的编码：</a:t>
            </a:r>
            <a:endParaRPr lang="en-US" altLang="zh-CN" dirty="0"/>
          </a:p>
          <a:p>
            <a:r>
              <a:rPr lang="en-US" altLang="zh-CN" dirty="0"/>
              <a:t>A: 0</a:t>
            </a:r>
          </a:p>
          <a:p>
            <a:r>
              <a:rPr lang="en-US" altLang="zh-CN" dirty="0"/>
              <a:t>B: 10</a:t>
            </a:r>
          </a:p>
          <a:p>
            <a:r>
              <a:rPr lang="en-US" altLang="zh-CN" dirty="0"/>
              <a:t>C: 110</a:t>
            </a:r>
          </a:p>
          <a:p>
            <a:r>
              <a:rPr lang="en-US" altLang="zh-CN" dirty="0"/>
              <a:t>D: 111</a:t>
            </a:r>
          </a:p>
          <a:p>
            <a:r>
              <a:rPr lang="zh-CN" altLang="en-US" dirty="0"/>
              <a:t>电文：</a:t>
            </a:r>
            <a:r>
              <a:rPr lang="en-US" altLang="zh-CN" dirty="0"/>
              <a:t>01001101101110</a:t>
            </a:r>
            <a:endParaRPr lang="zh-CN" altLang="en-US" dirty="0"/>
          </a:p>
        </p:txBody>
      </p:sp>
    </p:spTree>
    <p:extLst>
      <p:ext uri="{BB962C8B-B14F-4D97-AF65-F5344CB8AC3E}">
        <p14:creationId xmlns:p14="http://schemas.microsoft.com/office/powerpoint/2010/main" val="336638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哈夫曼编码原理</a:t>
            </a:r>
          </a:p>
          <a:p>
            <a:pPr lvl="1"/>
            <a:r>
              <a:rPr lang="zh-CN" altLang="en-US" dirty="0"/>
              <a:t>统计待编码的字符数和每种字符出现的频率</a:t>
            </a:r>
          </a:p>
          <a:p>
            <a:pPr lvl="1"/>
            <a:r>
              <a:rPr lang="zh-CN" altLang="en-US" dirty="0"/>
              <a:t>频率越高、码长越短</a:t>
            </a:r>
          </a:p>
          <a:p>
            <a:pPr lvl="1"/>
            <a:r>
              <a:rPr lang="zh-CN" altLang="en-US" dirty="0"/>
              <a:t>以频率为权值，构造最优二叉树</a:t>
            </a:r>
          </a:p>
          <a:p>
            <a:pPr lvl="1"/>
            <a:r>
              <a:rPr lang="zh-CN" altLang="en-US" dirty="0"/>
              <a:t>根据二叉树推导每个字符的编码，制作码本</a:t>
            </a:r>
          </a:p>
          <a:p>
            <a:pPr lvl="1"/>
            <a:r>
              <a:rPr lang="zh-CN" altLang="en-US" dirty="0"/>
              <a:t>基于码本编码</a:t>
            </a:r>
            <a:endParaRPr lang="en-US" altLang="zh-CN" dirty="0"/>
          </a:p>
          <a:p>
            <a:r>
              <a:rPr lang="zh-CN" altLang="en-US" dirty="0"/>
              <a:t>例：</a:t>
            </a:r>
            <a:r>
              <a:rPr lang="en-US" altLang="zh-CN" dirty="0" err="1"/>
              <a:t>abcdcdbadbaababada</a:t>
            </a:r>
            <a:endParaRPr lang="zh-CN" altLang="en-US" dirty="0"/>
          </a:p>
        </p:txBody>
      </p:sp>
      <p:sp>
        <p:nvSpPr>
          <p:cNvPr id="3" name="日期占位符 2"/>
          <p:cNvSpPr>
            <a:spLocks noGrp="1"/>
          </p:cNvSpPr>
          <p:nvPr>
            <p:ph type="dt" sz="half" idx="10"/>
          </p:nvPr>
        </p:nvSpPr>
        <p:spPr/>
        <p:txBody>
          <a:bodyPr/>
          <a:lstStyle/>
          <a:p>
            <a:fld id="{7F5431D5-CC6E-4549-9223-D4440009075C}"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53</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624491917"/>
              </p:ext>
            </p:extLst>
          </p:nvPr>
        </p:nvGraphicFramePr>
        <p:xfrm>
          <a:off x="627017" y="3992154"/>
          <a:ext cx="2577736" cy="741680"/>
        </p:xfrm>
        <a:graphic>
          <a:graphicData uri="http://schemas.openxmlformats.org/drawingml/2006/table">
            <a:tbl>
              <a:tblPr firstRow="1" bandRow="1">
                <a:tableStyleId>{5C22544A-7EE6-4342-B048-85BDC9FD1C3A}</a:tableStyleId>
              </a:tblPr>
              <a:tblGrid>
                <a:gridCol w="644434">
                  <a:extLst>
                    <a:ext uri="{9D8B030D-6E8A-4147-A177-3AD203B41FA5}">
                      <a16:colId xmlns:a16="http://schemas.microsoft.com/office/drawing/2014/main" val="20000"/>
                    </a:ext>
                  </a:extLst>
                </a:gridCol>
                <a:gridCol w="644434">
                  <a:extLst>
                    <a:ext uri="{9D8B030D-6E8A-4147-A177-3AD203B41FA5}">
                      <a16:colId xmlns:a16="http://schemas.microsoft.com/office/drawing/2014/main" val="20001"/>
                    </a:ext>
                  </a:extLst>
                </a:gridCol>
                <a:gridCol w="644434">
                  <a:extLst>
                    <a:ext uri="{9D8B030D-6E8A-4147-A177-3AD203B41FA5}">
                      <a16:colId xmlns:a16="http://schemas.microsoft.com/office/drawing/2014/main" val="20002"/>
                    </a:ext>
                  </a:extLst>
                </a:gridCol>
                <a:gridCol w="644434">
                  <a:extLst>
                    <a:ext uri="{9D8B030D-6E8A-4147-A177-3AD203B41FA5}">
                      <a16:colId xmlns:a16="http://schemas.microsoft.com/office/drawing/2014/main" val="20003"/>
                    </a:ext>
                  </a:extLst>
                </a:gridCol>
              </a:tblGrid>
              <a:tr h="370840">
                <a:tc>
                  <a:txBody>
                    <a:bodyPr/>
                    <a:lstStyle/>
                    <a:p>
                      <a:r>
                        <a:rPr lang="en-US" altLang="zh-CN" sz="1800" dirty="0"/>
                        <a:t>a</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d</a:t>
                      </a:r>
                      <a:endParaRPr lang="zh-CN" altLang="en-US" sz="1800" dirty="0"/>
                    </a:p>
                  </a:txBody>
                  <a:tcPr/>
                </a:tc>
                <a:extLst>
                  <a:ext uri="{0D108BD9-81ED-4DB2-BD59-A6C34878D82A}">
                    <a16:rowId xmlns:a16="http://schemas.microsoft.com/office/drawing/2014/main" val="10000"/>
                  </a:ext>
                </a:extLst>
              </a:tr>
              <a:tr h="370840">
                <a:tc>
                  <a:txBody>
                    <a:bodyPr/>
                    <a:lstStyle/>
                    <a:p>
                      <a:r>
                        <a:rPr lang="en-US" altLang="zh-CN" sz="1800" dirty="0"/>
                        <a:t>7</a:t>
                      </a:r>
                      <a:endParaRPr lang="zh-CN" altLang="en-US" sz="1800" dirty="0"/>
                    </a:p>
                  </a:txBody>
                  <a:tcPr/>
                </a:tc>
                <a:tc>
                  <a:txBody>
                    <a:bodyPr/>
                    <a:lstStyle/>
                    <a:p>
                      <a:r>
                        <a:rPr lang="en-US" altLang="zh-CN" sz="1800" dirty="0"/>
                        <a:t>5</a:t>
                      </a:r>
                      <a:endParaRPr lang="zh-CN" altLang="en-US" sz="1800" dirty="0"/>
                    </a:p>
                  </a:txBody>
                  <a:tcPr/>
                </a:tc>
                <a:tc>
                  <a:txBody>
                    <a:bodyPr/>
                    <a:lstStyle/>
                    <a:p>
                      <a:r>
                        <a:rPr lang="en-US" altLang="zh-CN" sz="1800" dirty="0"/>
                        <a:t>2</a:t>
                      </a:r>
                      <a:endParaRPr lang="zh-CN" altLang="en-US" sz="1800" dirty="0"/>
                    </a:p>
                  </a:txBody>
                  <a:tcPr/>
                </a:tc>
                <a:tc>
                  <a:txBody>
                    <a:bodyPr/>
                    <a:lstStyle/>
                    <a:p>
                      <a:r>
                        <a:rPr lang="en-US" altLang="zh-CN" sz="1800" dirty="0"/>
                        <a:t>4</a:t>
                      </a:r>
                      <a:endParaRPr lang="zh-CN" altLang="en-US" sz="1800" dirty="0"/>
                    </a:p>
                  </a:txBody>
                  <a:tcPr/>
                </a:tc>
                <a:extLst>
                  <a:ext uri="{0D108BD9-81ED-4DB2-BD59-A6C34878D82A}">
                    <a16:rowId xmlns:a16="http://schemas.microsoft.com/office/drawing/2014/main" val="10001"/>
                  </a:ext>
                </a:extLst>
              </a:tr>
            </a:tbl>
          </a:graphicData>
        </a:graphic>
      </p:graphicFrame>
      <p:pic>
        <p:nvPicPr>
          <p:cNvPr id="8" name="图片 7"/>
          <p:cNvPicPr>
            <a:picLocks noChangeAspect="1"/>
          </p:cNvPicPr>
          <p:nvPr/>
        </p:nvPicPr>
        <p:blipFill>
          <a:blip r:embed="rId2"/>
          <a:stretch>
            <a:fillRect/>
          </a:stretch>
        </p:blipFill>
        <p:spPr>
          <a:xfrm>
            <a:off x="3622508" y="3505281"/>
            <a:ext cx="1719178" cy="2383562"/>
          </a:xfrm>
          <a:prstGeom prst="rect">
            <a:avLst/>
          </a:prstGeom>
        </p:spPr>
      </p:pic>
      <p:sp>
        <p:nvSpPr>
          <p:cNvPr id="9" name="文本框 8"/>
          <p:cNvSpPr txBox="1"/>
          <p:nvPr/>
        </p:nvSpPr>
        <p:spPr>
          <a:xfrm>
            <a:off x="3735977" y="3927566"/>
            <a:ext cx="322524" cy="369332"/>
          </a:xfrm>
          <a:prstGeom prst="rect">
            <a:avLst/>
          </a:prstGeom>
          <a:noFill/>
        </p:spPr>
        <p:txBody>
          <a:bodyPr wrap="none" rtlCol="0">
            <a:spAutoFit/>
          </a:bodyPr>
          <a:lstStyle/>
          <a:p>
            <a:r>
              <a:rPr lang="en-US" altLang="zh-CN" dirty="0"/>
              <a:t>0</a:t>
            </a:r>
            <a:endParaRPr lang="zh-CN" altLang="en-US" dirty="0"/>
          </a:p>
        </p:txBody>
      </p:sp>
      <p:sp>
        <p:nvSpPr>
          <p:cNvPr id="10" name="文本框 9"/>
          <p:cNvSpPr txBox="1"/>
          <p:nvPr/>
        </p:nvSpPr>
        <p:spPr>
          <a:xfrm>
            <a:off x="4058501" y="4534517"/>
            <a:ext cx="322524" cy="369332"/>
          </a:xfrm>
          <a:prstGeom prst="rect">
            <a:avLst/>
          </a:prstGeom>
          <a:noFill/>
        </p:spPr>
        <p:txBody>
          <a:bodyPr wrap="none" rtlCol="0">
            <a:spAutoFit/>
          </a:bodyPr>
          <a:lstStyle/>
          <a:p>
            <a:r>
              <a:rPr lang="en-US" altLang="zh-CN" dirty="0"/>
              <a:t>0</a:t>
            </a:r>
            <a:endParaRPr lang="zh-CN" altLang="en-US" dirty="0"/>
          </a:p>
        </p:txBody>
      </p:sp>
      <p:sp>
        <p:nvSpPr>
          <p:cNvPr id="11" name="文本框 10"/>
          <p:cNvSpPr txBox="1"/>
          <p:nvPr/>
        </p:nvSpPr>
        <p:spPr>
          <a:xfrm>
            <a:off x="4320835" y="5084470"/>
            <a:ext cx="322524" cy="369332"/>
          </a:xfrm>
          <a:prstGeom prst="rect">
            <a:avLst/>
          </a:prstGeom>
          <a:noFill/>
        </p:spPr>
        <p:txBody>
          <a:bodyPr wrap="none" rtlCol="0">
            <a:spAutoFit/>
          </a:bodyPr>
          <a:lstStyle/>
          <a:p>
            <a:r>
              <a:rPr lang="en-US" altLang="zh-CN" dirty="0"/>
              <a:t>0</a:t>
            </a:r>
            <a:endParaRPr lang="zh-CN" altLang="en-US" dirty="0"/>
          </a:p>
        </p:txBody>
      </p:sp>
      <p:sp>
        <p:nvSpPr>
          <p:cNvPr id="12" name="文本框 11"/>
          <p:cNvSpPr txBox="1"/>
          <p:nvPr/>
        </p:nvSpPr>
        <p:spPr>
          <a:xfrm>
            <a:off x="5019162" y="5084470"/>
            <a:ext cx="322524" cy="369332"/>
          </a:xfrm>
          <a:prstGeom prst="rect">
            <a:avLst/>
          </a:prstGeom>
          <a:noFill/>
        </p:spPr>
        <p:txBody>
          <a:bodyPr wrap="none" rtlCol="0">
            <a:spAutoFit/>
          </a:bodyPr>
          <a:lstStyle/>
          <a:p>
            <a:r>
              <a:rPr lang="en-US" altLang="zh-CN" dirty="0"/>
              <a:t>1</a:t>
            </a:r>
            <a:endParaRPr lang="zh-CN" altLang="en-US" dirty="0"/>
          </a:p>
        </p:txBody>
      </p:sp>
      <p:sp>
        <p:nvSpPr>
          <p:cNvPr id="13" name="文本框 12"/>
          <p:cNvSpPr txBox="1"/>
          <p:nvPr/>
        </p:nvSpPr>
        <p:spPr>
          <a:xfrm>
            <a:off x="4817018" y="4534517"/>
            <a:ext cx="322524" cy="369332"/>
          </a:xfrm>
          <a:prstGeom prst="rect">
            <a:avLst/>
          </a:prstGeom>
          <a:noFill/>
        </p:spPr>
        <p:txBody>
          <a:bodyPr wrap="none" rtlCol="0">
            <a:spAutoFit/>
          </a:bodyPr>
          <a:lstStyle/>
          <a:p>
            <a:r>
              <a:rPr lang="en-US" altLang="zh-CN" dirty="0"/>
              <a:t>1</a:t>
            </a:r>
            <a:endParaRPr lang="zh-CN" altLang="en-US" dirty="0"/>
          </a:p>
        </p:txBody>
      </p:sp>
      <p:sp>
        <p:nvSpPr>
          <p:cNvPr id="14" name="文本框 13"/>
          <p:cNvSpPr txBox="1"/>
          <p:nvPr/>
        </p:nvSpPr>
        <p:spPr>
          <a:xfrm>
            <a:off x="4640186" y="3927566"/>
            <a:ext cx="322524" cy="369332"/>
          </a:xfrm>
          <a:prstGeom prst="rect">
            <a:avLst/>
          </a:prstGeom>
          <a:noFill/>
        </p:spPr>
        <p:txBody>
          <a:bodyPr wrap="none" rtlCol="0">
            <a:spAutoFit/>
          </a:bodyPr>
          <a:lstStyle/>
          <a:p>
            <a:r>
              <a:rPr lang="en-US" altLang="zh-CN" dirty="0"/>
              <a:t>1</a:t>
            </a:r>
            <a:endParaRPr lang="zh-CN" altLang="en-US" dirty="0"/>
          </a:p>
        </p:txBody>
      </p:sp>
      <p:graphicFrame>
        <p:nvGraphicFramePr>
          <p:cNvPr id="15" name="表格 14"/>
          <p:cNvGraphicFramePr>
            <a:graphicFrameLocks noGrp="1"/>
          </p:cNvGraphicFramePr>
          <p:nvPr>
            <p:extLst>
              <p:ext uri="{D42A27DB-BD31-4B8C-83A1-F6EECF244321}">
                <p14:modId xmlns:p14="http://schemas.microsoft.com/office/powerpoint/2010/main" val="2699829096"/>
              </p:ext>
            </p:extLst>
          </p:nvPr>
        </p:nvGraphicFramePr>
        <p:xfrm>
          <a:off x="5729292" y="3977503"/>
          <a:ext cx="2577736" cy="741680"/>
        </p:xfrm>
        <a:graphic>
          <a:graphicData uri="http://schemas.openxmlformats.org/drawingml/2006/table">
            <a:tbl>
              <a:tblPr firstRow="1" bandRow="1">
                <a:tableStyleId>{5C22544A-7EE6-4342-B048-85BDC9FD1C3A}</a:tableStyleId>
              </a:tblPr>
              <a:tblGrid>
                <a:gridCol w="644434">
                  <a:extLst>
                    <a:ext uri="{9D8B030D-6E8A-4147-A177-3AD203B41FA5}">
                      <a16:colId xmlns:a16="http://schemas.microsoft.com/office/drawing/2014/main" val="20000"/>
                    </a:ext>
                  </a:extLst>
                </a:gridCol>
                <a:gridCol w="644434">
                  <a:extLst>
                    <a:ext uri="{9D8B030D-6E8A-4147-A177-3AD203B41FA5}">
                      <a16:colId xmlns:a16="http://schemas.microsoft.com/office/drawing/2014/main" val="20001"/>
                    </a:ext>
                  </a:extLst>
                </a:gridCol>
                <a:gridCol w="644434">
                  <a:extLst>
                    <a:ext uri="{9D8B030D-6E8A-4147-A177-3AD203B41FA5}">
                      <a16:colId xmlns:a16="http://schemas.microsoft.com/office/drawing/2014/main" val="20002"/>
                    </a:ext>
                  </a:extLst>
                </a:gridCol>
                <a:gridCol w="644434">
                  <a:extLst>
                    <a:ext uri="{9D8B030D-6E8A-4147-A177-3AD203B41FA5}">
                      <a16:colId xmlns:a16="http://schemas.microsoft.com/office/drawing/2014/main" val="20003"/>
                    </a:ext>
                  </a:extLst>
                </a:gridCol>
              </a:tblGrid>
              <a:tr h="370840">
                <a:tc>
                  <a:txBody>
                    <a:bodyPr/>
                    <a:lstStyle/>
                    <a:p>
                      <a:r>
                        <a:rPr lang="en-US" altLang="zh-CN" sz="1800" dirty="0"/>
                        <a:t>a</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d</a:t>
                      </a:r>
                      <a:endParaRPr lang="zh-CN" altLang="en-US" sz="1800" dirty="0"/>
                    </a:p>
                  </a:txBody>
                  <a:tcPr/>
                </a:tc>
                <a:extLst>
                  <a:ext uri="{0D108BD9-81ED-4DB2-BD59-A6C34878D82A}">
                    <a16:rowId xmlns:a16="http://schemas.microsoft.com/office/drawing/2014/main" val="10000"/>
                  </a:ext>
                </a:extLst>
              </a:tr>
              <a:tr h="370840">
                <a:tc>
                  <a:txBody>
                    <a:bodyPr/>
                    <a:lstStyle/>
                    <a:p>
                      <a:r>
                        <a:rPr lang="en-US" altLang="zh-CN" sz="1800" dirty="0"/>
                        <a:t>0</a:t>
                      </a:r>
                      <a:endParaRPr lang="zh-CN" altLang="en-US" sz="1800" dirty="0"/>
                    </a:p>
                  </a:txBody>
                  <a:tcPr/>
                </a:tc>
                <a:tc>
                  <a:txBody>
                    <a:bodyPr/>
                    <a:lstStyle/>
                    <a:p>
                      <a:r>
                        <a:rPr lang="en-US" altLang="zh-CN" sz="1800" dirty="0"/>
                        <a:t>10</a:t>
                      </a:r>
                      <a:endParaRPr lang="zh-CN" altLang="en-US" sz="1800" dirty="0"/>
                    </a:p>
                  </a:txBody>
                  <a:tcPr/>
                </a:tc>
                <a:tc>
                  <a:txBody>
                    <a:bodyPr/>
                    <a:lstStyle/>
                    <a:p>
                      <a:r>
                        <a:rPr lang="en-US" altLang="zh-CN" sz="1800" dirty="0"/>
                        <a:t>110</a:t>
                      </a:r>
                      <a:endParaRPr lang="zh-CN" altLang="en-US" sz="1800" dirty="0"/>
                    </a:p>
                  </a:txBody>
                  <a:tcPr/>
                </a:tc>
                <a:tc>
                  <a:txBody>
                    <a:bodyPr/>
                    <a:lstStyle/>
                    <a:p>
                      <a:r>
                        <a:rPr lang="en-US" altLang="zh-CN" sz="1800" dirty="0"/>
                        <a:t>111</a:t>
                      </a:r>
                      <a:endParaRPr lang="zh-CN" altLang="en-US" sz="1800" dirty="0"/>
                    </a:p>
                  </a:txBody>
                  <a:tcPr/>
                </a:tc>
                <a:extLst>
                  <a:ext uri="{0D108BD9-81ED-4DB2-BD59-A6C34878D82A}">
                    <a16:rowId xmlns:a16="http://schemas.microsoft.com/office/drawing/2014/main" val="10001"/>
                  </a:ext>
                </a:extLst>
              </a:tr>
            </a:tbl>
          </a:graphicData>
        </a:graphic>
      </p:graphicFrame>
      <p:sp>
        <p:nvSpPr>
          <p:cNvPr id="16" name="文本框 15"/>
          <p:cNvSpPr txBox="1"/>
          <p:nvPr/>
        </p:nvSpPr>
        <p:spPr>
          <a:xfrm>
            <a:off x="5314647" y="3361281"/>
            <a:ext cx="3217547" cy="369332"/>
          </a:xfrm>
          <a:prstGeom prst="rect">
            <a:avLst/>
          </a:prstGeom>
          <a:noFill/>
        </p:spPr>
        <p:txBody>
          <a:bodyPr wrap="none" rtlCol="0">
            <a:spAutoFit/>
          </a:bodyPr>
          <a:lstStyle/>
          <a:p>
            <a:r>
              <a:rPr lang="en-US" altLang="zh-CN" dirty="0"/>
              <a:t>0 10 110 111 110 111 …</a:t>
            </a:r>
            <a:endParaRPr lang="zh-CN" altLang="en-US" dirty="0"/>
          </a:p>
        </p:txBody>
      </p:sp>
      <p:sp>
        <p:nvSpPr>
          <p:cNvPr id="17" name="右箭头 16"/>
          <p:cNvSpPr/>
          <p:nvPr/>
        </p:nvSpPr>
        <p:spPr>
          <a:xfrm rot="1974611">
            <a:off x="5463605" y="2983764"/>
            <a:ext cx="475640" cy="2699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66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anim calcmode="lin" valueType="num">
                                      <p:cBhvr>
                                        <p:cTn id="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arn(inVertical)">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childTnLst>
                          </p:cTn>
                        </p:par>
                        <p:par>
                          <p:cTn id="50" fill="hold">
                            <p:stCondLst>
                              <p:cond delay="500"/>
                            </p:stCondLst>
                            <p:childTnLst>
                              <p:par>
                                <p:cTn id="51" presetID="16" presetClass="entr" presetSubtype="2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哈夫曼解码原理</a:t>
            </a:r>
          </a:p>
          <a:p>
            <a:pPr lvl="1"/>
            <a:r>
              <a:rPr lang="zh-CN" altLang="en-US" dirty="0"/>
              <a:t>得到码本</a:t>
            </a:r>
          </a:p>
          <a:p>
            <a:pPr lvl="1"/>
            <a:r>
              <a:rPr lang="zh-CN" altLang="en-US" dirty="0"/>
              <a:t>根据码本，构造二叉树</a:t>
            </a:r>
          </a:p>
          <a:p>
            <a:pPr lvl="1"/>
            <a:r>
              <a:rPr lang="zh-CN" altLang="en-US" dirty="0"/>
              <a:t>从二叉树的根开始，按照</a:t>
            </a:r>
            <a:r>
              <a:rPr lang="en-US" altLang="zh-CN" dirty="0"/>
              <a:t>0-1</a:t>
            </a:r>
            <a:r>
              <a:rPr lang="zh-CN" altLang="en-US" dirty="0"/>
              <a:t>位串的指示，寻找到叶子结点，即解出了一个字符</a:t>
            </a:r>
          </a:p>
          <a:p>
            <a:pPr lvl="1"/>
            <a:r>
              <a:rPr lang="zh-CN" altLang="en-US" dirty="0"/>
              <a:t>重复直到结束</a:t>
            </a:r>
            <a:endParaRPr lang="en-US" altLang="zh-CN" dirty="0"/>
          </a:p>
          <a:p>
            <a:r>
              <a:rPr lang="zh-CN" altLang="en-US" dirty="0"/>
              <a:t>例：</a:t>
            </a:r>
            <a:r>
              <a:rPr lang="en-US" altLang="zh-CN" dirty="0"/>
              <a:t>010110111110111…</a:t>
            </a:r>
          </a:p>
        </p:txBody>
      </p:sp>
      <p:sp>
        <p:nvSpPr>
          <p:cNvPr id="3" name="日期占位符 2"/>
          <p:cNvSpPr>
            <a:spLocks noGrp="1"/>
          </p:cNvSpPr>
          <p:nvPr>
            <p:ph type="dt" sz="half" idx="10"/>
          </p:nvPr>
        </p:nvSpPr>
        <p:spPr/>
        <p:txBody>
          <a:bodyPr/>
          <a:lstStyle/>
          <a:p>
            <a:fld id="{28998596-BC54-449A-A132-BAE3C1622F44}"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54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184400460"/>
              </p:ext>
            </p:extLst>
          </p:nvPr>
        </p:nvGraphicFramePr>
        <p:xfrm>
          <a:off x="626065" y="3994920"/>
          <a:ext cx="2577736" cy="741680"/>
        </p:xfrm>
        <a:graphic>
          <a:graphicData uri="http://schemas.openxmlformats.org/drawingml/2006/table">
            <a:tbl>
              <a:tblPr firstRow="1" bandRow="1">
                <a:tableStyleId>{5C22544A-7EE6-4342-B048-85BDC9FD1C3A}</a:tableStyleId>
              </a:tblPr>
              <a:tblGrid>
                <a:gridCol w="644434">
                  <a:extLst>
                    <a:ext uri="{9D8B030D-6E8A-4147-A177-3AD203B41FA5}">
                      <a16:colId xmlns:a16="http://schemas.microsoft.com/office/drawing/2014/main" val="20000"/>
                    </a:ext>
                  </a:extLst>
                </a:gridCol>
                <a:gridCol w="644434">
                  <a:extLst>
                    <a:ext uri="{9D8B030D-6E8A-4147-A177-3AD203B41FA5}">
                      <a16:colId xmlns:a16="http://schemas.microsoft.com/office/drawing/2014/main" val="20001"/>
                    </a:ext>
                  </a:extLst>
                </a:gridCol>
                <a:gridCol w="644434">
                  <a:extLst>
                    <a:ext uri="{9D8B030D-6E8A-4147-A177-3AD203B41FA5}">
                      <a16:colId xmlns:a16="http://schemas.microsoft.com/office/drawing/2014/main" val="20002"/>
                    </a:ext>
                  </a:extLst>
                </a:gridCol>
                <a:gridCol w="644434">
                  <a:extLst>
                    <a:ext uri="{9D8B030D-6E8A-4147-A177-3AD203B41FA5}">
                      <a16:colId xmlns:a16="http://schemas.microsoft.com/office/drawing/2014/main" val="20003"/>
                    </a:ext>
                  </a:extLst>
                </a:gridCol>
              </a:tblGrid>
              <a:tr h="370840">
                <a:tc>
                  <a:txBody>
                    <a:bodyPr/>
                    <a:lstStyle/>
                    <a:p>
                      <a:r>
                        <a:rPr lang="en-US" altLang="zh-CN" sz="1800" dirty="0"/>
                        <a:t>a</a:t>
                      </a:r>
                      <a:endParaRPr lang="zh-CN" altLang="en-US" sz="1800" dirty="0"/>
                    </a:p>
                  </a:txBody>
                  <a:tcPr/>
                </a:tc>
                <a:tc>
                  <a:txBody>
                    <a:bodyPr/>
                    <a:lstStyle/>
                    <a:p>
                      <a:r>
                        <a:rPr lang="en-US" altLang="zh-CN" sz="1800" dirty="0"/>
                        <a:t>b</a:t>
                      </a:r>
                      <a:endParaRPr lang="zh-CN" altLang="en-US" sz="1800" dirty="0"/>
                    </a:p>
                  </a:txBody>
                  <a:tcPr/>
                </a:tc>
                <a:tc>
                  <a:txBody>
                    <a:bodyPr/>
                    <a:lstStyle/>
                    <a:p>
                      <a:r>
                        <a:rPr lang="en-US" altLang="zh-CN" sz="1800" dirty="0"/>
                        <a:t>c</a:t>
                      </a:r>
                      <a:endParaRPr lang="zh-CN" altLang="en-US" sz="1800" dirty="0"/>
                    </a:p>
                  </a:txBody>
                  <a:tcPr/>
                </a:tc>
                <a:tc>
                  <a:txBody>
                    <a:bodyPr/>
                    <a:lstStyle/>
                    <a:p>
                      <a:r>
                        <a:rPr lang="en-US" altLang="zh-CN" sz="1800" dirty="0"/>
                        <a:t>d</a:t>
                      </a:r>
                      <a:endParaRPr lang="zh-CN" altLang="en-US" sz="1800" dirty="0"/>
                    </a:p>
                  </a:txBody>
                  <a:tcPr/>
                </a:tc>
                <a:extLst>
                  <a:ext uri="{0D108BD9-81ED-4DB2-BD59-A6C34878D82A}">
                    <a16:rowId xmlns:a16="http://schemas.microsoft.com/office/drawing/2014/main" val="10000"/>
                  </a:ext>
                </a:extLst>
              </a:tr>
              <a:tr h="370840">
                <a:tc>
                  <a:txBody>
                    <a:bodyPr/>
                    <a:lstStyle/>
                    <a:p>
                      <a:r>
                        <a:rPr lang="en-US" altLang="zh-CN" sz="1800" dirty="0"/>
                        <a:t>0</a:t>
                      </a:r>
                      <a:endParaRPr lang="zh-CN" altLang="en-US" sz="1800" dirty="0"/>
                    </a:p>
                  </a:txBody>
                  <a:tcPr/>
                </a:tc>
                <a:tc>
                  <a:txBody>
                    <a:bodyPr/>
                    <a:lstStyle/>
                    <a:p>
                      <a:r>
                        <a:rPr lang="en-US" altLang="zh-CN" sz="1800" dirty="0"/>
                        <a:t>10</a:t>
                      </a:r>
                      <a:endParaRPr lang="zh-CN" altLang="en-US" sz="1800" dirty="0"/>
                    </a:p>
                  </a:txBody>
                  <a:tcPr/>
                </a:tc>
                <a:tc>
                  <a:txBody>
                    <a:bodyPr/>
                    <a:lstStyle/>
                    <a:p>
                      <a:r>
                        <a:rPr lang="en-US" altLang="zh-CN" sz="1800" dirty="0"/>
                        <a:t>110</a:t>
                      </a:r>
                      <a:endParaRPr lang="zh-CN" altLang="en-US" sz="1800" dirty="0"/>
                    </a:p>
                  </a:txBody>
                  <a:tcPr/>
                </a:tc>
                <a:tc>
                  <a:txBody>
                    <a:bodyPr/>
                    <a:lstStyle/>
                    <a:p>
                      <a:r>
                        <a:rPr lang="en-US" altLang="zh-CN" sz="1800" dirty="0"/>
                        <a:t>111</a:t>
                      </a:r>
                      <a:endParaRPr lang="zh-CN" altLang="en-US" sz="1800" dirty="0"/>
                    </a:p>
                  </a:txBody>
                  <a:tcPr/>
                </a:tc>
                <a:extLst>
                  <a:ext uri="{0D108BD9-81ED-4DB2-BD59-A6C34878D82A}">
                    <a16:rowId xmlns:a16="http://schemas.microsoft.com/office/drawing/2014/main" val="10001"/>
                  </a:ext>
                </a:extLst>
              </a:tr>
            </a:tbl>
          </a:graphicData>
        </a:graphic>
      </p:graphicFrame>
      <p:grpSp>
        <p:nvGrpSpPr>
          <p:cNvPr id="7" name="组合 6"/>
          <p:cNvGrpSpPr/>
          <p:nvPr/>
        </p:nvGrpSpPr>
        <p:grpSpPr>
          <a:xfrm>
            <a:off x="3622508" y="3505281"/>
            <a:ext cx="1719178" cy="2383562"/>
            <a:chOff x="3622508" y="3505281"/>
            <a:chExt cx="1719178" cy="2383562"/>
          </a:xfrm>
        </p:grpSpPr>
        <p:pic>
          <p:nvPicPr>
            <p:cNvPr id="8" name="图片 7"/>
            <p:cNvPicPr>
              <a:picLocks noChangeAspect="1"/>
            </p:cNvPicPr>
            <p:nvPr/>
          </p:nvPicPr>
          <p:blipFill>
            <a:blip r:embed="rId2"/>
            <a:stretch>
              <a:fillRect/>
            </a:stretch>
          </p:blipFill>
          <p:spPr>
            <a:xfrm>
              <a:off x="3622508" y="3505281"/>
              <a:ext cx="1719178" cy="2383562"/>
            </a:xfrm>
            <a:prstGeom prst="rect">
              <a:avLst/>
            </a:prstGeom>
          </p:spPr>
        </p:pic>
        <p:sp>
          <p:nvSpPr>
            <p:cNvPr id="9" name="文本框 8"/>
            <p:cNvSpPr txBox="1"/>
            <p:nvPr/>
          </p:nvSpPr>
          <p:spPr>
            <a:xfrm>
              <a:off x="3735977" y="3927566"/>
              <a:ext cx="322524" cy="369332"/>
            </a:xfrm>
            <a:prstGeom prst="rect">
              <a:avLst/>
            </a:prstGeom>
            <a:noFill/>
          </p:spPr>
          <p:txBody>
            <a:bodyPr wrap="none" rtlCol="0">
              <a:spAutoFit/>
            </a:bodyPr>
            <a:lstStyle/>
            <a:p>
              <a:r>
                <a:rPr lang="en-US" altLang="zh-CN" dirty="0"/>
                <a:t>0</a:t>
              </a:r>
              <a:endParaRPr lang="zh-CN" altLang="en-US" dirty="0"/>
            </a:p>
          </p:txBody>
        </p:sp>
        <p:sp>
          <p:nvSpPr>
            <p:cNvPr id="10" name="文本框 9"/>
            <p:cNvSpPr txBox="1"/>
            <p:nvPr/>
          </p:nvSpPr>
          <p:spPr>
            <a:xfrm>
              <a:off x="4058501" y="4534517"/>
              <a:ext cx="322524" cy="369332"/>
            </a:xfrm>
            <a:prstGeom prst="rect">
              <a:avLst/>
            </a:prstGeom>
            <a:noFill/>
          </p:spPr>
          <p:txBody>
            <a:bodyPr wrap="none" rtlCol="0">
              <a:spAutoFit/>
            </a:bodyPr>
            <a:lstStyle/>
            <a:p>
              <a:r>
                <a:rPr lang="en-US" altLang="zh-CN" dirty="0"/>
                <a:t>0</a:t>
              </a:r>
              <a:endParaRPr lang="zh-CN" altLang="en-US" dirty="0"/>
            </a:p>
          </p:txBody>
        </p:sp>
        <p:sp>
          <p:nvSpPr>
            <p:cNvPr id="11" name="文本框 10"/>
            <p:cNvSpPr txBox="1"/>
            <p:nvPr/>
          </p:nvSpPr>
          <p:spPr>
            <a:xfrm>
              <a:off x="4320835" y="5084470"/>
              <a:ext cx="322524" cy="369332"/>
            </a:xfrm>
            <a:prstGeom prst="rect">
              <a:avLst/>
            </a:prstGeom>
            <a:noFill/>
          </p:spPr>
          <p:txBody>
            <a:bodyPr wrap="none" rtlCol="0">
              <a:spAutoFit/>
            </a:bodyPr>
            <a:lstStyle/>
            <a:p>
              <a:r>
                <a:rPr lang="en-US" altLang="zh-CN" dirty="0"/>
                <a:t>0</a:t>
              </a:r>
              <a:endParaRPr lang="zh-CN" altLang="en-US" dirty="0"/>
            </a:p>
          </p:txBody>
        </p:sp>
        <p:sp>
          <p:nvSpPr>
            <p:cNvPr id="12" name="文本框 11"/>
            <p:cNvSpPr txBox="1"/>
            <p:nvPr/>
          </p:nvSpPr>
          <p:spPr>
            <a:xfrm>
              <a:off x="5019162" y="5084470"/>
              <a:ext cx="322524" cy="369332"/>
            </a:xfrm>
            <a:prstGeom prst="rect">
              <a:avLst/>
            </a:prstGeom>
            <a:noFill/>
          </p:spPr>
          <p:txBody>
            <a:bodyPr wrap="none" rtlCol="0">
              <a:spAutoFit/>
            </a:bodyPr>
            <a:lstStyle/>
            <a:p>
              <a:r>
                <a:rPr lang="en-US" altLang="zh-CN" dirty="0"/>
                <a:t>1</a:t>
              </a:r>
              <a:endParaRPr lang="zh-CN" altLang="en-US" dirty="0"/>
            </a:p>
          </p:txBody>
        </p:sp>
        <p:sp>
          <p:nvSpPr>
            <p:cNvPr id="13" name="文本框 12"/>
            <p:cNvSpPr txBox="1"/>
            <p:nvPr/>
          </p:nvSpPr>
          <p:spPr>
            <a:xfrm>
              <a:off x="4817018" y="4534517"/>
              <a:ext cx="322524" cy="369332"/>
            </a:xfrm>
            <a:prstGeom prst="rect">
              <a:avLst/>
            </a:prstGeom>
            <a:noFill/>
          </p:spPr>
          <p:txBody>
            <a:bodyPr wrap="none" rtlCol="0">
              <a:spAutoFit/>
            </a:bodyPr>
            <a:lstStyle/>
            <a:p>
              <a:r>
                <a:rPr lang="en-US" altLang="zh-CN" dirty="0"/>
                <a:t>1</a:t>
              </a:r>
              <a:endParaRPr lang="zh-CN" altLang="en-US" dirty="0"/>
            </a:p>
          </p:txBody>
        </p:sp>
        <p:sp>
          <p:nvSpPr>
            <p:cNvPr id="14" name="文本框 13"/>
            <p:cNvSpPr txBox="1"/>
            <p:nvPr/>
          </p:nvSpPr>
          <p:spPr>
            <a:xfrm>
              <a:off x="4640186" y="3927566"/>
              <a:ext cx="322524" cy="369332"/>
            </a:xfrm>
            <a:prstGeom prst="rect">
              <a:avLst/>
            </a:prstGeom>
            <a:noFill/>
          </p:spPr>
          <p:txBody>
            <a:bodyPr wrap="none" rtlCol="0">
              <a:spAutoFit/>
            </a:bodyPr>
            <a:lstStyle/>
            <a:p>
              <a:r>
                <a:rPr lang="en-US" altLang="zh-CN" dirty="0"/>
                <a:t>1</a:t>
              </a:r>
              <a:endParaRPr lang="zh-CN" altLang="en-US" dirty="0"/>
            </a:p>
          </p:txBody>
        </p:sp>
      </p:grpSp>
      <p:sp>
        <p:nvSpPr>
          <p:cNvPr id="15" name="矩形 14"/>
          <p:cNvSpPr/>
          <p:nvPr/>
        </p:nvSpPr>
        <p:spPr>
          <a:xfrm>
            <a:off x="4136571" y="3513990"/>
            <a:ext cx="244454" cy="213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974611">
            <a:off x="5463605" y="2983764"/>
            <a:ext cx="475640" cy="26996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文本框 16"/>
          <p:cNvSpPr txBox="1"/>
          <p:nvPr/>
        </p:nvSpPr>
        <p:spPr>
          <a:xfrm>
            <a:off x="5314647" y="3361281"/>
            <a:ext cx="1976823" cy="369332"/>
          </a:xfrm>
          <a:prstGeom prst="rect">
            <a:avLst/>
          </a:prstGeom>
          <a:noFill/>
        </p:spPr>
        <p:txBody>
          <a:bodyPr wrap="none" rtlCol="0">
            <a:spAutoFit/>
          </a:bodyPr>
          <a:lstStyle/>
          <a:p>
            <a:r>
              <a:rPr lang="en-US" altLang="zh-CN" dirty="0"/>
              <a:t>a b c d c d …</a:t>
            </a:r>
            <a:endParaRPr lang="zh-CN" altLang="en-US" dirty="0"/>
          </a:p>
        </p:txBody>
      </p:sp>
    </p:spTree>
    <p:extLst>
      <p:ext uri="{BB962C8B-B14F-4D97-AF65-F5344CB8AC3E}">
        <p14:creationId xmlns:p14="http://schemas.microsoft.com/office/powerpoint/2010/main" val="18228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anim calcmode="lin" valueType="num">
                                      <p:cBhvr>
                                        <p:cTn id="8"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本章复习提纲</a:t>
            </a:r>
          </a:p>
        </p:txBody>
      </p:sp>
      <p:sp>
        <p:nvSpPr>
          <p:cNvPr id="3" name="内容占位符 2"/>
          <p:cNvSpPr>
            <a:spLocks noGrp="1"/>
          </p:cNvSpPr>
          <p:nvPr>
            <p:ph idx="1"/>
          </p:nvPr>
        </p:nvSpPr>
        <p:spPr/>
        <p:txBody>
          <a:bodyPr/>
          <a:lstStyle/>
          <a:p>
            <a:r>
              <a:rPr lang="zh-CN" altLang="en-US" dirty="0"/>
              <a:t>树的基本概念</a:t>
            </a:r>
            <a:endParaRPr lang="en-US" altLang="zh-CN" dirty="0"/>
          </a:p>
          <a:p>
            <a:r>
              <a:rPr lang="zh-CN" altLang="en-US" dirty="0"/>
              <a:t>二叉树的基本概念</a:t>
            </a:r>
            <a:endParaRPr lang="en-US" altLang="zh-CN" dirty="0"/>
          </a:p>
          <a:p>
            <a:r>
              <a:rPr lang="zh-CN" altLang="en-US" dirty="0"/>
              <a:t>二叉树的存储结构</a:t>
            </a:r>
            <a:endParaRPr lang="en-US" altLang="zh-CN" dirty="0"/>
          </a:p>
          <a:p>
            <a:r>
              <a:rPr lang="zh-CN" altLang="en-US" dirty="0"/>
              <a:t>二叉树的遍历、线索二叉树</a:t>
            </a:r>
            <a:endParaRPr lang="en-US" altLang="zh-CN" dirty="0"/>
          </a:p>
          <a:p>
            <a:r>
              <a:rPr lang="zh-CN" altLang="en-US" dirty="0"/>
              <a:t>树的存储结构</a:t>
            </a:r>
            <a:endParaRPr lang="en-US" altLang="zh-CN" dirty="0"/>
          </a:p>
          <a:p>
            <a:r>
              <a:rPr lang="zh-CN" altLang="en-US" dirty="0"/>
              <a:t>树和森林的遍历</a:t>
            </a:r>
            <a:endParaRPr lang="en-US" altLang="zh-CN" dirty="0"/>
          </a:p>
          <a:p>
            <a:r>
              <a:rPr lang="zh-CN" altLang="en-US" dirty="0"/>
              <a:t>哈夫曼树和哈夫曼编码</a:t>
            </a:r>
            <a:endParaRPr lang="en-US" altLang="zh-CN" dirty="0"/>
          </a:p>
        </p:txBody>
      </p:sp>
      <p:sp>
        <p:nvSpPr>
          <p:cNvPr id="4" name="日期占位符 3"/>
          <p:cNvSpPr>
            <a:spLocks noGrp="1"/>
          </p:cNvSpPr>
          <p:nvPr>
            <p:ph type="dt" sz="half" idx="10"/>
          </p:nvPr>
        </p:nvSpPr>
        <p:spPr/>
        <p:txBody>
          <a:bodyPr/>
          <a:lstStyle/>
          <a:p>
            <a:fld id="{AD68DC85-2A70-4FA9-8C21-C3732F611483}"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55</a:t>
            </a:fld>
            <a:endParaRPr lang="zh-CN" altLang="en-US"/>
          </a:p>
        </p:txBody>
      </p:sp>
    </p:spTree>
    <p:extLst>
      <p:ext uri="{BB962C8B-B14F-4D97-AF65-F5344CB8AC3E}">
        <p14:creationId xmlns:p14="http://schemas.microsoft.com/office/powerpoint/2010/main" val="851731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p:txBody>
          <a:bodyPr/>
          <a:lstStyle/>
          <a:p>
            <a:r>
              <a:rPr lang="en-US" altLang="zh-CN" sz="2400" dirty="0"/>
              <a:t>5.4 </a:t>
            </a:r>
            <a:r>
              <a:rPr lang="zh-CN" altLang="en-US" sz="2400" dirty="0"/>
              <a:t>求叶子结点数目</a:t>
            </a:r>
            <a:endParaRPr lang="en-US" altLang="zh-CN" sz="2400" dirty="0"/>
          </a:p>
          <a:p>
            <a:r>
              <a:rPr lang="en-US" altLang="zh-CN" sz="2400" dirty="0"/>
              <a:t>5.7 </a:t>
            </a:r>
            <a:r>
              <a:rPr lang="zh-CN" altLang="en-US" sz="2400" dirty="0"/>
              <a:t>树和二叉树</a:t>
            </a:r>
            <a:endParaRPr lang="en-US" altLang="zh-CN" sz="2400" dirty="0"/>
          </a:p>
          <a:p>
            <a:r>
              <a:rPr lang="en-US" altLang="zh-CN" sz="2400" dirty="0"/>
              <a:t>5.8 </a:t>
            </a:r>
            <a:r>
              <a:rPr lang="zh-CN" altLang="en-US" sz="2400" dirty="0"/>
              <a:t>森林和二叉树</a:t>
            </a:r>
            <a:endParaRPr lang="en-US" altLang="zh-CN" sz="2400" dirty="0"/>
          </a:p>
          <a:p>
            <a:r>
              <a:rPr lang="en-US" altLang="zh-CN" sz="2400" dirty="0"/>
              <a:t>5.9 </a:t>
            </a:r>
            <a:r>
              <a:rPr lang="zh-CN" altLang="en-US" sz="2400" dirty="0"/>
              <a:t>二叉树和森林</a:t>
            </a:r>
            <a:endParaRPr lang="en-US" altLang="zh-CN" sz="2400" dirty="0"/>
          </a:p>
          <a:p>
            <a:r>
              <a:rPr lang="en-US" altLang="zh-CN" sz="2400" dirty="0"/>
              <a:t>5.10 </a:t>
            </a:r>
            <a:r>
              <a:rPr lang="zh-CN" altLang="en-US" sz="2400" dirty="0"/>
              <a:t>给序列画二叉树</a:t>
            </a:r>
            <a:endParaRPr lang="en-US" altLang="zh-CN" sz="2400" dirty="0"/>
          </a:p>
          <a:p>
            <a:r>
              <a:rPr lang="en-US" altLang="zh-CN" sz="2400" dirty="0"/>
              <a:t>5.13 </a:t>
            </a:r>
            <a:r>
              <a:rPr lang="zh-CN" altLang="en-US" sz="2400" dirty="0"/>
              <a:t>哈夫曼树</a:t>
            </a:r>
            <a:endParaRPr lang="en-US" altLang="zh-CN" sz="2400" dirty="0"/>
          </a:p>
          <a:p>
            <a:r>
              <a:rPr lang="en-US" altLang="zh-CN" sz="2400" dirty="0"/>
              <a:t>5.14 </a:t>
            </a:r>
            <a:r>
              <a:rPr lang="zh-CN" altLang="en-US" sz="2400" dirty="0"/>
              <a:t>复制二叉树算法</a:t>
            </a:r>
            <a:endParaRPr lang="en-US" altLang="zh-CN" sz="2400" dirty="0"/>
          </a:p>
          <a:p>
            <a:r>
              <a:rPr lang="en-US" altLang="zh-CN" sz="2400" dirty="0"/>
              <a:t>5.18 </a:t>
            </a:r>
            <a:r>
              <a:rPr lang="zh-CN" altLang="en-US" sz="2400" dirty="0"/>
              <a:t>二叉树相似判定算法</a:t>
            </a:r>
            <a:endParaRPr lang="en-US" altLang="zh-CN" sz="2400" dirty="0"/>
          </a:p>
          <a:p>
            <a:r>
              <a:rPr lang="en-US" altLang="zh-CN" sz="2400" dirty="0"/>
              <a:t>5.20 </a:t>
            </a:r>
            <a:r>
              <a:rPr lang="zh-CN" altLang="en-US" sz="2400" dirty="0"/>
              <a:t>统计树中叶子结点个数算法</a:t>
            </a:r>
            <a:endParaRPr lang="en-US" altLang="zh-CN" sz="2400" dirty="0"/>
          </a:p>
          <a:p>
            <a:r>
              <a:rPr lang="en-US" altLang="zh-CN" sz="2400" dirty="0"/>
              <a:t>5.25 </a:t>
            </a:r>
            <a:r>
              <a:rPr lang="zh-CN" altLang="en-US" sz="2400" dirty="0"/>
              <a:t>求共同祖先算法</a:t>
            </a:r>
            <a:endParaRPr lang="en-US" altLang="zh-CN" sz="2400" dirty="0"/>
          </a:p>
          <a:p>
            <a:r>
              <a:rPr lang="en-US" altLang="zh-CN" sz="2400" dirty="0"/>
              <a:t>5.26 </a:t>
            </a:r>
            <a:r>
              <a:rPr lang="zh-CN" altLang="en-US" sz="2400" dirty="0"/>
              <a:t>求先序遍历序列的第</a:t>
            </a:r>
            <a:r>
              <a:rPr lang="en-US" altLang="zh-CN" sz="2400" dirty="0"/>
              <a:t>k</a:t>
            </a:r>
            <a:r>
              <a:rPr lang="zh-CN" altLang="en-US" sz="2400" dirty="0"/>
              <a:t>个元素算法</a:t>
            </a:r>
            <a:endParaRPr lang="zh-CN" altLang="en-US" sz="3200" dirty="0"/>
          </a:p>
        </p:txBody>
      </p:sp>
      <p:sp>
        <p:nvSpPr>
          <p:cNvPr id="4" name="日期占位符 3"/>
          <p:cNvSpPr>
            <a:spLocks noGrp="1"/>
          </p:cNvSpPr>
          <p:nvPr>
            <p:ph type="dt" sz="half" idx="10"/>
          </p:nvPr>
        </p:nvSpPr>
        <p:spPr/>
        <p:txBody>
          <a:bodyPr/>
          <a:lstStyle/>
          <a:p>
            <a:fld id="{283E61F9-03C8-4EAD-B0EF-343E70607C3A}"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56</a:t>
            </a:fld>
            <a:endParaRPr lang="zh-CN" altLang="en-US"/>
          </a:p>
        </p:txBody>
      </p:sp>
    </p:spTree>
    <p:extLst>
      <p:ext uri="{BB962C8B-B14F-4D97-AF65-F5344CB8AC3E}">
        <p14:creationId xmlns:p14="http://schemas.microsoft.com/office/powerpoint/2010/main" val="176475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29BD39-1A8A-4410-8CEC-CEF0BF9D0063}" type="datetime1">
              <a:rPr lang="zh-CN" altLang="en-US" smtClean="0"/>
              <a:t>2023/9/26</a:t>
            </a:fld>
            <a:endParaRPr lang="zh-CN" altLang="en-US"/>
          </a:p>
        </p:txBody>
      </p:sp>
      <p:sp>
        <p:nvSpPr>
          <p:cNvPr id="3" name="页脚占位符 2"/>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4" name="灯片编号占位符 3"/>
          <p:cNvSpPr>
            <a:spLocks noGrp="1"/>
          </p:cNvSpPr>
          <p:nvPr>
            <p:ph type="sldNum" sz="quarter" idx="12"/>
          </p:nvPr>
        </p:nvSpPr>
        <p:spPr/>
        <p:txBody>
          <a:bodyPr/>
          <a:lstStyle/>
          <a:p>
            <a:fld id="{24A57B6C-934B-48B6-B496-329E090EEFCB}" type="slidenum">
              <a:rPr lang="zh-CN" altLang="en-US" smtClean="0"/>
              <a:t>6</a:t>
            </a:fld>
            <a:endParaRPr lang="zh-CN" altLang="en-US"/>
          </a:p>
        </p:txBody>
      </p:sp>
      <p:pic>
        <p:nvPicPr>
          <p:cNvPr id="5" name="图片 4"/>
          <p:cNvPicPr>
            <a:picLocks noChangeAspect="1"/>
          </p:cNvPicPr>
          <p:nvPr/>
        </p:nvPicPr>
        <p:blipFill>
          <a:blip r:embed="rId2"/>
          <a:stretch>
            <a:fillRect/>
          </a:stretch>
        </p:blipFill>
        <p:spPr>
          <a:xfrm>
            <a:off x="2151017" y="1417425"/>
            <a:ext cx="4472658" cy="3537268"/>
          </a:xfrm>
          <a:prstGeom prst="rect">
            <a:avLst/>
          </a:prstGeom>
          <a:ln>
            <a:noFill/>
          </a:ln>
        </p:spPr>
      </p:pic>
      <p:sp>
        <p:nvSpPr>
          <p:cNvPr id="6" name="文本框 5"/>
          <p:cNvSpPr txBox="1"/>
          <p:nvPr/>
        </p:nvSpPr>
        <p:spPr>
          <a:xfrm>
            <a:off x="835170" y="557349"/>
            <a:ext cx="1569660" cy="1477328"/>
          </a:xfrm>
          <a:prstGeom prst="rect">
            <a:avLst/>
          </a:prstGeom>
          <a:noFill/>
        </p:spPr>
        <p:txBody>
          <a:bodyPr wrap="none" rtlCol="0">
            <a:spAutoFit/>
          </a:bodyPr>
          <a:lstStyle/>
          <a:p>
            <a:r>
              <a:rPr lang="zh-CN" altLang="en-US" dirty="0"/>
              <a:t>各结点的度：</a:t>
            </a:r>
            <a:endParaRPr lang="en-US" altLang="zh-CN" dirty="0"/>
          </a:p>
          <a:p>
            <a:r>
              <a:rPr lang="en-US" altLang="zh-CN" dirty="0"/>
              <a:t>A</a:t>
            </a:r>
            <a:r>
              <a:rPr lang="zh-CN" altLang="en-US" dirty="0"/>
              <a:t>：</a:t>
            </a:r>
            <a:r>
              <a:rPr lang="en-US" altLang="zh-CN" dirty="0"/>
              <a:t>3</a:t>
            </a:r>
          </a:p>
          <a:p>
            <a:r>
              <a:rPr lang="en-US" altLang="zh-CN" dirty="0"/>
              <a:t>B</a:t>
            </a:r>
            <a:r>
              <a:rPr lang="zh-CN" altLang="en-US" dirty="0"/>
              <a:t>：</a:t>
            </a:r>
            <a:r>
              <a:rPr lang="en-US" altLang="zh-CN" dirty="0"/>
              <a:t>2</a:t>
            </a:r>
          </a:p>
          <a:p>
            <a:r>
              <a:rPr lang="en-US" altLang="zh-CN" dirty="0"/>
              <a:t>D</a:t>
            </a:r>
            <a:r>
              <a:rPr lang="zh-CN" altLang="en-US" dirty="0"/>
              <a:t>：</a:t>
            </a:r>
            <a:r>
              <a:rPr lang="en-US" altLang="zh-CN" dirty="0"/>
              <a:t>3</a:t>
            </a:r>
          </a:p>
          <a:p>
            <a:r>
              <a:rPr lang="en-US" altLang="zh-CN" dirty="0"/>
              <a:t>F</a:t>
            </a:r>
            <a:r>
              <a:rPr lang="zh-CN" altLang="en-US" dirty="0"/>
              <a:t>：</a:t>
            </a:r>
            <a:r>
              <a:rPr lang="en-US" altLang="zh-CN" dirty="0"/>
              <a:t>0</a:t>
            </a:r>
          </a:p>
        </p:txBody>
      </p:sp>
      <p:sp>
        <p:nvSpPr>
          <p:cNvPr id="7" name="文本框 6"/>
          <p:cNvSpPr txBox="1"/>
          <p:nvPr/>
        </p:nvSpPr>
        <p:spPr>
          <a:xfrm>
            <a:off x="525521" y="2420165"/>
            <a:ext cx="1935145" cy="646331"/>
          </a:xfrm>
          <a:prstGeom prst="rect">
            <a:avLst/>
          </a:prstGeom>
          <a:noFill/>
        </p:spPr>
        <p:txBody>
          <a:bodyPr wrap="none" rtlCol="0">
            <a:spAutoFit/>
          </a:bodyPr>
          <a:lstStyle/>
          <a:p>
            <a:r>
              <a:rPr lang="zh-CN" altLang="en-US" dirty="0"/>
              <a:t>叶子结点：</a:t>
            </a:r>
            <a:endParaRPr lang="en-US" altLang="zh-CN" dirty="0"/>
          </a:p>
          <a:p>
            <a:r>
              <a:rPr lang="en-US" altLang="zh-CN" dirty="0"/>
              <a:t>K</a:t>
            </a:r>
            <a:r>
              <a:rPr lang="zh-CN" altLang="en-US" dirty="0"/>
              <a:t>、</a:t>
            </a:r>
            <a:r>
              <a:rPr lang="en-US" altLang="zh-CN" dirty="0"/>
              <a:t>L</a:t>
            </a:r>
            <a:r>
              <a:rPr lang="zh-CN" altLang="en-US" dirty="0"/>
              <a:t>、</a:t>
            </a:r>
            <a:r>
              <a:rPr lang="en-US" altLang="zh-CN" dirty="0"/>
              <a:t>F</a:t>
            </a:r>
            <a:r>
              <a:rPr lang="zh-CN" altLang="en-US" dirty="0"/>
              <a:t>、</a:t>
            </a:r>
            <a:r>
              <a:rPr lang="en-US" altLang="zh-CN" dirty="0"/>
              <a:t>G</a:t>
            </a:r>
            <a:r>
              <a:rPr lang="zh-CN" altLang="en-US" dirty="0"/>
              <a:t>、</a:t>
            </a:r>
            <a:r>
              <a:rPr lang="en-US" altLang="zh-CN" dirty="0"/>
              <a:t>……</a:t>
            </a:r>
            <a:endParaRPr lang="zh-CN" altLang="en-US" dirty="0"/>
          </a:p>
        </p:txBody>
      </p:sp>
      <p:sp>
        <p:nvSpPr>
          <p:cNvPr id="8" name="文本框 7"/>
          <p:cNvSpPr txBox="1"/>
          <p:nvPr/>
        </p:nvSpPr>
        <p:spPr>
          <a:xfrm>
            <a:off x="835170" y="3456596"/>
            <a:ext cx="1245854" cy="369332"/>
          </a:xfrm>
          <a:prstGeom prst="rect">
            <a:avLst/>
          </a:prstGeom>
          <a:noFill/>
        </p:spPr>
        <p:txBody>
          <a:bodyPr wrap="none" rtlCol="0">
            <a:spAutoFit/>
          </a:bodyPr>
          <a:lstStyle/>
          <a:p>
            <a:r>
              <a:rPr lang="zh-CN" altLang="en-US" dirty="0"/>
              <a:t>树的度：</a:t>
            </a:r>
            <a:r>
              <a:rPr lang="en-US" altLang="zh-CN" dirty="0"/>
              <a:t>3</a:t>
            </a:r>
            <a:endParaRPr lang="zh-CN" altLang="en-US" dirty="0"/>
          </a:p>
        </p:txBody>
      </p:sp>
      <p:sp>
        <p:nvSpPr>
          <p:cNvPr id="9" name="文本框 8"/>
          <p:cNvSpPr txBox="1"/>
          <p:nvPr/>
        </p:nvSpPr>
        <p:spPr>
          <a:xfrm>
            <a:off x="6617940" y="2034677"/>
            <a:ext cx="2028119" cy="1754326"/>
          </a:xfrm>
          <a:prstGeom prst="rect">
            <a:avLst/>
          </a:prstGeom>
          <a:noFill/>
        </p:spPr>
        <p:txBody>
          <a:bodyPr wrap="none" rtlCol="0">
            <a:spAutoFit/>
          </a:bodyPr>
          <a:lstStyle/>
          <a:p>
            <a:r>
              <a:rPr lang="en-US" altLang="zh-CN" dirty="0"/>
              <a:t>G</a:t>
            </a:r>
            <a:r>
              <a:rPr lang="zh-CN" altLang="en-US" dirty="0"/>
              <a:t>是</a:t>
            </a:r>
            <a:r>
              <a:rPr lang="en-US" altLang="zh-CN" dirty="0"/>
              <a:t>C</a:t>
            </a:r>
            <a:r>
              <a:rPr lang="zh-CN" altLang="en-US" dirty="0"/>
              <a:t>的孩子</a:t>
            </a:r>
            <a:endParaRPr lang="en-US" altLang="zh-CN" dirty="0"/>
          </a:p>
          <a:p>
            <a:r>
              <a:rPr lang="en-US" altLang="zh-CN" dirty="0"/>
              <a:t>C</a:t>
            </a:r>
            <a:r>
              <a:rPr lang="zh-CN" altLang="en-US" dirty="0"/>
              <a:t>是</a:t>
            </a:r>
            <a:r>
              <a:rPr lang="en-US" altLang="zh-CN" dirty="0"/>
              <a:t>G</a:t>
            </a:r>
            <a:r>
              <a:rPr lang="zh-CN" altLang="en-US" dirty="0"/>
              <a:t>的双亲</a:t>
            </a:r>
            <a:endParaRPr lang="en-US" altLang="zh-CN" dirty="0"/>
          </a:p>
          <a:p>
            <a:r>
              <a:rPr lang="en-US" altLang="zh-CN" dirty="0"/>
              <a:t>I</a:t>
            </a:r>
            <a:r>
              <a:rPr lang="zh-CN" altLang="en-US" dirty="0"/>
              <a:t>和</a:t>
            </a:r>
            <a:r>
              <a:rPr lang="en-US" altLang="zh-CN" dirty="0"/>
              <a:t>J</a:t>
            </a:r>
            <a:r>
              <a:rPr lang="zh-CN" altLang="en-US" dirty="0"/>
              <a:t>互为兄弟</a:t>
            </a:r>
            <a:endParaRPr lang="en-US" altLang="zh-CN" dirty="0"/>
          </a:p>
          <a:p>
            <a:r>
              <a:rPr lang="en-US" altLang="zh-CN" dirty="0"/>
              <a:t>EFKL</a:t>
            </a:r>
            <a:r>
              <a:rPr lang="zh-CN" altLang="en-US" dirty="0"/>
              <a:t>都是</a:t>
            </a:r>
            <a:r>
              <a:rPr lang="en-US" altLang="zh-CN" dirty="0"/>
              <a:t>B</a:t>
            </a:r>
            <a:r>
              <a:rPr lang="zh-CN" altLang="en-US" dirty="0"/>
              <a:t>的子孙</a:t>
            </a:r>
            <a:endParaRPr lang="en-US" altLang="zh-CN" dirty="0"/>
          </a:p>
          <a:p>
            <a:r>
              <a:rPr lang="en-US" altLang="zh-CN" dirty="0"/>
              <a:t>ADH</a:t>
            </a:r>
            <a:r>
              <a:rPr lang="zh-CN" altLang="en-US" dirty="0"/>
              <a:t>都是</a:t>
            </a:r>
            <a:r>
              <a:rPr lang="en-US" altLang="zh-CN" dirty="0"/>
              <a:t>M</a:t>
            </a:r>
            <a:r>
              <a:rPr lang="zh-CN" altLang="en-US" dirty="0"/>
              <a:t>的祖先</a:t>
            </a:r>
            <a:endParaRPr lang="en-US" altLang="zh-CN" dirty="0"/>
          </a:p>
          <a:p>
            <a:r>
              <a:rPr lang="en-US" altLang="zh-CN" dirty="0"/>
              <a:t>G</a:t>
            </a:r>
            <a:r>
              <a:rPr lang="zh-CN" altLang="en-US" dirty="0"/>
              <a:t>和</a:t>
            </a:r>
            <a:r>
              <a:rPr lang="en-US" altLang="zh-CN" dirty="0"/>
              <a:t>I</a:t>
            </a:r>
            <a:r>
              <a:rPr lang="zh-CN" altLang="en-US" dirty="0"/>
              <a:t>互为堂兄弟</a:t>
            </a:r>
          </a:p>
        </p:txBody>
      </p:sp>
      <p:sp>
        <p:nvSpPr>
          <p:cNvPr id="10" name="文本框 9"/>
          <p:cNvSpPr txBox="1"/>
          <p:nvPr/>
        </p:nvSpPr>
        <p:spPr>
          <a:xfrm>
            <a:off x="1097280" y="4826578"/>
            <a:ext cx="1245854" cy="646331"/>
          </a:xfrm>
          <a:prstGeom prst="rect">
            <a:avLst/>
          </a:prstGeom>
          <a:noFill/>
        </p:spPr>
        <p:txBody>
          <a:bodyPr wrap="none" rtlCol="0">
            <a:spAutoFit/>
          </a:bodyPr>
          <a:lstStyle/>
          <a:p>
            <a:r>
              <a:rPr lang="en-US" altLang="zh-CN" dirty="0"/>
              <a:t>C</a:t>
            </a:r>
            <a:r>
              <a:rPr lang="zh-CN" altLang="en-US" dirty="0"/>
              <a:t>在第二层</a:t>
            </a:r>
            <a:endParaRPr lang="en-US" altLang="zh-CN" dirty="0"/>
          </a:p>
          <a:p>
            <a:r>
              <a:rPr lang="en-US" altLang="zh-CN" dirty="0"/>
              <a:t>M</a:t>
            </a:r>
            <a:r>
              <a:rPr lang="zh-CN" altLang="en-US" dirty="0"/>
              <a:t>在第四层</a:t>
            </a:r>
          </a:p>
        </p:txBody>
      </p:sp>
      <p:sp>
        <p:nvSpPr>
          <p:cNvPr id="11" name="文本框 10"/>
          <p:cNvSpPr txBox="1"/>
          <p:nvPr/>
        </p:nvSpPr>
        <p:spPr>
          <a:xfrm>
            <a:off x="2734491" y="5288243"/>
            <a:ext cx="1476686" cy="369332"/>
          </a:xfrm>
          <a:prstGeom prst="rect">
            <a:avLst/>
          </a:prstGeom>
          <a:noFill/>
        </p:spPr>
        <p:txBody>
          <a:bodyPr wrap="none" rtlCol="0">
            <a:spAutoFit/>
          </a:bodyPr>
          <a:lstStyle/>
          <a:p>
            <a:r>
              <a:rPr lang="zh-CN" altLang="en-US" dirty="0"/>
              <a:t>树的深度为</a:t>
            </a:r>
            <a:r>
              <a:rPr lang="en-US" altLang="zh-CN" dirty="0"/>
              <a:t>4</a:t>
            </a:r>
            <a:endParaRPr lang="zh-CN" altLang="en-US" dirty="0"/>
          </a:p>
        </p:txBody>
      </p:sp>
      <p:grpSp>
        <p:nvGrpSpPr>
          <p:cNvPr id="14" name="组合 13"/>
          <p:cNvGrpSpPr/>
          <p:nvPr/>
        </p:nvGrpSpPr>
        <p:grpSpPr>
          <a:xfrm>
            <a:off x="3062857" y="1515292"/>
            <a:ext cx="2806720" cy="931000"/>
            <a:chOff x="3062857" y="1515292"/>
            <a:chExt cx="2806720" cy="931000"/>
          </a:xfrm>
        </p:grpSpPr>
        <p:sp>
          <p:nvSpPr>
            <p:cNvPr id="13" name="矩形 12"/>
            <p:cNvSpPr/>
            <p:nvPr/>
          </p:nvSpPr>
          <p:spPr>
            <a:xfrm>
              <a:off x="3062857" y="1515292"/>
              <a:ext cx="2806720" cy="93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381625" y="1665345"/>
              <a:ext cx="2169184" cy="369332"/>
            </a:xfrm>
            <a:prstGeom prst="rect">
              <a:avLst/>
            </a:prstGeom>
            <a:noFill/>
          </p:spPr>
          <p:txBody>
            <a:bodyPr wrap="none" rtlCol="0">
              <a:spAutoFit/>
            </a:bodyPr>
            <a:lstStyle/>
            <a:p>
              <a:r>
                <a:rPr lang="zh-CN" altLang="en-US" dirty="0"/>
                <a:t>除去</a:t>
              </a:r>
              <a:r>
                <a:rPr lang="en-US" altLang="zh-CN" dirty="0"/>
                <a:t>A</a:t>
              </a:r>
              <a:r>
                <a:rPr lang="zh-CN" altLang="en-US" dirty="0"/>
                <a:t>之后形成森林</a:t>
              </a:r>
            </a:p>
          </p:txBody>
        </p:sp>
      </p:grpSp>
    </p:spTree>
    <p:extLst>
      <p:ext uri="{BB962C8B-B14F-4D97-AF65-F5344CB8AC3E}">
        <p14:creationId xmlns:p14="http://schemas.microsoft.com/office/powerpoint/2010/main" val="135760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r>
                  <a:rPr lang="zh-CN" altLang="en-US" b="1" dirty="0"/>
                  <a:t>树的若干性质</a:t>
                </a:r>
                <a:endParaRPr lang="en-US" altLang="zh-CN" b="1" dirty="0"/>
              </a:p>
              <a:p>
                <a:r>
                  <a:rPr lang="en-US" altLang="zh-CN" dirty="0"/>
                  <a:t>1 </a:t>
                </a:r>
                <a:r>
                  <a:rPr lang="zh-CN" altLang="en-US" dirty="0"/>
                  <a:t>结点数为</a:t>
                </a:r>
                <a:r>
                  <a:rPr lang="en-US" altLang="zh-CN" dirty="0"/>
                  <a:t>n</a:t>
                </a:r>
                <a:r>
                  <a:rPr lang="zh-CN" altLang="en-US" dirty="0"/>
                  <a:t>的树，每个结点的度为</a:t>
                </a:r>
                <a:r>
                  <a:rPr lang="en-US" altLang="zh-CN" dirty="0"/>
                  <a:t>d</a:t>
                </a:r>
                <a:r>
                  <a:rPr lang="en-US" altLang="zh-CN" baseline="-25000" dirty="0"/>
                  <a:t>i</a:t>
                </a:r>
                <a:r>
                  <a:rPr lang="zh-CN" altLang="en-US" dirty="0"/>
                  <a:t>，则</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+1</m:t>
                    </m:r>
                  </m:oMath>
                </a14:m>
                <a:endParaRPr lang="en-US" altLang="zh-CN" dirty="0"/>
              </a:p>
              <a:p>
                <a:r>
                  <a:rPr lang="en-US" altLang="zh-CN" dirty="0"/>
                  <a:t>2 </a:t>
                </a:r>
                <a:r>
                  <a:rPr lang="zh-CN" altLang="en-US" dirty="0"/>
                  <a:t>度为</a:t>
                </a:r>
                <a:r>
                  <a:rPr lang="en-US" altLang="zh-CN" dirty="0"/>
                  <a:t>k</a:t>
                </a:r>
                <a:r>
                  <a:rPr lang="zh-CN" altLang="en-US" dirty="0"/>
                  <a:t>的树，第</a:t>
                </a:r>
                <a:r>
                  <a:rPr lang="en-US" altLang="zh-CN" dirty="0" err="1"/>
                  <a:t>i</a:t>
                </a:r>
                <a:r>
                  <a:rPr lang="zh-CN" altLang="en-US" dirty="0"/>
                  <a:t>层至多有</a:t>
                </a:r>
                <a:r>
                  <a:rPr lang="en-US" altLang="zh-CN" dirty="0"/>
                  <a:t>k</a:t>
                </a:r>
                <a:r>
                  <a:rPr lang="en-US" altLang="zh-CN" baseline="30000" dirty="0"/>
                  <a:t>i-1</a:t>
                </a:r>
                <a:r>
                  <a:rPr lang="zh-CN" altLang="en-US" dirty="0"/>
                  <a:t>个结点</a:t>
                </a:r>
                <a:endParaRPr lang="en-US" altLang="zh-CN" dirty="0"/>
              </a:p>
              <a:p>
                <a:pPr lvl="1"/>
                <a:r>
                  <a:rPr lang="zh-CN" altLang="en-US" dirty="0"/>
                  <a:t>证明：数学归纳法</a:t>
                </a:r>
                <a:endParaRPr lang="en-US" altLang="zh-CN" dirty="0"/>
              </a:p>
              <a:p>
                <a:r>
                  <a:rPr lang="en-US" altLang="zh-CN" dirty="0"/>
                  <a:t>3 </a:t>
                </a:r>
                <a:r>
                  <a:rPr lang="zh-CN" altLang="en-US" dirty="0"/>
                  <a:t>度为</a:t>
                </a:r>
                <a:r>
                  <a:rPr lang="en-US" altLang="zh-CN" dirty="0"/>
                  <a:t>k</a:t>
                </a:r>
                <a:r>
                  <a:rPr lang="zh-CN" altLang="en-US" dirty="0"/>
                  <a:t>且深度为</a:t>
                </a:r>
                <a:r>
                  <a:rPr lang="en-US" altLang="zh-CN" dirty="0"/>
                  <a:t>h</a:t>
                </a:r>
                <a:r>
                  <a:rPr lang="zh-CN" altLang="en-US" dirty="0"/>
                  <a:t>的树，总结点数不超过</a:t>
                </a:r>
                <a14:m>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h</m:t>
                            </m:r>
                          </m:sup>
                        </m:sSup>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−1</m:t>
                        </m:r>
                      </m:den>
                    </m:f>
                  </m:oMath>
                </a14:m>
                <a:endParaRPr lang="en-US" altLang="zh-CN" dirty="0"/>
              </a:p>
              <a:p>
                <a:r>
                  <a:rPr lang="en-US" altLang="zh-CN" dirty="0"/>
                  <a:t>4 </a:t>
                </a:r>
                <a:r>
                  <a:rPr lang="zh-CN" altLang="en-US" dirty="0"/>
                  <a:t>度为</a:t>
                </a:r>
                <a:r>
                  <a:rPr lang="en-US" altLang="zh-CN" dirty="0"/>
                  <a:t>k</a:t>
                </a:r>
                <a:r>
                  <a:rPr lang="zh-CN" altLang="en-US" dirty="0"/>
                  <a:t>且结点数为</a:t>
                </a:r>
                <a:r>
                  <a:rPr lang="en-US" altLang="zh-CN" dirty="0"/>
                  <a:t>n</a:t>
                </a:r>
                <a:r>
                  <a:rPr lang="zh-CN" altLang="en-US" dirty="0"/>
                  <a:t>的树，深度不小于</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i="1" smtClean="0">
                                <a:latin typeface="Cambria Math" panose="02040503050406030204" pitchFamily="18" charset="0"/>
                              </a:rPr>
                            </m:ctrlPr>
                          </m:funcPr>
                          <m:fName>
                            <m:sSub>
                              <m:sSubPr>
                                <m:ctrlPr>
                                  <a:rPr lang="en-US" altLang="zh-CN" i="1" smtClean="0">
                                    <a:latin typeface="Cambria Math" panose="02040503050406030204" pitchFamily="18" charset="0"/>
                                  </a:rPr>
                                </m:ctrlPr>
                              </m:sSubPr>
                              <m:e>
                                <m:r>
                                  <m:rPr>
                                    <m:sty m:val="p"/>
                                  </m:rPr>
                                  <a:rPr lang="en-US" altLang="zh-CN"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e>
                        </m:func>
                      </m:e>
                    </m:d>
                  </m:oMath>
                </a14:m>
                <a:r>
                  <a:rPr lang="zh-CN" altLang="en-US" dirty="0"/>
                  <a:t>，其中</a:t>
                </a:r>
                <a14:m>
                  <m:oMath xmlns:m="http://schemas.openxmlformats.org/officeDocument/2006/math">
                    <m:d>
                      <m:dPr>
                        <m:begChr m:val="⌈"/>
                        <m:endChr m:val="⌉"/>
                        <m:ctrlPr>
                          <a:rPr lang="zh-CN" altLang="en-US" i="1" smtClean="0">
                            <a:latin typeface="Cambria Math" panose="02040503050406030204" pitchFamily="18" charset="0"/>
                          </a:rPr>
                        </m:ctrlPr>
                      </m:dPr>
                      <m:e/>
                    </m:d>
                  </m:oMath>
                </a14:m>
                <a:r>
                  <a:rPr lang="zh-CN" altLang="en-US" dirty="0"/>
                  <a:t>表示取上整</a:t>
                </a:r>
                <a:r>
                  <a:rPr lang="en-US" altLang="zh-CN" dirty="0"/>
                  <a:t>(ceiling)</a:t>
                </a:r>
              </a:p>
              <a:p>
                <a:pPr lvl="1"/>
                <a:r>
                  <a:rPr lang="zh-CN" altLang="en-US" dirty="0"/>
                  <a:t>证明：深度为</a:t>
                </a:r>
                <a:r>
                  <a:rPr lang="en-US" altLang="zh-CN" dirty="0"/>
                  <a:t>h-1</a:t>
                </a:r>
                <a:r>
                  <a:rPr lang="zh-CN" altLang="en-US" dirty="0"/>
                  <a:t>的树，最大结点数</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h</m:t>
                            </m:r>
                            <m:r>
                              <a:rPr lang="en-US" altLang="zh-CN" i="1" smtClean="0">
                                <a:latin typeface="Cambria Math" panose="02040503050406030204" pitchFamily="18" charset="0"/>
                              </a:rPr>
                              <m:t>−</m:t>
                            </m:r>
                            <m:r>
                              <a:rPr lang="en-US" altLang="zh-CN" i="1">
                                <a:latin typeface="Cambria Math" panose="02040503050406030204" pitchFamily="18" charset="0"/>
                              </a:rPr>
                              <m:t>1</m:t>
                            </m:r>
                          </m:sup>
                        </m:sSup>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oMath>
                </a14:m>
                <a:r>
                  <a:rPr lang="zh-CN" altLang="en-US" dirty="0"/>
                  <a:t>，而深度为</a:t>
                </a:r>
                <a:r>
                  <a:rPr lang="en-US" altLang="zh-CN" dirty="0"/>
                  <a:t>h</a:t>
                </a:r>
                <a:r>
                  <a:rPr lang="zh-CN" altLang="en-US" dirty="0"/>
                  <a:t>的树，最大结点数</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h</m:t>
                            </m:r>
                          </m:sup>
                        </m:sSup>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oMath>
                </a14:m>
                <a:r>
                  <a:rPr lang="zh-CN" altLang="en-US" dirty="0"/>
                  <a:t>，因此有</a:t>
                </a:r>
                <a14:m>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h</m:t>
                            </m:r>
                            <m:r>
                              <a:rPr lang="en-US" altLang="zh-CN" i="1">
                                <a:latin typeface="Cambria Math" panose="02040503050406030204" pitchFamily="18" charset="0"/>
                              </a:rPr>
                              <m:t>−1</m:t>
                            </m:r>
                          </m:sup>
                        </m:sSup>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h</m:t>
                            </m:r>
                          </m:sup>
                        </m:sSup>
                        <m:r>
                          <a:rPr lang="en-US" altLang="zh-CN" i="1">
                            <a:latin typeface="Cambria Math" panose="02040503050406030204" pitchFamily="18" charset="0"/>
                          </a:rPr>
                          <m:t>−1</m:t>
                        </m:r>
                      </m:num>
                      <m:den>
                        <m:r>
                          <a:rPr lang="en-US" altLang="zh-CN" i="1">
                            <a:latin typeface="Cambria Math" panose="02040503050406030204" pitchFamily="18" charset="0"/>
                          </a:rPr>
                          <m:t>𝑘</m:t>
                        </m:r>
                        <m:r>
                          <a:rPr lang="en-US" altLang="zh-CN" i="1">
                            <a:latin typeface="Cambria Math" panose="02040503050406030204" pitchFamily="18" charset="0"/>
                          </a:rPr>
                          <m:t>−1</m:t>
                        </m:r>
                      </m:den>
                    </m:f>
                    <m:r>
                      <a:rPr lang="zh-CN" altLang="en-US" i="1">
                        <a:latin typeface="Cambria Math" panose="02040503050406030204" pitchFamily="18" charset="0"/>
                      </a:rPr>
                      <m:t>，</m:t>
                    </m:r>
                  </m:oMath>
                </a14:m>
                <a:r>
                  <a:rPr lang="zh-CN" altLang="en-US" dirty="0"/>
                  <a:t>整理得</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𝑘</m:t>
                            </m:r>
                          </m:sub>
                        </m:sSub>
                      </m:fName>
                      <m:e>
                        <m:d>
                          <m:dPr>
                            <m:ctrlPr>
                              <a:rPr lang="en-US" altLang="zh-CN" i="1">
                                <a:latin typeface="Cambria Math" panose="02040503050406030204" pitchFamily="18" charset="0"/>
                              </a:rPr>
                            </m:ctrlPr>
                          </m:dPr>
                          <m:e>
                            <m:r>
                              <a:rPr lang="en-US" altLang="zh-CN" i="1">
                                <a:latin typeface="Cambria Math" panose="02040503050406030204" pitchFamily="18" charset="0"/>
                              </a:rPr>
                              <m:t>𝑛</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−1</m:t>
                                </m:r>
                              </m:e>
                            </m:d>
                            <m:r>
                              <a:rPr lang="en-US" altLang="zh-CN" i="1">
                                <a:latin typeface="Cambria Math" panose="02040503050406030204" pitchFamily="18" charset="0"/>
                              </a:rPr>
                              <m:t>+1</m:t>
                            </m:r>
                          </m:e>
                        </m:d>
                      </m:e>
                    </m:func>
                    <m:r>
                      <a:rPr lang="en-US" altLang="zh-CN" b="0" i="1" smtClean="0">
                        <a:latin typeface="Cambria Math" panose="02040503050406030204" pitchFamily="18" charset="0"/>
                      </a:rPr>
                      <m:t>&gt;</m:t>
                    </m:r>
                    <m:r>
                      <a:rPr lang="en-US" altLang="zh-CN" b="0" i="1" smtClean="0">
                        <a:latin typeface="Cambria Math" panose="02040503050406030204" pitchFamily="18" charset="0"/>
                      </a:rPr>
                      <m:t>h</m:t>
                    </m:r>
                    <m:r>
                      <a:rPr lang="en-US" altLang="zh-CN" b="0" i="1" smtClean="0">
                        <a:latin typeface="Cambria Math" panose="02040503050406030204" pitchFamily="18" charset="0"/>
                      </a:rPr>
                      <m:t>−1</m:t>
                    </m:r>
                  </m:oMath>
                </a14:m>
                <a:r>
                  <a:rPr lang="zh-CN" altLang="en-US" dirty="0"/>
                  <a:t>，故有结论</a:t>
                </a:r>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546" t="-1350" r="-442"/>
                </a:stretch>
              </a:blipFill>
            </p:spPr>
            <p:txBody>
              <a:bodyPr/>
              <a:lstStyle/>
              <a:p>
                <a:r>
                  <a:rPr lang="zh-CN" altLang="en-US">
                    <a:noFill/>
                  </a:rPr>
                  <a:t> </a:t>
                </a:r>
              </a:p>
            </p:txBody>
          </p:sp>
        </mc:Fallback>
      </mc:AlternateContent>
      <p:sp>
        <p:nvSpPr>
          <p:cNvPr id="3" name="日期占位符 2"/>
          <p:cNvSpPr>
            <a:spLocks noGrp="1"/>
          </p:cNvSpPr>
          <p:nvPr>
            <p:ph type="dt" sz="half" idx="10"/>
          </p:nvPr>
        </p:nvSpPr>
        <p:spPr/>
        <p:txBody>
          <a:bodyPr/>
          <a:lstStyle/>
          <a:p>
            <a:fld id="{1E6D7323-F4A5-4BAD-AF4D-71F16835D638}"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7</a:t>
            </a:fld>
            <a:endParaRPr lang="zh-CN" altLang="en-US"/>
          </a:p>
        </p:txBody>
      </p:sp>
    </p:spTree>
    <p:extLst>
      <p:ext uri="{BB962C8B-B14F-4D97-AF65-F5344CB8AC3E}">
        <p14:creationId xmlns:p14="http://schemas.microsoft.com/office/powerpoint/2010/main" val="330035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二叉树的概念</a:t>
            </a:r>
          </a:p>
        </p:txBody>
      </p:sp>
      <p:sp>
        <p:nvSpPr>
          <p:cNvPr id="3" name="内容占位符 2"/>
          <p:cNvSpPr>
            <a:spLocks noGrp="1"/>
          </p:cNvSpPr>
          <p:nvPr>
            <p:ph idx="1"/>
          </p:nvPr>
        </p:nvSpPr>
        <p:spPr/>
        <p:txBody>
          <a:bodyPr/>
          <a:lstStyle/>
          <a:p>
            <a:r>
              <a:rPr lang="zh-CN" altLang="en-US" dirty="0"/>
              <a:t>二叉树</a:t>
            </a:r>
            <a:r>
              <a:rPr lang="en-US" altLang="zh-CN" dirty="0"/>
              <a:t>(binary tree)</a:t>
            </a:r>
          </a:p>
          <a:p>
            <a:pPr lvl="1"/>
            <a:r>
              <a:rPr lang="en-US" altLang="zh-CN" dirty="0"/>
              <a:t>n(n&gt;=0)</a:t>
            </a:r>
            <a:r>
              <a:rPr lang="zh-CN" altLang="en-US" dirty="0"/>
              <a:t>个结点的有限集；当</a:t>
            </a:r>
            <a:r>
              <a:rPr lang="en-US" altLang="zh-CN" dirty="0"/>
              <a:t>n&gt;0</a:t>
            </a:r>
            <a:r>
              <a:rPr lang="zh-CN" altLang="en-US" dirty="0"/>
              <a:t>时，它由一个根结点和两棵互不相交的二叉树组成（称为左子树、右子树）</a:t>
            </a:r>
            <a:endParaRPr lang="en-US" altLang="zh-CN" dirty="0"/>
          </a:p>
          <a:p>
            <a:pPr lvl="1"/>
            <a:r>
              <a:rPr lang="zh-CN" altLang="en-US" dirty="0"/>
              <a:t>二叉树不是普通的“树”，有左右之分</a:t>
            </a:r>
            <a:endParaRPr lang="en-US" altLang="zh-CN" dirty="0"/>
          </a:p>
          <a:p>
            <a:pPr lvl="1"/>
            <a:r>
              <a:rPr lang="zh-CN" altLang="en-US" dirty="0"/>
              <a:t>每个结点至多只有两个孩子（不存在度大于</a:t>
            </a:r>
            <a:r>
              <a:rPr lang="en-US" altLang="zh-CN" dirty="0"/>
              <a:t>2</a:t>
            </a:r>
            <a:r>
              <a:rPr lang="zh-CN" altLang="en-US" dirty="0"/>
              <a:t>的结点）</a:t>
            </a:r>
            <a:endParaRPr lang="en-US" altLang="zh-CN" dirty="0"/>
          </a:p>
        </p:txBody>
      </p:sp>
      <p:sp>
        <p:nvSpPr>
          <p:cNvPr id="4" name="日期占位符 3"/>
          <p:cNvSpPr>
            <a:spLocks noGrp="1"/>
          </p:cNvSpPr>
          <p:nvPr>
            <p:ph type="dt" sz="half" idx="10"/>
          </p:nvPr>
        </p:nvSpPr>
        <p:spPr/>
        <p:txBody>
          <a:bodyPr/>
          <a:lstStyle/>
          <a:p>
            <a:fld id="{93735814-396E-4CB1-880D-4BFE71E32451}" type="datetime1">
              <a:rPr lang="zh-CN" altLang="en-US" smtClean="0"/>
              <a:t>2023/9/26</a:t>
            </a:fld>
            <a:endParaRPr lang="zh-CN" altLang="en-US"/>
          </a:p>
        </p:txBody>
      </p:sp>
      <p:sp>
        <p:nvSpPr>
          <p:cNvPr id="5" name="页脚占位符 4"/>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6" name="灯片编号占位符 5"/>
          <p:cNvSpPr>
            <a:spLocks noGrp="1"/>
          </p:cNvSpPr>
          <p:nvPr>
            <p:ph type="sldNum" sz="quarter" idx="12"/>
          </p:nvPr>
        </p:nvSpPr>
        <p:spPr/>
        <p:txBody>
          <a:bodyPr/>
          <a:lstStyle/>
          <a:p>
            <a:fld id="{24A57B6C-934B-48B6-B496-329E090EEFCB}" type="slidenum">
              <a:rPr lang="zh-CN" altLang="en-US" smtClean="0"/>
              <a:t>8</a:t>
            </a:fld>
            <a:endParaRPr lang="zh-CN" altLang="en-US"/>
          </a:p>
        </p:txBody>
      </p:sp>
      <p:grpSp>
        <p:nvGrpSpPr>
          <p:cNvPr id="9" name="组合 8">
            <a:extLst>
              <a:ext uri="{FF2B5EF4-FFF2-40B4-BE49-F238E27FC236}">
                <a16:creationId xmlns:a16="http://schemas.microsoft.com/office/drawing/2014/main" id="{1902205B-BD79-48BB-A13C-D12E4CC30041}"/>
              </a:ext>
            </a:extLst>
          </p:cNvPr>
          <p:cNvGrpSpPr/>
          <p:nvPr/>
        </p:nvGrpSpPr>
        <p:grpSpPr>
          <a:xfrm>
            <a:off x="1563489" y="3362855"/>
            <a:ext cx="6017022" cy="2972422"/>
            <a:chOff x="1563489" y="3362855"/>
            <a:chExt cx="6017022" cy="2972422"/>
          </a:xfrm>
        </p:grpSpPr>
        <p:pic>
          <p:nvPicPr>
            <p:cNvPr id="7" name="图片 6"/>
            <p:cNvPicPr>
              <a:picLocks noChangeAspect="1"/>
            </p:cNvPicPr>
            <p:nvPr/>
          </p:nvPicPr>
          <p:blipFill>
            <a:blip r:embed="rId2"/>
            <a:stretch>
              <a:fillRect/>
            </a:stretch>
          </p:blipFill>
          <p:spPr>
            <a:xfrm>
              <a:off x="1563489" y="3362855"/>
              <a:ext cx="6017022" cy="2972422"/>
            </a:xfrm>
            <a:prstGeom prst="rect">
              <a:avLst/>
            </a:prstGeom>
          </p:spPr>
        </p:pic>
        <p:sp>
          <p:nvSpPr>
            <p:cNvPr id="8" name="矩形 7">
              <a:extLst>
                <a:ext uri="{FF2B5EF4-FFF2-40B4-BE49-F238E27FC236}">
                  <a16:creationId xmlns:a16="http://schemas.microsoft.com/office/drawing/2014/main" id="{B992F859-4E87-4745-A9B6-8C378EAC2797}"/>
                </a:ext>
              </a:extLst>
            </p:cNvPr>
            <p:cNvSpPr/>
            <p:nvPr/>
          </p:nvSpPr>
          <p:spPr>
            <a:xfrm>
              <a:off x="3355731" y="5363308"/>
              <a:ext cx="392723" cy="2256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5897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a:t>二叉树的若干性质</a:t>
            </a:r>
            <a:endParaRPr lang="en-US" altLang="zh-CN" b="1" dirty="0"/>
          </a:p>
          <a:p>
            <a:r>
              <a:rPr lang="en-US" altLang="zh-CN" dirty="0"/>
              <a:t>1 </a:t>
            </a:r>
            <a:r>
              <a:rPr lang="zh-CN" altLang="en-US" dirty="0"/>
              <a:t>二叉树第</a:t>
            </a:r>
            <a:r>
              <a:rPr lang="en-US" altLang="zh-CN" dirty="0" err="1"/>
              <a:t>i</a:t>
            </a:r>
            <a:r>
              <a:rPr lang="zh-CN" altLang="en-US" dirty="0"/>
              <a:t>层上至多有</a:t>
            </a:r>
            <a:r>
              <a:rPr lang="en-US" altLang="zh-CN" dirty="0"/>
              <a:t>2</a:t>
            </a:r>
            <a:r>
              <a:rPr lang="en-US" altLang="zh-CN" baseline="30000" dirty="0"/>
              <a:t>i-1</a:t>
            </a:r>
            <a:r>
              <a:rPr lang="zh-CN" altLang="en-US" dirty="0"/>
              <a:t>个结点</a:t>
            </a:r>
            <a:endParaRPr lang="en-US" altLang="zh-CN" dirty="0"/>
          </a:p>
          <a:p>
            <a:r>
              <a:rPr lang="en-US" altLang="zh-CN" dirty="0"/>
              <a:t>2 </a:t>
            </a:r>
            <a:r>
              <a:rPr lang="zh-CN" altLang="en-US" dirty="0"/>
              <a:t>深度为</a:t>
            </a:r>
            <a:r>
              <a:rPr lang="en-US" altLang="zh-CN" dirty="0"/>
              <a:t>h</a:t>
            </a:r>
            <a:r>
              <a:rPr lang="zh-CN" altLang="en-US" dirty="0"/>
              <a:t>的二叉树至多有</a:t>
            </a:r>
            <a:r>
              <a:rPr lang="en-US" altLang="zh-CN" dirty="0"/>
              <a:t>2</a:t>
            </a:r>
            <a:r>
              <a:rPr lang="en-US" altLang="zh-CN" baseline="30000" dirty="0"/>
              <a:t>h</a:t>
            </a:r>
            <a:r>
              <a:rPr lang="en-US" altLang="zh-CN" dirty="0"/>
              <a:t>-1</a:t>
            </a:r>
            <a:r>
              <a:rPr lang="zh-CN" altLang="en-US" dirty="0"/>
              <a:t>个结点</a:t>
            </a:r>
            <a:endParaRPr lang="en-US" altLang="zh-CN" dirty="0"/>
          </a:p>
          <a:p>
            <a:r>
              <a:rPr lang="en-US" altLang="zh-CN" dirty="0"/>
              <a:t>3 </a:t>
            </a:r>
            <a:r>
              <a:rPr lang="zh-CN" altLang="en-US" dirty="0"/>
              <a:t>若二叉树的叶子结点数为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a:t>
            </a:r>
            <a:r>
              <a:rPr lang="en-US" altLang="zh-CN" dirty="0"/>
              <a:t>n</a:t>
            </a:r>
            <a:r>
              <a:rPr lang="en-US" altLang="zh-CN" baseline="-25000" dirty="0"/>
              <a:t>0</a:t>
            </a:r>
            <a:r>
              <a:rPr lang="en-US" altLang="zh-CN" dirty="0"/>
              <a:t>=n</a:t>
            </a:r>
            <a:r>
              <a:rPr lang="en-US" altLang="zh-CN" baseline="-25000" dirty="0"/>
              <a:t>2</a:t>
            </a:r>
            <a:r>
              <a:rPr lang="en-US" altLang="zh-CN" dirty="0"/>
              <a:t>+1</a:t>
            </a:r>
          </a:p>
          <a:p>
            <a:pPr lvl="1"/>
            <a:r>
              <a:rPr lang="zh-CN" altLang="en-US" dirty="0"/>
              <a:t>证明：设度为</a:t>
            </a:r>
            <a:r>
              <a:rPr lang="en-US" altLang="zh-CN" dirty="0"/>
              <a:t>1</a:t>
            </a:r>
            <a:r>
              <a:rPr lang="zh-CN" altLang="en-US" dirty="0"/>
              <a:t>的结点数为</a:t>
            </a:r>
            <a:r>
              <a:rPr lang="en-US" altLang="zh-CN" dirty="0"/>
              <a:t>n</a:t>
            </a:r>
            <a:r>
              <a:rPr lang="en-US" altLang="zh-CN" baseline="-25000" dirty="0"/>
              <a:t>1</a:t>
            </a:r>
            <a:r>
              <a:rPr lang="zh-CN" altLang="en-US" dirty="0"/>
              <a:t>，则二叉树的结点数为</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，二叉</a:t>
            </a:r>
            <a:r>
              <a:rPr lang="zh-CN" altLang="en-US" dirty="0">
                <a:solidFill>
                  <a:schemeClr val="accent5"/>
                </a:solidFill>
              </a:rPr>
              <a:t>树的分支数为结点数减一</a:t>
            </a:r>
            <a:r>
              <a:rPr lang="zh-CN" altLang="en-US" dirty="0"/>
              <a:t>，又二叉</a:t>
            </a:r>
            <a:r>
              <a:rPr lang="zh-CN" altLang="en-US" dirty="0">
                <a:solidFill>
                  <a:schemeClr val="accent5"/>
                </a:solidFill>
              </a:rPr>
              <a:t>树的分支数可由结点的度算出</a:t>
            </a:r>
            <a:r>
              <a:rPr lang="zh-CN" altLang="en-US" dirty="0"/>
              <a:t>，即</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-1=n</a:t>
            </a:r>
            <a:r>
              <a:rPr lang="en-US" altLang="zh-CN" baseline="-25000" dirty="0"/>
              <a:t>1</a:t>
            </a:r>
            <a:r>
              <a:rPr lang="en-US" altLang="zh-CN" dirty="0"/>
              <a:t>+2n</a:t>
            </a:r>
            <a:r>
              <a:rPr lang="en-US" altLang="zh-CN" baseline="-25000" dirty="0"/>
              <a:t>2</a:t>
            </a:r>
            <a:r>
              <a:rPr lang="zh-CN" altLang="en-US" dirty="0"/>
              <a:t>，因此</a:t>
            </a:r>
            <a:r>
              <a:rPr lang="en-US" altLang="zh-CN" dirty="0"/>
              <a:t>n</a:t>
            </a:r>
            <a:r>
              <a:rPr lang="en-US" altLang="zh-CN" baseline="-25000" dirty="0"/>
              <a:t>0</a:t>
            </a:r>
            <a:r>
              <a:rPr lang="en-US" altLang="zh-CN" dirty="0"/>
              <a:t>=n</a:t>
            </a:r>
            <a:r>
              <a:rPr lang="en-US" altLang="zh-CN" baseline="-25000" dirty="0"/>
              <a:t>2</a:t>
            </a:r>
            <a:r>
              <a:rPr lang="en-US" altLang="zh-CN" dirty="0"/>
              <a:t>+1</a:t>
            </a:r>
            <a:endParaRPr lang="zh-CN" altLang="en-US" dirty="0"/>
          </a:p>
        </p:txBody>
      </p:sp>
      <p:sp>
        <p:nvSpPr>
          <p:cNvPr id="3" name="日期占位符 2"/>
          <p:cNvSpPr>
            <a:spLocks noGrp="1"/>
          </p:cNvSpPr>
          <p:nvPr>
            <p:ph type="dt" sz="half" idx="10"/>
          </p:nvPr>
        </p:nvSpPr>
        <p:spPr/>
        <p:txBody>
          <a:bodyPr/>
          <a:lstStyle/>
          <a:p>
            <a:fld id="{10131D0C-C8D3-4B93-9C52-CAB4799F766C}" type="datetime1">
              <a:rPr lang="zh-CN" altLang="en-US" smtClean="0"/>
              <a:t>2023/9/26</a:t>
            </a:fld>
            <a:endParaRPr lang="zh-CN" altLang="en-US"/>
          </a:p>
        </p:txBody>
      </p:sp>
      <p:sp>
        <p:nvSpPr>
          <p:cNvPr id="4" name="页脚占位符 3"/>
          <p:cNvSpPr>
            <a:spLocks noGrp="1"/>
          </p:cNvSpPr>
          <p:nvPr>
            <p:ph type="ftr" sz="quarter" idx="11"/>
          </p:nvPr>
        </p:nvSpPr>
        <p:spPr/>
        <p:txBody>
          <a:bodyPr/>
          <a:lstStyle/>
          <a:p>
            <a:r>
              <a:rPr lang="zh-CN" altLang="en-US"/>
              <a:t>数据结构及其算法 第</a:t>
            </a:r>
            <a:r>
              <a:rPr lang="en-US" altLang="zh-CN"/>
              <a:t>5</a:t>
            </a:r>
            <a:r>
              <a:rPr lang="zh-CN" altLang="en-US"/>
              <a:t>章 树和二叉树</a:t>
            </a:r>
          </a:p>
        </p:txBody>
      </p:sp>
      <p:sp>
        <p:nvSpPr>
          <p:cNvPr id="5" name="灯片编号占位符 4"/>
          <p:cNvSpPr>
            <a:spLocks noGrp="1"/>
          </p:cNvSpPr>
          <p:nvPr>
            <p:ph type="sldNum" sz="quarter" idx="12"/>
          </p:nvPr>
        </p:nvSpPr>
        <p:spPr/>
        <p:txBody>
          <a:bodyPr/>
          <a:lstStyle/>
          <a:p>
            <a:fld id="{24A57B6C-934B-48B6-B496-329E090EEFCB}" type="slidenum">
              <a:rPr lang="zh-CN" altLang="en-US" smtClean="0"/>
              <a:t>9</a:t>
            </a:fld>
            <a:endParaRPr lang="zh-CN" altLang="en-US"/>
          </a:p>
        </p:txBody>
      </p:sp>
    </p:spTree>
    <p:extLst>
      <p:ext uri="{BB962C8B-B14F-4D97-AF65-F5344CB8AC3E}">
        <p14:creationId xmlns:p14="http://schemas.microsoft.com/office/powerpoint/2010/main" val="40474345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黑体"/>
        <a:cs typeface=""/>
      </a:majorFont>
      <a:minorFont>
        <a:latin typeface="Courier New"/>
        <a:ea typeface="华文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1516</TotalTime>
  <Words>5423</Words>
  <Application>Microsoft Office PowerPoint</Application>
  <PresentationFormat>全屏显示(4:3)</PresentationFormat>
  <Paragraphs>990</Paragraphs>
  <Slides>56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56</vt:i4>
      </vt:variant>
    </vt:vector>
  </HeadingPairs>
  <TitlesOfParts>
    <vt:vector size="62" baseType="lpstr">
      <vt:lpstr>Arial</vt:lpstr>
      <vt:lpstr>Consolas</vt:lpstr>
      <vt:lpstr>Courier New</vt:lpstr>
      <vt:lpstr>Cambria Math</vt:lpstr>
      <vt:lpstr>Calibri</vt:lpstr>
      <vt:lpstr>Office 主题</vt:lpstr>
      <vt:lpstr>《数据结构及其算法》</vt:lpstr>
      <vt:lpstr>第5章 树和二叉树</vt:lpstr>
      <vt:lpstr>5.1 树的基本概念</vt:lpstr>
      <vt:lpstr>PowerPoint 演示文稿</vt:lpstr>
      <vt:lpstr>PowerPoint 演示文稿</vt:lpstr>
      <vt:lpstr>PowerPoint 演示文稿</vt:lpstr>
      <vt:lpstr>PowerPoint 演示文稿</vt:lpstr>
      <vt:lpstr>5.2 二叉树的概念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 二叉树的遍历及应用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线索二叉树</vt:lpstr>
      <vt:lpstr>PowerPoint 演示文稿</vt:lpstr>
      <vt:lpstr>PowerPoint 演示文稿</vt:lpstr>
      <vt:lpstr>PowerPoint 演示文稿</vt:lpstr>
      <vt:lpstr>5.5 树和森林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哈夫曼树和哈夫曼编码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本章复习提纲</vt:lpstr>
      <vt:lpstr>作业</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 Liu</dc:creator>
  <cp:lastModifiedBy>Liu Dong</cp:lastModifiedBy>
  <cp:revision>217</cp:revision>
  <dcterms:created xsi:type="dcterms:W3CDTF">2014-01-23T07:26:01Z</dcterms:created>
  <dcterms:modified xsi:type="dcterms:W3CDTF">2023-09-26T13:12:42Z</dcterms:modified>
</cp:coreProperties>
</file>