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4"/>
  </p:notesMasterIdLst>
  <p:sldIdLst>
    <p:sldId id="406" r:id="rId2"/>
    <p:sldId id="333" r:id="rId3"/>
    <p:sldId id="335" r:id="rId4"/>
    <p:sldId id="337" r:id="rId5"/>
    <p:sldId id="336" r:id="rId6"/>
    <p:sldId id="398" r:id="rId7"/>
    <p:sldId id="338" r:id="rId8"/>
    <p:sldId id="343" r:id="rId9"/>
    <p:sldId id="339" r:id="rId10"/>
    <p:sldId id="340" r:id="rId11"/>
    <p:sldId id="344" r:id="rId12"/>
    <p:sldId id="342" r:id="rId13"/>
    <p:sldId id="395" r:id="rId14"/>
    <p:sldId id="346" r:id="rId15"/>
    <p:sldId id="348" r:id="rId16"/>
    <p:sldId id="350" r:id="rId17"/>
    <p:sldId id="349" r:id="rId18"/>
    <p:sldId id="351" r:id="rId19"/>
    <p:sldId id="352" r:id="rId20"/>
    <p:sldId id="353" r:id="rId21"/>
    <p:sldId id="399" r:id="rId22"/>
    <p:sldId id="354" r:id="rId23"/>
    <p:sldId id="400" r:id="rId24"/>
    <p:sldId id="355" r:id="rId25"/>
    <p:sldId id="356" r:id="rId26"/>
    <p:sldId id="357" r:id="rId27"/>
    <p:sldId id="358" r:id="rId28"/>
    <p:sldId id="359" r:id="rId29"/>
    <p:sldId id="361" r:id="rId30"/>
    <p:sldId id="362" r:id="rId31"/>
    <p:sldId id="363" r:id="rId32"/>
    <p:sldId id="364" r:id="rId33"/>
    <p:sldId id="402" r:id="rId34"/>
    <p:sldId id="403" r:id="rId35"/>
    <p:sldId id="365" r:id="rId36"/>
    <p:sldId id="371" r:id="rId37"/>
    <p:sldId id="376" r:id="rId38"/>
    <p:sldId id="377" r:id="rId39"/>
    <p:sldId id="374" r:id="rId40"/>
    <p:sldId id="375" r:id="rId41"/>
    <p:sldId id="404" r:id="rId42"/>
    <p:sldId id="366" r:id="rId43"/>
    <p:sldId id="367" r:id="rId44"/>
    <p:sldId id="378" r:id="rId45"/>
    <p:sldId id="379" r:id="rId46"/>
    <p:sldId id="380" r:id="rId47"/>
    <p:sldId id="396" r:id="rId48"/>
    <p:sldId id="381" r:id="rId49"/>
    <p:sldId id="382" r:id="rId50"/>
    <p:sldId id="383" r:id="rId51"/>
    <p:sldId id="384" r:id="rId52"/>
    <p:sldId id="385" r:id="rId53"/>
    <p:sldId id="368" r:id="rId54"/>
    <p:sldId id="386" r:id="rId55"/>
    <p:sldId id="388" r:id="rId56"/>
    <p:sldId id="389" r:id="rId57"/>
    <p:sldId id="390" r:id="rId58"/>
    <p:sldId id="407" r:id="rId59"/>
    <p:sldId id="408" r:id="rId60"/>
    <p:sldId id="409" r:id="rId61"/>
    <p:sldId id="257" r:id="rId62"/>
    <p:sldId id="405" r:id="rId6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404040"/>
    <a:srgbClr val="C0C0C0"/>
    <a:srgbClr val="FF5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8" autoAdjust="0"/>
  </p:normalViewPr>
  <p:slideViewPr>
    <p:cSldViewPr snapToGrid="0">
      <p:cViewPr varScale="1">
        <p:scale>
          <a:sx n="163" d="100"/>
          <a:sy n="163" d="100"/>
        </p:scale>
        <p:origin x="957" y="8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6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085BA-1C5D-476D-A2DB-8BD83F8363B1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22111-4ADC-4255-8FAE-8F9A2DEC4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32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22111-4ADC-4255-8FAE-8F9A2DEC4B3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072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枪扎一条线、棍扫一大片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22111-4ADC-4255-8FAE-8F9A2DEC4B3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17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22111-4ADC-4255-8FAE-8F9A2DEC4B3E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604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9494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2000" y="720000"/>
            <a:ext cx="7920000" cy="1800000"/>
          </a:xfrm>
        </p:spPr>
        <p:txBody>
          <a:bodyPr anchor="ctr" anchorCtr="0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2000" y="2952000"/>
            <a:ext cx="7920000" cy="3240000"/>
          </a:xfrm>
          <a:solidFill>
            <a:schemeClr val="tx2">
              <a:alpha val="15000"/>
            </a:schemeClr>
          </a:solidFill>
        </p:spPr>
        <p:txBody>
          <a:bodyPr lIns="180000" tIns="180000" rIns="180000" bIns="180000"/>
          <a:lstStyle>
            <a:lvl1pPr marL="0" indent="0" algn="ctr">
              <a:buNone/>
              <a:defRPr sz="3200">
                <a:solidFill>
                  <a:schemeClr val="accent5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700000"/>
            <a:ext cx="9144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42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40EC-614D-494D-8971-A7540631F066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098000"/>
            <a:ext cx="9144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88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7823-571F-4AF6-90F5-F254DE5CF443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82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68EA-4AA9-4329-9E27-00BCD54AE95B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89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12000" y="360000"/>
            <a:ext cx="7920000" cy="720723"/>
          </a:xfrm>
          <a:prstGeom prst="rect">
            <a:avLst/>
          </a:prstGeom>
          <a:solidFill>
            <a:srgbClr val="33339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00" y="1188000"/>
            <a:ext cx="8280000" cy="5040000"/>
          </a:xfrm>
          <a:prstGeom prst="rect">
            <a:avLst/>
          </a:prstGeom>
        </p:spPr>
        <p:txBody>
          <a:bodyPr vert="horz" lIns="72000" tIns="72000" rIns="72000" bIns="7200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2000" y="6372000"/>
            <a:ext cx="1149904" cy="36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rgbClr val="404040"/>
                </a:solidFill>
              </a:defRPr>
            </a:lvl1pPr>
          </a:lstStyle>
          <a:p>
            <a:fld id="{508CF936-83BC-41CE-89DC-5474EB893360}" type="datetime1">
              <a:rPr lang="zh-CN" altLang="en-US" smtClean="0"/>
              <a:t>2023/10/7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689904" y="6372000"/>
            <a:ext cx="5834096" cy="36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rgbClr val="404040"/>
                </a:solidFill>
              </a:defRPr>
            </a:lvl1pPr>
          </a:lstStyle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632000" y="6372000"/>
            <a:ext cx="1080000" cy="36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404040"/>
                </a:solidFill>
              </a:defRPr>
            </a:lvl1pPr>
          </a:lstStyle>
          <a:p>
            <a:fld id="{24A57B6C-934B-48B6-B496-329E090EEF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80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0" r:id="rId3"/>
    <p:sldLayoutId id="2147483679" r:id="rId4"/>
  </p:sldLayoutIdLst>
  <p:hf hdr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数据结构及其算法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2001" y="2952000"/>
            <a:ext cx="7920000" cy="3240000"/>
          </a:xfrm>
        </p:spPr>
        <p:txBody>
          <a:bodyPr rIns="180000" anchor="ctr"/>
          <a:lstStyle/>
          <a:p>
            <a:r>
              <a:rPr lang="zh-CN" altLang="en-US" sz="2800" dirty="0"/>
              <a:t>刘 东</a:t>
            </a:r>
            <a:endParaRPr lang="en-US" altLang="zh-CN" sz="2800" dirty="0"/>
          </a:p>
          <a:p>
            <a:r>
              <a:rPr lang="zh-CN" altLang="en-US" sz="2800" dirty="0"/>
              <a:t>信息科学技术学院</a:t>
            </a:r>
            <a:endParaRPr lang="en-US" altLang="zh-CN" sz="2800" dirty="0"/>
          </a:p>
          <a:p>
            <a:r>
              <a:rPr lang="zh-CN" altLang="en-US" sz="2800" dirty="0"/>
              <a:t>中国科学技术大学</a:t>
            </a:r>
            <a:endParaRPr lang="en-US" altLang="zh-CN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898833" y="258335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Data Structure and Algorithm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05830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路径和连通</a:t>
            </a:r>
            <a:endParaRPr lang="en-US" altLang="zh-CN" b="1" dirty="0"/>
          </a:p>
          <a:p>
            <a:r>
              <a:rPr lang="zh-CN" altLang="en-US" dirty="0"/>
              <a:t>路径</a:t>
            </a:r>
            <a:r>
              <a:rPr lang="en-US" altLang="zh-CN" dirty="0"/>
              <a:t>(path)</a:t>
            </a:r>
            <a:r>
              <a:rPr lang="zh-CN" altLang="en-US" dirty="0"/>
              <a:t>：图中两顶点</a:t>
            </a:r>
            <a:r>
              <a:rPr lang="en-US" altLang="zh-CN" dirty="0"/>
              <a:t>(</a:t>
            </a:r>
            <a:r>
              <a:rPr lang="en-US" altLang="zh-CN" dirty="0" err="1"/>
              <a:t>v,v</a:t>
            </a:r>
            <a:r>
              <a:rPr lang="en-US" altLang="zh-CN" dirty="0"/>
              <a:t>’)</a:t>
            </a:r>
            <a:r>
              <a:rPr lang="zh-CN" altLang="en-US" dirty="0"/>
              <a:t>之间的路径是一个顶点序列，序列的首元为</a:t>
            </a:r>
            <a:r>
              <a:rPr lang="en-US" altLang="zh-CN" dirty="0"/>
              <a:t>v</a:t>
            </a:r>
            <a:r>
              <a:rPr lang="zh-CN" altLang="en-US" dirty="0"/>
              <a:t>，末元为</a:t>
            </a:r>
            <a:r>
              <a:rPr lang="en-US" altLang="zh-CN" dirty="0"/>
              <a:t>v’</a:t>
            </a:r>
            <a:r>
              <a:rPr lang="zh-CN" altLang="en-US" dirty="0"/>
              <a:t>，序列中前后两元之间的边在图中存在</a:t>
            </a:r>
            <a:endParaRPr lang="en-US" altLang="zh-CN" dirty="0"/>
          </a:p>
          <a:p>
            <a:pPr lvl="1"/>
            <a:r>
              <a:rPr lang="zh-CN" altLang="en-US" dirty="0"/>
              <a:t>路径的长度是路径中的边的数目</a:t>
            </a:r>
            <a:endParaRPr lang="en-US" altLang="zh-CN" dirty="0"/>
          </a:p>
          <a:p>
            <a:pPr lvl="1"/>
            <a:r>
              <a:rPr lang="en-US" altLang="zh-CN" dirty="0"/>
              <a:t>v=v’</a:t>
            </a:r>
            <a:r>
              <a:rPr lang="zh-CN" altLang="en-US" dirty="0"/>
              <a:t>的路径称为回路或环</a:t>
            </a:r>
            <a:r>
              <a:rPr lang="en-US" altLang="zh-CN" dirty="0"/>
              <a:t>(cycle)</a:t>
            </a:r>
          </a:p>
          <a:p>
            <a:pPr lvl="1"/>
            <a:r>
              <a:rPr lang="zh-CN" altLang="en-US" dirty="0"/>
              <a:t>序列中顶点无重复的路径称为简单路径</a:t>
            </a:r>
            <a:endParaRPr lang="en-US" altLang="zh-CN" dirty="0"/>
          </a:p>
          <a:p>
            <a:r>
              <a:rPr lang="zh-CN" altLang="en-US" dirty="0"/>
              <a:t>连通：若路径</a:t>
            </a:r>
            <a:r>
              <a:rPr lang="en-US" altLang="zh-CN" dirty="0"/>
              <a:t>(</a:t>
            </a:r>
            <a:r>
              <a:rPr lang="en-US" altLang="zh-CN" dirty="0" err="1"/>
              <a:t>v,v</a:t>
            </a:r>
            <a:r>
              <a:rPr lang="en-US" altLang="zh-CN" dirty="0"/>
              <a:t>’)</a:t>
            </a:r>
            <a:r>
              <a:rPr lang="zh-CN" altLang="en-US" dirty="0"/>
              <a:t>存在，则称</a:t>
            </a:r>
            <a:r>
              <a:rPr lang="en-US" altLang="zh-CN" dirty="0"/>
              <a:t>v</a:t>
            </a:r>
            <a:r>
              <a:rPr lang="zh-CN" altLang="en-US" dirty="0"/>
              <a:t>与</a:t>
            </a:r>
            <a:r>
              <a:rPr lang="en-US" altLang="zh-CN" dirty="0"/>
              <a:t>v’</a:t>
            </a:r>
            <a:r>
              <a:rPr lang="zh-CN" altLang="en-US" dirty="0"/>
              <a:t>连通</a:t>
            </a:r>
            <a:endParaRPr lang="en-US" altLang="zh-CN" dirty="0"/>
          </a:p>
          <a:p>
            <a:r>
              <a:rPr lang="zh-CN" altLang="en-US" dirty="0"/>
              <a:t>任意两个顶点均连通的无向图称为连通图</a:t>
            </a:r>
            <a:endParaRPr lang="en-US" altLang="zh-CN" dirty="0"/>
          </a:p>
          <a:p>
            <a:r>
              <a:rPr lang="zh-CN" altLang="en-US" dirty="0"/>
              <a:t>任意一对顶点均连通的有向图称为强连通图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A4C7-B0E0-4328-8721-B6B42D5FF767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028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70F7-BB9C-426A-AC4B-52374603E349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52875"/>
          <a:stretch/>
        </p:blipFill>
        <p:spPr>
          <a:xfrm>
            <a:off x="1030904" y="1168248"/>
            <a:ext cx="1668753" cy="202739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48109"/>
          <a:stretch/>
        </p:blipFill>
        <p:spPr>
          <a:xfrm>
            <a:off x="1030904" y="3813075"/>
            <a:ext cx="1837509" cy="202739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105554" y="1164321"/>
            <a:ext cx="37753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(V1,V3,V4,V1,V2)</a:t>
            </a:r>
            <a:r>
              <a:rPr lang="zh-CN" altLang="en-US" dirty="0"/>
              <a:t>是一条路径，</a:t>
            </a:r>
            <a:endParaRPr lang="en-US" altLang="zh-CN" dirty="0"/>
          </a:p>
          <a:p>
            <a:r>
              <a:rPr lang="zh-CN" altLang="en-US" dirty="0"/>
              <a:t>长度为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不是简单路径</a:t>
            </a:r>
            <a:r>
              <a:rPr lang="en-US" altLang="zh-CN" dirty="0"/>
              <a:t>(V1</a:t>
            </a:r>
            <a:r>
              <a:rPr lang="zh-CN" altLang="en-US" dirty="0"/>
              <a:t>重复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(V1,V3,V4,V1)</a:t>
            </a:r>
            <a:r>
              <a:rPr lang="zh-CN" altLang="en-US" dirty="0"/>
              <a:t>是一条简单环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不是强连通图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3105554" y="3813075"/>
            <a:ext cx="33618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(V1,V2,V3,V5)</a:t>
            </a:r>
            <a:r>
              <a:rPr lang="zh-CN" altLang="en-US" dirty="0"/>
              <a:t>是一条路径，</a:t>
            </a:r>
            <a:endParaRPr lang="en-US" altLang="zh-CN" dirty="0"/>
          </a:p>
          <a:p>
            <a:r>
              <a:rPr lang="zh-CN" altLang="en-US" dirty="0"/>
              <a:t>长度为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是简单路径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(V2,V3,V5,V2)</a:t>
            </a:r>
            <a:r>
              <a:rPr lang="zh-CN" altLang="en-US" dirty="0"/>
              <a:t>是一条简单环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是连通图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3520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000" y="359230"/>
            <a:ext cx="3756824" cy="5868770"/>
          </a:xfrm>
        </p:spPr>
        <p:txBody>
          <a:bodyPr/>
          <a:lstStyle/>
          <a:p>
            <a:r>
              <a:rPr lang="zh-CN" altLang="en-US" b="1" dirty="0"/>
              <a:t>连通分量</a:t>
            </a:r>
            <a:endParaRPr lang="en-US" altLang="zh-CN" b="1" dirty="0"/>
          </a:p>
          <a:p>
            <a:r>
              <a:rPr lang="zh-CN" altLang="en-US" dirty="0"/>
              <a:t>无向图的极大连通子图称为连通分量</a:t>
            </a:r>
            <a:endParaRPr lang="en-US" altLang="zh-CN" dirty="0"/>
          </a:p>
          <a:p>
            <a:pPr lvl="1"/>
            <a:r>
              <a:rPr lang="zh-CN" altLang="en-US" dirty="0"/>
              <a:t>连通图的连通分量即为自身</a:t>
            </a:r>
            <a:endParaRPr lang="en-US" altLang="zh-CN" dirty="0"/>
          </a:p>
          <a:p>
            <a:r>
              <a:rPr lang="zh-CN" altLang="en-US" dirty="0"/>
              <a:t>有向图的极大强连通子图称为强连通分量</a:t>
            </a:r>
            <a:endParaRPr lang="en-US" altLang="zh-CN" dirty="0"/>
          </a:p>
          <a:p>
            <a:pPr lvl="1"/>
            <a:r>
              <a:rPr lang="zh-CN" altLang="en-US" dirty="0"/>
              <a:t>强连通图的强连通分量即为自身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BEE7-35F2-407A-BD8B-AFE66D77209F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27437"/>
            <a:ext cx="4267377" cy="20737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767" y="4247856"/>
            <a:ext cx="2287672" cy="178767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52875"/>
          <a:stretch/>
        </p:blipFill>
        <p:spPr>
          <a:xfrm>
            <a:off x="2402727" y="4167715"/>
            <a:ext cx="1668753" cy="2027398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6200503" y="2572582"/>
            <a:ext cx="165463" cy="18341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4360064" y="4998000"/>
            <a:ext cx="165463" cy="18341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440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生成树、生成森林</a:t>
            </a:r>
            <a:endParaRPr lang="en-US" altLang="zh-CN" b="1" dirty="0"/>
          </a:p>
          <a:p>
            <a:pPr lvl="1"/>
            <a:r>
              <a:rPr lang="zh-CN" altLang="en-US" dirty="0"/>
              <a:t>仅考虑无向图</a:t>
            </a:r>
            <a:endParaRPr lang="en-US" altLang="zh-CN" dirty="0"/>
          </a:p>
          <a:p>
            <a:r>
              <a:rPr lang="zh-CN" altLang="en-US" dirty="0"/>
              <a:t>从图中删去一些边，使得图中不再存在回路，则得到原图的生成树或生成森林</a:t>
            </a:r>
            <a:endParaRPr lang="en-US" altLang="zh-CN" dirty="0"/>
          </a:p>
          <a:p>
            <a:pPr lvl="1"/>
            <a:r>
              <a:rPr lang="zh-CN" altLang="en-US" dirty="0"/>
              <a:t>连通图得到生成树</a:t>
            </a:r>
            <a:endParaRPr lang="en-US" altLang="zh-CN" dirty="0"/>
          </a:p>
          <a:p>
            <a:pPr lvl="1"/>
            <a:r>
              <a:rPr lang="zh-CN" altLang="en-US" dirty="0"/>
              <a:t>非连通图得到生成森林</a:t>
            </a:r>
            <a:endParaRPr lang="en-US" altLang="zh-CN" dirty="0"/>
          </a:p>
          <a:p>
            <a:pPr lvl="1"/>
            <a:r>
              <a:rPr lang="zh-CN" altLang="en-US" dirty="0"/>
              <a:t>结果不一定唯一</a:t>
            </a:r>
            <a:endParaRPr lang="en-US" altLang="zh-CN" dirty="0"/>
          </a:p>
          <a:p>
            <a:r>
              <a:rPr lang="zh-CN" altLang="en-US" dirty="0"/>
              <a:t>根据树的性质，</a:t>
            </a:r>
            <a:r>
              <a:rPr lang="en-US" altLang="zh-CN" dirty="0"/>
              <a:t>n</a:t>
            </a:r>
            <a:r>
              <a:rPr lang="zh-CN" altLang="en-US" dirty="0"/>
              <a:t>个结点的树有且仅有</a:t>
            </a:r>
            <a:r>
              <a:rPr lang="en-US" altLang="zh-CN" dirty="0"/>
              <a:t>n-1</a:t>
            </a:r>
            <a:r>
              <a:rPr lang="zh-CN" altLang="en-US" dirty="0"/>
              <a:t>条边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E40D-45F0-4DE7-B937-6BFA442090A6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48109"/>
          <a:stretch/>
        </p:blipFill>
        <p:spPr>
          <a:xfrm>
            <a:off x="437604" y="3984069"/>
            <a:ext cx="1837509" cy="20273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48109"/>
          <a:stretch/>
        </p:blipFill>
        <p:spPr>
          <a:xfrm>
            <a:off x="2578849" y="3984069"/>
            <a:ext cx="1837509" cy="202739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668484" y="5033615"/>
            <a:ext cx="369120" cy="319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20484" y="5033615"/>
            <a:ext cx="369120" cy="319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2210434" y="4754945"/>
            <a:ext cx="408239" cy="3809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018" y="3984069"/>
            <a:ext cx="1993151" cy="215239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29" y="3984069"/>
            <a:ext cx="1993151" cy="2152398"/>
          </a:xfrm>
          <a:prstGeom prst="rect">
            <a:avLst/>
          </a:prstGeom>
        </p:spPr>
      </p:pic>
      <p:sp>
        <p:nvSpPr>
          <p:cNvPr id="16" name="右箭头 15"/>
          <p:cNvSpPr/>
          <p:nvPr/>
        </p:nvSpPr>
        <p:spPr>
          <a:xfrm>
            <a:off x="6589490" y="4677782"/>
            <a:ext cx="408239" cy="3809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28098" y="5710108"/>
            <a:ext cx="1332411" cy="1760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 rot="5400000">
            <a:off x="8378721" y="5079253"/>
            <a:ext cx="168312" cy="127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19388" y="4047384"/>
            <a:ext cx="1332411" cy="1760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484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图的表示与实现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多重链表法</a:t>
            </a:r>
            <a:endParaRPr lang="en-US" altLang="zh-CN" dirty="0"/>
          </a:p>
          <a:p>
            <a:r>
              <a:rPr lang="zh-CN" altLang="en-US" dirty="0"/>
              <a:t>邻接矩阵法</a:t>
            </a:r>
            <a:endParaRPr lang="en-US" altLang="zh-CN" dirty="0"/>
          </a:p>
          <a:p>
            <a:r>
              <a:rPr lang="zh-CN" altLang="en-US" dirty="0"/>
              <a:t>邻接表法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AF05-7C14-41C4-B08A-265E6458D7A1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52875"/>
          <a:stretch/>
        </p:blipFill>
        <p:spPr>
          <a:xfrm>
            <a:off x="3381877" y="1870330"/>
            <a:ext cx="1668753" cy="20273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48109"/>
          <a:stretch/>
        </p:blipFill>
        <p:spPr>
          <a:xfrm>
            <a:off x="3297498" y="3813075"/>
            <a:ext cx="1837509" cy="20273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9386" y="1446637"/>
            <a:ext cx="3301370" cy="473287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83341" y="4760258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多重链表法表示</a:t>
            </a:r>
            <a:endParaRPr lang="en-US" altLang="zh-CN" dirty="0"/>
          </a:p>
          <a:p>
            <a:r>
              <a:rPr lang="en-US" altLang="zh-CN" dirty="0"/>
              <a:t>(a) </a:t>
            </a:r>
            <a:r>
              <a:rPr lang="zh-CN" altLang="en-US" dirty="0"/>
              <a:t>有向图</a:t>
            </a:r>
            <a:endParaRPr lang="en-US" altLang="zh-CN" dirty="0"/>
          </a:p>
          <a:p>
            <a:r>
              <a:rPr lang="en-US" altLang="zh-CN" dirty="0"/>
              <a:t>(b) </a:t>
            </a:r>
            <a:r>
              <a:rPr lang="zh-CN" altLang="en-US" dirty="0"/>
              <a:t>无向图</a:t>
            </a:r>
          </a:p>
        </p:txBody>
      </p:sp>
    </p:spTree>
    <p:extLst>
      <p:ext uri="{BB962C8B-B14F-4D97-AF65-F5344CB8AC3E}">
        <p14:creationId xmlns:p14="http://schemas.microsoft.com/office/powerpoint/2010/main" val="4258972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邻接矩阵法：用二维数组（矩阵）记录顶点之间的边信息</a:t>
            </a:r>
            <a:endParaRPr lang="en-US" altLang="zh-CN" dirty="0"/>
          </a:p>
          <a:p>
            <a:r>
              <a:rPr lang="zh-CN" altLang="en-US" dirty="0"/>
              <a:t>无向图可以只存储矩阵的上</a:t>
            </a:r>
            <a:r>
              <a:rPr lang="en-US" altLang="zh-CN" dirty="0"/>
              <a:t>/</a:t>
            </a:r>
            <a:r>
              <a:rPr lang="zh-CN" altLang="en-US" dirty="0"/>
              <a:t>下三角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ACAA-C05A-42E5-B596-957D7F32DD6D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52875"/>
          <a:stretch/>
        </p:blipFill>
        <p:spPr>
          <a:xfrm>
            <a:off x="1912561" y="2203695"/>
            <a:ext cx="1668753" cy="20273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48109"/>
          <a:stretch/>
        </p:blipFill>
        <p:spPr>
          <a:xfrm>
            <a:off x="1912561" y="4231093"/>
            <a:ext cx="1837509" cy="20273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r="54871"/>
          <a:stretch/>
        </p:blipFill>
        <p:spPr>
          <a:xfrm>
            <a:off x="4825534" y="2204794"/>
            <a:ext cx="2698466" cy="17945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48769"/>
          <a:stretch/>
        </p:blipFill>
        <p:spPr>
          <a:xfrm>
            <a:off x="4825534" y="4231093"/>
            <a:ext cx="3063334" cy="179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89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对于网，邻接矩阵还可以记录边的权值，以特殊值（如无穷大）表示没有边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C5B0-62BE-4517-83D3-61B687459910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b="21354"/>
          <a:stretch/>
        </p:blipFill>
        <p:spPr>
          <a:xfrm>
            <a:off x="1239808" y="1874193"/>
            <a:ext cx="6664384" cy="297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82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zh-CN" altLang="en-US" dirty="0"/>
              <a:t>邻接矩阵法的实现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A00D-F1E4-4C4E-AB75-D1C06FB3F82B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2000" y="1015253"/>
            <a:ext cx="613661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MAX_VERTEX_NUM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图的类型：有向图、有向网、无向图、无向网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{DG, DN, UDG, UDN}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GraphKind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en-US" altLang="zh-CN" i="1" kern="0" dirty="0" err="1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VertexType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表示顶点的类型，例如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i="1" kern="0" dirty="0" err="1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VertexType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vexs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[MAX_VERTEX_NUM];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en-US" altLang="zh-CN" i="1" kern="0" dirty="0" err="1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ArcType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表示边和权值的类型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若为无权图，可取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型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若为网，可取</a:t>
            </a:r>
            <a:r>
              <a:rPr lang="en-US" altLang="zh-CN" i="1" kern="0" dirty="0" err="1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型、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float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型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ArcType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arcs[MAX_VERTEX_NUM][MAX_VERTEX_NUM];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vexnum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arcnum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GraphKind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kind;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MGraph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70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6.1 </a:t>
            </a:r>
            <a:r>
              <a:rPr lang="zh-CN" altLang="en-US" dirty="0"/>
              <a:t>使用邻接矩阵构造无向网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7048-D4FB-4523-93E7-AF7EA833AACD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2000" y="1001803"/>
            <a:ext cx="802014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CreateUDN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MGraph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G.kind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UDN;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UDN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表示无向网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cin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G.vexnum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G.arcnum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i,j,k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G.vexnum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cin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G.vexs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读入顶点数据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G.vexnum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(j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j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G.vexnum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j)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G.arcs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][j]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INFINITY;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例如，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INFINITY=INT_MAX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(k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k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G.arcnum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k)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VertexType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vi,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vj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WeightType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cin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vi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vj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LocateVex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(G, vi); j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LocateVex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(G,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vj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G.arcs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][j]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G.arcs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[j][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w;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无向网的邻接矩阵是对称的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3377" y="2273253"/>
            <a:ext cx="5123518" cy="1785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算法</a:t>
            </a:r>
            <a:r>
              <a:rPr lang="en-US" altLang="zh-CN" dirty="0"/>
              <a:t>6.2 </a:t>
            </a:r>
            <a:r>
              <a:rPr lang="zh-CN" altLang="en-US" dirty="0"/>
              <a:t>查找顶点</a:t>
            </a:r>
            <a:endParaRPr lang="en-US" altLang="zh-CN" dirty="0"/>
          </a:p>
          <a:p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LocateVex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MGraph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G,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VertexType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G.vexnum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G.vexs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v)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邻接表法：对每个顶点建立一个单链表用于存储相关的边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3338-FE88-4A05-BE54-22F41E622DE3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573" y="1789644"/>
            <a:ext cx="4664384" cy="44383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r="52875"/>
          <a:stretch/>
        </p:blipFill>
        <p:spPr>
          <a:xfrm>
            <a:off x="989453" y="1789644"/>
            <a:ext cx="1668753" cy="20273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l="48109"/>
          <a:stretch/>
        </p:blipFill>
        <p:spPr>
          <a:xfrm>
            <a:off x="989453" y="3817042"/>
            <a:ext cx="1837509" cy="202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3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图的基本概念</a:t>
            </a:r>
            <a:endParaRPr lang="en-US" altLang="zh-CN" dirty="0"/>
          </a:p>
          <a:p>
            <a:r>
              <a:rPr lang="en-US" altLang="zh-CN" dirty="0"/>
              <a:t>6.2 </a:t>
            </a:r>
            <a:r>
              <a:rPr lang="zh-CN" altLang="en-US" dirty="0"/>
              <a:t>图的表示与实现</a:t>
            </a:r>
            <a:endParaRPr lang="en-US" altLang="zh-CN" dirty="0"/>
          </a:p>
          <a:p>
            <a:r>
              <a:rPr lang="en-US" altLang="zh-CN" dirty="0"/>
              <a:t>6.3 </a:t>
            </a:r>
            <a:r>
              <a:rPr lang="zh-CN" altLang="en-US" dirty="0"/>
              <a:t>图的遍历</a:t>
            </a:r>
            <a:endParaRPr lang="en-US" altLang="zh-CN" dirty="0"/>
          </a:p>
          <a:p>
            <a:r>
              <a:rPr lang="en-US" altLang="zh-CN" dirty="0"/>
              <a:t>6.4 </a:t>
            </a:r>
            <a:r>
              <a:rPr lang="zh-CN" altLang="en-US" dirty="0"/>
              <a:t>最小生成树</a:t>
            </a:r>
            <a:endParaRPr lang="en-US" altLang="zh-CN" dirty="0"/>
          </a:p>
          <a:p>
            <a:r>
              <a:rPr lang="en-US" altLang="zh-CN" dirty="0"/>
              <a:t>6.5 </a:t>
            </a:r>
            <a:r>
              <a:rPr lang="zh-CN" altLang="en-US" dirty="0"/>
              <a:t>拓扑排序</a:t>
            </a:r>
            <a:endParaRPr lang="en-US" altLang="zh-CN" dirty="0"/>
          </a:p>
          <a:p>
            <a:r>
              <a:rPr lang="en-US" altLang="zh-CN" dirty="0"/>
              <a:t>6.6 </a:t>
            </a:r>
            <a:r>
              <a:rPr lang="zh-CN" altLang="en-US" dirty="0"/>
              <a:t>关键路径</a:t>
            </a:r>
            <a:endParaRPr lang="en-US" altLang="zh-CN" dirty="0"/>
          </a:p>
          <a:p>
            <a:r>
              <a:rPr lang="en-US" altLang="zh-CN" dirty="0"/>
              <a:t>6.7 </a:t>
            </a:r>
            <a:r>
              <a:rPr lang="zh-CN" altLang="en-US" dirty="0"/>
              <a:t>最短路径</a:t>
            </a:r>
            <a:endParaRPr lang="en-US" altLang="zh-CN" dirty="0"/>
          </a:p>
          <a:p>
            <a:r>
              <a:rPr lang="en-US" altLang="zh-CN" dirty="0"/>
              <a:t>6.8 </a:t>
            </a:r>
            <a:r>
              <a:rPr lang="zh-CN" altLang="en-US" dirty="0"/>
              <a:t>最大流问题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13CDF-C90F-4D3E-80A0-337981B7EC70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25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zh-CN" altLang="en-US" dirty="0"/>
              <a:t>邻接表</a:t>
            </a:r>
            <a:r>
              <a:rPr lang="en-US" altLang="zh-CN" dirty="0"/>
              <a:t>(adjacency list)</a:t>
            </a:r>
            <a:r>
              <a:rPr lang="zh-CN" altLang="en-US" dirty="0"/>
              <a:t>法的实现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6EC7-D632-4B76-8A2D-8F2197089E6C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524" y="1620883"/>
            <a:ext cx="3515834" cy="334546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2000" y="1317812"/>
            <a:ext cx="499688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ArcNode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adjvex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WeightType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weight;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ArcNode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nextarc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VertexType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data;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ArcNode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firstarc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VertexNode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AdjList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[MAX_VERTEX_NUM];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AdjList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vertices;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vexnum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arcnum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GraphKind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kind;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ALGraph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770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6.6 </a:t>
            </a:r>
            <a:r>
              <a:rPr lang="zh-CN" altLang="en-US" dirty="0"/>
              <a:t>使用邻接表构造无向网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ECB8-DA6B-45DA-BF89-C2CF800EE0A5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4001" y="988359"/>
            <a:ext cx="879599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CreateUDN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ALGraph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G.kind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UDN;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cin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G.vexnum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G.arcnum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i,j,k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G.vexnum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cin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G.vertices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].data;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G.vertices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].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firstarc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(k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k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G.arcnum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k)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VertexType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vi,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vj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WeightType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cin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vi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vj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LocateVex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(G, vi); j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LocateVex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(G.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vj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ArcNode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ArcNode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adjvex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j;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weight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nextarc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G.vertices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].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firstarc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G.vertices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].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firstarc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p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ArcNode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adjvex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weight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nextarc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G.vertices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[j].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firstarc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G.vertices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[j].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firstarc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9077" y="4384346"/>
            <a:ext cx="550343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算法</a:t>
            </a:r>
            <a:r>
              <a:rPr lang="en-US" altLang="zh-CN" dirty="0"/>
              <a:t>6.7 </a:t>
            </a:r>
            <a:r>
              <a:rPr lang="zh-CN" altLang="en-US" dirty="0"/>
              <a:t>查找顶点</a:t>
            </a:r>
            <a:endParaRPr lang="en-US" altLang="zh-CN" dirty="0"/>
          </a:p>
          <a:p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LocateVex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ALGraph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G,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VertexType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G.vexnum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G.vertices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].data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v)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57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邻接表的缺点</a:t>
            </a:r>
            <a:endParaRPr lang="en-US" altLang="zh-CN" dirty="0"/>
          </a:p>
          <a:p>
            <a:r>
              <a:rPr lang="zh-CN" altLang="en-US" dirty="0"/>
              <a:t>对无向图：每条边存储两遍，存在冗余</a:t>
            </a:r>
            <a:endParaRPr lang="en-US" altLang="zh-CN" dirty="0"/>
          </a:p>
          <a:p>
            <a:r>
              <a:rPr lang="zh-CN" altLang="en-US" dirty="0"/>
              <a:t>对有向图：每条边存储一遍，但不容易找到“入边”</a:t>
            </a:r>
            <a:endParaRPr lang="en-US" altLang="zh-CN" dirty="0"/>
          </a:p>
          <a:p>
            <a:pPr lvl="1"/>
            <a:r>
              <a:rPr lang="zh-CN" altLang="en-US" dirty="0"/>
              <a:t>可使用逆邻接表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514A-188F-4288-BCC4-50B875CA8AA8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r="52875"/>
          <a:stretch/>
        </p:blipFill>
        <p:spPr>
          <a:xfrm>
            <a:off x="3737624" y="2159359"/>
            <a:ext cx="1668753" cy="20273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r="24462" b="73099"/>
          <a:stretch/>
        </p:blipFill>
        <p:spPr>
          <a:xfrm>
            <a:off x="1542957" y="4330757"/>
            <a:ext cx="2642534" cy="12893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69692" r="45940" b="4416"/>
          <a:stretch/>
        </p:blipFill>
        <p:spPr>
          <a:xfrm>
            <a:off x="5709867" y="4354936"/>
            <a:ext cx="1891177" cy="12409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079394" y="57640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邻接表：出边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755209" y="576407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逆邻接表：入边</a:t>
            </a:r>
          </a:p>
        </p:txBody>
      </p:sp>
    </p:spTree>
    <p:extLst>
      <p:ext uri="{BB962C8B-B14F-4D97-AF65-F5344CB8AC3E}">
        <p14:creationId xmlns:p14="http://schemas.microsoft.com/office/powerpoint/2010/main" val="4152797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1" dirty="0"/>
              <a:t>邻接表的改进</a:t>
            </a:r>
            <a:endParaRPr lang="en-US" altLang="zh-CN" i="1" dirty="0"/>
          </a:p>
          <a:p>
            <a:r>
              <a:rPr lang="zh-CN" altLang="en-US" i="1" dirty="0"/>
              <a:t>无向图可使用邻接多重表</a:t>
            </a:r>
            <a:endParaRPr lang="en-US" altLang="zh-CN" i="1" dirty="0"/>
          </a:p>
          <a:p>
            <a:r>
              <a:rPr lang="zh-CN" altLang="en-US" i="1" dirty="0"/>
              <a:t>有向图可使用十字链表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9BC-C7E7-420B-B87F-02FC1FF15519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36"/>
          <a:stretch/>
        </p:blipFill>
        <p:spPr>
          <a:xfrm>
            <a:off x="4392000" y="544599"/>
            <a:ext cx="4320000" cy="20746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00"/>
          <a:stretch/>
        </p:blipFill>
        <p:spPr>
          <a:xfrm>
            <a:off x="1026000" y="2904541"/>
            <a:ext cx="7092000" cy="311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167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</a:t>
            </a:r>
            <a:r>
              <a:rPr lang="zh-CN" altLang="en-US" dirty="0"/>
              <a:t>图的遍历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图的遍历：按照一定的顺序逐个访问图中所有顶点，使得每个顶点都被且仅被访问一次</a:t>
            </a:r>
            <a:endParaRPr lang="en-US" altLang="zh-CN" dirty="0"/>
          </a:p>
          <a:p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从哪个顶点开始</a:t>
            </a:r>
            <a:endParaRPr lang="en-US" altLang="zh-CN" dirty="0"/>
          </a:p>
          <a:p>
            <a:pPr lvl="1"/>
            <a:r>
              <a:rPr lang="zh-CN" altLang="en-US" dirty="0"/>
              <a:t>非连通</a:t>
            </a:r>
            <a:r>
              <a:rPr lang="en-US" altLang="zh-CN" dirty="0"/>
              <a:t>/</a:t>
            </a:r>
            <a:r>
              <a:rPr lang="zh-CN" altLang="en-US" dirty="0"/>
              <a:t>非强连通图的遍历</a:t>
            </a:r>
            <a:endParaRPr lang="en-US" altLang="zh-CN" dirty="0"/>
          </a:p>
          <a:p>
            <a:pPr lvl="1"/>
            <a:r>
              <a:rPr lang="zh-CN" altLang="en-US" dirty="0"/>
              <a:t>图中可能存在回路，避免重复访问</a:t>
            </a:r>
            <a:endParaRPr lang="en-US" altLang="zh-CN" dirty="0"/>
          </a:p>
          <a:p>
            <a:r>
              <a:rPr lang="zh-CN" altLang="en-US" dirty="0"/>
              <a:t>解决方案：设置辅助数组</a:t>
            </a:r>
            <a:endParaRPr lang="en-US" altLang="zh-CN" dirty="0"/>
          </a:p>
          <a:p>
            <a:pPr lvl="1"/>
            <a:r>
              <a:rPr lang="en-US" altLang="zh-CN" dirty="0"/>
              <a:t>bool visited[0...n-1]</a:t>
            </a:r>
            <a:r>
              <a:rPr lang="zh-CN" altLang="en-US" dirty="0"/>
              <a:t>，</a:t>
            </a:r>
            <a:r>
              <a:rPr lang="en-US" altLang="zh-CN" dirty="0"/>
              <a:t>false&lt;-&gt;true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visited[0...n-1]</a:t>
            </a:r>
            <a:r>
              <a:rPr lang="zh-CN" altLang="en-US" dirty="0"/>
              <a:t>，</a:t>
            </a:r>
            <a:r>
              <a:rPr lang="en-US" altLang="zh-CN" dirty="0"/>
              <a:t>0&lt;-&gt;1~n</a:t>
            </a:r>
          </a:p>
          <a:p>
            <a:r>
              <a:rPr lang="zh-CN" altLang="en-US" dirty="0"/>
              <a:t>两种遍历方式</a:t>
            </a:r>
            <a:endParaRPr lang="en-US" altLang="zh-CN" dirty="0"/>
          </a:p>
          <a:p>
            <a:pPr lvl="1"/>
            <a:r>
              <a:rPr lang="zh-CN" altLang="en-US" dirty="0"/>
              <a:t>深度优先</a:t>
            </a:r>
            <a:r>
              <a:rPr lang="en-US" altLang="zh-CN" dirty="0"/>
              <a:t>(depth first)</a:t>
            </a:r>
          </a:p>
          <a:p>
            <a:pPr lvl="1"/>
            <a:r>
              <a:rPr lang="zh-CN" altLang="en-US" dirty="0"/>
              <a:t>广度优先</a:t>
            </a:r>
            <a:r>
              <a:rPr lang="en-US" altLang="zh-CN" dirty="0"/>
              <a:t>(breadth first)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E930-253F-45B7-BE99-E91E72EA0ED5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63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深度优先搜索</a:t>
            </a:r>
            <a:r>
              <a:rPr lang="en-US" altLang="zh-CN" dirty="0"/>
              <a:t>(DFS)</a:t>
            </a:r>
            <a:r>
              <a:rPr lang="zh-CN" altLang="en-US" dirty="0"/>
              <a:t>遍历</a:t>
            </a:r>
            <a:endParaRPr lang="en-US" altLang="zh-CN" dirty="0"/>
          </a:p>
          <a:p>
            <a:r>
              <a:rPr lang="zh-CN" altLang="en-US" dirty="0"/>
              <a:t>类似于树的先根遍历</a:t>
            </a:r>
            <a:endParaRPr lang="en-US" altLang="zh-CN" dirty="0"/>
          </a:p>
          <a:p>
            <a:r>
              <a:rPr lang="zh-CN" altLang="en-US" dirty="0"/>
              <a:t>可用栈实现，也可用递归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027E-2D5E-42EA-AFD9-651CD9027EA7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849" y="2885530"/>
            <a:ext cx="4226028" cy="274657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814354" y="2885530"/>
            <a:ext cx="609600" cy="64144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09802" y="3464650"/>
            <a:ext cx="609600" cy="64144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14849" y="4213368"/>
            <a:ext cx="609600" cy="64144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79372" y="4990665"/>
            <a:ext cx="609600" cy="64144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289599" y="4173877"/>
            <a:ext cx="609600" cy="64144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3021874" y="2952205"/>
            <a:ext cx="572525" cy="348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2246812" y="3811386"/>
            <a:ext cx="329740" cy="362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697945" y="4963629"/>
            <a:ext cx="591654" cy="3477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4016829" y="4534088"/>
            <a:ext cx="191398" cy="388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166925" y="4538975"/>
            <a:ext cx="158932" cy="3158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2767645" y="5137507"/>
            <a:ext cx="381624" cy="232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2167346" y="3667386"/>
            <a:ext cx="244336" cy="282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2988033" y="2827004"/>
            <a:ext cx="449379" cy="248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519158" y="3567276"/>
            <a:ext cx="348934" cy="189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018906" y="3436070"/>
            <a:ext cx="609600" cy="64144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628506" y="4189288"/>
            <a:ext cx="609600" cy="64144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423952" y="4203205"/>
            <a:ext cx="609600" cy="64144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5716682" y="3785370"/>
            <a:ext cx="283524" cy="320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5156562" y="4659440"/>
            <a:ext cx="269578" cy="2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5164774" y="4769254"/>
            <a:ext cx="283083" cy="89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 flipV="1">
            <a:off x="5855225" y="3662033"/>
            <a:ext cx="233157" cy="2809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 flipV="1">
            <a:off x="4650673" y="3206153"/>
            <a:ext cx="243482" cy="113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5899014" y="2827004"/>
            <a:ext cx="504000" cy="504000"/>
            <a:chOff x="6532519" y="1976846"/>
            <a:chExt cx="504000" cy="504000"/>
          </a:xfrm>
        </p:grpSpPr>
        <p:sp>
          <p:nvSpPr>
            <p:cNvPr id="44" name="椭圆 43"/>
            <p:cNvSpPr/>
            <p:nvPr/>
          </p:nvSpPr>
          <p:spPr>
            <a:xfrm>
              <a:off x="6532519" y="1976846"/>
              <a:ext cx="504000" cy="50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baseline="-25000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576770" y="204418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/>
                <a:t>V</a:t>
              </a:r>
              <a:r>
                <a:rPr lang="en-US" altLang="zh-CN" baseline="-25000" dirty="0"/>
                <a:t>9</a:t>
              </a:r>
              <a:endParaRPr lang="zh-CN" altLang="en-US" baseline="-25000" dirty="0"/>
            </a:p>
          </p:txBody>
        </p:sp>
      </p:grpSp>
      <p:sp>
        <p:nvSpPr>
          <p:cNvPr id="47" name="矩形 46"/>
          <p:cNvSpPr/>
          <p:nvPr/>
        </p:nvSpPr>
        <p:spPr>
          <a:xfrm>
            <a:off x="5835081" y="2732176"/>
            <a:ext cx="609600" cy="64144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07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31" grpId="0" animBg="1"/>
      <p:bldP spid="32" grpId="0" animBg="1"/>
      <p:bldP spid="33" grpId="0" animBg="1"/>
      <p:bldP spid="4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6.11</a:t>
            </a:r>
            <a:r>
              <a:rPr lang="zh-CN" altLang="en-US" dirty="0"/>
              <a:t>、</a:t>
            </a:r>
            <a:r>
              <a:rPr lang="en-US" altLang="zh-CN" dirty="0"/>
              <a:t>6.12 </a:t>
            </a:r>
            <a:r>
              <a:rPr lang="zh-CN" altLang="en-US" dirty="0"/>
              <a:t>深度优先遍历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BAE3-0EE4-4324-885A-0CDAE7AF1A8A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2000" y="880780"/>
            <a:ext cx="727635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visited[MAX_VERTEX_NUM];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DFS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(Graph G,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Visit(v); visited[v]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AdjVex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(G, v); w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w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AdjVex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(G, v, w))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visited[w])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DFS(G, w);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DFSTraverse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(Graph G)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v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G.vexnum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visited[v]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v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G.vexnum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visited[v])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DFS(G, v);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03692" y="2057400"/>
            <a:ext cx="6136616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AdjVex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MGraph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G,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v,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j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G.vexnum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j)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G.arcs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[v][j]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INFINITY)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AdjVex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ALGraph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G,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v,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ArcNode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G.vertices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[v].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firstarc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(w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(p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adjvex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w) p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nextarc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(p) p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nextarc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adjvex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23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递归调用过程</a:t>
            </a:r>
            <a:endParaRPr lang="en-US" altLang="zh-CN" dirty="0"/>
          </a:p>
          <a:p>
            <a:r>
              <a:rPr lang="zh-CN" altLang="en-US" dirty="0"/>
              <a:t>得到生成森林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ECE8-3F04-4BEE-AFA1-8FDED9763AFA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566" y="3626045"/>
            <a:ext cx="4226028" cy="2746576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7516731" y="3567519"/>
            <a:ext cx="504000" cy="504000"/>
            <a:chOff x="6532519" y="1976846"/>
            <a:chExt cx="504000" cy="504000"/>
          </a:xfrm>
        </p:grpSpPr>
        <p:sp>
          <p:nvSpPr>
            <p:cNvPr id="8" name="椭圆 7"/>
            <p:cNvSpPr/>
            <p:nvPr/>
          </p:nvSpPr>
          <p:spPr>
            <a:xfrm>
              <a:off x="6532519" y="1976846"/>
              <a:ext cx="504000" cy="50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baseline="-250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576770" y="204418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/>
                <a:t>V</a:t>
              </a:r>
              <a:r>
                <a:rPr lang="en-US" altLang="zh-CN" baseline="-25000" dirty="0"/>
                <a:t>9</a:t>
              </a:r>
              <a:endParaRPr lang="zh-CN" altLang="en-US" baseline="-25000" dirty="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494708" y="90656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DFSTraverse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702473" y="1382737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DFS(G,V1)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671188" y="186535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DFS(G,V2)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44219" y="2387243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DFS(G,V4)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99305" y="296167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DFS(G,V8)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221663" y="3556136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DFS(G,V5)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632566" y="186201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DFS(G,V3)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967846" y="2387243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DFS(G,V7)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483120" y="2963816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DFS(G,V6)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195815" y="1382737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DFS(G,V9)</a:t>
            </a:r>
            <a:endParaRPr lang="zh-CN" altLang="en-US" dirty="0"/>
          </a:p>
        </p:txBody>
      </p:sp>
      <p:cxnSp>
        <p:nvCxnSpPr>
          <p:cNvPr id="21" name="直接连接符 20"/>
          <p:cNvCxnSpPr>
            <a:endCxn id="11" idx="0"/>
          </p:cNvCxnSpPr>
          <p:nvPr/>
        </p:nvCxnSpPr>
        <p:spPr>
          <a:xfrm flipH="1">
            <a:off x="3415168" y="1210491"/>
            <a:ext cx="434021" cy="17224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2383883" y="1706600"/>
            <a:ext cx="434021" cy="17224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1539903" y="2214997"/>
            <a:ext cx="434021" cy="17224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1185980" y="2700900"/>
            <a:ext cx="0" cy="31404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1185980" y="3293615"/>
            <a:ext cx="434020" cy="27390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3750046" y="1710329"/>
            <a:ext cx="435600" cy="1728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 flipV="1">
            <a:off x="3973378" y="2217255"/>
            <a:ext cx="435600" cy="1728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4703927" y="2700900"/>
            <a:ext cx="0" cy="31404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 flipV="1">
            <a:off x="4997424" y="1206717"/>
            <a:ext cx="435600" cy="1728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36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14849" y="2885530"/>
            <a:ext cx="4226028" cy="2746576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 flipV="1">
            <a:off x="2394857" y="3753394"/>
            <a:ext cx="3504157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广度优先搜索</a:t>
            </a:r>
            <a:r>
              <a:rPr lang="en-US" altLang="zh-CN" dirty="0"/>
              <a:t>(BFS)</a:t>
            </a:r>
            <a:r>
              <a:rPr lang="zh-CN" altLang="en-US" dirty="0"/>
              <a:t>遍历</a:t>
            </a:r>
            <a:endParaRPr lang="en-US" altLang="zh-CN" dirty="0"/>
          </a:p>
          <a:p>
            <a:r>
              <a:rPr lang="zh-CN" altLang="en-US" dirty="0"/>
              <a:t>类似于树的层序遍历</a:t>
            </a:r>
            <a:endParaRPr lang="en-US" altLang="zh-CN" dirty="0"/>
          </a:p>
          <a:p>
            <a:r>
              <a:rPr lang="zh-CN" altLang="en-US" dirty="0"/>
              <a:t>用队列实现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C607-C5CA-4544-B748-A197E66B1985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28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5899014" y="2827004"/>
            <a:ext cx="504000" cy="504000"/>
            <a:chOff x="6532519" y="1976846"/>
            <a:chExt cx="504000" cy="504000"/>
          </a:xfrm>
        </p:grpSpPr>
        <p:sp>
          <p:nvSpPr>
            <p:cNvPr id="9" name="椭圆 8"/>
            <p:cNvSpPr/>
            <p:nvPr/>
          </p:nvSpPr>
          <p:spPr>
            <a:xfrm>
              <a:off x="6532519" y="1976846"/>
              <a:ext cx="504000" cy="50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baseline="-250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576770" y="204418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/>
                <a:t>V</a:t>
              </a:r>
              <a:r>
                <a:rPr lang="en-US" altLang="zh-CN" baseline="-25000" dirty="0"/>
                <a:t>9</a:t>
              </a:r>
              <a:endParaRPr lang="zh-CN" altLang="en-US" baseline="-25000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3814354" y="2885530"/>
            <a:ext cx="609600" cy="64144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666407" y="3432673"/>
            <a:ext cx="609600" cy="64144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010198" y="3432673"/>
            <a:ext cx="609600" cy="64144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56807" y="4186273"/>
            <a:ext cx="609600" cy="64144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292368" y="4186273"/>
            <a:ext cx="609600" cy="64144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461822" y="4186273"/>
            <a:ext cx="609600" cy="64144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639457" y="4186273"/>
            <a:ext cx="609600" cy="64144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670662" y="5012960"/>
            <a:ext cx="609600" cy="64144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846214" y="2768598"/>
            <a:ext cx="609600" cy="64144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2014848" y="4506993"/>
            <a:ext cx="4248000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2528183" y="5338034"/>
            <a:ext cx="3504157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20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6.15 </a:t>
            </a:r>
            <a:r>
              <a:rPr lang="zh-CN" altLang="en-US" dirty="0"/>
              <a:t>广度优先遍历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C921-80E9-4938-A5ED-C7F63B7FF2C3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2000" y="860608"/>
            <a:ext cx="752962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visited[MAX_VERTEX_NUM];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BFS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(Graph G,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Visit(v); visited[v]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Queue Q;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InitQueue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(Q);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EnQueue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(Q, v);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QueueEmpty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(Q))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DeQueue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(Q, v);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AdjVex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(G, v); w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w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AdjVex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(G, v, w))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visited[w])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Visit(w); visited[w]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EnQueue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(Q, w);</a:t>
            </a: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}</a:t>
            </a: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BFSTraverse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(Graph G)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v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G.vexnum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visited[v]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v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G.vexnum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visited[v])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BFS(G, v);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42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图的基本概念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</a:t>
            </a:r>
            <a:r>
              <a:rPr lang="en-US" altLang="zh-CN" dirty="0"/>
              <a:t>(graph)</a:t>
            </a:r>
            <a:r>
              <a:rPr lang="zh-CN" altLang="en-US" dirty="0"/>
              <a:t>：任意两个数据元素之间可以存在关系的数据结构</a:t>
            </a:r>
            <a:endParaRPr lang="en-US" altLang="zh-CN" dirty="0"/>
          </a:p>
          <a:p>
            <a:pPr lvl="1"/>
            <a:r>
              <a:rPr lang="zh-CN" altLang="en-US" dirty="0"/>
              <a:t>线性表：前驱、后继关系</a:t>
            </a:r>
            <a:endParaRPr lang="en-US" altLang="zh-CN" dirty="0"/>
          </a:p>
          <a:p>
            <a:pPr lvl="1"/>
            <a:r>
              <a:rPr lang="zh-CN" altLang="en-US" dirty="0"/>
              <a:t>树：双亲、孩子关系</a:t>
            </a:r>
            <a:endParaRPr lang="en-US" altLang="zh-CN" dirty="0"/>
          </a:p>
          <a:p>
            <a:r>
              <a:rPr lang="zh-CN" altLang="en-US" dirty="0"/>
              <a:t>图论</a:t>
            </a:r>
            <a:r>
              <a:rPr lang="en-US" altLang="zh-CN" dirty="0"/>
              <a:t>(graph theory)</a:t>
            </a:r>
            <a:r>
              <a:rPr lang="zh-CN" altLang="en-US" dirty="0"/>
              <a:t>：数学和计算机科学中研究图状结构的理论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2276-8F2C-4763-95D8-9B25B22FC36D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33" y="3961050"/>
            <a:ext cx="2876550" cy="2266950"/>
          </a:xfrm>
          <a:prstGeom prst="rect">
            <a:avLst/>
          </a:prstGeom>
        </p:spPr>
      </p:pic>
      <p:pic>
        <p:nvPicPr>
          <p:cNvPr id="68610" name="Picture 2" descr="http://upload.wikimedia.org/wikipedia/commons/thumb/6/61/Konigsburg_graph.svg/500px-Konigsburg_graph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319" y="3970739"/>
            <a:ext cx="2821577" cy="225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3701142" y="397073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柯尼斯堡七桥问题</a:t>
            </a:r>
            <a:endParaRPr lang="en-US" altLang="zh-CN" dirty="0"/>
          </a:p>
          <a:p>
            <a:r>
              <a:rPr lang="zh-CN" altLang="en-US" dirty="0"/>
              <a:t>欧拉，</a:t>
            </a:r>
            <a:r>
              <a:rPr lang="en-US" altLang="zh-CN" dirty="0"/>
              <a:t>1736</a:t>
            </a:r>
            <a:r>
              <a:rPr lang="zh-CN" altLang="en-US" dirty="0"/>
              <a:t>年</a:t>
            </a:r>
          </a:p>
        </p:txBody>
      </p:sp>
      <p:sp>
        <p:nvSpPr>
          <p:cNvPr id="11" name="右箭头 10"/>
          <p:cNvSpPr/>
          <p:nvPr/>
        </p:nvSpPr>
        <p:spPr>
          <a:xfrm>
            <a:off x="4248000" y="4878525"/>
            <a:ext cx="648000" cy="432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64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广度优先遍历的执行过程</a:t>
            </a:r>
            <a:endParaRPr lang="en-US" altLang="zh-CN" dirty="0"/>
          </a:p>
          <a:p>
            <a:r>
              <a:rPr lang="zh-CN" altLang="en-US" dirty="0"/>
              <a:t>得到生成森林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2C2C-C2F9-42B4-97DA-A40472F11AC3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910" y="2783743"/>
            <a:ext cx="4226028" cy="2746576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7922075" y="2725217"/>
            <a:ext cx="504000" cy="504000"/>
            <a:chOff x="6532519" y="1976846"/>
            <a:chExt cx="504000" cy="504000"/>
          </a:xfrm>
        </p:grpSpPr>
        <p:sp>
          <p:nvSpPr>
            <p:cNvPr id="8" name="椭圆 7"/>
            <p:cNvSpPr/>
            <p:nvPr/>
          </p:nvSpPr>
          <p:spPr>
            <a:xfrm>
              <a:off x="6532519" y="1976846"/>
              <a:ext cx="504000" cy="50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baseline="-250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576770" y="204418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/>
                <a:t>V</a:t>
              </a:r>
              <a:r>
                <a:rPr lang="en-US" altLang="zh-CN" baseline="-25000" dirty="0"/>
                <a:t>9</a:t>
              </a:r>
              <a:endParaRPr lang="zh-CN" altLang="en-US" baseline="-25000" dirty="0"/>
            </a:p>
          </p:txBody>
        </p:sp>
      </p:grp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506748"/>
              </p:ext>
            </p:extLst>
          </p:nvPr>
        </p:nvGraphicFramePr>
        <p:xfrm>
          <a:off x="1524000" y="1397000"/>
          <a:ext cx="609599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620000" y="141949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846124" y="2783743"/>
            <a:ext cx="609600" cy="64144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338457" y="141949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V2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965475" y="141949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672544" y="3354155"/>
            <a:ext cx="609600" cy="64144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019704" y="3354154"/>
            <a:ext cx="609600" cy="64144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046142" y="4157031"/>
            <a:ext cx="609600" cy="64144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292091" y="4157030"/>
            <a:ext cx="609600" cy="64144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2229" y="4157029"/>
            <a:ext cx="609600" cy="64144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654338" y="4157028"/>
            <a:ext cx="609600" cy="64144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693724" y="4893061"/>
            <a:ext cx="609600" cy="64144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869275" y="2656496"/>
            <a:ext cx="609600" cy="64144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653831" y="141949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V4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4333958" y="141949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V5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031628" y="141949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V6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690542" y="141949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V7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6349456" y="141949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442768" y="3043694"/>
            <a:ext cx="3215112" cy="2342933"/>
            <a:chOff x="442768" y="3043694"/>
            <a:chExt cx="3215112" cy="2342933"/>
          </a:xfrm>
        </p:grpSpPr>
        <p:sp>
          <p:nvSpPr>
            <p:cNvPr id="39" name="文本框 38"/>
            <p:cNvSpPr txBox="1"/>
            <p:nvPr/>
          </p:nvSpPr>
          <p:spPr>
            <a:xfrm>
              <a:off x="1629271" y="3044551"/>
              <a:ext cx="46038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V1</a:t>
              </a:r>
              <a:endParaRPr lang="zh-CN" altLang="en-US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45269" y="3599078"/>
              <a:ext cx="46038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V2</a:t>
              </a:r>
              <a:endParaRPr lang="zh-CN" altLang="en-US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392252" y="3599078"/>
              <a:ext cx="46038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V3</a:t>
              </a:r>
              <a:endParaRPr lang="zh-CN" altLang="en-US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42768" y="4316509"/>
              <a:ext cx="46038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V4</a:t>
              </a:r>
              <a:endParaRPr lang="zh-CN" altLang="en-US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228677" y="4316509"/>
              <a:ext cx="46038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V5</a:t>
              </a:r>
              <a:endParaRPr lang="zh-CN" altLang="en-US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010578" y="4316509"/>
              <a:ext cx="46038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V6</a:t>
              </a:r>
              <a:endParaRPr lang="zh-CN" altLang="en-US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792479" y="4316509"/>
              <a:ext cx="46038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V7</a:t>
              </a:r>
              <a:endParaRPr lang="zh-CN" altLang="en-US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42768" y="5017295"/>
              <a:ext cx="46038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V8</a:t>
              </a:r>
              <a:endParaRPr lang="zh-CN" altLang="en-US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197498" y="3043694"/>
              <a:ext cx="46038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V9</a:t>
              </a:r>
              <a:endParaRPr lang="zh-CN" altLang="en-US" dirty="0"/>
            </a:p>
          </p:txBody>
        </p:sp>
        <p:cxnSp>
          <p:nvCxnSpPr>
            <p:cNvPr id="49" name="直接连接符 48"/>
            <p:cNvCxnSpPr>
              <a:stCxn id="39" idx="1"/>
              <a:endCxn id="40" idx="0"/>
            </p:cNvCxnSpPr>
            <p:nvPr/>
          </p:nvCxnSpPr>
          <p:spPr>
            <a:xfrm flipH="1">
              <a:off x="1075460" y="3229217"/>
              <a:ext cx="553811" cy="369861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39" idx="3"/>
              <a:endCxn id="41" idx="0"/>
            </p:cNvCxnSpPr>
            <p:nvPr/>
          </p:nvCxnSpPr>
          <p:spPr>
            <a:xfrm>
              <a:off x="2089653" y="3229217"/>
              <a:ext cx="532790" cy="369861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0" idx="1"/>
              <a:endCxn id="42" idx="0"/>
            </p:cNvCxnSpPr>
            <p:nvPr/>
          </p:nvCxnSpPr>
          <p:spPr>
            <a:xfrm flipH="1">
              <a:off x="672959" y="3783744"/>
              <a:ext cx="172310" cy="532765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40" idx="3"/>
              <a:endCxn id="43" idx="0"/>
            </p:cNvCxnSpPr>
            <p:nvPr/>
          </p:nvCxnSpPr>
          <p:spPr>
            <a:xfrm>
              <a:off x="1305651" y="3783744"/>
              <a:ext cx="153217" cy="532765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41" idx="1"/>
              <a:endCxn id="44" idx="0"/>
            </p:cNvCxnSpPr>
            <p:nvPr/>
          </p:nvCxnSpPr>
          <p:spPr>
            <a:xfrm flipH="1">
              <a:off x="2240769" y="3783744"/>
              <a:ext cx="151483" cy="532765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41" idx="3"/>
              <a:endCxn id="45" idx="0"/>
            </p:cNvCxnSpPr>
            <p:nvPr/>
          </p:nvCxnSpPr>
          <p:spPr>
            <a:xfrm>
              <a:off x="2852634" y="3783744"/>
              <a:ext cx="170036" cy="532765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42" idx="2"/>
              <a:endCxn id="46" idx="0"/>
            </p:cNvCxnSpPr>
            <p:nvPr/>
          </p:nvCxnSpPr>
          <p:spPr>
            <a:xfrm>
              <a:off x="672959" y="4685841"/>
              <a:ext cx="0" cy="331454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05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 animBg="1"/>
      <p:bldP spid="13" grpId="0"/>
      <p:bldP spid="13" grpId="1"/>
      <p:bldP spid="14" grpId="0"/>
      <p:bldP spid="14" grpId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/>
      <p:bldP spid="25" grpId="0"/>
      <p:bldP spid="27" grpId="0"/>
      <p:bldP spid="28" grpId="0"/>
      <p:bldP spid="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对于无向图，从某个顶点开始进行</a:t>
            </a:r>
            <a:r>
              <a:rPr lang="en-US" altLang="zh-CN" dirty="0"/>
              <a:t>DFS</a:t>
            </a:r>
            <a:r>
              <a:rPr lang="zh-CN" altLang="en-US" dirty="0"/>
              <a:t>或</a:t>
            </a:r>
            <a:r>
              <a:rPr lang="en-US" altLang="zh-CN" dirty="0"/>
              <a:t>BFS</a:t>
            </a:r>
            <a:r>
              <a:rPr lang="zh-CN" altLang="en-US" dirty="0"/>
              <a:t>，可遍历到所有与之连通的顶点</a:t>
            </a:r>
            <a:endParaRPr lang="en-US" altLang="zh-CN" dirty="0"/>
          </a:p>
          <a:p>
            <a:r>
              <a:rPr lang="zh-CN" altLang="en-US" dirty="0"/>
              <a:t>非连通图的连通分量可由遍历求出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188F-B9A0-4E61-A0F0-0F2EBFDAA900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857" y="2966689"/>
            <a:ext cx="2657534" cy="28698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113" y="2966689"/>
            <a:ext cx="2657534" cy="2869864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4390077" y="3974901"/>
            <a:ext cx="644435" cy="42672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6352523" y="3352799"/>
            <a:ext cx="1329574" cy="687977"/>
          </a:xfrm>
          <a:custGeom>
            <a:avLst/>
            <a:gdLst>
              <a:gd name="connsiteX0" fmla="*/ 387911 w 1329574"/>
              <a:gd name="connsiteY0" fmla="*/ 0 h 687977"/>
              <a:gd name="connsiteX1" fmla="*/ 387911 w 1329574"/>
              <a:gd name="connsiteY1" fmla="*/ 0 h 687977"/>
              <a:gd name="connsiteX2" fmla="*/ 239866 w 1329574"/>
              <a:gd name="connsiteY2" fmla="*/ 52251 h 687977"/>
              <a:gd name="connsiteX3" fmla="*/ 196323 w 1329574"/>
              <a:gd name="connsiteY3" fmla="*/ 78377 h 687977"/>
              <a:gd name="connsiteX4" fmla="*/ 135363 w 1329574"/>
              <a:gd name="connsiteY4" fmla="*/ 104503 h 687977"/>
              <a:gd name="connsiteX5" fmla="*/ 109237 w 1329574"/>
              <a:gd name="connsiteY5" fmla="*/ 130628 h 687977"/>
              <a:gd name="connsiteX6" fmla="*/ 74403 w 1329574"/>
              <a:gd name="connsiteY6" fmla="*/ 191588 h 687977"/>
              <a:gd name="connsiteX7" fmla="*/ 22151 w 1329574"/>
              <a:gd name="connsiteY7" fmla="*/ 243840 h 687977"/>
              <a:gd name="connsiteX8" fmla="*/ 13443 w 1329574"/>
              <a:gd name="connsiteY8" fmla="*/ 426720 h 687977"/>
              <a:gd name="connsiteX9" fmla="*/ 30860 w 1329574"/>
              <a:gd name="connsiteY9" fmla="*/ 452845 h 687977"/>
              <a:gd name="connsiteX10" fmla="*/ 39568 w 1329574"/>
              <a:gd name="connsiteY10" fmla="*/ 478971 h 687977"/>
              <a:gd name="connsiteX11" fmla="*/ 91820 w 1329574"/>
              <a:gd name="connsiteY11" fmla="*/ 531223 h 687977"/>
              <a:gd name="connsiteX12" fmla="*/ 117946 w 1329574"/>
              <a:gd name="connsiteY12" fmla="*/ 557348 h 687977"/>
              <a:gd name="connsiteX13" fmla="*/ 170197 w 1329574"/>
              <a:gd name="connsiteY13" fmla="*/ 592183 h 687977"/>
              <a:gd name="connsiteX14" fmla="*/ 205031 w 1329574"/>
              <a:gd name="connsiteY14" fmla="*/ 627017 h 687977"/>
              <a:gd name="connsiteX15" fmla="*/ 231157 w 1329574"/>
              <a:gd name="connsiteY15" fmla="*/ 635725 h 687977"/>
              <a:gd name="connsiteX16" fmla="*/ 274700 w 1329574"/>
              <a:gd name="connsiteY16" fmla="*/ 653143 h 687977"/>
              <a:gd name="connsiteX17" fmla="*/ 309534 w 1329574"/>
              <a:gd name="connsiteY17" fmla="*/ 661851 h 687977"/>
              <a:gd name="connsiteX18" fmla="*/ 501123 w 1329574"/>
              <a:gd name="connsiteY18" fmla="*/ 687977 h 687977"/>
              <a:gd name="connsiteX19" fmla="*/ 675294 w 1329574"/>
              <a:gd name="connsiteY19" fmla="*/ 679268 h 687977"/>
              <a:gd name="connsiteX20" fmla="*/ 718837 w 1329574"/>
              <a:gd name="connsiteY20" fmla="*/ 670560 h 687977"/>
              <a:gd name="connsiteX21" fmla="*/ 805923 w 1329574"/>
              <a:gd name="connsiteY21" fmla="*/ 661851 h 687977"/>
              <a:gd name="connsiteX22" fmla="*/ 919134 w 1329574"/>
              <a:gd name="connsiteY22" fmla="*/ 653143 h 687977"/>
              <a:gd name="connsiteX23" fmla="*/ 1023637 w 1329574"/>
              <a:gd name="connsiteY23" fmla="*/ 635725 h 687977"/>
              <a:gd name="connsiteX24" fmla="*/ 1128140 w 1329574"/>
              <a:gd name="connsiteY24" fmla="*/ 618308 h 687977"/>
              <a:gd name="connsiteX25" fmla="*/ 1189100 w 1329574"/>
              <a:gd name="connsiteY25" fmla="*/ 600891 h 687977"/>
              <a:gd name="connsiteX26" fmla="*/ 1215226 w 1329574"/>
              <a:gd name="connsiteY26" fmla="*/ 592183 h 687977"/>
              <a:gd name="connsiteX27" fmla="*/ 1276186 w 1329574"/>
              <a:gd name="connsiteY27" fmla="*/ 531223 h 687977"/>
              <a:gd name="connsiteX28" fmla="*/ 1293603 w 1329574"/>
              <a:gd name="connsiteY28" fmla="*/ 513805 h 687977"/>
              <a:gd name="connsiteX29" fmla="*/ 1311020 w 1329574"/>
              <a:gd name="connsiteY29" fmla="*/ 487680 h 687977"/>
              <a:gd name="connsiteX30" fmla="*/ 1319728 w 1329574"/>
              <a:gd name="connsiteY30" fmla="*/ 461554 h 687977"/>
              <a:gd name="connsiteX31" fmla="*/ 1319728 w 1329574"/>
              <a:gd name="connsiteY31" fmla="*/ 269965 h 687977"/>
              <a:gd name="connsiteX32" fmla="*/ 1311020 w 1329574"/>
              <a:gd name="connsiteY32" fmla="*/ 226423 h 687977"/>
              <a:gd name="connsiteX33" fmla="*/ 1284894 w 1329574"/>
              <a:gd name="connsiteY33" fmla="*/ 174171 h 687977"/>
              <a:gd name="connsiteX34" fmla="*/ 1232643 w 1329574"/>
              <a:gd name="connsiteY34" fmla="*/ 156754 h 687977"/>
              <a:gd name="connsiteX35" fmla="*/ 1206517 w 1329574"/>
              <a:gd name="connsiteY35" fmla="*/ 130628 h 687977"/>
              <a:gd name="connsiteX36" fmla="*/ 1180391 w 1329574"/>
              <a:gd name="connsiteY36" fmla="*/ 121920 h 687977"/>
              <a:gd name="connsiteX37" fmla="*/ 1145557 w 1329574"/>
              <a:gd name="connsiteY37" fmla="*/ 104503 h 687977"/>
              <a:gd name="connsiteX38" fmla="*/ 1084597 w 1329574"/>
              <a:gd name="connsiteY38" fmla="*/ 78377 h 687977"/>
              <a:gd name="connsiteX39" fmla="*/ 1041054 w 1329574"/>
              <a:gd name="connsiteY39" fmla="*/ 69668 h 687977"/>
              <a:gd name="connsiteX40" fmla="*/ 988803 w 1329574"/>
              <a:gd name="connsiteY40" fmla="*/ 52251 h 687977"/>
              <a:gd name="connsiteX41" fmla="*/ 623043 w 1329574"/>
              <a:gd name="connsiteY41" fmla="*/ 52251 h 687977"/>
              <a:gd name="connsiteX42" fmla="*/ 588208 w 1329574"/>
              <a:gd name="connsiteY42" fmla="*/ 43543 h 687977"/>
              <a:gd name="connsiteX43" fmla="*/ 553374 w 1329574"/>
              <a:gd name="connsiteY43" fmla="*/ 26125 h 687977"/>
              <a:gd name="connsiteX44" fmla="*/ 422746 w 1329574"/>
              <a:gd name="connsiteY44" fmla="*/ 8708 h 687977"/>
              <a:gd name="connsiteX45" fmla="*/ 387911 w 1329574"/>
              <a:gd name="connsiteY45" fmla="*/ 0 h 687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329574" h="687977">
                <a:moveTo>
                  <a:pt x="387911" y="0"/>
                </a:moveTo>
                <a:lnTo>
                  <a:pt x="387911" y="0"/>
                </a:lnTo>
                <a:cubicBezTo>
                  <a:pt x="323132" y="19433"/>
                  <a:pt x="296964" y="23702"/>
                  <a:pt x="239866" y="52251"/>
                </a:cubicBezTo>
                <a:cubicBezTo>
                  <a:pt x="224726" y="59821"/>
                  <a:pt x="211463" y="70807"/>
                  <a:pt x="196323" y="78377"/>
                </a:cubicBezTo>
                <a:cubicBezTo>
                  <a:pt x="158412" y="97332"/>
                  <a:pt x="177657" y="74293"/>
                  <a:pt x="135363" y="104503"/>
                </a:cubicBezTo>
                <a:cubicBezTo>
                  <a:pt x="125341" y="111661"/>
                  <a:pt x="117946" y="121920"/>
                  <a:pt x="109237" y="130628"/>
                </a:cubicBezTo>
                <a:cubicBezTo>
                  <a:pt x="100225" y="148653"/>
                  <a:pt x="88472" y="175761"/>
                  <a:pt x="74403" y="191588"/>
                </a:cubicBezTo>
                <a:cubicBezTo>
                  <a:pt x="58038" y="209998"/>
                  <a:pt x="22151" y="243840"/>
                  <a:pt x="22151" y="243840"/>
                </a:cubicBezTo>
                <a:cubicBezTo>
                  <a:pt x="-4889" y="324959"/>
                  <a:pt x="-6417" y="307562"/>
                  <a:pt x="13443" y="426720"/>
                </a:cubicBezTo>
                <a:cubicBezTo>
                  <a:pt x="15164" y="437044"/>
                  <a:pt x="25054" y="444137"/>
                  <a:pt x="30860" y="452845"/>
                </a:cubicBezTo>
                <a:cubicBezTo>
                  <a:pt x="33763" y="461554"/>
                  <a:pt x="33932" y="471725"/>
                  <a:pt x="39568" y="478971"/>
                </a:cubicBezTo>
                <a:cubicBezTo>
                  <a:pt x="54690" y="498414"/>
                  <a:pt x="74403" y="513806"/>
                  <a:pt x="91820" y="531223"/>
                </a:cubicBezTo>
                <a:cubicBezTo>
                  <a:pt x="100529" y="539931"/>
                  <a:pt x="107699" y="550516"/>
                  <a:pt x="117946" y="557348"/>
                </a:cubicBezTo>
                <a:cubicBezTo>
                  <a:pt x="135363" y="568960"/>
                  <a:pt x="153851" y="579106"/>
                  <a:pt x="170197" y="592183"/>
                </a:cubicBezTo>
                <a:cubicBezTo>
                  <a:pt x="183020" y="602441"/>
                  <a:pt x="191669" y="617473"/>
                  <a:pt x="205031" y="627017"/>
                </a:cubicBezTo>
                <a:cubicBezTo>
                  <a:pt x="212501" y="632353"/>
                  <a:pt x="222562" y="632502"/>
                  <a:pt x="231157" y="635725"/>
                </a:cubicBezTo>
                <a:cubicBezTo>
                  <a:pt x="245794" y="641214"/>
                  <a:pt x="259870" y="648200"/>
                  <a:pt x="274700" y="653143"/>
                </a:cubicBezTo>
                <a:cubicBezTo>
                  <a:pt x="286054" y="656928"/>
                  <a:pt x="297770" y="659645"/>
                  <a:pt x="309534" y="661851"/>
                </a:cubicBezTo>
                <a:cubicBezTo>
                  <a:pt x="411082" y="680891"/>
                  <a:pt x="405111" y="678375"/>
                  <a:pt x="501123" y="687977"/>
                </a:cubicBezTo>
                <a:cubicBezTo>
                  <a:pt x="559180" y="685074"/>
                  <a:pt x="617350" y="683904"/>
                  <a:pt x="675294" y="679268"/>
                </a:cubicBezTo>
                <a:cubicBezTo>
                  <a:pt x="690049" y="678088"/>
                  <a:pt x="704165" y="672516"/>
                  <a:pt x="718837" y="670560"/>
                </a:cubicBezTo>
                <a:cubicBezTo>
                  <a:pt x="747755" y="666704"/>
                  <a:pt x="776859" y="664378"/>
                  <a:pt x="805923" y="661851"/>
                </a:cubicBezTo>
                <a:cubicBezTo>
                  <a:pt x="843629" y="658572"/>
                  <a:pt x="881473" y="656909"/>
                  <a:pt x="919134" y="653143"/>
                </a:cubicBezTo>
                <a:cubicBezTo>
                  <a:pt x="979540" y="647102"/>
                  <a:pt x="970932" y="645026"/>
                  <a:pt x="1023637" y="635725"/>
                </a:cubicBezTo>
                <a:cubicBezTo>
                  <a:pt x="1058414" y="629588"/>
                  <a:pt x="1094637" y="629475"/>
                  <a:pt x="1128140" y="618308"/>
                </a:cubicBezTo>
                <a:cubicBezTo>
                  <a:pt x="1190781" y="597429"/>
                  <a:pt x="1112555" y="622761"/>
                  <a:pt x="1189100" y="600891"/>
                </a:cubicBezTo>
                <a:cubicBezTo>
                  <a:pt x="1197926" y="598369"/>
                  <a:pt x="1206517" y="595086"/>
                  <a:pt x="1215226" y="592183"/>
                </a:cubicBezTo>
                <a:lnTo>
                  <a:pt x="1276186" y="531223"/>
                </a:lnTo>
                <a:cubicBezTo>
                  <a:pt x="1281992" y="525417"/>
                  <a:pt x="1289048" y="520637"/>
                  <a:pt x="1293603" y="513805"/>
                </a:cubicBezTo>
                <a:lnTo>
                  <a:pt x="1311020" y="487680"/>
                </a:lnTo>
                <a:cubicBezTo>
                  <a:pt x="1313923" y="478971"/>
                  <a:pt x="1317737" y="470515"/>
                  <a:pt x="1319728" y="461554"/>
                </a:cubicBezTo>
                <a:cubicBezTo>
                  <a:pt x="1336359" y="386714"/>
                  <a:pt x="1328824" y="365479"/>
                  <a:pt x="1319728" y="269965"/>
                </a:cubicBezTo>
                <a:cubicBezTo>
                  <a:pt x="1318325" y="255230"/>
                  <a:pt x="1314610" y="240782"/>
                  <a:pt x="1311020" y="226423"/>
                </a:cubicBezTo>
                <a:cubicBezTo>
                  <a:pt x="1307681" y="213067"/>
                  <a:pt x="1297506" y="182054"/>
                  <a:pt x="1284894" y="174171"/>
                </a:cubicBezTo>
                <a:cubicBezTo>
                  <a:pt x="1269326" y="164441"/>
                  <a:pt x="1232643" y="156754"/>
                  <a:pt x="1232643" y="156754"/>
                </a:cubicBezTo>
                <a:cubicBezTo>
                  <a:pt x="1223934" y="148045"/>
                  <a:pt x="1216765" y="137460"/>
                  <a:pt x="1206517" y="130628"/>
                </a:cubicBezTo>
                <a:cubicBezTo>
                  <a:pt x="1198879" y="125536"/>
                  <a:pt x="1188828" y="125536"/>
                  <a:pt x="1180391" y="121920"/>
                </a:cubicBezTo>
                <a:cubicBezTo>
                  <a:pt x="1168459" y="116806"/>
                  <a:pt x="1156828" y="110944"/>
                  <a:pt x="1145557" y="104503"/>
                </a:cubicBezTo>
                <a:cubicBezTo>
                  <a:pt x="1102758" y="80046"/>
                  <a:pt x="1137263" y="90080"/>
                  <a:pt x="1084597" y="78377"/>
                </a:cubicBezTo>
                <a:cubicBezTo>
                  <a:pt x="1070148" y="75166"/>
                  <a:pt x="1055334" y="73563"/>
                  <a:pt x="1041054" y="69668"/>
                </a:cubicBezTo>
                <a:cubicBezTo>
                  <a:pt x="1023342" y="64837"/>
                  <a:pt x="988803" y="52251"/>
                  <a:pt x="988803" y="52251"/>
                </a:cubicBezTo>
                <a:cubicBezTo>
                  <a:pt x="807936" y="59787"/>
                  <a:pt x="789059" y="67343"/>
                  <a:pt x="623043" y="52251"/>
                </a:cubicBezTo>
                <a:cubicBezTo>
                  <a:pt x="611123" y="51167"/>
                  <a:pt x="599820" y="46446"/>
                  <a:pt x="588208" y="43543"/>
                </a:cubicBezTo>
                <a:cubicBezTo>
                  <a:pt x="576597" y="37737"/>
                  <a:pt x="565306" y="31239"/>
                  <a:pt x="553374" y="26125"/>
                </a:cubicBezTo>
                <a:cubicBezTo>
                  <a:pt x="510447" y="7728"/>
                  <a:pt x="474099" y="12988"/>
                  <a:pt x="422746" y="8708"/>
                </a:cubicBezTo>
                <a:cubicBezTo>
                  <a:pt x="367817" y="-2277"/>
                  <a:pt x="393717" y="1451"/>
                  <a:pt x="387911" y="0"/>
                </a:cubicBezTo>
                <a:close/>
              </a:path>
            </a:pathLst>
          </a:cu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5852160" y="4040777"/>
            <a:ext cx="1811383" cy="957943"/>
          </a:xfrm>
          <a:custGeom>
            <a:avLst/>
            <a:gdLst>
              <a:gd name="connsiteX0" fmla="*/ 592183 w 1811383"/>
              <a:gd name="connsiteY0" fmla="*/ 87085 h 957943"/>
              <a:gd name="connsiteX1" fmla="*/ 592183 w 1811383"/>
              <a:gd name="connsiteY1" fmla="*/ 87085 h 957943"/>
              <a:gd name="connsiteX2" fmla="*/ 418011 w 1811383"/>
              <a:gd name="connsiteY2" fmla="*/ 296091 h 957943"/>
              <a:gd name="connsiteX3" fmla="*/ 365760 w 1811383"/>
              <a:gd name="connsiteY3" fmla="*/ 330925 h 957943"/>
              <a:gd name="connsiteX4" fmla="*/ 313509 w 1811383"/>
              <a:gd name="connsiteY4" fmla="*/ 365760 h 957943"/>
              <a:gd name="connsiteX5" fmla="*/ 287383 w 1811383"/>
              <a:gd name="connsiteY5" fmla="*/ 383177 h 957943"/>
              <a:gd name="connsiteX6" fmla="*/ 209006 w 1811383"/>
              <a:gd name="connsiteY6" fmla="*/ 444137 h 957943"/>
              <a:gd name="connsiteX7" fmla="*/ 182880 w 1811383"/>
              <a:gd name="connsiteY7" fmla="*/ 470263 h 957943"/>
              <a:gd name="connsiteX8" fmla="*/ 130629 w 1811383"/>
              <a:gd name="connsiteY8" fmla="*/ 496388 h 957943"/>
              <a:gd name="connsiteX9" fmla="*/ 69669 w 1811383"/>
              <a:gd name="connsiteY9" fmla="*/ 548640 h 957943"/>
              <a:gd name="connsiteX10" fmla="*/ 52251 w 1811383"/>
              <a:gd name="connsiteY10" fmla="*/ 574765 h 957943"/>
              <a:gd name="connsiteX11" fmla="*/ 34834 w 1811383"/>
              <a:gd name="connsiteY11" fmla="*/ 592183 h 957943"/>
              <a:gd name="connsiteX12" fmla="*/ 0 w 1811383"/>
              <a:gd name="connsiteY12" fmla="*/ 670560 h 957943"/>
              <a:gd name="connsiteX13" fmla="*/ 8709 w 1811383"/>
              <a:gd name="connsiteY13" fmla="*/ 809897 h 957943"/>
              <a:gd name="connsiteX14" fmla="*/ 26126 w 1811383"/>
              <a:gd name="connsiteY14" fmla="*/ 862148 h 957943"/>
              <a:gd name="connsiteX15" fmla="*/ 87086 w 1811383"/>
              <a:gd name="connsiteY15" fmla="*/ 931817 h 957943"/>
              <a:gd name="connsiteX16" fmla="*/ 200297 w 1811383"/>
              <a:gd name="connsiteY16" fmla="*/ 949234 h 957943"/>
              <a:gd name="connsiteX17" fmla="*/ 287383 w 1811383"/>
              <a:gd name="connsiteY17" fmla="*/ 940525 h 957943"/>
              <a:gd name="connsiteX18" fmla="*/ 339634 w 1811383"/>
              <a:gd name="connsiteY18" fmla="*/ 923108 h 957943"/>
              <a:gd name="connsiteX19" fmla="*/ 374469 w 1811383"/>
              <a:gd name="connsiteY19" fmla="*/ 879565 h 957943"/>
              <a:gd name="connsiteX20" fmla="*/ 418011 w 1811383"/>
              <a:gd name="connsiteY20" fmla="*/ 844731 h 957943"/>
              <a:gd name="connsiteX21" fmla="*/ 461554 w 1811383"/>
              <a:gd name="connsiteY21" fmla="*/ 818605 h 957943"/>
              <a:gd name="connsiteX22" fmla="*/ 513806 w 1811383"/>
              <a:gd name="connsiteY22" fmla="*/ 783771 h 957943"/>
              <a:gd name="connsiteX23" fmla="*/ 557349 w 1811383"/>
              <a:gd name="connsiteY23" fmla="*/ 748937 h 957943"/>
              <a:gd name="connsiteX24" fmla="*/ 592183 w 1811383"/>
              <a:gd name="connsiteY24" fmla="*/ 705394 h 957943"/>
              <a:gd name="connsiteX25" fmla="*/ 609600 w 1811383"/>
              <a:gd name="connsiteY25" fmla="*/ 679268 h 957943"/>
              <a:gd name="connsiteX26" fmla="*/ 635726 w 1811383"/>
              <a:gd name="connsiteY26" fmla="*/ 661851 h 957943"/>
              <a:gd name="connsiteX27" fmla="*/ 679269 w 1811383"/>
              <a:gd name="connsiteY27" fmla="*/ 618308 h 957943"/>
              <a:gd name="connsiteX28" fmla="*/ 714103 w 1811383"/>
              <a:gd name="connsiteY28" fmla="*/ 574765 h 957943"/>
              <a:gd name="connsiteX29" fmla="*/ 792480 w 1811383"/>
              <a:gd name="connsiteY29" fmla="*/ 522514 h 957943"/>
              <a:gd name="connsiteX30" fmla="*/ 818606 w 1811383"/>
              <a:gd name="connsiteY30" fmla="*/ 505097 h 957943"/>
              <a:gd name="connsiteX31" fmla="*/ 870857 w 1811383"/>
              <a:gd name="connsiteY31" fmla="*/ 496388 h 957943"/>
              <a:gd name="connsiteX32" fmla="*/ 949234 w 1811383"/>
              <a:gd name="connsiteY32" fmla="*/ 513805 h 957943"/>
              <a:gd name="connsiteX33" fmla="*/ 992777 w 1811383"/>
              <a:gd name="connsiteY33" fmla="*/ 539931 h 957943"/>
              <a:gd name="connsiteX34" fmla="*/ 1097280 w 1811383"/>
              <a:gd name="connsiteY34" fmla="*/ 592183 h 957943"/>
              <a:gd name="connsiteX35" fmla="*/ 1123406 w 1811383"/>
              <a:gd name="connsiteY35" fmla="*/ 600891 h 957943"/>
              <a:gd name="connsiteX36" fmla="*/ 1166949 w 1811383"/>
              <a:gd name="connsiteY36" fmla="*/ 653143 h 957943"/>
              <a:gd name="connsiteX37" fmla="*/ 1201783 w 1811383"/>
              <a:gd name="connsiteY37" fmla="*/ 705394 h 957943"/>
              <a:gd name="connsiteX38" fmla="*/ 1227909 w 1811383"/>
              <a:gd name="connsiteY38" fmla="*/ 722811 h 957943"/>
              <a:gd name="connsiteX39" fmla="*/ 1254034 w 1811383"/>
              <a:gd name="connsiteY39" fmla="*/ 748937 h 957943"/>
              <a:gd name="connsiteX40" fmla="*/ 1306286 w 1811383"/>
              <a:gd name="connsiteY40" fmla="*/ 783771 h 957943"/>
              <a:gd name="connsiteX41" fmla="*/ 1349829 w 1811383"/>
              <a:gd name="connsiteY41" fmla="*/ 827314 h 957943"/>
              <a:gd name="connsiteX42" fmla="*/ 1428206 w 1811383"/>
              <a:gd name="connsiteY42" fmla="*/ 888274 h 957943"/>
              <a:gd name="connsiteX43" fmla="*/ 1454331 w 1811383"/>
              <a:gd name="connsiteY43" fmla="*/ 905691 h 957943"/>
              <a:gd name="connsiteX44" fmla="*/ 1471749 w 1811383"/>
              <a:gd name="connsiteY44" fmla="*/ 923108 h 957943"/>
              <a:gd name="connsiteX45" fmla="*/ 1497874 w 1811383"/>
              <a:gd name="connsiteY45" fmla="*/ 931817 h 957943"/>
              <a:gd name="connsiteX46" fmla="*/ 1550126 w 1811383"/>
              <a:gd name="connsiteY46" fmla="*/ 957943 h 957943"/>
              <a:gd name="connsiteX47" fmla="*/ 1689463 w 1811383"/>
              <a:gd name="connsiteY47" fmla="*/ 940525 h 957943"/>
              <a:gd name="connsiteX48" fmla="*/ 1715589 w 1811383"/>
              <a:gd name="connsiteY48" fmla="*/ 923108 h 957943"/>
              <a:gd name="connsiteX49" fmla="*/ 1733006 w 1811383"/>
              <a:gd name="connsiteY49" fmla="*/ 896983 h 957943"/>
              <a:gd name="connsiteX50" fmla="*/ 1750423 w 1811383"/>
              <a:gd name="connsiteY50" fmla="*/ 879565 h 957943"/>
              <a:gd name="connsiteX51" fmla="*/ 1767840 w 1811383"/>
              <a:gd name="connsiteY51" fmla="*/ 827314 h 957943"/>
              <a:gd name="connsiteX52" fmla="*/ 1785257 w 1811383"/>
              <a:gd name="connsiteY52" fmla="*/ 766354 h 957943"/>
              <a:gd name="connsiteX53" fmla="*/ 1793966 w 1811383"/>
              <a:gd name="connsiteY53" fmla="*/ 444137 h 957943"/>
              <a:gd name="connsiteX54" fmla="*/ 1811383 w 1811383"/>
              <a:gd name="connsiteY54" fmla="*/ 348343 h 957943"/>
              <a:gd name="connsiteX55" fmla="*/ 1802674 w 1811383"/>
              <a:gd name="connsiteY55" fmla="*/ 156754 h 957943"/>
              <a:gd name="connsiteX56" fmla="*/ 1785257 w 1811383"/>
              <a:gd name="connsiteY56" fmla="*/ 104503 h 957943"/>
              <a:gd name="connsiteX57" fmla="*/ 1767840 w 1811383"/>
              <a:gd name="connsiteY57" fmla="*/ 87085 h 957943"/>
              <a:gd name="connsiteX58" fmla="*/ 1750423 w 1811383"/>
              <a:gd name="connsiteY58" fmla="*/ 60960 h 957943"/>
              <a:gd name="connsiteX59" fmla="*/ 1724297 w 1811383"/>
              <a:gd name="connsiteY59" fmla="*/ 52251 h 957943"/>
              <a:gd name="connsiteX60" fmla="*/ 1672046 w 1811383"/>
              <a:gd name="connsiteY60" fmla="*/ 26125 h 957943"/>
              <a:gd name="connsiteX61" fmla="*/ 1524000 w 1811383"/>
              <a:gd name="connsiteY61" fmla="*/ 34834 h 957943"/>
              <a:gd name="connsiteX62" fmla="*/ 1471749 w 1811383"/>
              <a:gd name="connsiteY62" fmla="*/ 43543 h 957943"/>
              <a:gd name="connsiteX63" fmla="*/ 1393371 w 1811383"/>
              <a:gd name="connsiteY63" fmla="*/ 26125 h 957943"/>
              <a:gd name="connsiteX64" fmla="*/ 1297577 w 1811383"/>
              <a:gd name="connsiteY64" fmla="*/ 8708 h 957943"/>
              <a:gd name="connsiteX65" fmla="*/ 1262743 w 1811383"/>
              <a:gd name="connsiteY65" fmla="*/ 0 h 957943"/>
              <a:gd name="connsiteX66" fmla="*/ 1158240 w 1811383"/>
              <a:gd name="connsiteY66" fmla="*/ 8708 h 957943"/>
              <a:gd name="connsiteX67" fmla="*/ 1132114 w 1811383"/>
              <a:gd name="connsiteY67" fmla="*/ 17417 h 957943"/>
              <a:gd name="connsiteX68" fmla="*/ 1062446 w 1811383"/>
              <a:gd name="connsiteY68" fmla="*/ 34834 h 957943"/>
              <a:gd name="connsiteX69" fmla="*/ 975360 w 1811383"/>
              <a:gd name="connsiteY69" fmla="*/ 43543 h 957943"/>
              <a:gd name="connsiteX70" fmla="*/ 661851 w 1811383"/>
              <a:gd name="connsiteY70" fmla="*/ 60960 h 957943"/>
              <a:gd name="connsiteX71" fmla="*/ 592183 w 1811383"/>
              <a:gd name="connsiteY71" fmla="*/ 87085 h 95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811383" h="957943">
                <a:moveTo>
                  <a:pt x="592183" y="87085"/>
                </a:moveTo>
                <a:lnTo>
                  <a:pt x="592183" y="87085"/>
                </a:lnTo>
                <a:cubicBezTo>
                  <a:pt x="534126" y="156754"/>
                  <a:pt x="479720" y="229635"/>
                  <a:pt x="418011" y="296091"/>
                </a:cubicBezTo>
                <a:cubicBezTo>
                  <a:pt x="403767" y="311430"/>
                  <a:pt x="383177" y="319314"/>
                  <a:pt x="365760" y="330925"/>
                </a:cubicBezTo>
                <a:lnTo>
                  <a:pt x="313509" y="365760"/>
                </a:lnTo>
                <a:cubicBezTo>
                  <a:pt x="304800" y="371566"/>
                  <a:pt x="294784" y="375776"/>
                  <a:pt x="287383" y="383177"/>
                </a:cubicBezTo>
                <a:cubicBezTo>
                  <a:pt x="228640" y="441919"/>
                  <a:pt x="258498" y="427638"/>
                  <a:pt x="209006" y="444137"/>
                </a:cubicBezTo>
                <a:cubicBezTo>
                  <a:pt x="200297" y="452846"/>
                  <a:pt x="193128" y="463431"/>
                  <a:pt x="182880" y="470263"/>
                </a:cubicBezTo>
                <a:cubicBezTo>
                  <a:pt x="113342" y="516621"/>
                  <a:pt x="202567" y="434726"/>
                  <a:pt x="130629" y="496388"/>
                </a:cubicBezTo>
                <a:cubicBezTo>
                  <a:pt x="56718" y="559741"/>
                  <a:pt x="129646" y="508655"/>
                  <a:pt x="69669" y="548640"/>
                </a:cubicBezTo>
                <a:cubicBezTo>
                  <a:pt x="63863" y="557348"/>
                  <a:pt x="58789" y="566592"/>
                  <a:pt x="52251" y="574765"/>
                </a:cubicBezTo>
                <a:cubicBezTo>
                  <a:pt x="47122" y="581176"/>
                  <a:pt x="38506" y="584839"/>
                  <a:pt x="34834" y="592183"/>
                </a:cubicBezTo>
                <a:cubicBezTo>
                  <a:pt x="-27345" y="716543"/>
                  <a:pt x="51232" y="593710"/>
                  <a:pt x="0" y="670560"/>
                </a:cubicBezTo>
                <a:cubicBezTo>
                  <a:pt x="2903" y="717006"/>
                  <a:pt x="2421" y="763787"/>
                  <a:pt x="8709" y="809897"/>
                </a:cubicBezTo>
                <a:cubicBezTo>
                  <a:pt x="11190" y="828088"/>
                  <a:pt x="15942" y="846872"/>
                  <a:pt x="26126" y="862148"/>
                </a:cubicBezTo>
                <a:cubicBezTo>
                  <a:pt x="47414" y="894080"/>
                  <a:pt x="53219" y="917303"/>
                  <a:pt x="87086" y="931817"/>
                </a:cubicBezTo>
                <a:cubicBezTo>
                  <a:pt x="113481" y="943129"/>
                  <a:pt x="184569" y="947486"/>
                  <a:pt x="200297" y="949234"/>
                </a:cubicBezTo>
                <a:cubicBezTo>
                  <a:pt x="229326" y="946331"/>
                  <a:pt x="258709" y="945901"/>
                  <a:pt x="287383" y="940525"/>
                </a:cubicBezTo>
                <a:cubicBezTo>
                  <a:pt x="305428" y="937142"/>
                  <a:pt x="339634" y="923108"/>
                  <a:pt x="339634" y="923108"/>
                </a:cubicBezTo>
                <a:cubicBezTo>
                  <a:pt x="356589" y="872248"/>
                  <a:pt x="335078" y="918956"/>
                  <a:pt x="374469" y="879565"/>
                </a:cubicBezTo>
                <a:cubicBezTo>
                  <a:pt x="413859" y="840175"/>
                  <a:pt x="367151" y="861686"/>
                  <a:pt x="418011" y="844731"/>
                </a:cubicBezTo>
                <a:cubicBezTo>
                  <a:pt x="457088" y="805656"/>
                  <a:pt x="410682" y="846867"/>
                  <a:pt x="461554" y="818605"/>
                </a:cubicBezTo>
                <a:cubicBezTo>
                  <a:pt x="479853" y="808439"/>
                  <a:pt x="496389" y="795382"/>
                  <a:pt x="513806" y="783771"/>
                </a:cubicBezTo>
                <a:cubicBezTo>
                  <a:pt x="546761" y="761801"/>
                  <a:pt x="532531" y="773753"/>
                  <a:pt x="557349" y="748937"/>
                </a:cubicBezTo>
                <a:cubicBezTo>
                  <a:pt x="574302" y="698075"/>
                  <a:pt x="552792" y="744785"/>
                  <a:pt x="592183" y="705394"/>
                </a:cubicBezTo>
                <a:cubicBezTo>
                  <a:pt x="599584" y="697993"/>
                  <a:pt x="602199" y="686669"/>
                  <a:pt x="609600" y="679268"/>
                </a:cubicBezTo>
                <a:cubicBezTo>
                  <a:pt x="617001" y="671867"/>
                  <a:pt x="627849" y="668743"/>
                  <a:pt x="635726" y="661851"/>
                </a:cubicBezTo>
                <a:cubicBezTo>
                  <a:pt x="651174" y="648334"/>
                  <a:pt x="667883" y="635387"/>
                  <a:pt x="679269" y="618308"/>
                </a:cubicBezTo>
                <a:cubicBezTo>
                  <a:pt x="690693" y="601172"/>
                  <a:pt x="697560" y="587173"/>
                  <a:pt x="714103" y="574765"/>
                </a:cubicBezTo>
                <a:cubicBezTo>
                  <a:pt x="714112" y="574758"/>
                  <a:pt x="779412" y="531226"/>
                  <a:pt x="792480" y="522514"/>
                </a:cubicBezTo>
                <a:cubicBezTo>
                  <a:pt x="801189" y="516708"/>
                  <a:pt x="808282" y="506818"/>
                  <a:pt x="818606" y="505097"/>
                </a:cubicBezTo>
                <a:lnTo>
                  <a:pt x="870857" y="496388"/>
                </a:lnTo>
                <a:cubicBezTo>
                  <a:pt x="881403" y="498146"/>
                  <a:pt x="932745" y="503912"/>
                  <a:pt x="949234" y="513805"/>
                </a:cubicBezTo>
                <a:cubicBezTo>
                  <a:pt x="1009001" y="549666"/>
                  <a:pt x="918770" y="515264"/>
                  <a:pt x="992777" y="539931"/>
                </a:cubicBezTo>
                <a:cubicBezTo>
                  <a:pt x="1060301" y="584946"/>
                  <a:pt x="1025174" y="568147"/>
                  <a:pt x="1097280" y="592183"/>
                </a:cubicBezTo>
                <a:lnTo>
                  <a:pt x="1123406" y="600891"/>
                </a:lnTo>
                <a:cubicBezTo>
                  <a:pt x="1185638" y="694241"/>
                  <a:pt x="1088726" y="552571"/>
                  <a:pt x="1166949" y="653143"/>
                </a:cubicBezTo>
                <a:cubicBezTo>
                  <a:pt x="1179800" y="669666"/>
                  <a:pt x="1184366" y="693783"/>
                  <a:pt x="1201783" y="705394"/>
                </a:cubicBezTo>
                <a:cubicBezTo>
                  <a:pt x="1210492" y="711200"/>
                  <a:pt x="1219868" y="716110"/>
                  <a:pt x="1227909" y="722811"/>
                </a:cubicBezTo>
                <a:cubicBezTo>
                  <a:pt x="1237370" y="730695"/>
                  <a:pt x="1244313" y="741376"/>
                  <a:pt x="1254034" y="748937"/>
                </a:cubicBezTo>
                <a:cubicBezTo>
                  <a:pt x="1270557" y="761789"/>
                  <a:pt x="1306286" y="783771"/>
                  <a:pt x="1306286" y="783771"/>
                </a:cubicBezTo>
                <a:cubicBezTo>
                  <a:pt x="1338218" y="831670"/>
                  <a:pt x="1306285" y="791027"/>
                  <a:pt x="1349829" y="827314"/>
                </a:cubicBezTo>
                <a:cubicBezTo>
                  <a:pt x="1431688" y="895530"/>
                  <a:pt x="1296135" y="800227"/>
                  <a:pt x="1428206" y="888274"/>
                </a:cubicBezTo>
                <a:cubicBezTo>
                  <a:pt x="1436914" y="894080"/>
                  <a:pt x="1446930" y="898291"/>
                  <a:pt x="1454331" y="905691"/>
                </a:cubicBezTo>
                <a:cubicBezTo>
                  <a:pt x="1460137" y="911497"/>
                  <a:pt x="1464708" y="918884"/>
                  <a:pt x="1471749" y="923108"/>
                </a:cubicBezTo>
                <a:cubicBezTo>
                  <a:pt x="1479620" y="927831"/>
                  <a:pt x="1489664" y="927712"/>
                  <a:pt x="1497874" y="931817"/>
                </a:cubicBezTo>
                <a:cubicBezTo>
                  <a:pt x="1565398" y="965580"/>
                  <a:pt x="1484461" y="936054"/>
                  <a:pt x="1550126" y="957943"/>
                </a:cubicBezTo>
                <a:cubicBezTo>
                  <a:pt x="1571742" y="956280"/>
                  <a:pt x="1651866" y="959323"/>
                  <a:pt x="1689463" y="940525"/>
                </a:cubicBezTo>
                <a:cubicBezTo>
                  <a:pt x="1698824" y="935844"/>
                  <a:pt x="1706880" y="928914"/>
                  <a:pt x="1715589" y="923108"/>
                </a:cubicBezTo>
                <a:cubicBezTo>
                  <a:pt x="1721395" y="914400"/>
                  <a:pt x="1726468" y="905156"/>
                  <a:pt x="1733006" y="896983"/>
                </a:cubicBezTo>
                <a:cubicBezTo>
                  <a:pt x="1738135" y="890572"/>
                  <a:pt x="1746751" y="886909"/>
                  <a:pt x="1750423" y="879565"/>
                </a:cubicBezTo>
                <a:cubicBezTo>
                  <a:pt x="1758633" y="863144"/>
                  <a:pt x="1762034" y="844731"/>
                  <a:pt x="1767840" y="827314"/>
                </a:cubicBezTo>
                <a:cubicBezTo>
                  <a:pt x="1780335" y="789830"/>
                  <a:pt x="1774321" y="810099"/>
                  <a:pt x="1785257" y="766354"/>
                </a:cubicBezTo>
                <a:cubicBezTo>
                  <a:pt x="1788160" y="658948"/>
                  <a:pt x="1789195" y="551476"/>
                  <a:pt x="1793966" y="444137"/>
                </a:cubicBezTo>
                <a:cubicBezTo>
                  <a:pt x="1796491" y="387322"/>
                  <a:pt x="1798144" y="388056"/>
                  <a:pt x="1811383" y="348343"/>
                </a:cubicBezTo>
                <a:cubicBezTo>
                  <a:pt x="1808480" y="284480"/>
                  <a:pt x="1809485" y="220319"/>
                  <a:pt x="1802674" y="156754"/>
                </a:cubicBezTo>
                <a:cubicBezTo>
                  <a:pt x="1800718" y="138499"/>
                  <a:pt x="1798238" y="117485"/>
                  <a:pt x="1785257" y="104503"/>
                </a:cubicBezTo>
                <a:cubicBezTo>
                  <a:pt x="1779451" y="98697"/>
                  <a:pt x="1772969" y="93496"/>
                  <a:pt x="1767840" y="87085"/>
                </a:cubicBezTo>
                <a:cubicBezTo>
                  <a:pt x="1761302" y="78912"/>
                  <a:pt x="1758596" y="67498"/>
                  <a:pt x="1750423" y="60960"/>
                </a:cubicBezTo>
                <a:cubicBezTo>
                  <a:pt x="1743255" y="55225"/>
                  <a:pt x="1732508" y="56356"/>
                  <a:pt x="1724297" y="52251"/>
                </a:cubicBezTo>
                <a:cubicBezTo>
                  <a:pt x="1656767" y="18486"/>
                  <a:pt x="1737715" y="48016"/>
                  <a:pt x="1672046" y="26125"/>
                </a:cubicBezTo>
                <a:cubicBezTo>
                  <a:pt x="1622697" y="29028"/>
                  <a:pt x="1573248" y="30551"/>
                  <a:pt x="1524000" y="34834"/>
                </a:cubicBezTo>
                <a:cubicBezTo>
                  <a:pt x="1506409" y="36364"/>
                  <a:pt x="1489406" y="43543"/>
                  <a:pt x="1471749" y="43543"/>
                </a:cubicBezTo>
                <a:cubicBezTo>
                  <a:pt x="1423819" y="43543"/>
                  <a:pt x="1429294" y="35106"/>
                  <a:pt x="1393371" y="26125"/>
                </a:cubicBezTo>
                <a:cubicBezTo>
                  <a:pt x="1356032" y="16790"/>
                  <a:pt x="1336373" y="16467"/>
                  <a:pt x="1297577" y="8708"/>
                </a:cubicBezTo>
                <a:cubicBezTo>
                  <a:pt x="1285841" y="6361"/>
                  <a:pt x="1274354" y="2903"/>
                  <a:pt x="1262743" y="0"/>
                </a:cubicBezTo>
                <a:cubicBezTo>
                  <a:pt x="1227909" y="2903"/>
                  <a:pt x="1192888" y="4088"/>
                  <a:pt x="1158240" y="8708"/>
                </a:cubicBezTo>
                <a:cubicBezTo>
                  <a:pt x="1149141" y="9921"/>
                  <a:pt x="1140970" y="15002"/>
                  <a:pt x="1132114" y="17417"/>
                </a:cubicBezTo>
                <a:cubicBezTo>
                  <a:pt x="1109020" y="23715"/>
                  <a:pt x="1086265" y="32452"/>
                  <a:pt x="1062446" y="34834"/>
                </a:cubicBezTo>
                <a:cubicBezTo>
                  <a:pt x="1033417" y="37737"/>
                  <a:pt x="1004454" y="41388"/>
                  <a:pt x="975360" y="43543"/>
                </a:cubicBezTo>
                <a:cubicBezTo>
                  <a:pt x="916740" y="47885"/>
                  <a:pt x="715167" y="58154"/>
                  <a:pt x="661851" y="60960"/>
                </a:cubicBezTo>
                <a:lnTo>
                  <a:pt x="592183" y="87085"/>
                </a:lnTo>
                <a:close/>
              </a:path>
            </a:pathLst>
          </a:cu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99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图的遍历过程中经过的边不会形成环，因此得到了图的生成树</a:t>
            </a:r>
            <a:r>
              <a:rPr lang="en-US" altLang="zh-CN" dirty="0"/>
              <a:t>/</a:t>
            </a:r>
            <a:r>
              <a:rPr lang="zh-CN" altLang="en-US" dirty="0"/>
              <a:t>生成森林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9EE28-CFB2-43CF-920E-A30EB079E72C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34" y="2363780"/>
            <a:ext cx="2657534" cy="28698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153" y="1278337"/>
            <a:ext cx="4335616" cy="292465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15571" y="19224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非连通无向图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329646" y="42672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深度优先生成森林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28125" y="5208980"/>
            <a:ext cx="418576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/>
              <a:t>思考：画出广度优先生成森林</a:t>
            </a:r>
          </a:p>
        </p:txBody>
      </p:sp>
    </p:spTree>
    <p:extLst>
      <p:ext uri="{BB962C8B-B14F-4D97-AF65-F5344CB8AC3E}">
        <p14:creationId xmlns:p14="http://schemas.microsoft.com/office/powerpoint/2010/main" val="150303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6.13 </a:t>
            </a:r>
            <a:r>
              <a:rPr lang="zh-CN" altLang="en-US" dirty="0"/>
              <a:t>利用</a:t>
            </a:r>
            <a:r>
              <a:rPr lang="en-US" altLang="zh-CN" dirty="0"/>
              <a:t>DFS</a:t>
            </a:r>
            <a:r>
              <a:rPr lang="zh-CN" altLang="en-US" dirty="0"/>
              <a:t>求简单路径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0C65-3507-4034-A811-7049A2374C76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2000" y="768898"/>
            <a:ext cx="790953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visited[MAX_VERTEX_NUM];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DFS_SimplePathRecur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(Graph G,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vi,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vj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Stack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Push(S, vi); visited[vi]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(vi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vj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Print(S);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AdjVex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(G, vi); w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w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AdjVex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(G, vi, w))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visited[w])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DFS_SimplePathRecur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(G, w,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vj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S))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Pop(S, vi); visited[vi]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DFS_SimplePath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(Graph G,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vi,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vj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Stack S;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InitStack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(S);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v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G.vexnum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visited[v]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DFS_SimplePathRecur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(G, vi,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vj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S))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"Found a path"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endl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1184" y="4450569"/>
            <a:ext cx="736163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思考</a:t>
            </a:r>
            <a:r>
              <a:rPr lang="en-US" altLang="zh-CN" sz="2400" dirty="0"/>
              <a:t>1</a:t>
            </a:r>
            <a:r>
              <a:rPr lang="zh-CN" altLang="en-US" sz="2400" dirty="0"/>
              <a:t>：对算法进行修改，求出所有的简单路径</a:t>
            </a:r>
            <a:endParaRPr lang="en-US" altLang="zh-CN" sz="2400" dirty="0"/>
          </a:p>
          <a:p>
            <a:r>
              <a:rPr lang="zh-CN" altLang="en-US" sz="2400" dirty="0"/>
              <a:t>思考</a:t>
            </a:r>
            <a:r>
              <a:rPr lang="en-US" altLang="zh-CN" sz="2400" dirty="0"/>
              <a:t>2</a:t>
            </a:r>
            <a:r>
              <a:rPr lang="zh-CN" altLang="en-US" sz="2400" dirty="0"/>
              <a:t>：利用</a:t>
            </a:r>
            <a:r>
              <a:rPr lang="en-US" altLang="zh-CN" sz="2400" dirty="0"/>
              <a:t>BFS</a:t>
            </a:r>
            <a:r>
              <a:rPr lang="zh-CN" altLang="en-US" sz="2400" dirty="0"/>
              <a:t>能否求简单路径？</a:t>
            </a:r>
            <a:r>
              <a:rPr lang="en-US" altLang="zh-CN" sz="2400" dirty="0"/>
              <a:t>BFS</a:t>
            </a:r>
            <a:r>
              <a:rPr lang="zh-CN" altLang="en-US" sz="2400" dirty="0"/>
              <a:t>求出的第一条路径有什么性质？</a:t>
            </a:r>
          </a:p>
        </p:txBody>
      </p:sp>
    </p:spTree>
    <p:extLst>
      <p:ext uri="{BB962C8B-B14F-4D97-AF65-F5344CB8AC3E}">
        <p14:creationId xmlns:p14="http://schemas.microsoft.com/office/powerpoint/2010/main" val="301808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迷宫求解问题</a:t>
            </a:r>
            <a:endParaRPr lang="en-US" altLang="zh-CN" dirty="0"/>
          </a:p>
          <a:p>
            <a:pPr lvl="1"/>
            <a:r>
              <a:rPr lang="zh-CN" altLang="en-US" dirty="0"/>
              <a:t>对简单路径算法进行修改，求出迷宫中从起点到终点的所有简单路径和最短路径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E477-0ED9-4B95-8048-BDDDE8D72B24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34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634332"/>
              </p:ext>
            </p:extLst>
          </p:nvPr>
        </p:nvGraphicFramePr>
        <p:xfrm>
          <a:off x="1523999" y="1971766"/>
          <a:ext cx="609600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6618514" y="5294812"/>
            <a:ext cx="360000" cy="36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721428" y="2704012"/>
            <a:ext cx="360000" cy="360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707086" y="54051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终点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255097" y="15675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起点</a:t>
            </a:r>
          </a:p>
        </p:txBody>
      </p:sp>
      <p:cxnSp>
        <p:nvCxnSpPr>
          <p:cNvPr id="11" name="直接连接符 10"/>
          <p:cNvCxnSpPr>
            <a:stCxn id="10" idx="2"/>
            <a:endCxn id="8" idx="0"/>
          </p:cNvCxnSpPr>
          <p:nvPr/>
        </p:nvCxnSpPr>
        <p:spPr>
          <a:xfrm>
            <a:off x="2578263" y="1936875"/>
            <a:ext cx="323165" cy="76713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7" idx="6"/>
            <a:endCxn id="9" idx="1"/>
          </p:cNvCxnSpPr>
          <p:nvPr/>
        </p:nvCxnSpPr>
        <p:spPr>
          <a:xfrm>
            <a:off x="6978514" y="5474812"/>
            <a:ext cx="728572" cy="11499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901428" y="2885487"/>
            <a:ext cx="5645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5400000">
            <a:off x="3263654" y="3082013"/>
            <a:ext cx="396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3263654" y="3475134"/>
            <a:ext cx="396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461654" y="3673134"/>
            <a:ext cx="5645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026237" y="3673134"/>
            <a:ext cx="5645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461653" y="2884012"/>
            <a:ext cx="5645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458034" y="3268425"/>
            <a:ext cx="5645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572000" y="3673134"/>
            <a:ext cx="5645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16200000" flipV="1">
            <a:off x="4374000" y="3475134"/>
            <a:ext cx="396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590820" y="306401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2893451" y="3675605"/>
            <a:ext cx="5645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740166" y="37597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446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最小生成树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实际问题：要在</a:t>
            </a:r>
            <a:r>
              <a:rPr lang="en-US" altLang="zh-CN" dirty="0"/>
              <a:t>n</a:t>
            </a:r>
            <a:r>
              <a:rPr lang="zh-CN" altLang="en-US" dirty="0"/>
              <a:t>个城市之间建立通信联络网，如何建设使得总成本最低？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6B9C-A306-4F60-89C3-A924BA7B0130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35</a:t>
            </a:fld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612000" y="2550712"/>
            <a:ext cx="2626298" cy="3613288"/>
            <a:chOff x="612000" y="2550712"/>
            <a:chExt cx="2626298" cy="3613288"/>
          </a:xfrm>
        </p:grpSpPr>
        <p:grpSp>
          <p:nvGrpSpPr>
            <p:cNvPr id="9" name="组合 8"/>
            <p:cNvGrpSpPr/>
            <p:nvPr/>
          </p:nvGrpSpPr>
          <p:grpSpPr>
            <a:xfrm>
              <a:off x="1512000" y="3335383"/>
              <a:ext cx="540000" cy="540000"/>
              <a:chOff x="1512000" y="3335383"/>
              <a:chExt cx="540000" cy="540000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512000" y="3335383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574251" y="342071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V</a:t>
                </a:r>
                <a:r>
                  <a:rPr lang="en-US" altLang="zh-CN" baseline="-25000" dirty="0"/>
                  <a:t>1</a:t>
                </a:r>
                <a:endParaRPr lang="zh-CN" altLang="en-US" baseline="-25000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702000" y="4071257"/>
              <a:ext cx="540000" cy="540000"/>
              <a:chOff x="1512000" y="3335383"/>
              <a:chExt cx="540000" cy="540000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512000" y="3335383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574251" y="342071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V</a:t>
                </a:r>
                <a:r>
                  <a:rPr lang="en-US" altLang="zh-CN" baseline="-25000" dirty="0"/>
                  <a:t>2</a:t>
                </a:r>
                <a:endParaRPr lang="zh-CN" altLang="en-US" baseline="-25000" dirty="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2352377" y="4071257"/>
              <a:ext cx="540000" cy="540000"/>
              <a:chOff x="1512000" y="3335383"/>
              <a:chExt cx="540000" cy="54000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1512000" y="3335383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574251" y="342071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V</a:t>
                </a:r>
                <a:r>
                  <a:rPr lang="en-US" altLang="zh-CN" baseline="-25000" dirty="0"/>
                  <a:t>4</a:t>
                </a:r>
                <a:endParaRPr lang="zh-CN" altLang="en-US" baseline="-25000" dirty="0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512000" y="4689566"/>
              <a:ext cx="540000" cy="540000"/>
              <a:chOff x="1512000" y="3335383"/>
              <a:chExt cx="540000" cy="54000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512000" y="3335383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574251" y="342071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V</a:t>
                </a:r>
                <a:r>
                  <a:rPr lang="en-US" altLang="zh-CN" baseline="-25000" dirty="0"/>
                  <a:t>3</a:t>
                </a:r>
                <a:endParaRPr lang="zh-CN" altLang="en-US" baseline="-25000" dirty="0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1013611" y="5460667"/>
              <a:ext cx="540000" cy="540000"/>
              <a:chOff x="1512000" y="3335383"/>
              <a:chExt cx="540000" cy="540000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1512000" y="3335383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574251" y="342071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V</a:t>
                </a:r>
                <a:r>
                  <a:rPr lang="en-US" altLang="zh-CN" baseline="-25000" dirty="0"/>
                  <a:t>5</a:t>
                </a:r>
                <a:endParaRPr lang="zh-CN" altLang="en-US" baseline="-25000" dirty="0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1970400" y="5460667"/>
              <a:ext cx="540000" cy="540000"/>
              <a:chOff x="1512000" y="3335383"/>
              <a:chExt cx="540000" cy="54000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1512000" y="3335383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574251" y="342071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V</a:t>
                </a:r>
                <a:r>
                  <a:rPr lang="en-US" altLang="zh-CN" baseline="-25000" dirty="0"/>
                  <a:t>6</a:t>
                </a:r>
                <a:endParaRPr lang="zh-CN" altLang="en-US" baseline="-25000" dirty="0"/>
              </a:p>
            </p:txBody>
          </p:sp>
        </p:grpSp>
        <p:cxnSp>
          <p:nvCxnSpPr>
            <p:cNvPr id="26" name="直接连接符 25"/>
            <p:cNvCxnSpPr>
              <a:stCxn id="7" idx="3"/>
              <a:endCxn id="11" idx="7"/>
            </p:cNvCxnSpPr>
            <p:nvPr/>
          </p:nvCxnSpPr>
          <p:spPr>
            <a:xfrm flipH="1">
              <a:off x="1162919" y="3796302"/>
              <a:ext cx="428162" cy="35403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1" idx="5"/>
              <a:endCxn id="17" idx="1"/>
            </p:cNvCxnSpPr>
            <p:nvPr/>
          </p:nvCxnSpPr>
          <p:spPr>
            <a:xfrm>
              <a:off x="1162919" y="4532176"/>
              <a:ext cx="428162" cy="23647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17" idx="7"/>
              <a:endCxn id="14" idx="3"/>
            </p:cNvCxnSpPr>
            <p:nvPr/>
          </p:nvCxnSpPr>
          <p:spPr>
            <a:xfrm flipV="1">
              <a:off x="1972919" y="4532176"/>
              <a:ext cx="458539" cy="23647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7" idx="5"/>
              <a:endCxn id="14" idx="1"/>
            </p:cNvCxnSpPr>
            <p:nvPr/>
          </p:nvCxnSpPr>
          <p:spPr>
            <a:xfrm>
              <a:off x="1972919" y="3796302"/>
              <a:ext cx="458539" cy="35403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7" idx="4"/>
              <a:endCxn id="17" idx="0"/>
            </p:cNvCxnSpPr>
            <p:nvPr/>
          </p:nvCxnSpPr>
          <p:spPr>
            <a:xfrm>
              <a:off x="1782000" y="3875383"/>
              <a:ext cx="0" cy="81418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1" idx="4"/>
              <a:endCxn id="20" idx="1"/>
            </p:cNvCxnSpPr>
            <p:nvPr/>
          </p:nvCxnSpPr>
          <p:spPr>
            <a:xfrm>
              <a:off x="972000" y="4611257"/>
              <a:ext cx="120692" cy="92849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14" idx="4"/>
              <a:endCxn id="23" idx="7"/>
            </p:cNvCxnSpPr>
            <p:nvPr/>
          </p:nvCxnSpPr>
          <p:spPr>
            <a:xfrm flipH="1">
              <a:off x="2431319" y="4611257"/>
              <a:ext cx="191058" cy="92849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17" idx="5"/>
              <a:endCxn id="23" idx="0"/>
            </p:cNvCxnSpPr>
            <p:nvPr/>
          </p:nvCxnSpPr>
          <p:spPr>
            <a:xfrm>
              <a:off x="1972919" y="5150485"/>
              <a:ext cx="267481" cy="31018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20" idx="6"/>
              <a:endCxn id="23" idx="2"/>
            </p:cNvCxnSpPr>
            <p:nvPr/>
          </p:nvCxnSpPr>
          <p:spPr>
            <a:xfrm>
              <a:off x="1553611" y="5730667"/>
              <a:ext cx="416789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1122349" y="359634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210325" y="368872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784135" y="412306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90392" y="435913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106659" y="466590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75738" y="493624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823676" y="522236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507602" y="496777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609340" y="579466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612000" y="2550712"/>
              <a:ext cx="26262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例：</a:t>
              </a:r>
              <a:r>
                <a:rPr lang="en-US" altLang="zh-CN" dirty="0"/>
                <a:t>6</a:t>
              </a:r>
              <a:r>
                <a:rPr lang="zh-CN" altLang="en-US" dirty="0"/>
                <a:t>个城市及可能建设的通信线路的成本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536047" y="2689211"/>
            <a:ext cx="2249962" cy="3474789"/>
            <a:chOff x="3536047" y="2689211"/>
            <a:chExt cx="2249962" cy="3474789"/>
          </a:xfrm>
        </p:grpSpPr>
        <p:grpSp>
          <p:nvGrpSpPr>
            <p:cNvPr id="54" name="组合 53"/>
            <p:cNvGrpSpPr/>
            <p:nvPr/>
          </p:nvGrpSpPr>
          <p:grpSpPr>
            <a:xfrm>
              <a:off x="4346047" y="3335383"/>
              <a:ext cx="540000" cy="540000"/>
              <a:chOff x="1512000" y="3335383"/>
              <a:chExt cx="540000" cy="540000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1512000" y="3335383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/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574251" y="342071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V</a:t>
                </a:r>
                <a:r>
                  <a:rPr lang="en-US" altLang="zh-CN" baseline="-25000" dirty="0"/>
                  <a:t>1</a:t>
                </a:r>
                <a:endParaRPr lang="zh-CN" altLang="en-US" baseline="-25000" dirty="0"/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3536047" y="4071257"/>
              <a:ext cx="540000" cy="540000"/>
              <a:chOff x="1512000" y="3335383"/>
              <a:chExt cx="540000" cy="540000"/>
            </a:xfrm>
          </p:grpSpPr>
          <p:sp>
            <p:nvSpPr>
              <p:cNvPr id="58" name="椭圆 57"/>
              <p:cNvSpPr/>
              <p:nvPr/>
            </p:nvSpPr>
            <p:spPr>
              <a:xfrm>
                <a:off x="1512000" y="3335383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1574251" y="342071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V</a:t>
                </a:r>
                <a:r>
                  <a:rPr lang="en-US" altLang="zh-CN" baseline="-25000" dirty="0"/>
                  <a:t>2</a:t>
                </a:r>
                <a:endParaRPr lang="zh-CN" altLang="en-US" baseline="-25000" dirty="0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5186424" y="4071257"/>
              <a:ext cx="540000" cy="540000"/>
              <a:chOff x="1512000" y="3335383"/>
              <a:chExt cx="540000" cy="540000"/>
            </a:xfrm>
          </p:grpSpPr>
          <p:sp>
            <p:nvSpPr>
              <p:cNvPr id="61" name="椭圆 60"/>
              <p:cNvSpPr/>
              <p:nvPr/>
            </p:nvSpPr>
            <p:spPr>
              <a:xfrm>
                <a:off x="1512000" y="3335383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574251" y="342071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V</a:t>
                </a:r>
                <a:r>
                  <a:rPr lang="en-US" altLang="zh-CN" baseline="-25000" dirty="0"/>
                  <a:t>4</a:t>
                </a:r>
                <a:endParaRPr lang="zh-CN" altLang="en-US" baseline="-25000" dirty="0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4346047" y="4689566"/>
              <a:ext cx="540000" cy="540000"/>
              <a:chOff x="1512000" y="3335383"/>
              <a:chExt cx="540000" cy="540000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1512000" y="3335383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1574251" y="342071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V</a:t>
                </a:r>
                <a:r>
                  <a:rPr lang="en-US" altLang="zh-CN" baseline="-25000" dirty="0"/>
                  <a:t>3</a:t>
                </a:r>
                <a:endParaRPr lang="zh-CN" altLang="en-US" baseline="-25000" dirty="0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3847658" y="5460667"/>
              <a:ext cx="540000" cy="540000"/>
              <a:chOff x="1512000" y="3335383"/>
              <a:chExt cx="540000" cy="540000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1512000" y="3335383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1574251" y="342071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V</a:t>
                </a:r>
                <a:r>
                  <a:rPr lang="en-US" altLang="zh-CN" baseline="-25000" dirty="0"/>
                  <a:t>5</a:t>
                </a:r>
                <a:endParaRPr lang="zh-CN" altLang="en-US" baseline="-25000" dirty="0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4804447" y="5460667"/>
              <a:ext cx="540000" cy="540000"/>
              <a:chOff x="1512000" y="3335383"/>
              <a:chExt cx="540000" cy="540000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1512000" y="3335383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/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574251" y="342071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V</a:t>
                </a:r>
                <a:r>
                  <a:rPr lang="en-US" altLang="zh-CN" baseline="-25000" dirty="0"/>
                  <a:t>6</a:t>
                </a:r>
                <a:endParaRPr lang="zh-CN" altLang="en-US" baseline="-25000" dirty="0"/>
              </a:p>
            </p:txBody>
          </p:sp>
        </p:grpSp>
        <p:cxnSp>
          <p:nvCxnSpPr>
            <p:cNvPr id="72" name="直接连接符 71"/>
            <p:cNvCxnSpPr>
              <a:stCxn id="55" idx="3"/>
              <a:endCxn id="58" idx="7"/>
            </p:cNvCxnSpPr>
            <p:nvPr/>
          </p:nvCxnSpPr>
          <p:spPr>
            <a:xfrm flipH="1">
              <a:off x="3996966" y="3796302"/>
              <a:ext cx="428162" cy="35403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58" idx="5"/>
              <a:endCxn id="64" idx="1"/>
            </p:cNvCxnSpPr>
            <p:nvPr/>
          </p:nvCxnSpPr>
          <p:spPr>
            <a:xfrm>
              <a:off x="3996966" y="4532176"/>
              <a:ext cx="428162" cy="23647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55" idx="5"/>
              <a:endCxn id="61" idx="1"/>
            </p:cNvCxnSpPr>
            <p:nvPr/>
          </p:nvCxnSpPr>
          <p:spPr>
            <a:xfrm>
              <a:off x="4806966" y="3796302"/>
              <a:ext cx="458539" cy="35403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61" idx="4"/>
              <a:endCxn id="70" idx="7"/>
            </p:cNvCxnSpPr>
            <p:nvPr/>
          </p:nvCxnSpPr>
          <p:spPr>
            <a:xfrm flipH="1">
              <a:off x="5265366" y="4611257"/>
              <a:ext cx="191058" cy="92849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67" idx="6"/>
              <a:endCxn id="70" idx="2"/>
            </p:cNvCxnSpPr>
            <p:nvPr/>
          </p:nvCxnSpPr>
          <p:spPr>
            <a:xfrm>
              <a:off x="4387658" y="5730667"/>
              <a:ext cx="416789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/>
            <p:cNvSpPr txBox="1"/>
            <p:nvPr/>
          </p:nvSpPr>
          <p:spPr>
            <a:xfrm>
              <a:off x="3956396" y="359634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5044372" y="368872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124439" y="435913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341649" y="496777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4443387" y="579466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3847658" y="2689211"/>
              <a:ext cx="1938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可能的建设方案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272949" y="2689211"/>
            <a:ext cx="2439051" cy="3475493"/>
            <a:chOff x="6272949" y="2689211"/>
            <a:chExt cx="2439051" cy="3475493"/>
          </a:xfrm>
        </p:grpSpPr>
        <p:grpSp>
          <p:nvGrpSpPr>
            <p:cNvPr id="90" name="组合 89"/>
            <p:cNvGrpSpPr/>
            <p:nvPr/>
          </p:nvGrpSpPr>
          <p:grpSpPr>
            <a:xfrm>
              <a:off x="7082949" y="3336087"/>
              <a:ext cx="540000" cy="540000"/>
              <a:chOff x="1512000" y="3335383"/>
              <a:chExt cx="540000" cy="540000"/>
            </a:xfrm>
          </p:grpSpPr>
          <p:sp>
            <p:nvSpPr>
              <p:cNvPr id="91" name="椭圆 90"/>
              <p:cNvSpPr/>
              <p:nvPr/>
            </p:nvSpPr>
            <p:spPr>
              <a:xfrm>
                <a:off x="1512000" y="3335383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/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574251" y="342071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V</a:t>
                </a:r>
                <a:r>
                  <a:rPr lang="en-US" altLang="zh-CN" baseline="-25000" dirty="0"/>
                  <a:t>1</a:t>
                </a:r>
                <a:endParaRPr lang="zh-CN" altLang="en-US" baseline="-25000" dirty="0"/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6272949" y="4071961"/>
              <a:ext cx="540000" cy="540000"/>
              <a:chOff x="1512000" y="3335383"/>
              <a:chExt cx="540000" cy="540000"/>
            </a:xfrm>
          </p:grpSpPr>
          <p:sp>
            <p:nvSpPr>
              <p:cNvPr id="94" name="椭圆 93"/>
              <p:cNvSpPr/>
              <p:nvPr/>
            </p:nvSpPr>
            <p:spPr>
              <a:xfrm>
                <a:off x="1512000" y="3335383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/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1574251" y="342071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V</a:t>
                </a:r>
                <a:r>
                  <a:rPr lang="en-US" altLang="zh-CN" baseline="-25000" dirty="0"/>
                  <a:t>2</a:t>
                </a:r>
                <a:endParaRPr lang="zh-CN" altLang="en-US" baseline="-25000" dirty="0"/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7923326" y="4071961"/>
              <a:ext cx="540000" cy="540000"/>
              <a:chOff x="1512000" y="3335383"/>
              <a:chExt cx="540000" cy="540000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1512000" y="3335383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/>
              </a:p>
            </p:txBody>
          </p:sp>
          <p:sp>
            <p:nvSpPr>
              <p:cNvPr id="98" name="文本框 97"/>
              <p:cNvSpPr txBox="1"/>
              <p:nvPr/>
            </p:nvSpPr>
            <p:spPr>
              <a:xfrm>
                <a:off x="1574251" y="342071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V</a:t>
                </a:r>
                <a:r>
                  <a:rPr lang="en-US" altLang="zh-CN" baseline="-25000" dirty="0"/>
                  <a:t>4</a:t>
                </a:r>
                <a:endParaRPr lang="zh-CN" altLang="en-US" baseline="-25000" dirty="0"/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7082949" y="4690270"/>
              <a:ext cx="540000" cy="540000"/>
              <a:chOff x="1512000" y="3335383"/>
              <a:chExt cx="540000" cy="540000"/>
            </a:xfrm>
          </p:grpSpPr>
          <p:sp>
            <p:nvSpPr>
              <p:cNvPr id="100" name="椭圆 99"/>
              <p:cNvSpPr/>
              <p:nvPr/>
            </p:nvSpPr>
            <p:spPr>
              <a:xfrm>
                <a:off x="1512000" y="3335383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/>
              </a:p>
            </p:txBody>
          </p:sp>
          <p:sp>
            <p:nvSpPr>
              <p:cNvPr id="101" name="文本框 100"/>
              <p:cNvSpPr txBox="1"/>
              <p:nvPr/>
            </p:nvSpPr>
            <p:spPr>
              <a:xfrm>
                <a:off x="1574251" y="342071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V</a:t>
                </a:r>
                <a:r>
                  <a:rPr lang="en-US" altLang="zh-CN" baseline="-25000" dirty="0"/>
                  <a:t>3</a:t>
                </a:r>
                <a:endParaRPr lang="zh-CN" altLang="en-US" baseline="-25000" dirty="0"/>
              </a:p>
            </p:txBody>
          </p:sp>
        </p:grpSp>
        <p:grpSp>
          <p:nvGrpSpPr>
            <p:cNvPr id="102" name="组合 101"/>
            <p:cNvGrpSpPr/>
            <p:nvPr/>
          </p:nvGrpSpPr>
          <p:grpSpPr>
            <a:xfrm>
              <a:off x="6584560" y="5461371"/>
              <a:ext cx="540000" cy="540000"/>
              <a:chOff x="1512000" y="3335383"/>
              <a:chExt cx="540000" cy="540000"/>
            </a:xfrm>
          </p:grpSpPr>
          <p:sp>
            <p:nvSpPr>
              <p:cNvPr id="103" name="椭圆 102"/>
              <p:cNvSpPr/>
              <p:nvPr/>
            </p:nvSpPr>
            <p:spPr>
              <a:xfrm>
                <a:off x="1512000" y="3335383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/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1574251" y="342071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V</a:t>
                </a:r>
                <a:r>
                  <a:rPr lang="en-US" altLang="zh-CN" baseline="-25000" dirty="0"/>
                  <a:t>5</a:t>
                </a:r>
                <a:endParaRPr lang="zh-CN" altLang="en-US" baseline="-25000" dirty="0"/>
              </a:p>
            </p:txBody>
          </p:sp>
        </p:grpSp>
        <p:grpSp>
          <p:nvGrpSpPr>
            <p:cNvPr id="105" name="组合 104"/>
            <p:cNvGrpSpPr/>
            <p:nvPr/>
          </p:nvGrpSpPr>
          <p:grpSpPr>
            <a:xfrm>
              <a:off x="7541349" y="5461371"/>
              <a:ext cx="540000" cy="540000"/>
              <a:chOff x="1512000" y="3335383"/>
              <a:chExt cx="540000" cy="540000"/>
            </a:xfrm>
          </p:grpSpPr>
          <p:sp>
            <p:nvSpPr>
              <p:cNvPr id="106" name="椭圆 105"/>
              <p:cNvSpPr/>
              <p:nvPr/>
            </p:nvSpPr>
            <p:spPr>
              <a:xfrm>
                <a:off x="1512000" y="3335383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/>
              </a:p>
            </p:txBody>
          </p:sp>
          <p:sp>
            <p:nvSpPr>
              <p:cNvPr id="107" name="文本框 106"/>
              <p:cNvSpPr txBox="1"/>
              <p:nvPr/>
            </p:nvSpPr>
            <p:spPr>
              <a:xfrm>
                <a:off x="1574251" y="342071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V</a:t>
                </a:r>
                <a:r>
                  <a:rPr lang="en-US" altLang="zh-CN" baseline="-25000" dirty="0"/>
                  <a:t>6</a:t>
                </a:r>
                <a:endParaRPr lang="zh-CN" altLang="en-US" baseline="-25000" dirty="0"/>
              </a:p>
            </p:txBody>
          </p:sp>
        </p:grpSp>
        <p:cxnSp>
          <p:nvCxnSpPr>
            <p:cNvPr id="109" name="直接连接符 108"/>
            <p:cNvCxnSpPr>
              <a:stCxn id="94" idx="5"/>
              <a:endCxn id="100" idx="1"/>
            </p:cNvCxnSpPr>
            <p:nvPr/>
          </p:nvCxnSpPr>
          <p:spPr>
            <a:xfrm>
              <a:off x="6733868" y="4532880"/>
              <a:ext cx="428162" cy="23647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>
              <a:stCxn id="100" idx="7"/>
              <a:endCxn id="97" idx="3"/>
            </p:cNvCxnSpPr>
            <p:nvPr/>
          </p:nvCxnSpPr>
          <p:spPr>
            <a:xfrm flipV="1">
              <a:off x="7543868" y="4532880"/>
              <a:ext cx="458539" cy="23647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91" idx="4"/>
              <a:endCxn id="100" idx="0"/>
            </p:cNvCxnSpPr>
            <p:nvPr/>
          </p:nvCxnSpPr>
          <p:spPr>
            <a:xfrm>
              <a:off x="7352949" y="3876087"/>
              <a:ext cx="0" cy="81418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97" idx="4"/>
              <a:endCxn id="106" idx="7"/>
            </p:cNvCxnSpPr>
            <p:nvPr/>
          </p:nvCxnSpPr>
          <p:spPr>
            <a:xfrm flipH="1">
              <a:off x="8002268" y="4611961"/>
              <a:ext cx="191058" cy="92849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03" idx="6"/>
              <a:endCxn id="106" idx="2"/>
            </p:cNvCxnSpPr>
            <p:nvPr/>
          </p:nvCxnSpPr>
          <p:spPr>
            <a:xfrm>
              <a:off x="7124560" y="5731371"/>
              <a:ext cx="416789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文本框 118"/>
            <p:cNvSpPr txBox="1"/>
            <p:nvPr/>
          </p:nvSpPr>
          <p:spPr>
            <a:xfrm>
              <a:off x="7355084" y="412376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6861341" y="435983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7677608" y="466660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8078551" y="496848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7180289" y="57953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6773649" y="2689211"/>
              <a:ext cx="1938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可能的建设方案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226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数学模型</a:t>
            </a:r>
            <a:endParaRPr lang="en-US" altLang="zh-CN" dirty="0"/>
          </a:p>
          <a:p>
            <a:pPr lvl="1"/>
            <a:r>
              <a:rPr lang="zh-CN" altLang="en-US" dirty="0"/>
              <a:t>无向带权图，即无向网</a:t>
            </a:r>
            <a:endParaRPr lang="en-US" altLang="zh-CN" dirty="0"/>
          </a:p>
          <a:p>
            <a:pPr lvl="1"/>
            <a:r>
              <a:rPr lang="zh-CN" altLang="en-US" dirty="0"/>
              <a:t>删去边使得不存在回路</a:t>
            </a:r>
            <a:endParaRPr lang="en-US" altLang="zh-CN" dirty="0"/>
          </a:p>
          <a:p>
            <a:pPr lvl="1"/>
            <a:r>
              <a:rPr lang="zh-CN" altLang="en-US" dirty="0"/>
              <a:t>生成树，树上各边的代价之和最小</a:t>
            </a:r>
            <a:endParaRPr lang="en-US" altLang="zh-CN" dirty="0"/>
          </a:p>
          <a:p>
            <a:r>
              <a:rPr lang="zh-CN" altLang="en-US" dirty="0"/>
              <a:t>最小</a:t>
            </a:r>
            <a:r>
              <a:rPr lang="en-US" altLang="zh-CN" dirty="0"/>
              <a:t>(</a:t>
            </a:r>
            <a:r>
              <a:rPr lang="zh-CN" altLang="en-US" dirty="0"/>
              <a:t>代价</a:t>
            </a:r>
            <a:r>
              <a:rPr lang="en-US" altLang="zh-CN" dirty="0"/>
              <a:t>)</a:t>
            </a:r>
            <a:r>
              <a:rPr lang="zh-CN" altLang="en-US" dirty="0"/>
              <a:t>生成树，</a:t>
            </a:r>
            <a:r>
              <a:rPr lang="en-US" altLang="zh-CN" dirty="0"/>
              <a:t>Minimum (cost) spanning tree, MST</a:t>
            </a:r>
          </a:p>
          <a:p>
            <a:r>
              <a:rPr lang="zh-CN" altLang="en-US" dirty="0"/>
              <a:t>穷举法？</a:t>
            </a:r>
            <a:endParaRPr lang="en-US" altLang="zh-CN" dirty="0"/>
          </a:p>
          <a:p>
            <a:pPr lvl="1"/>
            <a:r>
              <a:rPr lang="zh-CN" altLang="en-US" dirty="0"/>
              <a:t>穷举法</a:t>
            </a:r>
            <a:r>
              <a:rPr lang="en-US" altLang="zh-CN" dirty="0"/>
              <a:t>(exhaustive search)</a:t>
            </a:r>
            <a:r>
              <a:rPr lang="zh-CN" altLang="en-US" dirty="0"/>
              <a:t>，又称蛮力搜索</a:t>
            </a:r>
            <a:r>
              <a:rPr lang="en-US" altLang="zh-CN" dirty="0"/>
              <a:t>(brute-force search)</a:t>
            </a:r>
            <a:r>
              <a:rPr lang="zh-CN" altLang="en-US" dirty="0"/>
              <a:t>：枚举出所有可能的情况，从中选择问题的解</a:t>
            </a:r>
            <a:endParaRPr lang="en-US" altLang="zh-CN" dirty="0"/>
          </a:p>
          <a:p>
            <a:r>
              <a:rPr lang="zh-CN" altLang="en-US" dirty="0"/>
              <a:t>高级算法</a:t>
            </a:r>
            <a:endParaRPr lang="en-US" altLang="zh-CN" dirty="0"/>
          </a:p>
          <a:p>
            <a:pPr lvl="1"/>
            <a:r>
              <a:rPr lang="en-US" altLang="zh-CN" dirty="0"/>
              <a:t>Prim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en-US" altLang="zh-CN" dirty="0" err="1"/>
              <a:t>Kruskal</a:t>
            </a:r>
            <a:r>
              <a:rPr lang="zh-CN" altLang="en-US" dirty="0"/>
              <a:t>算法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B584-F7B3-4EC8-93CE-D4C7457EC324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7860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Kruscal</a:t>
            </a:r>
            <a:r>
              <a:rPr lang="zh-CN" altLang="en-US" dirty="0"/>
              <a:t>算法：基于边</a:t>
            </a:r>
            <a:endParaRPr lang="en-US" altLang="zh-CN" dirty="0"/>
          </a:p>
          <a:p>
            <a:r>
              <a:rPr lang="zh-CN" altLang="en-US" dirty="0"/>
              <a:t>初始：对每个顶点分别建立一个集合；</a:t>
            </a:r>
            <a:r>
              <a:rPr lang="en-US" altLang="zh-CN" dirty="0"/>
              <a:t>E</a:t>
            </a:r>
            <a:r>
              <a:rPr lang="zh-CN" altLang="en-US" dirty="0"/>
              <a:t>为所有边的集合</a:t>
            </a:r>
            <a:endParaRPr lang="en-US" altLang="zh-CN" dirty="0"/>
          </a:p>
          <a:p>
            <a:r>
              <a:rPr lang="zh-CN" altLang="en-US" dirty="0"/>
              <a:t>循环</a:t>
            </a:r>
            <a:endParaRPr lang="en-US" altLang="zh-CN" dirty="0"/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E</a:t>
            </a:r>
            <a:r>
              <a:rPr lang="zh-CN" altLang="en-US" dirty="0"/>
              <a:t>中找一条代价最小的边</a:t>
            </a:r>
            <a:endParaRPr lang="en-US" altLang="zh-CN" dirty="0"/>
          </a:p>
          <a:p>
            <a:pPr lvl="1"/>
            <a:r>
              <a:rPr lang="en-US" altLang="zh-CN" dirty="0"/>
              <a:t>If </a:t>
            </a:r>
            <a:r>
              <a:rPr lang="zh-CN" altLang="en-US" dirty="0"/>
              <a:t>该边的两端在同一个顶点集</a:t>
            </a:r>
            <a:endParaRPr lang="en-US" altLang="zh-CN" dirty="0"/>
          </a:p>
          <a:p>
            <a:pPr lvl="2"/>
            <a:r>
              <a:rPr lang="zh-CN" altLang="en-US" dirty="0"/>
              <a:t>不做操作</a:t>
            </a:r>
            <a:endParaRPr lang="en-US" altLang="zh-CN" dirty="0"/>
          </a:p>
          <a:p>
            <a:pPr lvl="1"/>
            <a:r>
              <a:rPr lang="en-US" altLang="zh-CN" dirty="0"/>
              <a:t>Else</a:t>
            </a:r>
          </a:p>
          <a:p>
            <a:pPr lvl="2"/>
            <a:r>
              <a:rPr lang="zh-CN" altLang="en-US" dirty="0"/>
              <a:t>将该边加入</a:t>
            </a:r>
            <a:r>
              <a:rPr lang="en-US" altLang="zh-CN" dirty="0"/>
              <a:t>MST</a:t>
            </a:r>
            <a:r>
              <a:rPr lang="zh-CN" altLang="en-US" dirty="0"/>
              <a:t>；将该边两端对应的两个顶点集归并成一个；若顶点集只剩下一个，则结束循环</a:t>
            </a:r>
            <a:endParaRPr lang="en-US" altLang="zh-CN" dirty="0"/>
          </a:p>
          <a:p>
            <a:pPr lvl="1"/>
            <a:r>
              <a:rPr lang="zh-CN" altLang="en-US" dirty="0"/>
              <a:t>将该边从</a:t>
            </a:r>
            <a:r>
              <a:rPr lang="en-US" altLang="zh-CN" dirty="0"/>
              <a:t>E</a:t>
            </a:r>
            <a:r>
              <a:rPr lang="zh-CN" altLang="en-US" dirty="0"/>
              <a:t>中删除</a:t>
            </a:r>
            <a:endParaRPr lang="en-US" altLang="zh-CN" dirty="0"/>
          </a:p>
          <a:p>
            <a:r>
              <a:rPr lang="zh-CN" altLang="en-US" dirty="0"/>
              <a:t>输出</a:t>
            </a:r>
            <a:r>
              <a:rPr lang="en-US" altLang="zh-CN" dirty="0"/>
              <a:t>MST</a:t>
            </a:r>
          </a:p>
          <a:p>
            <a:r>
              <a:rPr lang="zh-CN" altLang="en-US" dirty="0"/>
              <a:t>顶点集合的归并可以采用“染色法”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4E03-5908-4BFC-8D58-F8E3F065E5B8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7117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Kruscal</a:t>
            </a:r>
            <a:r>
              <a:rPr lang="zh-CN" altLang="en-US" dirty="0"/>
              <a:t>算法过程图示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D548-391E-429A-9461-A91B1A887CD3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512000" y="984068"/>
            <a:ext cx="540000" cy="540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8" name="文本框 7"/>
          <p:cNvSpPr txBox="1"/>
          <p:nvPr/>
        </p:nvSpPr>
        <p:spPr>
          <a:xfrm>
            <a:off x="1574251" y="1069402"/>
            <a:ext cx="415498" cy="3693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10" name="椭圆 9"/>
          <p:cNvSpPr/>
          <p:nvPr/>
        </p:nvSpPr>
        <p:spPr>
          <a:xfrm>
            <a:off x="702000" y="1719942"/>
            <a:ext cx="540000" cy="54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764251" y="1805276"/>
            <a:ext cx="415498" cy="36933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13" name="椭圆 12"/>
          <p:cNvSpPr/>
          <p:nvPr/>
        </p:nvSpPr>
        <p:spPr>
          <a:xfrm>
            <a:off x="2352377" y="1719942"/>
            <a:ext cx="540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414628" y="1805276"/>
            <a:ext cx="415498" cy="369332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baseline="-25000" dirty="0"/>
          </a:p>
        </p:txBody>
      </p:sp>
      <p:sp>
        <p:nvSpPr>
          <p:cNvPr id="16" name="椭圆 15"/>
          <p:cNvSpPr/>
          <p:nvPr/>
        </p:nvSpPr>
        <p:spPr>
          <a:xfrm>
            <a:off x="1512000" y="2338251"/>
            <a:ext cx="540000" cy="54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1574251" y="2423585"/>
            <a:ext cx="415498" cy="369332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sp>
        <p:nvSpPr>
          <p:cNvPr id="19" name="椭圆 18"/>
          <p:cNvSpPr/>
          <p:nvPr/>
        </p:nvSpPr>
        <p:spPr>
          <a:xfrm>
            <a:off x="1013611" y="3109352"/>
            <a:ext cx="540000" cy="54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1075862" y="3194686"/>
            <a:ext cx="415498" cy="36933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baseline="-25000" dirty="0"/>
          </a:p>
        </p:txBody>
      </p:sp>
      <p:sp>
        <p:nvSpPr>
          <p:cNvPr id="22" name="椭圆 21"/>
          <p:cNvSpPr/>
          <p:nvPr/>
        </p:nvSpPr>
        <p:spPr>
          <a:xfrm>
            <a:off x="1970400" y="3109352"/>
            <a:ext cx="540000" cy="54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032651" y="3194686"/>
            <a:ext cx="415498" cy="369332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baseline="-25000" dirty="0"/>
          </a:p>
        </p:txBody>
      </p:sp>
      <p:cxnSp>
        <p:nvCxnSpPr>
          <p:cNvPr id="24" name="直接连接符 23"/>
          <p:cNvCxnSpPr>
            <a:stCxn id="7" idx="3"/>
            <a:endCxn id="10" idx="7"/>
          </p:cNvCxnSpPr>
          <p:nvPr/>
        </p:nvCxnSpPr>
        <p:spPr>
          <a:xfrm flipH="1">
            <a:off x="1162919" y="1444987"/>
            <a:ext cx="428162" cy="3540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5"/>
            <a:endCxn id="16" idx="1"/>
          </p:cNvCxnSpPr>
          <p:nvPr/>
        </p:nvCxnSpPr>
        <p:spPr>
          <a:xfrm>
            <a:off x="1162919" y="2180861"/>
            <a:ext cx="428162" cy="236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6" idx="7"/>
            <a:endCxn id="13" idx="3"/>
          </p:cNvCxnSpPr>
          <p:nvPr/>
        </p:nvCxnSpPr>
        <p:spPr>
          <a:xfrm flipV="1">
            <a:off x="1972919" y="2180861"/>
            <a:ext cx="458539" cy="236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7" idx="5"/>
            <a:endCxn id="13" idx="1"/>
          </p:cNvCxnSpPr>
          <p:nvPr/>
        </p:nvCxnSpPr>
        <p:spPr>
          <a:xfrm>
            <a:off x="1972919" y="1444987"/>
            <a:ext cx="458539" cy="3540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7" idx="4"/>
            <a:endCxn id="16" idx="0"/>
          </p:cNvCxnSpPr>
          <p:nvPr/>
        </p:nvCxnSpPr>
        <p:spPr>
          <a:xfrm>
            <a:off x="1782000" y="1524068"/>
            <a:ext cx="0" cy="8141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0" idx="4"/>
            <a:endCxn id="19" idx="1"/>
          </p:cNvCxnSpPr>
          <p:nvPr/>
        </p:nvCxnSpPr>
        <p:spPr>
          <a:xfrm>
            <a:off x="972000" y="2259942"/>
            <a:ext cx="120692" cy="928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3" idx="4"/>
            <a:endCxn id="22" idx="7"/>
          </p:cNvCxnSpPr>
          <p:nvPr/>
        </p:nvCxnSpPr>
        <p:spPr>
          <a:xfrm flipH="1">
            <a:off x="2431319" y="2259942"/>
            <a:ext cx="191058" cy="928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6" idx="5"/>
            <a:endCxn id="22" idx="0"/>
          </p:cNvCxnSpPr>
          <p:nvPr/>
        </p:nvCxnSpPr>
        <p:spPr>
          <a:xfrm>
            <a:off x="1972919" y="2799170"/>
            <a:ext cx="267481" cy="3101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9" idx="6"/>
            <a:endCxn id="22" idx="2"/>
          </p:cNvCxnSpPr>
          <p:nvPr/>
        </p:nvCxnSpPr>
        <p:spPr>
          <a:xfrm>
            <a:off x="1553611" y="3379352"/>
            <a:ext cx="4167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122349" y="124502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2210325" y="133741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1784135" y="177174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1290392" y="200781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106659" y="23145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675738" y="258492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1823676" y="287104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2507602" y="261646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1600743" y="330399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205" name="直接连接符 204"/>
          <p:cNvCxnSpPr/>
          <p:nvPr/>
        </p:nvCxnSpPr>
        <p:spPr>
          <a:xfrm>
            <a:off x="261257" y="3695144"/>
            <a:ext cx="8708572" cy="0"/>
          </a:xfrm>
          <a:prstGeom prst="line">
            <a:avLst/>
          </a:prstGeom>
          <a:ln>
            <a:prstDash val="lg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/>
        </p:nvCxnSpPr>
        <p:spPr>
          <a:xfrm flipH="1">
            <a:off x="3082834" y="984068"/>
            <a:ext cx="0" cy="5425441"/>
          </a:xfrm>
          <a:prstGeom prst="line">
            <a:avLst/>
          </a:prstGeom>
          <a:ln>
            <a:prstDash val="lg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 flipH="1">
            <a:off x="6170022" y="953196"/>
            <a:ext cx="0" cy="5425441"/>
          </a:xfrm>
          <a:prstGeom prst="line">
            <a:avLst/>
          </a:prstGeom>
          <a:ln>
            <a:prstDash val="lg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4" name="椭圆 243"/>
          <p:cNvSpPr/>
          <p:nvPr/>
        </p:nvSpPr>
        <p:spPr>
          <a:xfrm>
            <a:off x="4367818" y="979543"/>
            <a:ext cx="540000" cy="540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245" name="文本框 244"/>
          <p:cNvSpPr txBox="1"/>
          <p:nvPr/>
        </p:nvSpPr>
        <p:spPr>
          <a:xfrm>
            <a:off x="4430069" y="1064877"/>
            <a:ext cx="415498" cy="3693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242" name="椭圆 241"/>
          <p:cNvSpPr/>
          <p:nvPr/>
        </p:nvSpPr>
        <p:spPr>
          <a:xfrm>
            <a:off x="3557818" y="1715417"/>
            <a:ext cx="540000" cy="54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243" name="文本框 242"/>
          <p:cNvSpPr txBox="1"/>
          <p:nvPr/>
        </p:nvSpPr>
        <p:spPr>
          <a:xfrm>
            <a:off x="3620069" y="1800751"/>
            <a:ext cx="415498" cy="36933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240" name="椭圆 239"/>
          <p:cNvSpPr/>
          <p:nvPr/>
        </p:nvSpPr>
        <p:spPr>
          <a:xfrm>
            <a:off x="5208195" y="1715417"/>
            <a:ext cx="540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241" name="文本框 240"/>
          <p:cNvSpPr txBox="1"/>
          <p:nvPr/>
        </p:nvSpPr>
        <p:spPr>
          <a:xfrm>
            <a:off x="5270446" y="1800751"/>
            <a:ext cx="415498" cy="369332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baseline="-25000" dirty="0"/>
          </a:p>
        </p:txBody>
      </p:sp>
      <p:sp>
        <p:nvSpPr>
          <p:cNvPr id="238" name="椭圆 237"/>
          <p:cNvSpPr/>
          <p:nvPr/>
        </p:nvSpPr>
        <p:spPr>
          <a:xfrm>
            <a:off x="4367818" y="2333726"/>
            <a:ext cx="540000" cy="540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239" name="文本框 238"/>
          <p:cNvSpPr txBox="1"/>
          <p:nvPr/>
        </p:nvSpPr>
        <p:spPr>
          <a:xfrm>
            <a:off x="4430069" y="2419060"/>
            <a:ext cx="415498" cy="3693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sp>
        <p:nvSpPr>
          <p:cNvPr id="236" name="椭圆 235"/>
          <p:cNvSpPr/>
          <p:nvPr/>
        </p:nvSpPr>
        <p:spPr>
          <a:xfrm>
            <a:off x="3869429" y="3104827"/>
            <a:ext cx="540000" cy="54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237" name="文本框 236"/>
          <p:cNvSpPr txBox="1"/>
          <p:nvPr/>
        </p:nvSpPr>
        <p:spPr>
          <a:xfrm>
            <a:off x="3931680" y="3190161"/>
            <a:ext cx="415498" cy="36933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baseline="-25000" dirty="0"/>
          </a:p>
        </p:txBody>
      </p:sp>
      <p:sp>
        <p:nvSpPr>
          <p:cNvPr id="234" name="椭圆 233"/>
          <p:cNvSpPr/>
          <p:nvPr/>
        </p:nvSpPr>
        <p:spPr>
          <a:xfrm>
            <a:off x="4826218" y="3104827"/>
            <a:ext cx="540000" cy="54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235" name="文本框 234"/>
          <p:cNvSpPr txBox="1"/>
          <p:nvPr/>
        </p:nvSpPr>
        <p:spPr>
          <a:xfrm>
            <a:off x="4888469" y="3190161"/>
            <a:ext cx="415498" cy="369332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baseline="-25000" dirty="0"/>
          </a:p>
        </p:txBody>
      </p:sp>
      <p:cxnSp>
        <p:nvCxnSpPr>
          <p:cNvPr id="216" name="直接连接符 215"/>
          <p:cNvCxnSpPr>
            <a:stCxn id="244" idx="3"/>
            <a:endCxn id="242" idx="7"/>
          </p:cNvCxnSpPr>
          <p:nvPr/>
        </p:nvCxnSpPr>
        <p:spPr>
          <a:xfrm flipH="1">
            <a:off x="4018737" y="1440462"/>
            <a:ext cx="428162" cy="3540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242" idx="5"/>
            <a:endCxn id="238" idx="1"/>
          </p:cNvCxnSpPr>
          <p:nvPr/>
        </p:nvCxnSpPr>
        <p:spPr>
          <a:xfrm>
            <a:off x="4018737" y="2176336"/>
            <a:ext cx="428162" cy="236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238" idx="7"/>
            <a:endCxn id="240" idx="3"/>
          </p:cNvCxnSpPr>
          <p:nvPr/>
        </p:nvCxnSpPr>
        <p:spPr>
          <a:xfrm flipV="1">
            <a:off x="4828737" y="2176336"/>
            <a:ext cx="458539" cy="236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244" idx="5"/>
            <a:endCxn id="240" idx="1"/>
          </p:cNvCxnSpPr>
          <p:nvPr/>
        </p:nvCxnSpPr>
        <p:spPr>
          <a:xfrm>
            <a:off x="4828737" y="1440462"/>
            <a:ext cx="458539" cy="3540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244" idx="4"/>
            <a:endCxn id="238" idx="0"/>
          </p:cNvCxnSpPr>
          <p:nvPr/>
        </p:nvCxnSpPr>
        <p:spPr>
          <a:xfrm>
            <a:off x="4637818" y="1519543"/>
            <a:ext cx="0" cy="8141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242" idx="4"/>
            <a:endCxn id="236" idx="1"/>
          </p:cNvCxnSpPr>
          <p:nvPr/>
        </p:nvCxnSpPr>
        <p:spPr>
          <a:xfrm>
            <a:off x="3827818" y="2255417"/>
            <a:ext cx="120692" cy="928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240" idx="4"/>
            <a:endCxn id="234" idx="7"/>
          </p:cNvCxnSpPr>
          <p:nvPr/>
        </p:nvCxnSpPr>
        <p:spPr>
          <a:xfrm flipH="1">
            <a:off x="5287137" y="2255417"/>
            <a:ext cx="191058" cy="928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238" idx="5"/>
            <a:endCxn id="234" idx="0"/>
          </p:cNvCxnSpPr>
          <p:nvPr/>
        </p:nvCxnSpPr>
        <p:spPr>
          <a:xfrm>
            <a:off x="4828737" y="2794645"/>
            <a:ext cx="267481" cy="3101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stCxn id="236" idx="6"/>
            <a:endCxn id="234" idx="2"/>
          </p:cNvCxnSpPr>
          <p:nvPr/>
        </p:nvCxnSpPr>
        <p:spPr>
          <a:xfrm>
            <a:off x="4409429" y="3374827"/>
            <a:ext cx="4167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5" name="文本框 224"/>
          <p:cNvSpPr txBox="1"/>
          <p:nvPr/>
        </p:nvSpPr>
        <p:spPr>
          <a:xfrm>
            <a:off x="3978167" y="124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26" name="文本框 225"/>
          <p:cNvSpPr txBox="1"/>
          <p:nvPr/>
        </p:nvSpPr>
        <p:spPr>
          <a:xfrm>
            <a:off x="5066143" y="13328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27" name="文本框 226"/>
          <p:cNvSpPr txBox="1"/>
          <p:nvPr/>
        </p:nvSpPr>
        <p:spPr>
          <a:xfrm>
            <a:off x="4639953" y="176722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8" name="文本框 227"/>
          <p:cNvSpPr txBox="1"/>
          <p:nvPr/>
        </p:nvSpPr>
        <p:spPr>
          <a:xfrm>
            <a:off x="4146210" y="200329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29" name="文本框 228"/>
          <p:cNvSpPr txBox="1"/>
          <p:nvPr/>
        </p:nvSpPr>
        <p:spPr>
          <a:xfrm>
            <a:off x="4962477" y="231006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30" name="文本框 229"/>
          <p:cNvSpPr txBox="1"/>
          <p:nvPr/>
        </p:nvSpPr>
        <p:spPr>
          <a:xfrm>
            <a:off x="3531556" y="258040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1" name="文本框 230"/>
          <p:cNvSpPr txBox="1"/>
          <p:nvPr/>
        </p:nvSpPr>
        <p:spPr>
          <a:xfrm>
            <a:off x="4679494" y="286652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32" name="文本框 231"/>
          <p:cNvSpPr txBox="1"/>
          <p:nvPr/>
        </p:nvSpPr>
        <p:spPr>
          <a:xfrm>
            <a:off x="5363420" y="26119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3" name="文本框 232"/>
          <p:cNvSpPr txBox="1"/>
          <p:nvPr/>
        </p:nvSpPr>
        <p:spPr>
          <a:xfrm>
            <a:off x="4456561" y="329946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81" name="椭圆 280"/>
          <p:cNvSpPr/>
          <p:nvPr/>
        </p:nvSpPr>
        <p:spPr>
          <a:xfrm>
            <a:off x="7378723" y="953899"/>
            <a:ext cx="540000" cy="540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282" name="文本框 281"/>
          <p:cNvSpPr txBox="1"/>
          <p:nvPr/>
        </p:nvSpPr>
        <p:spPr>
          <a:xfrm>
            <a:off x="7440974" y="1039233"/>
            <a:ext cx="415498" cy="3693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279" name="椭圆 278"/>
          <p:cNvSpPr/>
          <p:nvPr/>
        </p:nvSpPr>
        <p:spPr>
          <a:xfrm>
            <a:off x="6568723" y="1689773"/>
            <a:ext cx="540000" cy="54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280" name="文本框 279"/>
          <p:cNvSpPr txBox="1"/>
          <p:nvPr/>
        </p:nvSpPr>
        <p:spPr>
          <a:xfrm>
            <a:off x="6630974" y="1775107"/>
            <a:ext cx="415498" cy="36933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277" name="椭圆 276"/>
          <p:cNvSpPr/>
          <p:nvPr/>
        </p:nvSpPr>
        <p:spPr>
          <a:xfrm>
            <a:off x="8219100" y="1689773"/>
            <a:ext cx="540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278" name="文本框 277"/>
          <p:cNvSpPr txBox="1"/>
          <p:nvPr/>
        </p:nvSpPr>
        <p:spPr>
          <a:xfrm>
            <a:off x="8281351" y="1775107"/>
            <a:ext cx="415498" cy="369332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baseline="-25000" dirty="0"/>
          </a:p>
        </p:txBody>
      </p:sp>
      <p:sp>
        <p:nvSpPr>
          <p:cNvPr id="275" name="椭圆 274"/>
          <p:cNvSpPr/>
          <p:nvPr/>
        </p:nvSpPr>
        <p:spPr>
          <a:xfrm>
            <a:off x="7378723" y="2308082"/>
            <a:ext cx="540000" cy="540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276" name="文本框 275"/>
          <p:cNvSpPr txBox="1"/>
          <p:nvPr/>
        </p:nvSpPr>
        <p:spPr>
          <a:xfrm>
            <a:off x="7440974" y="2393416"/>
            <a:ext cx="415498" cy="3693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sp>
        <p:nvSpPr>
          <p:cNvPr id="273" name="椭圆 272"/>
          <p:cNvSpPr/>
          <p:nvPr/>
        </p:nvSpPr>
        <p:spPr>
          <a:xfrm>
            <a:off x="6880334" y="3079183"/>
            <a:ext cx="540000" cy="54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274" name="文本框 273"/>
          <p:cNvSpPr txBox="1"/>
          <p:nvPr/>
        </p:nvSpPr>
        <p:spPr>
          <a:xfrm>
            <a:off x="6942585" y="3164517"/>
            <a:ext cx="415498" cy="36933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baseline="-25000" dirty="0"/>
          </a:p>
        </p:txBody>
      </p:sp>
      <p:sp>
        <p:nvSpPr>
          <p:cNvPr id="271" name="椭圆 270"/>
          <p:cNvSpPr/>
          <p:nvPr/>
        </p:nvSpPr>
        <p:spPr>
          <a:xfrm>
            <a:off x="7837123" y="3079183"/>
            <a:ext cx="540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272" name="文本框 271"/>
          <p:cNvSpPr txBox="1"/>
          <p:nvPr/>
        </p:nvSpPr>
        <p:spPr>
          <a:xfrm>
            <a:off x="7899374" y="3164517"/>
            <a:ext cx="415498" cy="369332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baseline="-25000" dirty="0"/>
          </a:p>
        </p:txBody>
      </p:sp>
      <p:cxnSp>
        <p:nvCxnSpPr>
          <p:cNvPr id="253" name="直接连接符 252"/>
          <p:cNvCxnSpPr>
            <a:stCxn id="281" idx="3"/>
            <a:endCxn id="279" idx="7"/>
          </p:cNvCxnSpPr>
          <p:nvPr/>
        </p:nvCxnSpPr>
        <p:spPr>
          <a:xfrm flipH="1">
            <a:off x="7029642" y="1414818"/>
            <a:ext cx="428162" cy="3540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stCxn id="279" idx="5"/>
            <a:endCxn id="275" idx="1"/>
          </p:cNvCxnSpPr>
          <p:nvPr/>
        </p:nvCxnSpPr>
        <p:spPr>
          <a:xfrm>
            <a:off x="7029642" y="2150692"/>
            <a:ext cx="428162" cy="236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275" idx="7"/>
            <a:endCxn id="277" idx="3"/>
          </p:cNvCxnSpPr>
          <p:nvPr/>
        </p:nvCxnSpPr>
        <p:spPr>
          <a:xfrm flipV="1">
            <a:off x="7839642" y="2150692"/>
            <a:ext cx="458539" cy="236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/>
          <p:cNvCxnSpPr>
            <a:stCxn id="281" idx="5"/>
            <a:endCxn id="277" idx="1"/>
          </p:cNvCxnSpPr>
          <p:nvPr/>
        </p:nvCxnSpPr>
        <p:spPr>
          <a:xfrm>
            <a:off x="7839642" y="1414818"/>
            <a:ext cx="458539" cy="3540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>
            <a:stCxn id="281" idx="4"/>
            <a:endCxn id="275" idx="0"/>
          </p:cNvCxnSpPr>
          <p:nvPr/>
        </p:nvCxnSpPr>
        <p:spPr>
          <a:xfrm>
            <a:off x="7648723" y="1493899"/>
            <a:ext cx="0" cy="8141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279" idx="4"/>
            <a:endCxn id="273" idx="1"/>
          </p:cNvCxnSpPr>
          <p:nvPr/>
        </p:nvCxnSpPr>
        <p:spPr>
          <a:xfrm>
            <a:off x="6838723" y="2229773"/>
            <a:ext cx="120692" cy="928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/>
          <p:cNvCxnSpPr>
            <a:stCxn id="277" idx="4"/>
            <a:endCxn id="271" idx="7"/>
          </p:cNvCxnSpPr>
          <p:nvPr/>
        </p:nvCxnSpPr>
        <p:spPr>
          <a:xfrm flipH="1">
            <a:off x="8298042" y="2229773"/>
            <a:ext cx="191058" cy="9284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275" idx="5"/>
            <a:endCxn id="271" idx="0"/>
          </p:cNvCxnSpPr>
          <p:nvPr/>
        </p:nvCxnSpPr>
        <p:spPr>
          <a:xfrm>
            <a:off x="7839642" y="2769001"/>
            <a:ext cx="267481" cy="3101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273" idx="6"/>
            <a:endCxn id="271" idx="2"/>
          </p:cNvCxnSpPr>
          <p:nvPr/>
        </p:nvCxnSpPr>
        <p:spPr>
          <a:xfrm>
            <a:off x="7420334" y="3349183"/>
            <a:ext cx="4167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2" name="文本框 261"/>
          <p:cNvSpPr txBox="1"/>
          <p:nvPr/>
        </p:nvSpPr>
        <p:spPr>
          <a:xfrm>
            <a:off x="6989072" y="121485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63" name="文本框 262"/>
          <p:cNvSpPr txBox="1"/>
          <p:nvPr/>
        </p:nvSpPr>
        <p:spPr>
          <a:xfrm>
            <a:off x="8077048" y="130724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64" name="文本框 263"/>
          <p:cNvSpPr txBox="1"/>
          <p:nvPr/>
        </p:nvSpPr>
        <p:spPr>
          <a:xfrm>
            <a:off x="7650858" y="174157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5" name="文本框 264"/>
          <p:cNvSpPr txBox="1"/>
          <p:nvPr/>
        </p:nvSpPr>
        <p:spPr>
          <a:xfrm>
            <a:off x="7157115" y="197764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66" name="文本框 265"/>
          <p:cNvSpPr txBox="1"/>
          <p:nvPr/>
        </p:nvSpPr>
        <p:spPr>
          <a:xfrm>
            <a:off x="7973382" y="228442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67" name="文本框 266"/>
          <p:cNvSpPr txBox="1"/>
          <p:nvPr/>
        </p:nvSpPr>
        <p:spPr>
          <a:xfrm>
            <a:off x="6542461" y="255476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68" name="文本框 267"/>
          <p:cNvSpPr txBox="1"/>
          <p:nvPr/>
        </p:nvSpPr>
        <p:spPr>
          <a:xfrm>
            <a:off x="7690399" y="284087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69" name="文本框 268"/>
          <p:cNvSpPr txBox="1"/>
          <p:nvPr/>
        </p:nvSpPr>
        <p:spPr>
          <a:xfrm>
            <a:off x="8374325" y="258629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70" name="文本框 269"/>
          <p:cNvSpPr txBox="1"/>
          <p:nvPr/>
        </p:nvSpPr>
        <p:spPr>
          <a:xfrm>
            <a:off x="7467466" y="327382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18" name="椭圆 317"/>
          <p:cNvSpPr/>
          <p:nvPr/>
        </p:nvSpPr>
        <p:spPr>
          <a:xfrm>
            <a:off x="1509716" y="3748840"/>
            <a:ext cx="540000" cy="540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319" name="文本框 318"/>
          <p:cNvSpPr txBox="1"/>
          <p:nvPr/>
        </p:nvSpPr>
        <p:spPr>
          <a:xfrm>
            <a:off x="1571967" y="3834174"/>
            <a:ext cx="415498" cy="3693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316" name="椭圆 315"/>
          <p:cNvSpPr/>
          <p:nvPr/>
        </p:nvSpPr>
        <p:spPr>
          <a:xfrm>
            <a:off x="699716" y="4484714"/>
            <a:ext cx="540000" cy="54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317" name="文本框 316"/>
          <p:cNvSpPr txBox="1"/>
          <p:nvPr/>
        </p:nvSpPr>
        <p:spPr>
          <a:xfrm>
            <a:off x="761967" y="4570048"/>
            <a:ext cx="415498" cy="36933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314" name="椭圆 313"/>
          <p:cNvSpPr/>
          <p:nvPr/>
        </p:nvSpPr>
        <p:spPr>
          <a:xfrm>
            <a:off x="2350093" y="4484714"/>
            <a:ext cx="540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315" name="文本框 314"/>
          <p:cNvSpPr txBox="1"/>
          <p:nvPr/>
        </p:nvSpPr>
        <p:spPr>
          <a:xfrm>
            <a:off x="2412344" y="4570048"/>
            <a:ext cx="415498" cy="369332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baseline="-25000" dirty="0"/>
          </a:p>
        </p:txBody>
      </p:sp>
      <p:sp>
        <p:nvSpPr>
          <p:cNvPr id="312" name="椭圆 311"/>
          <p:cNvSpPr/>
          <p:nvPr/>
        </p:nvSpPr>
        <p:spPr>
          <a:xfrm>
            <a:off x="1509716" y="5103023"/>
            <a:ext cx="540000" cy="540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313" name="文本框 312"/>
          <p:cNvSpPr txBox="1"/>
          <p:nvPr/>
        </p:nvSpPr>
        <p:spPr>
          <a:xfrm>
            <a:off x="1571967" y="5188357"/>
            <a:ext cx="415498" cy="3693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sp>
        <p:nvSpPr>
          <p:cNvPr id="310" name="椭圆 309"/>
          <p:cNvSpPr/>
          <p:nvPr/>
        </p:nvSpPr>
        <p:spPr>
          <a:xfrm>
            <a:off x="1011327" y="5874124"/>
            <a:ext cx="540000" cy="54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311" name="文本框 310"/>
          <p:cNvSpPr txBox="1"/>
          <p:nvPr/>
        </p:nvSpPr>
        <p:spPr>
          <a:xfrm>
            <a:off x="1073578" y="5959458"/>
            <a:ext cx="415498" cy="36933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baseline="-25000" dirty="0"/>
          </a:p>
        </p:txBody>
      </p:sp>
      <p:sp>
        <p:nvSpPr>
          <p:cNvPr id="308" name="椭圆 307"/>
          <p:cNvSpPr/>
          <p:nvPr/>
        </p:nvSpPr>
        <p:spPr>
          <a:xfrm>
            <a:off x="1968116" y="5874124"/>
            <a:ext cx="540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309" name="文本框 308"/>
          <p:cNvSpPr txBox="1"/>
          <p:nvPr/>
        </p:nvSpPr>
        <p:spPr>
          <a:xfrm>
            <a:off x="2030367" y="5959458"/>
            <a:ext cx="415498" cy="369332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baseline="-25000" dirty="0"/>
          </a:p>
        </p:txBody>
      </p:sp>
      <p:cxnSp>
        <p:nvCxnSpPr>
          <p:cNvPr id="290" name="直接连接符 289"/>
          <p:cNvCxnSpPr>
            <a:stCxn id="318" idx="3"/>
            <a:endCxn id="316" idx="7"/>
          </p:cNvCxnSpPr>
          <p:nvPr/>
        </p:nvCxnSpPr>
        <p:spPr>
          <a:xfrm flipH="1">
            <a:off x="1160635" y="4209759"/>
            <a:ext cx="428162" cy="3540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>
            <a:stCxn id="316" idx="5"/>
            <a:endCxn id="312" idx="1"/>
          </p:cNvCxnSpPr>
          <p:nvPr/>
        </p:nvCxnSpPr>
        <p:spPr>
          <a:xfrm>
            <a:off x="1160635" y="4945633"/>
            <a:ext cx="428162" cy="236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2" name="直接连接符 291"/>
          <p:cNvCxnSpPr>
            <a:stCxn id="312" idx="7"/>
            <a:endCxn id="314" idx="3"/>
          </p:cNvCxnSpPr>
          <p:nvPr/>
        </p:nvCxnSpPr>
        <p:spPr>
          <a:xfrm flipV="1">
            <a:off x="1970635" y="4945633"/>
            <a:ext cx="458539" cy="236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>
            <a:stCxn id="318" idx="5"/>
            <a:endCxn id="314" idx="1"/>
          </p:cNvCxnSpPr>
          <p:nvPr/>
        </p:nvCxnSpPr>
        <p:spPr>
          <a:xfrm>
            <a:off x="1970635" y="4209759"/>
            <a:ext cx="458539" cy="3540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4" name="直接连接符 293"/>
          <p:cNvCxnSpPr>
            <a:stCxn id="318" idx="4"/>
            <a:endCxn id="312" idx="0"/>
          </p:cNvCxnSpPr>
          <p:nvPr/>
        </p:nvCxnSpPr>
        <p:spPr>
          <a:xfrm>
            <a:off x="1779716" y="4288840"/>
            <a:ext cx="0" cy="8141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316" idx="4"/>
            <a:endCxn id="310" idx="1"/>
          </p:cNvCxnSpPr>
          <p:nvPr/>
        </p:nvCxnSpPr>
        <p:spPr>
          <a:xfrm>
            <a:off x="969716" y="5024714"/>
            <a:ext cx="120692" cy="9284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stCxn id="314" idx="4"/>
            <a:endCxn id="308" idx="7"/>
          </p:cNvCxnSpPr>
          <p:nvPr/>
        </p:nvCxnSpPr>
        <p:spPr>
          <a:xfrm flipH="1">
            <a:off x="2429035" y="5024714"/>
            <a:ext cx="191058" cy="9284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7" name="直接连接符 296"/>
          <p:cNvCxnSpPr>
            <a:stCxn id="312" idx="5"/>
            <a:endCxn id="308" idx="0"/>
          </p:cNvCxnSpPr>
          <p:nvPr/>
        </p:nvCxnSpPr>
        <p:spPr>
          <a:xfrm>
            <a:off x="1970635" y="5563942"/>
            <a:ext cx="267481" cy="3101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>
            <a:stCxn id="310" idx="6"/>
            <a:endCxn id="308" idx="2"/>
          </p:cNvCxnSpPr>
          <p:nvPr/>
        </p:nvCxnSpPr>
        <p:spPr>
          <a:xfrm>
            <a:off x="1551327" y="6144124"/>
            <a:ext cx="4167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9" name="文本框 298"/>
          <p:cNvSpPr txBox="1"/>
          <p:nvPr/>
        </p:nvSpPr>
        <p:spPr>
          <a:xfrm>
            <a:off x="1120065" y="400979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00" name="文本框 299"/>
          <p:cNvSpPr txBox="1"/>
          <p:nvPr/>
        </p:nvSpPr>
        <p:spPr>
          <a:xfrm>
            <a:off x="2208041" y="410218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01" name="文本框 300"/>
          <p:cNvSpPr txBox="1"/>
          <p:nvPr/>
        </p:nvSpPr>
        <p:spPr>
          <a:xfrm>
            <a:off x="1781851" y="453651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2" name="文本框 301"/>
          <p:cNvSpPr txBox="1"/>
          <p:nvPr/>
        </p:nvSpPr>
        <p:spPr>
          <a:xfrm>
            <a:off x="1288108" y="47725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03" name="文本框 302"/>
          <p:cNvSpPr txBox="1"/>
          <p:nvPr/>
        </p:nvSpPr>
        <p:spPr>
          <a:xfrm>
            <a:off x="2104375" y="507936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04" name="文本框 303"/>
          <p:cNvSpPr txBox="1"/>
          <p:nvPr/>
        </p:nvSpPr>
        <p:spPr>
          <a:xfrm>
            <a:off x="673454" y="534970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5" name="文本框 304"/>
          <p:cNvSpPr txBox="1"/>
          <p:nvPr/>
        </p:nvSpPr>
        <p:spPr>
          <a:xfrm>
            <a:off x="1821392" y="563582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06" name="文本框 305"/>
          <p:cNvSpPr txBox="1"/>
          <p:nvPr/>
        </p:nvSpPr>
        <p:spPr>
          <a:xfrm>
            <a:off x="2505318" y="538123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07" name="文本框 306"/>
          <p:cNvSpPr txBox="1"/>
          <p:nvPr/>
        </p:nvSpPr>
        <p:spPr>
          <a:xfrm>
            <a:off x="1598459" y="606876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55" name="椭圆 354"/>
          <p:cNvSpPr/>
          <p:nvPr/>
        </p:nvSpPr>
        <p:spPr>
          <a:xfrm>
            <a:off x="4398967" y="3750272"/>
            <a:ext cx="540000" cy="540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356" name="文本框 355"/>
          <p:cNvSpPr txBox="1"/>
          <p:nvPr/>
        </p:nvSpPr>
        <p:spPr>
          <a:xfrm>
            <a:off x="4461218" y="3835606"/>
            <a:ext cx="415498" cy="3693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353" name="椭圆 352"/>
          <p:cNvSpPr/>
          <p:nvPr/>
        </p:nvSpPr>
        <p:spPr>
          <a:xfrm>
            <a:off x="3588967" y="4486146"/>
            <a:ext cx="540000" cy="54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354" name="文本框 353"/>
          <p:cNvSpPr txBox="1"/>
          <p:nvPr/>
        </p:nvSpPr>
        <p:spPr>
          <a:xfrm>
            <a:off x="3651218" y="4571480"/>
            <a:ext cx="415498" cy="36933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351" name="椭圆 350"/>
          <p:cNvSpPr/>
          <p:nvPr/>
        </p:nvSpPr>
        <p:spPr>
          <a:xfrm>
            <a:off x="5239344" y="4486146"/>
            <a:ext cx="540000" cy="540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352" name="文本框 351"/>
          <p:cNvSpPr txBox="1"/>
          <p:nvPr/>
        </p:nvSpPr>
        <p:spPr>
          <a:xfrm>
            <a:off x="5301595" y="4571480"/>
            <a:ext cx="415498" cy="3693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baseline="-25000" dirty="0"/>
          </a:p>
        </p:txBody>
      </p:sp>
      <p:sp>
        <p:nvSpPr>
          <p:cNvPr id="349" name="椭圆 348"/>
          <p:cNvSpPr/>
          <p:nvPr/>
        </p:nvSpPr>
        <p:spPr>
          <a:xfrm>
            <a:off x="4398967" y="5104455"/>
            <a:ext cx="540000" cy="540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350" name="文本框 349"/>
          <p:cNvSpPr txBox="1"/>
          <p:nvPr/>
        </p:nvSpPr>
        <p:spPr>
          <a:xfrm>
            <a:off x="4461218" y="5189789"/>
            <a:ext cx="415498" cy="3693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sp>
        <p:nvSpPr>
          <p:cNvPr id="347" name="椭圆 346"/>
          <p:cNvSpPr/>
          <p:nvPr/>
        </p:nvSpPr>
        <p:spPr>
          <a:xfrm>
            <a:off x="3900578" y="5875556"/>
            <a:ext cx="540000" cy="54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348" name="文本框 347"/>
          <p:cNvSpPr txBox="1"/>
          <p:nvPr/>
        </p:nvSpPr>
        <p:spPr>
          <a:xfrm>
            <a:off x="3962829" y="5960890"/>
            <a:ext cx="415498" cy="36933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baseline="-25000" dirty="0"/>
          </a:p>
        </p:txBody>
      </p:sp>
      <p:sp>
        <p:nvSpPr>
          <p:cNvPr id="345" name="椭圆 344"/>
          <p:cNvSpPr/>
          <p:nvPr/>
        </p:nvSpPr>
        <p:spPr>
          <a:xfrm>
            <a:off x="4857367" y="5875556"/>
            <a:ext cx="540000" cy="540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346" name="文本框 345"/>
          <p:cNvSpPr txBox="1"/>
          <p:nvPr/>
        </p:nvSpPr>
        <p:spPr>
          <a:xfrm>
            <a:off x="4919618" y="5960890"/>
            <a:ext cx="415498" cy="3693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baseline="-25000" dirty="0"/>
          </a:p>
        </p:txBody>
      </p:sp>
      <p:cxnSp>
        <p:nvCxnSpPr>
          <p:cNvPr id="327" name="直接连接符 326"/>
          <p:cNvCxnSpPr>
            <a:stCxn id="355" idx="3"/>
            <a:endCxn id="353" idx="7"/>
          </p:cNvCxnSpPr>
          <p:nvPr/>
        </p:nvCxnSpPr>
        <p:spPr>
          <a:xfrm flipH="1">
            <a:off x="4049886" y="4211191"/>
            <a:ext cx="428162" cy="3540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>
            <a:stCxn id="353" idx="5"/>
            <a:endCxn id="349" idx="1"/>
          </p:cNvCxnSpPr>
          <p:nvPr/>
        </p:nvCxnSpPr>
        <p:spPr>
          <a:xfrm>
            <a:off x="4049886" y="4947065"/>
            <a:ext cx="428162" cy="236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9" name="直接连接符 328"/>
          <p:cNvCxnSpPr>
            <a:stCxn id="349" idx="7"/>
            <a:endCxn id="351" idx="3"/>
          </p:cNvCxnSpPr>
          <p:nvPr/>
        </p:nvCxnSpPr>
        <p:spPr>
          <a:xfrm flipV="1">
            <a:off x="4859886" y="4947065"/>
            <a:ext cx="458539" cy="236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>
            <a:stCxn id="355" idx="5"/>
            <a:endCxn id="351" idx="1"/>
          </p:cNvCxnSpPr>
          <p:nvPr/>
        </p:nvCxnSpPr>
        <p:spPr>
          <a:xfrm>
            <a:off x="4859886" y="4211191"/>
            <a:ext cx="458539" cy="3540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55" idx="4"/>
            <a:endCxn id="349" idx="0"/>
          </p:cNvCxnSpPr>
          <p:nvPr/>
        </p:nvCxnSpPr>
        <p:spPr>
          <a:xfrm>
            <a:off x="4668967" y="4290272"/>
            <a:ext cx="0" cy="8141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2" name="直接连接符 331"/>
          <p:cNvCxnSpPr>
            <a:stCxn id="353" idx="4"/>
            <a:endCxn id="347" idx="1"/>
          </p:cNvCxnSpPr>
          <p:nvPr/>
        </p:nvCxnSpPr>
        <p:spPr>
          <a:xfrm>
            <a:off x="3858967" y="5026146"/>
            <a:ext cx="120692" cy="9284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3" name="直接连接符 332"/>
          <p:cNvCxnSpPr>
            <a:stCxn id="351" idx="4"/>
            <a:endCxn id="345" idx="7"/>
          </p:cNvCxnSpPr>
          <p:nvPr/>
        </p:nvCxnSpPr>
        <p:spPr>
          <a:xfrm flipH="1">
            <a:off x="5318286" y="5026146"/>
            <a:ext cx="191058" cy="9284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4" name="直接连接符 333"/>
          <p:cNvCxnSpPr>
            <a:stCxn id="349" idx="5"/>
            <a:endCxn id="345" idx="0"/>
          </p:cNvCxnSpPr>
          <p:nvPr/>
        </p:nvCxnSpPr>
        <p:spPr>
          <a:xfrm>
            <a:off x="4859886" y="5565374"/>
            <a:ext cx="267481" cy="3101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47" idx="6"/>
            <a:endCxn id="345" idx="2"/>
          </p:cNvCxnSpPr>
          <p:nvPr/>
        </p:nvCxnSpPr>
        <p:spPr>
          <a:xfrm>
            <a:off x="4440578" y="6145556"/>
            <a:ext cx="4167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6" name="文本框 335"/>
          <p:cNvSpPr txBox="1"/>
          <p:nvPr/>
        </p:nvSpPr>
        <p:spPr>
          <a:xfrm>
            <a:off x="4009316" y="401122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37" name="文本框 336"/>
          <p:cNvSpPr txBox="1"/>
          <p:nvPr/>
        </p:nvSpPr>
        <p:spPr>
          <a:xfrm>
            <a:off x="5097292" y="410361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8" name="文本框 337"/>
          <p:cNvSpPr txBox="1"/>
          <p:nvPr/>
        </p:nvSpPr>
        <p:spPr>
          <a:xfrm>
            <a:off x="4671102" y="453795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9" name="文本框 338"/>
          <p:cNvSpPr txBox="1"/>
          <p:nvPr/>
        </p:nvSpPr>
        <p:spPr>
          <a:xfrm>
            <a:off x="4177359" y="477402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40" name="文本框 339"/>
          <p:cNvSpPr txBox="1"/>
          <p:nvPr/>
        </p:nvSpPr>
        <p:spPr>
          <a:xfrm>
            <a:off x="4993626" y="508079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41" name="文本框 340"/>
          <p:cNvSpPr txBox="1"/>
          <p:nvPr/>
        </p:nvSpPr>
        <p:spPr>
          <a:xfrm>
            <a:off x="3562705" y="535113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2" name="文本框 341"/>
          <p:cNvSpPr txBox="1"/>
          <p:nvPr/>
        </p:nvSpPr>
        <p:spPr>
          <a:xfrm>
            <a:off x="4710643" y="563725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43" name="文本框 342"/>
          <p:cNvSpPr txBox="1"/>
          <p:nvPr/>
        </p:nvSpPr>
        <p:spPr>
          <a:xfrm>
            <a:off x="5394569" y="538266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44" name="文本框 343"/>
          <p:cNvSpPr txBox="1"/>
          <p:nvPr/>
        </p:nvSpPr>
        <p:spPr>
          <a:xfrm>
            <a:off x="4487710" y="607019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92" name="椭圆 391"/>
          <p:cNvSpPr/>
          <p:nvPr/>
        </p:nvSpPr>
        <p:spPr>
          <a:xfrm>
            <a:off x="7401850" y="3748243"/>
            <a:ext cx="540000" cy="540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393" name="文本框 392"/>
          <p:cNvSpPr txBox="1"/>
          <p:nvPr/>
        </p:nvSpPr>
        <p:spPr>
          <a:xfrm>
            <a:off x="7464101" y="3833577"/>
            <a:ext cx="415498" cy="3693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390" name="椭圆 389"/>
          <p:cNvSpPr/>
          <p:nvPr/>
        </p:nvSpPr>
        <p:spPr>
          <a:xfrm>
            <a:off x="6591850" y="4484117"/>
            <a:ext cx="540000" cy="540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391" name="文本框 390"/>
          <p:cNvSpPr txBox="1"/>
          <p:nvPr/>
        </p:nvSpPr>
        <p:spPr>
          <a:xfrm>
            <a:off x="6654101" y="4569451"/>
            <a:ext cx="415498" cy="3693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388" name="椭圆 387"/>
          <p:cNvSpPr/>
          <p:nvPr/>
        </p:nvSpPr>
        <p:spPr>
          <a:xfrm>
            <a:off x="8242227" y="4484117"/>
            <a:ext cx="540000" cy="540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389" name="文本框 388"/>
          <p:cNvSpPr txBox="1"/>
          <p:nvPr/>
        </p:nvSpPr>
        <p:spPr>
          <a:xfrm>
            <a:off x="8304478" y="4569451"/>
            <a:ext cx="415498" cy="3693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baseline="-25000" dirty="0"/>
          </a:p>
        </p:txBody>
      </p:sp>
      <p:sp>
        <p:nvSpPr>
          <p:cNvPr id="386" name="椭圆 385"/>
          <p:cNvSpPr/>
          <p:nvPr/>
        </p:nvSpPr>
        <p:spPr>
          <a:xfrm>
            <a:off x="7401850" y="5102426"/>
            <a:ext cx="540000" cy="540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387" name="文本框 386"/>
          <p:cNvSpPr txBox="1"/>
          <p:nvPr/>
        </p:nvSpPr>
        <p:spPr>
          <a:xfrm>
            <a:off x="7464101" y="5187760"/>
            <a:ext cx="415498" cy="3693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sp>
        <p:nvSpPr>
          <p:cNvPr id="384" name="椭圆 383"/>
          <p:cNvSpPr/>
          <p:nvPr/>
        </p:nvSpPr>
        <p:spPr>
          <a:xfrm>
            <a:off x="6903461" y="5873527"/>
            <a:ext cx="540000" cy="540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385" name="文本框 384"/>
          <p:cNvSpPr txBox="1"/>
          <p:nvPr/>
        </p:nvSpPr>
        <p:spPr>
          <a:xfrm>
            <a:off x="6965712" y="5958861"/>
            <a:ext cx="415498" cy="3693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baseline="-25000" dirty="0"/>
          </a:p>
        </p:txBody>
      </p:sp>
      <p:sp>
        <p:nvSpPr>
          <p:cNvPr id="382" name="椭圆 381"/>
          <p:cNvSpPr/>
          <p:nvPr/>
        </p:nvSpPr>
        <p:spPr>
          <a:xfrm>
            <a:off x="7860250" y="5873527"/>
            <a:ext cx="540000" cy="540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383" name="文本框 382"/>
          <p:cNvSpPr txBox="1"/>
          <p:nvPr/>
        </p:nvSpPr>
        <p:spPr>
          <a:xfrm>
            <a:off x="7922501" y="5958861"/>
            <a:ext cx="415498" cy="3693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baseline="-25000" dirty="0"/>
          </a:p>
        </p:txBody>
      </p:sp>
      <p:cxnSp>
        <p:nvCxnSpPr>
          <p:cNvPr id="364" name="直接连接符 363"/>
          <p:cNvCxnSpPr>
            <a:stCxn id="392" idx="3"/>
            <a:endCxn id="390" idx="7"/>
          </p:cNvCxnSpPr>
          <p:nvPr/>
        </p:nvCxnSpPr>
        <p:spPr>
          <a:xfrm flipH="1">
            <a:off x="7052769" y="4209162"/>
            <a:ext cx="428162" cy="3540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5" name="直接连接符 364"/>
          <p:cNvCxnSpPr>
            <a:stCxn id="390" idx="5"/>
            <a:endCxn id="386" idx="1"/>
          </p:cNvCxnSpPr>
          <p:nvPr/>
        </p:nvCxnSpPr>
        <p:spPr>
          <a:xfrm>
            <a:off x="7052769" y="4945036"/>
            <a:ext cx="428162" cy="23647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8" name="直接连接符 367"/>
          <p:cNvCxnSpPr>
            <a:stCxn id="392" idx="4"/>
            <a:endCxn id="386" idx="0"/>
          </p:cNvCxnSpPr>
          <p:nvPr/>
        </p:nvCxnSpPr>
        <p:spPr>
          <a:xfrm>
            <a:off x="7671850" y="4288243"/>
            <a:ext cx="0" cy="8141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9" name="直接连接符 368"/>
          <p:cNvCxnSpPr>
            <a:stCxn id="390" idx="4"/>
            <a:endCxn id="384" idx="1"/>
          </p:cNvCxnSpPr>
          <p:nvPr/>
        </p:nvCxnSpPr>
        <p:spPr>
          <a:xfrm>
            <a:off x="6861850" y="5024117"/>
            <a:ext cx="120692" cy="9284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0" name="直接连接符 369"/>
          <p:cNvCxnSpPr>
            <a:stCxn id="388" idx="4"/>
            <a:endCxn id="382" idx="7"/>
          </p:cNvCxnSpPr>
          <p:nvPr/>
        </p:nvCxnSpPr>
        <p:spPr>
          <a:xfrm flipH="1">
            <a:off x="8321169" y="5024117"/>
            <a:ext cx="191058" cy="9284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86" idx="5"/>
            <a:endCxn id="382" idx="0"/>
          </p:cNvCxnSpPr>
          <p:nvPr/>
        </p:nvCxnSpPr>
        <p:spPr>
          <a:xfrm>
            <a:off x="7862769" y="5563345"/>
            <a:ext cx="267481" cy="3101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2" name="直接连接符 371"/>
          <p:cNvCxnSpPr>
            <a:stCxn id="384" idx="6"/>
            <a:endCxn id="382" idx="2"/>
          </p:cNvCxnSpPr>
          <p:nvPr/>
        </p:nvCxnSpPr>
        <p:spPr>
          <a:xfrm>
            <a:off x="7443461" y="6143527"/>
            <a:ext cx="4167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3" name="文本框 372"/>
          <p:cNvSpPr txBox="1"/>
          <p:nvPr/>
        </p:nvSpPr>
        <p:spPr>
          <a:xfrm>
            <a:off x="7012199" y="40092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75" name="文本框 374"/>
          <p:cNvSpPr txBox="1"/>
          <p:nvPr/>
        </p:nvSpPr>
        <p:spPr>
          <a:xfrm>
            <a:off x="7673985" y="453592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6" name="文本框 375"/>
          <p:cNvSpPr txBox="1"/>
          <p:nvPr/>
        </p:nvSpPr>
        <p:spPr>
          <a:xfrm>
            <a:off x="7180242" y="477199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78" name="文本框 377"/>
          <p:cNvSpPr txBox="1"/>
          <p:nvPr/>
        </p:nvSpPr>
        <p:spPr>
          <a:xfrm>
            <a:off x="6565588" y="534910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79" name="文本框 378"/>
          <p:cNvSpPr txBox="1"/>
          <p:nvPr/>
        </p:nvSpPr>
        <p:spPr>
          <a:xfrm>
            <a:off x="7713526" y="563522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80" name="文本框 379"/>
          <p:cNvSpPr txBox="1"/>
          <p:nvPr/>
        </p:nvSpPr>
        <p:spPr>
          <a:xfrm>
            <a:off x="8397452" y="5380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1" name="文本框 380"/>
          <p:cNvSpPr txBox="1"/>
          <p:nvPr/>
        </p:nvSpPr>
        <p:spPr>
          <a:xfrm>
            <a:off x="7490593" y="606816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30710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Prim</a:t>
            </a:r>
            <a:r>
              <a:rPr lang="zh-CN" altLang="en-US" dirty="0"/>
              <a:t>算法：基于顶点</a:t>
            </a:r>
          </a:p>
          <a:p>
            <a:r>
              <a:rPr lang="zh-CN" altLang="en-US" dirty="0"/>
              <a:t>初始：</a:t>
            </a:r>
            <a:r>
              <a:rPr lang="en-US" altLang="zh-CN" dirty="0"/>
              <a:t>U</a:t>
            </a:r>
            <a:r>
              <a:rPr lang="zh-CN" altLang="en-US" dirty="0"/>
              <a:t>集合为任一顶点，其他顶点置于</a:t>
            </a:r>
            <a:r>
              <a:rPr lang="en-US" altLang="zh-CN" dirty="0"/>
              <a:t>V-U</a:t>
            </a:r>
            <a:r>
              <a:rPr lang="zh-CN" altLang="en-US" dirty="0"/>
              <a:t>集合</a:t>
            </a:r>
          </a:p>
          <a:p>
            <a:r>
              <a:rPr lang="zh-CN" altLang="en-US" dirty="0"/>
              <a:t>循环</a:t>
            </a:r>
          </a:p>
          <a:p>
            <a:pPr lvl="1"/>
            <a:r>
              <a:rPr lang="zh-CN" altLang="en-US" dirty="0"/>
              <a:t>构造</a:t>
            </a:r>
            <a:r>
              <a:rPr lang="en-US" altLang="zh-CN" dirty="0"/>
              <a:t>F</a:t>
            </a:r>
            <a:r>
              <a:rPr lang="zh-CN" altLang="en-US" dirty="0"/>
              <a:t>集合</a:t>
            </a:r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F</a:t>
            </a:r>
            <a:r>
              <a:rPr lang="zh-CN" altLang="en-US" dirty="0"/>
              <a:t>集合中找出代价最小的边，若不唯一则任选一条边</a:t>
            </a:r>
          </a:p>
          <a:p>
            <a:pPr lvl="1"/>
            <a:r>
              <a:rPr lang="zh-CN" altLang="en-US" dirty="0"/>
              <a:t>将该边加入</a:t>
            </a:r>
            <a:r>
              <a:rPr lang="en-US" altLang="zh-CN" dirty="0"/>
              <a:t>MST</a:t>
            </a:r>
            <a:r>
              <a:rPr lang="zh-CN" altLang="en-US" dirty="0"/>
              <a:t>，将对应顶点从</a:t>
            </a:r>
            <a:r>
              <a:rPr lang="en-US" altLang="zh-CN" dirty="0"/>
              <a:t>V-U</a:t>
            </a:r>
            <a:r>
              <a:rPr lang="zh-CN" altLang="en-US" dirty="0"/>
              <a:t>移到</a:t>
            </a:r>
            <a:r>
              <a:rPr lang="en-US" altLang="zh-CN" dirty="0"/>
              <a:t>U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V-U</a:t>
            </a:r>
            <a:r>
              <a:rPr lang="zh-CN" altLang="en-US" dirty="0"/>
              <a:t>为空，结束循环</a:t>
            </a:r>
          </a:p>
          <a:p>
            <a:r>
              <a:rPr lang="zh-CN" altLang="en-US" dirty="0"/>
              <a:t>输出</a:t>
            </a:r>
            <a:r>
              <a:rPr lang="en-US" altLang="zh-CN" dirty="0"/>
              <a:t>MST</a:t>
            </a:r>
          </a:p>
          <a:p>
            <a:r>
              <a:rPr lang="zh-CN" altLang="en-US" dirty="0"/>
              <a:t>算法改进</a:t>
            </a:r>
            <a:endParaRPr lang="en-US" altLang="zh-CN" dirty="0"/>
          </a:p>
          <a:p>
            <a:pPr lvl="1"/>
            <a:r>
              <a:rPr lang="en-US" altLang="zh-CN" dirty="0"/>
              <a:t>F</a:t>
            </a:r>
            <a:r>
              <a:rPr lang="zh-CN" altLang="en-US" dirty="0"/>
              <a:t>集合可以精简为：对于</a:t>
            </a:r>
            <a:r>
              <a:rPr lang="en-US" altLang="zh-CN" dirty="0"/>
              <a:t>V-U</a:t>
            </a:r>
            <a:r>
              <a:rPr lang="zh-CN" altLang="en-US" dirty="0"/>
              <a:t>中的每个顶点，只保留一条到</a:t>
            </a:r>
            <a:r>
              <a:rPr lang="en-US" altLang="zh-CN" dirty="0"/>
              <a:t>U</a:t>
            </a:r>
            <a:r>
              <a:rPr lang="zh-CN" altLang="en-US" dirty="0"/>
              <a:t>集合最小的边在</a:t>
            </a:r>
            <a:r>
              <a:rPr lang="en-US" altLang="zh-CN" dirty="0"/>
              <a:t>F</a:t>
            </a:r>
            <a:r>
              <a:rPr lang="zh-CN" altLang="en-US" dirty="0"/>
              <a:t>集合中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5C16-F689-4922-900C-E067C7759BB9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3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08" y="1552956"/>
            <a:ext cx="4600392" cy="3473765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3974537" cy="5868770"/>
          </a:xfrm>
        </p:spPr>
        <p:txBody>
          <a:bodyPr anchor="ctr"/>
          <a:lstStyle/>
          <a:p>
            <a:r>
              <a:rPr lang="zh-CN" altLang="en-US" dirty="0"/>
              <a:t>图的实例</a:t>
            </a:r>
            <a:endParaRPr lang="en-US" altLang="zh-CN" dirty="0"/>
          </a:p>
          <a:p>
            <a:pPr lvl="1"/>
            <a:r>
              <a:rPr lang="zh-CN" altLang="en-US" dirty="0"/>
              <a:t>社交网络：微博、人人</a:t>
            </a:r>
            <a:endParaRPr lang="en-US" altLang="zh-CN" dirty="0"/>
          </a:p>
          <a:p>
            <a:pPr lvl="1"/>
            <a:r>
              <a:rPr lang="zh-CN" altLang="en-US" dirty="0"/>
              <a:t>交通网</a:t>
            </a:r>
            <a:endParaRPr lang="en-US" altLang="zh-CN" dirty="0"/>
          </a:p>
          <a:p>
            <a:pPr lvl="1"/>
            <a:r>
              <a:rPr lang="zh-CN" altLang="en-US" dirty="0"/>
              <a:t>计划路线图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BB07-A452-4941-82AE-F1B8E061FF33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35" y="91684"/>
            <a:ext cx="3238174" cy="231906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1734" y="4267201"/>
            <a:ext cx="5615990" cy="21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12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Prim</a:t>
            </a:r>
            <a:r>
              <a:rPr lang="zh-CN" altLang="en-US" dirty="0"/>
              <a:t>算法过程图示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7D97C-FE27-4E7F-BF8F-61A22F32ADC5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40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512000" y="984068"/>
            <a:ext cx="540000" cy="540000"/>
            <a:chOff x="1512000" y="3335383"/>
            <a:chExt cx="540000" cy="540000"/>
          </a:xfrm>
        </p:grpSpPr>
        <p:sp>
          <p:nvSpPr>
            <p:cNvPr id="7" name="椭圆 6"/>
            <p:cNvSpPr/>
            <p:nvPr/>
          </p:nvSpPr>
          <p:spPr>
            <a:xfrm>
              <a:off x="1512000" y="3335383"/>
              <a:ext cx="540000" cy="5400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574251" y="342071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r>
                <a:rPr lang="en-US" altLang="zh-CN" baseline="-25000" dirty="0"/>
                <a:t>1</a:t>
              </a:r>
              <a:endParaRPr lang="zh-CN" altLang="en-US" baseline="-250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02000" y="1719942"/>
            <a:ext cx="540000" cy="540000"/>
            <a:chOff x="1512000" y="3335383"/>
            <a:chExt cx="540000" cy="540000"/>
          </a:xfrm>
        </p:grpSpPr>
        <p:sp>
          <p:nvSpPr>
            <p:cNvPr id="10" name="椭圆 9"/>
            <p:cNvSpPr/>
            <p:nvPr/>
          </p:nvSpPr>
          <p:spPr>
            <a:xfrm>
              <a:off x="1512000" y="3335383"/>
              <a:ext cx="540000" cy="5400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574251" y="342071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r>
                <a:rPr lang="en-US" altLang="zh-CN" baseline="-25000" dirty="0"/>
                <a:t>2</a:t>
              </a:r>
              <a:endParaRPr lang="zh-CN" altLang="en-US" baseline="-250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352377" y="1719942"/>
            <a:ext cx="540000" cy="540000"/>
            <a:chOff x="1512000" y="3335383"/>
            <a:chExt cx="540000" cy="540000"/>
          </a:xfrm>
        </p:grpSpPr>
        <p:sp>
          <p:nvSpPr>
            <p:cNvPr id="13" name="椭圆 12"/>
            <p:cNvSpPr/>
            <p:nvPr/>
          </p:nvSpPr>
          <p:spPr>
            <a:xfrm>
              <a:off x="1512000" y="3335383"/>
              <a:ext cx="540000" cy="5400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574251" y="342071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r>
                <a:rPr lang="en-US" altLang="zh-CN" baseline="-25000" dirty="0"/>
                <a:t>4</a:t>
              </a:r>
              <a:endParaRPr lang="zh-CN" altLang="en-US" baseline="-250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512000" y="2338251"/>
            <a:ext cx="540000" cy="540000"/>
            <a:chOff x="1512000" y="3335383"/>
            <a:chExt cx="540000" cy="540000"/>
          </a:xfrm>
        </p:grpSpPr>
        <p:sp>
          <p:nvSpPr>
            <p:cNvPr id="16" name="椭圆 15"/>
            <p:cNvSpPr/>
            <p:nvPr/>
          </p:nvSpPr>
          <p:spPr>
            <a:xfrm>
              <a:off x="1512000" y="3335383"/>
              <a:ext cx="540000" cy="5400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574251" y="342071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r>
                <a:rPr lang="en-US" altLang="zh-CN" baseline="-25000" dirty="0"/>
                <a:t>3</a:t>
              </a:r>
              <a:endParaRPr lang="zh-CN" altLang="en-US" baseline="-250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13611" y="3109352"/>
            <a:ext cx="540000" cy="540000"/>
            <a:chOff x="1512000" y="3335383"/>
            <a:chExt cx="540000" cy="540000"/>
          </a:xfrm>
        </p:grpSpPr>
        <p:sp>
          <p:nvSpPr>
            <p:cNvPr id="19" name="椭圆 18"/>
            <p:cNvSpPr/>
            <p:nvPr/>
          </p:nvSpPr>
          <p:spPr>
            <a:xfrm>
              <a:off x="1512000" y="3335383"/>
              <a:ext cx="540000" cy="5400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574251" y="342071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r>
                <a:rPr lang="en-US" altLang="zh-CN" baseline="-25000" dirty="0"/>
                <a:t>5</a:t>
              </a:r>
              <a:endParaRPr lang="zh-CN" altLang="en-US" baseline="-250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970400" y="3109352"/>
            <a:ext cx="540000" cy="540000"/>
            <a:chOff x="1512000" y="3335383"/>
            <a:chExt cx="540000" cy="540000"/>
          </a:xfrm>
        </p:grpSpPr>
        <p:sp>
          <p:nvSpPr>
            <p:cNvPr id="22" name="椭圆 21"/>
            <p:cNvSpPr/>
            <p:nvPr/>
          </p:nvSpPr>
          <p:spPr>
            <a:xfrm>
              <a:off x="1512000" y="3335383"/>
              <a:ext cx="540000" cy="5400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574251" y="342071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r>
                <a:rPr lang="en-US" altLang="zh-CN" baseline="-25000" dirty="0"/>
                <a:t>6</a:t>
              </a:r>
              <a:endParaRPr lang="zh-CN" altLang="en-US" baseline="-25000" dirty="0"/>
            </a:p>
          </p:txBody>
        </p:sp>
      </p:grpSp>
      <p:cxnSp>
        <p:nvCxnSpPr>
          <p:cNvPr id="24" name="直接连接符 23"/>
          <p:cNvCxnSpPr>
            <a:stCxn id="7" idx="3"/>
            <a:endCxn id="10" idx="7"/>
          </p:cNvCxnSpPr>
          <p:nvPr/>
        </p:nvCxnSpPr>
        <p:spPr>
          <a:xfrm flipH="1">
            <a:off x="1162919" y="1444987"/>
            <a:ext cx="428162" cy="3540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5"/>
            <a:endCxn id="16" idx="1"/>
          </p:cNvCxnSpPr>
          <p:nvPr/>
        </p:nvCxnSpPr>
        <p:spPr>
          <a:xfrm>
            <a:off x="1162919" y="2180861"/>
            <a:ext cx="428162" cy="236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6" idx="7"/>
            <a:endCxn id="13" idx="3"/>
          </p:cNvCxnSpPr>
          <p:nvPr/>
        </p:nvCxnSpPr>
        <p:spPr>
          <a:xfrm flipV="1">
            <a:off x="1972919" y="2180861"/>
            <a:ext cx="458539" cy="236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7" idx="5"/>
            <a:endCxn id="13" idx="1"/>
          </p:cNvCxnSpPr>
          <p:nvPr/>
        </p:nvCxnSpPr>
        <p:spPr>
          <a:xfrm>
            <a:off x="1972919" y="1444987"/>
            <a:ext cx="458539" cy="3540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7" idx="4"/>
            <a:endCxn id="16" idx="0"/>
          </p:cNvCxnSpPr>
          <p:nvPr/>
        </p:nvCxnSpPr>
        <p:spPr>
          <a:xfrm>
            <a:off x="1782000" y="1524068"/>
            <a:ext cx="0" cy="8141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0" idx="4"/>
            <a:endCxn id="19" idx="1"/>
          </p:cNvCxnSpPr>
          <p:nvPr/>
        </p:nvCxnSpPr>
        <p:spPr>
          <a:xfrm>
            <a:off x="972000" y="2259942"/>
            <a:ext cx="120692" cy="928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3" idx="4"/>
            <a:endCxn id="22" idx="7"/>
          </p:cNvCxnSpPr>
          <p:nvPr/>
        </p:nvCxnSpPr>
        <p:spPr>
          <a:xfrm flipH="1">
            <a:off x="2431319" y="2259942"/>
            <a:ext cx="191058" cy="928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6" idx="5"/>
            <a:endCxn id="22" idx="0"/>
          </p:cNvCxnSpPr>
          <p:nvPr/>
        </p:nvCxnSpPr>
        <p:spPr>
          <a:xfrm>
            <a:off x="1972919" y="2799170"/>
            <a:ext cx="267481" cy="3101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9" idx="6"/>
            <a:endCxn id="22" idx="2"/>
          </p:cNvCxnSpPr>
          <p:nvPr/>
        </p:nvCxnSpPr>
        <p:spPr>
          <a:xfrm>
            <a:off x="1553611" y="3379352"/>
            <a:ext cx="4167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122349" y="124502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2210325" y="133741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1784135" y="177174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1290392" y="200781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106659" y="23145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675738" y="258492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1823676" y="287104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2507602" y="261646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1600743" y="330399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grpSp>
        <p:nvGrpSpPr>
          <p:cNvPr id="42" name="组合 41"/>
          <p:cNvGrpSpPr/>
          <p:nvPr/>
        </p:nvGrpSpPr>
        <p:grpSpPr>
          <a:xfrm>
            <a:off x="4446892" y="984068"/>
            <a:ext cx="540000" cy="540000"/>
            <a:chOff x="1512000" y="3335383"/>
            <a:chExt cx="540000" cy="540000"/>
          </a:xfrm>
        </p:grpSpPr>
        <p:sp>
          <p:nvSpPr>
            <p:cNvPr id="43" name="椭圆 42"/>
            <p:cNvSpPr/>
            <p:nvPr/>
          </p:nvSpPr>
          <p:spPr>
            <a:xfrm>
              <a:off x="1512000" y="3335383"/>
              <a:ext cx="540000" cy="5400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574251" y="342071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r>
                <a:rPr lang="en-US" altLang="zh-CN" baseline="-25000" dirty="0"/>
                <a:t>1</a:t>
              </a:r>
              <a:endParaRPr lang="zh-CN" altLang="en-US" baseline="-25000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636892" y="1719942"/>
            <a:ext cx="540000" cy="540000"/>
            <a:chOff x="1512000" y="3335383"/>
            <a:chExt cx="540000" cy="540000"/>
          </a:xfrm>
        </p:grpSpPr>
        <p:sp>
          <p:nvSpPr>
            <p:cNvPr id="46" name="椭圆 45"/>
            <p:cNvSpPr/>
            <p:nvPr/>
          </p:nvSpPr>
          <p:spPr>
            <a:xfrm>
              <a:off x="1512000" y="3335383"/>
              <a:ext cx="540000" cy="5400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574251" y="342071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r>
                <a:rPr lang="en-US" altLang="zh-CN" baseline="-25000" dirty="0"/>
                <a:t>2</a:t>
              </a:r>
              <a:endParaRPr lang="zh-CN" altLang="en-US" baseline="-25000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287269" y="1719942"/>
            <a:ext cx="540000" cy="540000"/>
            <a:chOff x="1512000" y="3335383"/>
            <a:chExt cx="540000" cy="540000"/>
          </a:xfrm>
        </p:grpSpPr>
        <p:sp>
          <p:nvSpPr>
            <p:cNvPr id="49" name="椭圆 48"/>
            <p:cNvSpPr/>
            <p:nvPr/>
          </p:nvSpPr>
          <p:spPr>
            <a:xfrm>
              <a:off x="1512000" y="3335383"/>
              <a:ext cx="540000" cy="5400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74251" y="342071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r>
                <a:rPr lang="en-US" altLang="zh-CN" baseline="-25000" dirty="0"/>
                <a:t>4</a:t>
              </a:r>
              <a:endParaRPr lang="zh-CN" altLang="en-US" baseline="-25000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446892" y="2338251"/>
            <a:ext cx="540000" cy="540000"/>
            <a:chOff x="1512000" y="3335383"/>
            <a:chExt cx="540000" cy="540000"/>
          </a:xfrm>
        </p:grpSpPr>
        <p:sp>
          <p:nvSpPr>
            <p:cNvPr id="52" name="椭圆 51"/>
            <p:cNvSpPr/>
            <p:nvPr/>
          </p:nvSpPr>
          <p:spPr>
            <a:xfrm>
              <a:off x="1512000" y="3335383"/>
              <a:ext cx="540000" cy="5400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574251" y="342071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r>
                <a:rPr lang="en-US" altLang="zh-CN" baseline="-25000" dirty="0"/>
                <a:t>3</a:t>
              </a:r>
              <a:endParaRPr lang="zh-CN" altLang="en-US" baseline="-25000" dirty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948503" y="3109352"/>
            <a:ext cx="540000" cy="540000"/>
            <a:chOff x="1512000" y="3335383"/>
            <a:chExt cx="540000" cy="540000"/>
          </a:xfrm>
        </p:grpSpPr>
        <p:sp>
          <p:nvSpPr>
            <p:cNvPr id="55" name="椭圆 54"/>
            <p:cNvSpPr/>
            <p:nvPr/>
          </p:nvSpPr>
          <p:spPr>
            <a:xfrm>
              <a:off x="1512000" y="3335383"/>
              <a:ext cx="540000" cy="5400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574251" y="342071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r>
                <a:rPr lang="en-US" altLang="zh-CN" baseline="-25000" dirty="0"/>
                <a:t>5</a:t>
              </a:r>
              <a:endParaRPr lang="zh-CN" altLang="en-US" baseline="-25000" dirty="0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905292" y="3109352"/>
            <a:ext cx="540000" cy="540000"/>
            <a:chOff x="1512000" y="3335383"/>
            <a:chExt cx="540000" cy="540000"/>
          </a:xfrm>
        </p:grpSpPr>
        <p:sp>
          <p:nvSpPr>
            <p:cNvPr id="58" name="椭圆 57"/>
            <p:cNvSpPr/>
            <p:nvPr/>
          </p:nvSpPr>
          <p:spPr>
            <a:xfrm>
              <a:off x="1512000" y="3335383"/>
              <a:ext cx="540000" cy="5400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574251" y="342071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r>
                <a:rPr lang="en-US" altLang="zh-CN" baseline="-25000" dirty="0"/>
                <a:t>6</a:t>
              </a:r>
              <a:endParaRPr lang="zh-CN" altLang="en-US" baseline="-25000" dirty="0"/>
            </a:p>
          </p:txBody>
        </p:sp>
      </p:grpSp>
      <p:cxnSp>
        <p:nvCxnSpPr>
          <p:cNvPr id="60" name="直接连接符 59"/>
          <p:cNvCxnSpPr>
            <a:stCxn id="43" idx="3"/>
            <a:endCxn id="46" idx="7"/>
          </p:cNvCxnSpPr>
          <p:nvPr/>
        </p:nvCxnSpPr>
        <p:spPr>
          <a:xfrm flipH="1">
            <a:off x="4097811" y="1444987"/>
            <a:ext cx="428162" cy="3540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3" idx="5"/>
            <a:endCxn id="49" idx="1"/>
          </p:cNvCxnSpPr>
          <p:nvPr/>
        </p:nvCxnSpPr>
        <p:spPr>
          <a:xfrm>
            <a:off x="4907811" y="1444987"/>
            <a:ext cx="458539" cy="3540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43" idx="4"/>
            <a:endCxn id="52" idx="0"/>
          </p:cNvCxnSpPr>
          <p:nvPr/>
        </p:nvCxnSpPr>
        <p:spPr>
          <a:xfrm>
            <a:off x="4716892" y="1524068"/>
            <a:ext cx="0" cy="8141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4057241" y="124502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5145217" y="133741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4719027" y="177174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grpSp>
        <p:nvGrpSpPr>
          <p:cNvPr id="78" name="组合 77"/>
          <p:cNvGrpSpPr/>
          <p:nvPr/>
        </p:nvGrpSpPr>
        <p:grpSpPr>
          <a:xfrm>
            <a:off x="7397343" y="984068"/>
            <a:ext cx="540000" cy="540000"/>
            <a:chOff x="1512000" y="3335383"/>
            <a:chExt cx="540000" cy="540000"/>
          </a:xfrm>
        </p:grpSpPr>
        <p:sp>
          <p:nvSpPr>
            <p:cNvPr id="79" name="椭圆 78"/>
            <p:cNvSpPr/>
            <p:nvPr/>
          </p:nvSpPr>
          <p:spPr>
            <a:xfrm>
              <a:off x="1512000" y="3335383"/>
              <a:ext cx="540000" cy="5400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1574251" y="342071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r>
                <a:rPr lang="en-US" altLang="zh-CN" baseline="-25000" dirty="0"/>
                <a:t>1</a:t>
              </a:r>
              <a:endParaRPr lang="zh-CN" altLang="en-US" baseline="-25000" dirty="0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6587343" y="1719942"/>
            <a:ext cx="540000" cy="540000"/>
            <a:chOff x="1512000" y="3335383"/>
            <a:chExt cx="540000" cy="540000"/>
          </a:xfrm>
        </p:grpSpPr>
        <p:sp>
          <p:nvSpPr>
            <p:cNvPr id="82" name="椭圆 81"/>
            <p:cNvSpPr/>
            <p:nvPr/>
          </p:nvSpPr>
          <p:spPr>
            <a:xfrm>
              <a:off x="1512000" y="3335383"/>
              <a:ext cx="540000" cy="5400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574251" y="342071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r>
                <a:rPr lang="en-US" altLang="zh-CN" baseline="-25000" dirty="0"/>
                <a:t>2</a:t>
              </a:r>
              <a:endParaRPr lang="zh-CN" altLang="en-US" baseline="-25000" dirty="0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8237720" y="1719942"/>
            <a:ext cx="540000" cy="540000"/>
            <a:chOff x="1512000" y="3335383"/>
            <a:chExt cx="540000" cy="540000"/>
          </a:xfrm>
        </p:grpSpPr>
        <p:sp>
          <p:nvSpPr>
            <p:cNvPr id="85" name="椭圆 84"/>
            <p:cNvSpPr/>
            <p:nvPr/>
          </p:nvSpPr>
          <p:spPr>
            <a:xfrm>
              <a:off x="1512000" y="3335383"/>
              <a:ext cx="540000" cy="5400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574251" y="342071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r>
                <a:rPr lang="en-US" altLang="zh-CN" baseline="-25000" dirty="0"/>
                <a:t>4</a:t>
              </a:r>
              <a:endParaRPr lang="zh-CN" altLang="en-US" baseline="-25000" dirty="0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7397343" y="2338251"/>
            <a:ext cx="540000" cy="540000"/>
            <a:chOff x="1512000" y="3335383"/>
            <a:chExt cx="540000" cy="540000"/>
          </a:xfrm>
        </p:grpSpPr>
        <p:sp>
          <p:nvSpPr>
            <p:cNvPr id="88" name="椭圆 87"/>
            <p:cNvSpPr/>
            <p:nvPr/>
          </p:nvSpPr>
          <p:spPr>
            <a:xfrm>
              <a:off x="1512000" y="3335383"/>
              <a:ext cx="540000" cy="5400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1574251" y="342071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r>
                <a:rPr lang="en-US" altLang="zh-CN" baseline="-25000" dirty="0"/>
                <a:t>3</a:t>
              </a:r>
              <a:endParaRPr lang="zh-CN" altLang="en-US" baseline="-25000" dirty="0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6898954" y="3109352"/>
            <a:ext cx="540000" cy="540000"/>
            <a:chOff x="1512000" y="3335383"/>
            <a:chExt cx="540000" cy="540000"/>
          </a:xfrm>
        </p:grpSpPr>
        <p:sp>
          <p:nvSpPr>
            <p:cNvPr id="91" name="椭圆 90"/>
            <p:cNvSpPr/>
            <p:nvPr/>
          </p:nvSpPr>
          <p:spPr>
            <a:xfrm>
              <a:off x="1512000" y="3335383"/>
              <a:ext cx="540000" cy="5400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574251" y="342071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r>
                <a:rPr lang="en-US" altLang="zh-CN" baseline="-25000" dirty="0"/>
                <a:t>5</a:t>
              </a:r>
              <a:endParaRPr lang="zh-CN" altLang="en-US" baseline="-25000" dirty="0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7855743" y="3109352"/>
            <a:ext cx="540000" cy="540000"/>
            <a:chOff x="1512000" y="3335383"/>
            <a:chExt cx="540000" cy="540000"/>
          </a:xfrm>
        </p:grpSpPr>
        <p:sp>
          <p:nvSpPr>
            <p:cNvPr id="94" name="椭圆 93"/>
            <p:cNvSpPr/>
            <p:nvPr/>
          </p:nvSpPr>
          <p:spPr>
            <a:xfrm>
              <a:off x="1512000" y="3335383"/>
              <a:ext cx="540000" cy="5400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574251" y="342071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r>
                <a:rPr lang="en-US" altLang="zh-CN" baseline="-25000" dirty="0"/>
                <a:t>6</a:t>
              </a:r>
              <a:endParaRPr lang="zh-CN" altLang="en-US" baseline="-25000" dirty="0"/>
            </a:p>
          </p:txBody>
        </p:sp>
      </p:grpSp>
      <p:cxnSp>
        <p:nvCxnSpPr>
          <p:cNvPr id="97" name="直接连接符 96"/>
          <p:cNvCxnSpPr>
            <a:stCxn id="82" idx="5"/>
            <a:endCxn id="88" idx="1"/>
          </p:cNvCxnSpPr>
          <p:nvPr/>
        </p:nvCxnSpPr>
        <p:spPr>
          <a:xfrm>
            <a:off x="7048262" y="2180861"/>
            <a:ext cx="428162" cy="236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79" idx="5"/>
            <a:endCxn id="85" idx="1"/>
          </p:cNvCxnSpPr>
          <p:nvPr/>
        </p:nvCxnSpPr>
        <p:spPr>
          <a:xfrm>
            <a:off x="7858262" y="1444987"/>
            <a:ext cx="458539" cy="3540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79" idx="4"/>
            <a:endCxn id="88" idx="0"/>
          </p:cNvCxnSpPr>
          <p:nvPr/>
        </p:nvCxnSpPr>
        <p:spPr>
          <a:xfrm>
            <a:off x="7667343" y="1524068"/>
            <a:ext cx="0" cy="8141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8095668" y="133741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7" name="文本框 106"/>
          <p:cNvSpPr txBox="1"/>
          <p:nvPr/>
        </p:nvSpPr>
        <p:spPr>
          <a:xfrm>
            <a:off x="7669478" y="177174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8" name="文本框 107"/>
          <p:cNvSpPr txBox="1"/>
          <p:nvPr/>
        </p:nvSpPr>
        <p:spPr>
          <a:xfrm>
            <a:off x="7175735" y="200781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grpSp>
        <p:nvGrpSpPr>
          <p:cNvPr id="114" name="组合 113"/>
          <p:cNvGrpSpPr/>
          <p:nvPr/>
        </p:nvGrpSpPr>
        <p:grpSpPr>
          <a:xfrm>
            <a:off x="1512000" y="3734686"/>
            <a:ext cx="540000" cy="540000"/>
            <a:chOff x="1512000" y="3335383"/>
            <a:chExt cx="540000" cy="540000"/>
          </a:xfrm>
        </p:grpSpPr>
        <p:sp>
          <p:nvSpPr>
            <p:cNvPr id="115" name="椭圆 114"/>
            <p:cNvSpPr/>
            <p:nvPr/>
          </p:nvSpPr>
          <p:spPr>
            <a:xfrm>
              <a:off x="1512000" y="3335383"/>
              <a:ext cx="540000" cy="5400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574251" y="342071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r>
                <a:rPr lang="en-US" altLang="zh-CN" baseline="-25000" dirty="0"/>
                <a:t>1</a:t>
              </a:r>
              <a:endParaRPr lang="zh-CN" altLang="en-US" baseline="-25000" dirty="0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702000" y="4470560"/>
            <a:ext cx="540000" cy="540000"/>
            <a:chOff x="1512000" y="3335383"/>
            <a:chExt cx="540000" cy="540000"/>
          </a:xfrm>
        </p:grpSpPr>
        <p:sp>
          <p:nvSpPr>
            <p:cNvPr id="118" name="椭圆 117"/>
            <p:cNvSpPr/>
            <p:nvPr/>
          </p:nvSpPr>
          <p:spPr>
            <a:xfrm>
              <a:off x="1512000" y="3335383"/>
              <a:ext cx="540000" cy="5400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1574251" y="342071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r>
                <a:rPr lang="en-US" altLang="zh-CN" baseline="-25000" dirty="0"/>
                <a:t>2</a:t>
              </a:r>
              <a:endParaRPr lang="zh-CN" altLang="en-US" baseline="-25000" dirty="0"/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2352377" y="4470560"/>
            <a:ext cx="540000" cy="540000"/>
            <a:chOff x="1512000" y="3335383"/>
            <a:chExt cx="540000" cy="540000"/>
          </a:xfrm>
        </p:grpSpPr>
        <p:sp>
          <p:nvSpPr>
            <p:cNvPr id="121" name="椭圆 120"/>
            <p:cNvSpPr/>
            <p:nvPr/>
          </p:nvSpPr>
          <p:spPr>
            <a:xfrm>
              <a:off x="1512000" y="3335383"/>
              <a:ext cx="540000" cy="5400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574251" y="342071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r>
                <a:rPr lang="en-US" altLang="zh-CN" baseline="-25000" dirty="0"/>
                <a:t>4</a:t>
              </a:r>
              <a:endParaRPr lang="zh-CN" altLang="en-US" baseline="-25000" dirty="0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1512000" y="5088869"/>
            <a:ext cx="540000" cy="540000"/>
            <a:chOff x="1512000" y="3335383"/>
            <a:chExt cx="540000" cy="540000"/>
          </a:xfrm>
        </p:grpSpPr>
        <p:sp>
          <p:nvSpPr>
            <p:cNvPr id="124" name="椭圆 123"/>
            <p:cNvSpPr/>
            <p:nvPr/>
          </p:nvSpPr>
          <p:spPr>
            <a:xfrm>
              <a:off x="1512000" y="3335383"/>
              <a:ext cx="540000" cy="5400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1574251" y="342071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r>
                <a:rPr lang="en-US" altLang="zh-CN" baseline="-25000" dirty="0"/>
                <a:t>3</a:t>
              </a:r>
              <a:endParaRPr lang="zh-CN" altLang="en-US" baseline="-25000" dirty="0"/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1013611" y="5859970"/>
            <a:ext cx="540000" cy="540000"/>
            <a:chOff x="1512000" y="3335383"/>
            <a:chExt cx="540000" cy="540000"/>
          </a:xfrm>
        </p:grpSpPr>
        <p:sp>
          <p:nvSpPr>
            <p:cNvPr id="127" name="椭圆 126"/>
            <p:cNvSpPr/>
            <p:nvPr/>
          </p:nvSpPr>
          <p:spPr>
            <a:xfrm>
              <a:off x="1512000" y="3335383"/>
              <a:ext cx="540000" cy="5400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1574251" y="342071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r>
                <a:rPr lang="en-US" altLang="zh-CN" baseline="-25000" dirty="0"/>
                <a:t>5</a:t>
              </a:r>
              <a:endParaRPr lang="zh-CN" altLang="en-US" baseline="-25000" dirty="0"/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1970400" y="5859970"/>
            <a:ext cx="540000" cy="540000"/>
            <a:chOff x="1512000" y="3335383"/>
            <a:chExt cx="540000" cy="540000"/>
          </a:xfrm>
        </p:grpSpPr>
        <p:sp>
          <p:nvSpPr>
            <p:cNvPr id="130" name="椭圆 129"/>
            <p:cNvSpPr/>
            <p:nvPr/>
          </p:nvSpPr>
          <p:spPr>
            <a:xfrm>
              <a:off x="1512000" y="3335383"/>
              <a:ext cx="540000" cy="5400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1574251" y="342071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r>
                <a:rPr lang="en-US" altLang="zh-CN" baseline="-25000" dirty="0"/>
                <a:t>6</a:t>
              </a:r>
              <a:endParaRPr lang="zh-CN" altLang="en-US" baseline="-25000" dirty="0"/>
            </a:p>
          </p:txBody>
        </p:sp>
      </p:grpSp>
      <p:cxnSp>
        <p:nvCxnSpPr>
          <p:cNvPr id="133" name="直接连接符 132"/>
          <p:cNvCxnSpPr>
            <a:stCxn id="118" idx="5"/>
            <a:endCxn id="124" idx="1"/>
          </p:cNvCxnSpPr>
          <p:nvPr/>
        </p:nvCxnSpPr>
        <p:spPr>
          <a:xfrm>
            <a:off x="1162919" y="4931479"/>
            <a:ext cx="428162" cy="236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15" idx="4"/>
            <a:endCxn id="124" idx="0"/>
          </p:cNvCxnSpPr>
          <p:nvPr/>
        </p:nvCxnSpPr>
        <p:spPr>
          <a:xfrm>
            <a:off x="1782000" y="4274686"/>
            <a:ext cx="0" cy="8141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21" idx="4"/>
            <a:endCxn id="130" idx="7"/>
          </p:cNvCxnSpPr>
          <p:nvPr/>
        </p:nvCxnSpPr>
        <p:spPr>
          <a:xfrm flipH="1">
            <a:off x="2431319" y="5010560"/>
            <a:ext cx="191058" cy="928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124" idx="5"/>
            <a:endCxn id="130" idx="0"/>
          </p:cNvCxnSpPr>
          <p:nvPr/>
        </p:nvCxnSpPr>
        <p:spPr>
          <a:xfrm>
            <a:off x="1972919" y="5549788"/>
            <a:ext cx="267481" cy="3101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27" idx="6"/>
            <a:endCxn id="130" idx="2"/>
          </p:cNvCxnSpPr>
          <p:nvPr/>
        </p:nvCxnSpPr>
        <p:spPr>
          <a:xfrm>
            <a:off x="1553611" y="6129970"/>
            <a:ext cx="4167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3" name="文本框 142"/>
          <p:cNvSpPr txBox="1"/>
          <p:nvPr/>
        </p:nvSpPr>
        <p:spPr>
          <a:xfrm>
            <a:off x="1784135" y="452236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4" name="文本框 143"/>
          <p:cNvSpPr txBox="1"/>
          <p:nvPr/>
        </p:nvSpPr>
        <p:spPr>
          <a:xfrm>
            <a:off x="1290392" y="47584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47" name="文本框 146"/>
          <p:cNvSpPr txBox="1"/>
          <p:nvPr/>
        </p:nvSpPr>
        <p:spPr>
          <a:xfrm>
            <a:off x="1823676" y="562166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8" name="文本框 147"/>
          <p:cNvSpPr txBox="1"/>
          <p:nvPr/>
        </p:nvSpPr>
        <p:spPr>
          <a:xfrm>
            <a:off x="2507602" y="536707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9" name="文本框 148"/>
          <p:cNvSpPr txBox="1"/>
          <p:nvPr/>
        </p:nvSpPr>
        <p:spPr>
          <a:xfrm>
            <a:off x="1609340" y="619397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grpSp>
        <p:nvGrpSpPr>
          <p:cNvPr id="150" name="组合 149"/>
          <p:cNvGrpSpPr/>
          <p:nvPr/>
        </p:nvGrpSpPr>
        <p:grpSpPr>
          <a:xfrm>
            <a:off x="4446892" y="3734686"/>
            <a:ext cx="540000" cy="540000"/>
            <a:chOff x="1512000" y="3335383"/>
            <a:chExt cx="540000" cy="540000"/>
          </a:xfrm>
        </p:grpSpPr>
        <p:sp>
          <p:nvSpPr>
            <p:cNvPr id="151" name="椭圆 150"/>
            <p:cNvSpPr/>
            <p:nvPr/>
          </p:nvSpPr>
          <p:spPr>
            <a:xfrm>
              <a:off x="1512000" y="3335383"/>
              <a:ext cx="540000" cy="5400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1574251" y="342071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r>
                <a:rPr lang="en-US" altLang="zh-CN" baseline="-25000" dirty="0"/>
                <a:t>1</a:t>
              </a:r>
              <a:endParaRPr lang="zh-CN" altLang="en-US" baseline="-25000" dirty="0"/>
            </a:p>
          </p:txBody>
        </p:sp>
      </p:grpSp>
      <p:grpSp>
        <p:nvGrpSpPr>
          <p:cNvPr id="153" name="组合 152"/>
          <p:cNvGrpSpPr/>
          <p:nvPr/>
        </p:nvGrpSpPr>
        <p:grpSpPr>
          <a:xfrm>
            <a:off x="3636892" y="4470560"/>
            <a:ext cx="540000" cy="540000"/>
            <a:chOff x="1512000" y="3335383"/>
            <a:chExt cx="540000" cy="540000"/>
          </a:xfrm>
        </p:grpSpPr>
        <p:sp>
          <p:nvSpPr>
            <p:cNvPr id="154" name="椭圆 153"/>
            <p:cNvSpPr/>
            <p:nvPr/>
          </p:nvSpPr>
          <p:spPr>
            <a:xfrm>
              <a:off x="1512000" y="3335383"/>
              <a:ext cx="540000" cy="5400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1574251" y="342071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r>
                <a:rPr lang="en-US" altLang="zh-CN" baseline="-25000" dirty="0"/>
                <a:t>2</a:t>
              </a:r>
              <a:endParaRPr lang="zh-CN" altLang="en-US" baseline="-25000" dirty="0"/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5287269" y="4470560"/>
            <a:ext cx="540000" cy="540000"/>
            <a:chOff x="1512000" y="3335383"/>
            <a:chExt cx="540000" cy="540000"/>
          </a:xfrm>
        </p:grpSpPr>
        <p:sp>
          <p:nvSpPr>
            <p:cNvPr id="157" name="椭圆 156"/>
            <p:cNvSpPr/>
            <p:nvPr/>
          </p:nvSpPr>
          <p:spPr>
            <a:xfrm>
              <a:off x="1512000" y="3335383"/>
              <a:ext cx="540000" cy="5400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1574251" y="342071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r>
                <a:rPr lang="en-US" altLang="zh-CN" baseline="-25000" dirty="0"/>
                <a:t>4</a:t>
              </a:r>
              <a:endParaRPr lang="zh-CN" altLang="en-US" baseline="-25000" dirty="0"/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4446892" y="5088869"/>
            <a:ext cx="540000" cy="540000"/>
            <a:chOff x="1512000" y="3335383"/>
            <a:chExt cx="540000" cy="540000"/>
          </a:xfrm>
        </p:grpSpPr>
        <p:sp>
          <p:nvSpPr>
            <p:cNvPr id="160" name="椭圆 159"/>
            <p:cNvSpPr/>
            <p:nvPr/>
          </p:nvSpPr>
          <p:spPr>
            <a:xfrm>
              <a:off x="1512000" y="3335383"/>
              <a:ext cx="540000" cy="5400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1574251" y="342071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r>
                <a:rPr lang="en-US" altLang="zh-CN" baseline="-25000" dirty="0"/>
                <a:t>3</a:t>
              </a:r>
              <a:endParaRPr lang="zh-CN" altLang="en-US" baseline="-25000" dirty="0"/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3948503" y="5859970"/>
            <a:ext cx="540000" cy="540000"/>
            <a:chOff x="1512000" y="3335383"/>
            <a:chExt cx="540000" cy="540000"/>
          </a:xfrm>
        </p:grpSpPr>
        <p:sp>
          <p:nvSpPr>
            <p:cNvPr id="163" name="椭圆 162"/>
            <p:cNvSpPr/>
            <p:nvPr/>
          </p:nvSpPr>
          <p:spPr>
            <a:xfrm>
              <a:off x="1512000" y="3335383"/>
              <a:ext cx="540000" cy="5400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574251" y="342071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r>
                <a:rPr lang="en-US" altLang="zh-CN" baseline="-25000" dirty="0"/>
                <a:t>5</a:t>
              </a:r>
              <a:endParaRPr lang="zh-CN" altLang="en-US" baseline="-25000" dirty="0"/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4905292" y="5859970"/>
            <a:ext cx="540000" cy="540000"/>
            <a:chOff x="1512000" y="3335383"/>
            <a:chExt cx="540000" cy="540000"/>
          </a:xfrm>
        </p:grpSpPr>
        <p:sp>
          <p:nvSpPr>
            <p:cNvPr id="166" name="椭圆 165"/>
            <p:cNvSpPr/>
            <p:nvPr/>
          </p:nvSpPr>
          <p:spPr>
            <a:xfrm>
              <a:off x="1512000" y="3335383"/>
              <a:ext cx="540000" cy="5400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574251" y="342071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r>
                <a:rPr lang="en-US" altLang="zh-CN" baseline="-25000" dirty="0"/>
                <a:t>6</a:t>
              </a:r>
              <a:endParaRPr lang="zh-CN" altLang="en-US" baseline="-25000" dirty="0"/>
            </a:p>
          </p:txBody>
        </p:sp>
      </p:grpSp>
      <p:cxnSp>
        <p:nvCxnSpPr>
          <p:cNvPr id="169" name="直接连接符 168"/>
          <p:cNvCxnSpPr>
            <a:stCxn id="154" idx="5"/>
            <a:endCxn id="160" idx="1"/>
          </p:cNvCxnSpPr>
          <p:nvPr/>
        </p:nvCxnSpPr>
        <p:spPr>
          <a:xfrm>
            <a:off x="4097811" y="4931479"/>
            <a:ext cx="428162" cy="236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51" idx="4"/>
            <a:endCxn id="160" idx="0"/>
          </p:cNvCxnSpPr>
          <p:nvPr/>
        </p:nvCxnSpPr>
        <p:spPr>
          <a:xfrm>
            <a:off x="4716892" y="4274686"/>
            <a:ext cx="0" cy="8141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57" idx="4"/>
            <a:endCxn id="166" idx="7"/>
          </p:cNvCxnSpPr>
          <p:nvPr/>
        </p:nvCxnSpPr>
        <p:spPr>
          <a:xfrm flipH="1">
            <a:off x="5366211" y="5010560"/>
            <a:ext cx="191058" cy="9284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60" idx="5"/>
            <a:endCxn id="166" idx="0"/>
          </p:cNvCxnSpPr>
          <p:nvPr/>
        </p:nvCxnSpPr>
        <p:spPr>
          <a:xfrm>
            <a:off x="4907811" y="5549788"/>
            <a:ext cx="267481" cy="3101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63" idx="6"/>
            <a:endCxn id="166" idx="2"/>
          </p:cNvCxnSpPr>
          <p:nvPr/>
        </p:nvCxnSpPr>
        <p:spPr>
          <a:xfrm>
            <a:off x="4488503" y="6129970"/>
            <a:ext cx="4167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9" name="文本框 178"/>
          <p:cNvSpPr txBox="1"/>
          <p:nvPr/>
        </p:nvSpPr>
        <p:spPr>
          <a:xfrm>
            <a:off x="4719027" y="452236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0" name="文本框 179"/>
          <p:cNvSpPr txBox="1"/>
          <p:nvPr/>
        </p:nvSpPr>
        <p:spPr>
          <a:xfrm>
            <a:off x="4225284" y="47584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83" name="文本框 182"/>
          <p:cNvSpPr txBox="1"/>
          <p:nvPr/>
        </p:nvSpPr>
        <p:spPr>
          <a:xfrm>
            <a:off x="4758568" y="562166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4" name="文本框 183"/>
          <p:cNvSpPr txBox="1"/>
          <p:nvPr/>
        </p:nvSpPr>
        <p:spPr>
          <a:xfrm>
            <a:off x="5442494" y="536707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5" name="文本框 184"/>
          <p:cNvSpPr txBox="1"/>
          <p:nvPr/>
        </p:nvSpPr>
        <p:spPr>
          <a:xfrm>
            <a:off x="4544232" y="619397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grpSp>
        <p:nvGrpSpPr>
          <p:cNvPr id="186" name="组合 185"/>
          <p:cNvGrpSpPr/>
          <p:nvPr/>
        </p:nvGrpSpPr>
        <p:grpSpPr>
          <a:xfrm>
            <a:off x="7398498" y="3735536"/>
            <a:ext cx="540000" cy="540000"/>
            <a:chOff x="1512000" y="3335383"/>
            <a:chExt cx="540000" cy="540000"/>
          </a:xfrm>
        </p:grpSpPr>
        <p:sp>
          <p:nvSpPr>
            <p:cNvPr id="187" name="椭圆 186"/>
            <p:cNvSpPr/>
            <p:nvPr/>
          </p:nvSpPr>
          <p:spPr>
            <a:xfrm>
              <a:off x="1512000" y="3335383"/>
              <a:ext cx="540000" cy="5400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1574251" y="342071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r>
                <a:rPr lang="en-US" altLang="zh-CN" baseline="-25000" dirty="0"/>
                <a:t>1</a:t>
              </a:r>
              <a:endParaRPr lang="zh-CN" altLang="en-US" baseline="-25000" dirty="0"/>
            </a:p>
          </p:txBody>
        </p:sp>
      </p:grpSp>
      <p:grpSp>
        <p:nvGrpSpPr>
          <p:cNvPr id="189" name="组合 188"/>
          <p:cNvGrpSpPr/>
          <p:nvPr/>
        </p:nvGrpSpPr>
        <p:grpSpPr>
          <a:xfrm>
            <a:off x="6588498" y="4471410"/>
            <a:ext cx="540000" cy="540000"/>
            <a:chOff x="1512000" y="3335383"/>
            <a:chExt cx="540000" cy="540000"/>
          </a:xfrm>
        </p:grpSpPr>
        <p:sp>
          <p:nvSpPr>
            <p:cNvPr id="190" name="椭圆 189"/>
            <p:cNvSpPr/>
            <p:nvPr/>
          </p:nvSpPr>
          <p:spPr>
            <a:xfrm>
              <a:off x="1512000" y="3335383"/>
              <a:ext cx="540000" cy="5400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1574251" y="342071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r>
                <a:rPr lang="en-US" altLang="zh-CN" baseline="-25000" dirty="0"/>
                <a:t>2</a:t>
              </a:r>
              <a:endParaRPr lang="zh-CN" altLang="en-US" baseline="-25000" dirty="0"/>
            </a:p>
          </p:txBody>
        </p:sp>
      </p:grpSp>
      <p:grpSp>
        <p:nvGrpSpPr>
          <p:cNvPr id="192" name="组合 191"/>
          <p:cNvGrpSpPr/>
          <p:nvPr/>
        </p:nvGrpSpPr>
        <p:grpSpPr>
          <a:xfrm>
            <a:off x="8238875" y="4471410"/>
            <a:ext cx="540000" cy="540000"/>
            <a:chOff x="1512000" y="3335383"/>
            <a:chExt cx="540000" cy="540000"/>
          </a:xfrm>
        </p:grpSpPr>
        <p:sp>
          <p:nvSpPr>
            <p:cNvPr id="193" name="椭圆 192"/>
            <p:cNvSpPr/>
            <p:nvPr/>
          </p:nvSpPr>
          <p:spPr>
            <a:xfrm>
              <a:off x="1512000" y="3335383"/>
              <a:ext cx="540000" cy="5400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1574251" y="342071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r>
                <a:rPr lang="en-US" altLang="zh-CN" baseline="-25000" dirty="0"/>
                <a:t>4</a:t>
              </a:r>
              <a:endParaRPr lang="zh-CN" altLang="en-US" baseline="-25000" dirty="0"/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7398498" y="5089719"/>
            <a:ext cx="540000" cy="540000"/>
            <a:chOff x="1512000" y="3335383"/>
            <a:chExt cx="540000" cy="540000"/>
          </a:xfrm>
        </p:grpSpPr>
        <p:sp>
          <p:nvSpPr>
            <p:cNvPr id="196" name="椭圆 195"/>
            <p:cNvSpPr/>
            <p:nvPr/>
          </p:nvSpPr>
          <p:spPr>
            <a:xfrm>
              <a:off x="1512000" y="3335383"/>
              <a:ext cx="540000" cy="5400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97" name="文本框 196"/>
            <p:cNvSpPr txBox="1"/>
            <p:nvPr/>
          </p:nvSpPr>
          <p:spPr>
            <a:xfrm>
              <a:off x="1574251" y="342071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r>
                <a:rPr lang="en-US" altLang="zh-CN" baseline="-25000" dirty="0"/>
                <a:t>3</a:t>
              </a:r>
              <a:endParaRPr lang="zh-CN" altLang="en-US" baseline="-25000" dirty="0"/>
            </a:p>
          </p:txBody>
        </p:sp>
      </p:grpSp>
      <p:grpSp>
        <p:nvGrpSpPr>
          <p:cNvPr id="198" name="组合 197"/>
          <p:cNvGrpSpPr/>
          <p:nvPr/>
        </p:nvGrpSpPr>
        <p:grpSpPr>
          <a:xfrm>
            <a:off x="6900109" y="5860820"/>
            <a:ext cx="540000" cy="540000"/>
            <a:chOff x="1512000" y="3335383"/>
            <a:chExt cx="540000" cy="540000"/>
          </a:xfrm>
        </p:grpSpPr>
        <p:sp>
          <p:nvSpPr>
            <p:cNvPr id="199" name="椭圆 198"/>
            <p:cNvSpPr/>
            <p:nvPr/>
          </p:nvSpPr>
          <p:spPr>
            <a:xfrm>
              <a:off x="1512000" y="3335383"/>
              <a:ext cx="540000" cy="5400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200" name="文本框 199"/>
            <p:cNvSpPr txBox="1"/>
            <p:nvPr/>
          </p:nvSpPr>
          <p:spPr>
            <a:xfrm>
              <a:off x="1574251" y="342071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r>
                <a:rPr lang="en-US" altLang="zh-CN" baseline="-25000" dirty="0"/>
                <a:t>5</a:t>
              </a:r>
              <a:endParaRPr lang="zh-CN" altLang="en-US" baseline="-25000" dirty="0"/>
            </a:p>
          </p:txBody>
        </p:sp>
      </p:grpSp>
      <p:grpSp>
        <p:nvGrpSpPr>
          <p:cNvPr id="201" name="组合 200"/>
          <p:cNvGrpSpPr/>
          <p:nvPr/>
        </p:nvGrpSpPr>
        <p:grpSpPr>
          <a:xfrm>
            <a:off x="7856898" y="5860820"/>
            <a:ext cx="540000" cy="540000"/>
            <a:chOff x="1512000" y="3335383"/>
            <a:chExt cx="540000" cy="540000"/>
          </a:xfrm>
        </p:grpSpPr>
        <p:sp>
          <p:nvSpPr>
            <p:cNvPr id="202" name="椭圆 201"/>
            <p:cNvSpPr/>
            <p:nvPr/>
          </p:nvSpPr>
          <p:spPr>
            <a:xfrm>
              <a:off x="1512000" y="3335383"/>
              <a:ext cx="540000" cy="5400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1574251" y="342071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r>
                <a:rPr lang="en-US" altLang="zh-CN" baseline="-25000" dirty="0"/>
                <a:t>6</a:t>
              </a:r>
              <a:endParaRPr lang="zh-CN" altLang="en-US" baseline="-25000" dirty="0"/>
            </a:p>
          </p:txBody>
        </p:sp>
      </p:grpSp>
      <p:cxnSp>
        <p:nvCxnSpPr>
          <p:cNvPr id="205" name="直接连接符 204"/>
          <p:cNvCxnSpPr>
            <a:stCxn id="190" idx="5"/>
            <a:endCxn id="196" idx="1"/>
          </p:cNvCxnSpPr>
          <p:nvPr/>
        </p:nvCxnSpPr>
        <p:spPr>
          <a:xfrm>
            <a:off x="7049417" y="4932329"/>
            <a:ext cx="428162" cy="23647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stCxn id="187" idx="4"/>
            <a:endCxn id="196" idx="0"/>
          </p:cNvCxnSpPr>
          <p:nvPr/>
        </p:nvCxnSpPr>
        <p:spPr>
          <a:xfrm>
            <a:off x="7668498" y="4275536"/>
            <a:ext cx="0" cy="8141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190" idx="4"/>
            <a:endCxn id="199" idx="1"/>
          </p:cNvCxnSpPr>
          <p:nvPr/>
        </p:nvCxnSpPr>
        <p:spPr>
          <a:xfrm>
            <a:off x="6858498" y="5011410"/>
            <a:ext cx="120692" cy="928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193" idx="4"/>
            <a:endCxn id="202" idx="7"/>
          </p:cNvCxnSpPr>
          <p:nvPr/>
        </p:nvCxnSpPr>
        <p:spPr>
          <a:xfrm flipH="1">
            <a:off x="8317817" y="5011410"/>
            <a:ext cx="191058" cy="9284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96" idx="5"/>
            <a:endCxn id="202" idx="0"/>
          </p:cNvCxnSpPr>
          <p:nvPr/>
        </p:nvCxnSpPr>
        <p:spPr>
          <a:xfrm>
            <a:off x="7859417" y="5550638"/>
            <a:ext cx="267481" cy="3101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5" name="文本框 214"/>
          <p:cNvSpPr txBox="1"/>
          <p:nvPr/>
        </p:nvSpPr>
        <p:spPr>
          <a:xfrm>
            <a:off x="7670633" y="452321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6" name="文本框 215"/>
          <p:cNvSpPr txBox="1"/>
          <p:nvPr/>
        </p:nvSpPr>
        <p:spPr>
          <a:xfrm>
            <a:off x="7176890" y="475928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18" name="文本框 217"/>
          <p:cNvSpPr txBox="1"/>
          <p:nvPr/>
        </p:nvSpPr>
        <p:spPr>
          <a:xfrm>
            <a:off x="6562236" y="533639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9" name="文本框 218"/>
          <p:cNvSpPr txBox="1"/>
          <p:nvPr/>
        </p:nvSpPr>
        <p:spPr>
          <a:xfrm>
            <a:off x="7710174" y="562251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20" name="文本框 219"/>
          <p:cNvSpPr txBox="1"/>
          <p:nvPr/>
        </p:nvSpPr>
        <p:spPr>
          <a:xfrm>
            <a:off x="8394100" y="536792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2" name="任意多边形 221"/>
          <p:cNvSpPr/>
          <p:nvPr/>
        </p:nvSpPr>
        <p:spPr>
          <a:xfrm>
            <a:off x="3971109" y="1254034"/>
            <a:ext cx="1645920" cy="574766"/>
          </a:xfrm>
          <a:custGeom>
            <a:avLst/>
            <a:gdLst>
              <a:gd name="connsiteX0" fmla="*/ 0 w 1645920"/>
              <a:gd name="connsiteY0" fmla="*/ 0 h 574766"/>
              <a:gd name="connsiteX1" fmla="*/ 26125 w 1645920"/>
              <a:gd name="connsiteY1" fmla="*/ 95795 h 574766"/>
              <a:gd name="connsiteX2" fmla="*/ 52251 w 1645920"/>
              <a:gd name="connsiteY2" fmla="*/ 121920 h 574766"/>
              <a:gd name="connsiteX3" fmla="*/ 87085 w 1645920"/>
              <a:gd name="connsiteY3" fmla="*/ 174172 h 574766"/>
              <a:gd name="connsiteX4" fmla="*/ 121920 w 1645920"/>
              <a:gd name="connsiteY4" fmla="*/ 226423 h 574766"/>
              <a:gd name="connsiteX5" fmla="*/ 174171 w 1645920"/>
              <a:gd name="connsiteY5" fmla="*/ 278675 h 574766"/>
              <a:gd name="connsiteX6" fmla="*/ 182880 w 1645920"/>
              <a:gd name="connsiteY6" fmla="*/ 304800 h 574766"/>
              <a:gd name="connsiteX7" fmla="*/ 209005 w 1645920"/>
              <a:gd name="connsiteY7" fmla="*/ 322217 h 574766"/>
              <a:gd name="connsiteX8" fmla="*/ 243840 w 1645920"/>
              <a:gd name="connsiteY8" fmla="*/ 357052 h 574766"/>
              <a:gd name="connsiteX9" fmla="*/ 287382 w 1645920"/>
              <a:gd name="connsiteY9" fmla="*/ 400595 h 574766"/>
              <a:gd name="connsiteX10" fmla="*/ 330925 w 1645920"/>
              <a:gd name="connsiteY10" fmla="*/ 444137 h 574766"/>
              <a:gd name="connsiteX11" fmla="*/ 383177 w 1645920"/>
              <a:gd name="connsiteY11" fmla="*/ 470263 h 574766"/>
              <a:gd name="connsiteX12" fmla="*/ 409302 w 1645920"/>
              <a:gd name="connsiteY12" fmla="*/ 478972 h 574766"/>
              <a:gd name="connsiteX13" fmla="*/ 435428 w 1645920"/>
              <a:gd name="connsiteY13" fmla="*/ 496389 h 574766"/>
              <a:gd name="connsiteX14" fmla="*/ 487680 w 1645920"/>
              <a:gd name="connsiteY14" fmla="*/ 513806 h 574766"/>
              <a:gd name="connsiteX15" fmla="*/ 513805 w 1645920"/>
              <a:gd name="connsiteY15" fmla="*/ 522515 h 574766"/>
              <a:gd name="connsiteX16" fmla="*/ 592182 w 1645920"/>
              <a:gd name="connsiteY16" fmla="*/ 557349 h 574766"/>
              <a:gd name="connsiteX17" fmla="*/ 722811 w 1645920"/>
              <a:gd name="connsiteY17" fmla="*/ 574766 h 574766"/>
              <a:gd name="connsiteX18" fmla="*/ 1001485 w 1645920"/>
              <a:gd name="connsiteY18" fmla="*/ 566057 h 574766"/>
              <a:gd name="connsiteX19" fmla="*/ 1045028 w 1645920"/>
              <a:gd name="connsiteY19" fmla="*/ 557349 h 574766"/>
              <a:gd name="connsiteX20" fmla="*/ 1097280 w 1645920"/>
              <a:gd name="connsiteY20" fmla="*/ 539932 h 574766"/>
              <a:gd name="connsiteX21" fmla="*/ 1149531 w 1645920"/>
              <a:gd name="connsiteY21" fmla="*/ 513806 h 574766"/>
              <a:gd name="connsiteX22" fmla="*/ 1201782 w 1645920"/>
              <a:gd name="connsiteY22" fmla="*/ 487680 h 574766"/>
              <a:gd name="connsiteX23" fmla="*/ 1219200 w 1645920"/>
              <a:gd name="connsiteY23" fmla="*/ 470263 h 574766"/>
              <a:gd name="connsiteX24" fmla="*/ 1288868 w 1645920"/>
              <a:gd name="connsiteY24" fmla="*/ 452846 h 574766"/>
              <a:gd name="connsiteX25" fmla="*/ 1349828 w 1645920"/>
              <a:gd name="connsiteY25" fmla="*/ 418012 h 574766"/>
              <a:gd name="connsiteX26" fmla="*/ 1428205 w 1645920"/>
              <a:gd name="connsiteY26" fmla="*/ 365760 h 574766"/>
              <a:gd name="connsiteX27" fmla="*/ 1454331 w 1645920"/>
              <a:gd name="connsiteY27" fmla="*/ 348343 h 574766"/>
              <a:gd name="connsiteX28" fmla="*/ 1480457 w 1645920"/>
              <a:gd name="connsiteY28" fmla="*/ 330926 h 574766"/>
              <a:gd name="connsiteX29" fmla="*/ 1515291 w 1645920"/>
              <a:gd name="connsiteY29" fmla="*/ 278675 h 574766"/>
              <a:gd name="connsiteX30" fmla="*/ 1532708 w 1645920"/>
              <a:gd name="connsiteY30" fmla="*/ 252549 h 574766"/>
              <a:gd name="connsiteX31" fmla="*/ 1550125 w 1645920"/>
              <a:gd name="connsiteY31" fmla="*/ 217715 h 574766"/>
              <a:gd name="connsiteX32" fmla="*/ 1558834 w 1645920"/>
              <a:gd name="connsiteY32" fmla="*/ 191589 h 574766"/>
              <a:gd name="connsiteX33" fmla="*/ 1576251 w 1645920"/>
              <a:gd name="connsiteY33" fmla="*/ 165463 h 574766"/>
              <a:gd name="connsiteX34" fmla="*/ 1584960 w 1645920"/>
              <a:gd name="connsiteY34" fmla="*/ 139337 h 574766"/>
              <a:gd name="connsiteX35" fmla="*/ 1611085 w 1645920"/>
              <a:gd name="connsiteY35" fmla="*/ 113212 h 574766"/>
              <a:gd name="connsiteX36" fmla="*/ 1619794 w 1645920"/>
              <a:gd name="connsiteY36" fmla="*/ 87086 h 574766"/>
              <a:gd name="connsiteX37" fmla="*/ 1637211 w 1645920"/>
              <a:gd name="connsiteY37" fmla="*/ 60960 h 574766"/>
              <a:gd name="connsiteX38" fmla="*/ 1645920 w 1645920"/>
              <a:gd name="connsiteY38" fmla="*/ 43543 h 57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645920" h="574766">
                <a:moveTo>
                  <a:pt x="0" y="0"/>
                </a:moveTo>
                <a:cubicBezTo>
                  <a:pt x="3401" y="17006"/>
                  <a:pt x="15076" y="84746"/>
                  <a:pt x="26125" y="95795"/>
                </a:cubicBezTo>
                <a:lnTo>
                  <a:pt x="52251" y="121920"/>
                </a:lnTo>
                <a:cubicBezTo>
                  <a:pt x="68906" y="171884"/>
                  <a:pt x="49033" y="125249"/>
                  <a:pt x="87085" y="174172"/>
                </a:cubicBezTo>
                <a:cubicBezTo>
                  <a:pt x="99937" y="190695"/>
                  <a:pt x="107118" y="211621"/>
                  <a:pt x="121920" y="226423"/>
                </a:cubicBezTo>
                <a:lnTo>
                  <a:pt x="174171" y="278675"/>
                </a:lnTo>
                <a:cubicBezTo>
                  <a:pt x="177074" y="287383"/>
                  <a:pt x="177146" y="297632"/>
                  <a:pt x="182880" y="304800"/>
                </a:cubicBezTo>
                <a:cubicBezTo>
                  <a:pt x="189418" y="312973"/>
                  <a:pt x="201059" y="315406"/>
                  <a:pt x="209005" y="322217"/>
                </a:cubicBezTo>
                <a:cubicBezTo>
                  <a:pt x="221473" y="332904"/>
                  <a:pt x="234731" y="343389"/>
                  <a:pt x="243840" y="357052"/>
                </a:cubicBezTo>
                <a:cubicBezTo>
                  <a:pt x="278672" y="409299"/>
                  <a:pt x="240940" y="359958"/>
                  <a:pt x="287382" y="400595"/>
                </a:cubicBezTo>
                <a:cubicBezTo>
                  <a:pt x="302829" y="414112"/>
                  <a:pt x="311452" y="437646"/>
                  <a:pt x="330925" y="444137"/>
                </a:cubicBezTo>
                <a:cubicBezTo>
                  <a:pt x="396590" y="466026"/>
                  <a:pt x="315653" y="436500"/>
                  <a:pt x="383177" y="470263"/>
                </a:cubicBezTo>
                <a:cubicBezTo>
                  <a:pt x="391387" y="474368"/>
                  <a:pt x="401092" y="474867"/>
                  <a:pt x="409302" y="478972"/>
                </a:cubicBezTo>
                <a:cubicBezTo>
                  <a:pt x="418663" y="483653"/>
                  <a:pt x="425864" y="492138"/>
                  <a:pt x="435428" y="496389"/>
                </a:cubicBezTo>
                <a:cubicBezTo>
                  <a:pt x="452205" y="503845"/>
                  <a:pt x="470263" y="508000"/>
                  <a:pt x="487680" y="513806"/>
                </a:cubicBezTo>
                <a:cubicBezTo>
                  <a:pt x="496388" y="516709"/>
                  <a:pt x="506167" y="517423"/>
                  <a:pt x="513805" y="522515"/>
                </a:cubicBezTo>
                <a:cubicBezTo>
                  <a:pt x="543390" y="542238"/>
                  <a:pt x="550730" y="550441"/>
                  <a:pt x="592182" y="557349"/>
                </a:cubicBezTo>
                <a:cubicBezTo>
                  <a:pt x="670363" y="570378"/>
                  <a:pt x="626884" y="564107"/>
                  <a:pt x="722811" y="574766"/>
                </a:cubicBezTo>
                <a:cubicBezTo>
                  <a:pt x="815702" y="571863"/>
                  <a:pt x="908684" y="571073"/>
                  <a:pt x="1001485" y="566057"/>
                </a:cubicBezTo>
                <a:cubicBezTo>
                  <a:pt x="1016265" y="565258"/>
                  <a:pt x="1030748" y="561243"/>
                  <a:pt x="1045028" y="557349"/>
                </a:cubicBezTo>
                <a:cubicBezTo>
                  <a:pt x="1062741" y="552518"/>
                  <a:pt x="1097280" y="539932"/>
                  <a:pt x="1097280" y="539932"/>
                </a:cubicBezTo>
                <a:cubicBezTo>
                  <a:pt x="1172144" y="490022"/>
                  <a:pt x="1077426" y="549858"/>
                  <a:pt x="1149531" y="513806"/>
                </a:cubicBezTo>
                <a:cubicBezTo>
                  <a:pt x="1217061" y="480041"/>
                  <a:pt x="1136113" y="509571"/>
                  <a:pt x="1201782" y="487680"/>
                </a:cubicBezTo>
                <a:cubicBezTo>
                  <a:pt x="1207588" y="481874"/>
                  <a:pt x="1211577" y="473312"/>
                  <a:pt x="1219200" y="470263"/>
                </a:cubicBezTo>
                <a:cubicBezTo>
                  <a:pt x="1241425" y="461373"/>
                  <a:pt x="1288868" y="452846"/>
                  <a:pt x="1288868" y="452846"/>
                </a:cubicBezTo>
                <a:cubicBezTo>
                  <a:pt x="1403137" y="367142"/>
                  <a:pt x="1264338" y="465506"/>
                  <a:pt x="1349828" y="418012"/>
                </a:cubicBezTo>
                <a:cubicBezTo>
                  <a:pt x="1349835" y="418008"/>
                  <a:pt x="1415139" y="374471"/>
                  <a:pt x="1428205" y="365760"/>
                </a:cubicBezTo>
                <a:lnTo>
                  <a:pt x="1454331" y="348343"/>
                </a:lnTo>
                <a:lnTo>
                  <a:pt x="1480457" y="330926"/>
                </a:lnTo>
                <a:lnTo>
                  <a:pt x="1515291" y="278675"/>
                </a:lnTo>
                <a:cubicBezTo>
                  <a:pt x="1521097" y="269966"/>
                  <a:pt x="1528027" y="261910"/>
                  <a:pt x="1532708" y="252549"/>
                </a:cubicBezTo>
                <a:cubicBezTo>
                  <a:pt x="1538514" y="240938"/>
                  <a:pt x="1545011" y="229647"/>
                  <a:pt x="1550125" y="217715"/>
                </a:cubicBezTo>
                <a:cubicBezTo>
                  <a:pt x="1553741" y="209277"/>
                  <a:pt x="1554729" y="199800"/>
                  <a:pt x="1558834" y="191589"/>
                </a:cubicBezTo>
                <a:cubicBezTo>
                  <a:pt x="1563515" y="182228"/>
                  <a:pt x="1571570" y="174824"/>
                  <a:pt x="1576251" y="165463"/>
                </a:cubicBezTo>
                <a:cubicBezTo>
                  <a:pt x="1580356" y="157252"/>
                  <a:pt x="1579868" y="146975"/>
                  <a:pt x="1584960" y="139337"/>
                </a:cubicBezTo>
                <a:cubicBezTo>
                  <a:pt x="1591791" y="129090"/>
                  <a:pt x="1602377" y="121920"/>
                  <a:pt x="1611085" y="113212"/>
                </a:cubicBezTo>
                <a:cubicBezTo>
                  <a:pt x="1613988" y="104503"/>
                  <a:pt x="1615689" y="95297"/>
                  <a:pt x="1619794" y="87086"/>
                </a:cubicBezTo>
                <a:cubicBezTo>
                  <a:pt x="1624475" y="77725"/>
                  <a:pt x="1631826" y="69935"/>
                  <a:pt x="1637211" y="60960"/>
                </a:cubicBezTo>
                <a:cubicBezTo>
                  <a:pt x="1640551" y="55394"/>
                  <a:pt x="1643017" y="49349"/>
                  <a:pt x="1645920" y="43543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文本框 222"/>
          <p:cNvSpPr txBox="1"/>
          <p:nvPr/>
        </p:nvSpPr>
        <p:spPr>
          <a:xfrm>
            <a:off x="5175292" y="896983"/>
            <a:ext cx="32252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224" name="文本框 223"/>
          <p:cNvSpPr txBox="1"/>
          <p:nvPr/>
        </p:nvSpPr>
        <p:spPr>
          <a:xfrm>
            <a:off x="3554901" y="2954261"/>
            <a:ext cx="32252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225" name="文本框 224"/>
          <p:cNvSpPr txBox="1"/>
          <p:nvPr/>
        </p:nvSpPr>
        <p:spPr>
          <a:xfrm>
            <a:off x="8102930" y="891312"/>
            <a:ext cx="32252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226" name="文本框 225"/>
          <p:cNvSpPr txBox="1"/>
          <p:nvPr/>
        </p:nvSpPr>
        <p:spPr>
          <a:xfrm>
            <a:off x="6482539" y="2948590"/>
            <a:ext cx="32252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227" name="任意多边形 226"/>
          <p:cNvSpPr/>
          <p:nvPr/>
        </p:nvSpPr>
        <p:spPr>
          <a:xfrm>
            <a:off x="7010400" y="1219200"/>
            <a:ext cx="1576251" cy="1767840"/>
          </a:xfrm>
          <a:custGeom>
            <a:avLst/>
            <a:gdLst>
              <a:gd name="connsiteX0" fmla="*/ 0 w 1576251"/>
              <a:gd name="connsiteY0" fmla="*/ 0 h 1767840"/>
              <a:gd name="connsiteX1" fmla="*/ 26126 w 1576251"/>
              <a:gd name="connsiteY1" fmla="*/ 130629 h 1767840"/>
              <a:gd name="connsiteX2" fmla="*/ 43543 w 1576251"/>
              <a:gd name="connsiteY2" fmla="*/ 191589 h 1767840"/>
              <a:gd name="connsiteX3" fmla="*/ 60960 w 1576251"/>
              <a:gd name="connsiteY3" fmla="*/ 217714 h 1767840"/>
              <a:gd name="connsiteX4" fmla="*/ 78377 w 1576251"/>
              <a:gd name="connsiteY4" fmla="*/ 278674 h 1767840"/>
              <a:gd name="connsiteX5" fmla="*/ 95794 w 1576251"/>
              <a:gd name="connsiteY5" fmla="*/ 313509 h 1767840"/>
              <a:gd name="connsiteX6" fmla="*/ 104503 w 1576251"/>
              <a:gd name="connsiteY6" fmla="*/ 339634 h 1767840"/>
              <a:gd name="connsiteX7" fmla="*/ 139337 w 1576251"/>
              <a:gd name="connsiteY7" fmla="*/ 391886 h 1767840"/>
              <a:gd name="connsiteX8" fmla="*/ 165463 w 1576251"/>
              <a:gd name="connsiteY8" fmla="*/ 435429 h 1767840"/>
              <a:gd name="connsiteX9" fmla="*/ 174171 w 1576251"/>
              <a:gd name="connsiteY9" fmla="*/ 461554 h 1767840"/>
              <a:gd name="connsiteX10" fmla="*/ 209006 w 1576251"/>
              <a:gd name="connsiteY10" fmla="*/ 496389 h 1767840"/>
              <a:gd name="connsiteX11" fmla="*/ 235131 w 1576251"/>
              <a:gd name="connsiteY11" fmla="*/ 548640 h 1767840"/>
              <a:gd name="connsiteX12" fmla="*/ 252549 w 1576251"/>
              <a:gd name="connsiteY12" fmla="*/ 600891 h 1767840"/>
              <a:gd name="connsiteX13" fmla="*/ 261257 w 1576251"/>
              <a:gd name="connsiteY13" fmla="*/ 635726 h 1767840"/>
              <a:gd name="connsiteX14" fmla="*/ 269966 w 1576251"/>
              <a:gd name="connsiteY14" fmla="*/ 687977 h 1767840"/>
              <a:gd name="connsiteX15" fmla="*/ 278674 w 1576251"/>
              <a:gd name="connsiteY15" fmla="*/ 731520 h 1767840"/>
              <a:gd name="connsiteX16" fmla="*/ 269966 w 1576251"/>
              <a:gd name="connsiteY16" fmla="*/ 783771 h 1767840"/>
              <a:gd name="connsiteX17" fmla="*/ 252549 w 1576251"/>
              <a:gd name="connsiteY17" fmla="*/ 836023 h 1767840"/>
              <a:gd name="connsiteX18" fmla="*/ 226423 w 1576251"/>
              <a:gd name="connsiteY18" fmla="*/ 914400 h 1767840"/>
              <a:gd name="connsiteX19" fmla="*/ 200297 w 1576251"/>
              <a:gd name="connsiteY19" fmla="*/ 992777 h 1767840"/>
              <a:gd name="connsiteX20" fmla="*/ 191589 w 1576251"/>
              <a:gd name="connsiteY20" fmla="*/ 1018903 h 1767840"/>
              <a:gd name="connsiteX21" fmla="*/ 174171 w 1576251"/>
              <a:gd name="connsiteY21" fmla="*/ 1045029 h 1767840"/>
              <a:gd name="connsiteX22" fmla="*/ 156754 w 1576251"/>
              <a:gd name="connsiteY22" fmla="*/ 1097280 h 1767840"/>
              <a:gd name="connsiteX23" fmla="*/ 148046 w 1576251"/>
              <a:gd name="connsiteY23" fmla="*/ 1123406 h 1767840"/>
              <a:gd name="connsiteX24" fmla="*/ 130629 w 1576251"/>
              <a:gd name="connsiteY24" fmla="*/ 1210491 h 1767840"/>
              <a:gd name="connsiteX25" fmla="*/ 113211 w 1576251"/>
              <a:gd name="connsiteY25" fmla="*/ 1262743 h 1767840"/>
              <a:gd name="connsiteX26" fmla="*/ 95794 w 1576251"/>
              <a:gd name="connsiteY26" fmla="*/ 1332411 h 1767840"/>
              <a:gd name="connsiteX27" fmla="*/ 104503 w 1576251"/>
              <a:gd name="connsiteY27" fmla="*/ 1419497 h 1767840"/>
              <a:gd name="connsiteX28" fmla="*/ 113211 w 1576251"/>
              <a:gd name="connsiteY28" fmla="*/ 1445623 h 1767840"/>
              <a:gd name="connsiteX29" fmla="*/ 174171 w 1576251"/>
              <a:gd name="connsiteY29" fmla="*/ 1524000 h 1767840"/>
              <a:gd name="connsiteX30" fmla="*/ 200297 w 1576251"/>
              <a:gd name="connsiteY30" fmla="*/ 1576251 h 1767840"/>
              <a:gd name="connsiteX31" fmla="*/ 217714 w 1576251"/>
              <a:gd name="connsiteY31" fmla="*/ 1593669 h 1767840"/>
              <a:gd name="connsiteX32" fmla="*/ 252549 w 1576251"/>
              <a:gd name="connsiteY32" fmla="*/ 1637211 h 1767840"/>
              <a:gd name="connsiteX33" fmla="*/ 278674 w 1576251"/>
              <a:gd name="connsiteY33" fmla="*/ 1645920 h 1767840"/>
              <a:gd name="connsiteX34" fmla="*/ 304800 w 1576251"/>
              <a:gd name="connsiteY34" fmla="*/ 1672046 h 1767840"/>
              <a:gd name="connsiteX35" fmla="*/ 357051 w 1576251"/>
              <a:gd name="connsiteY35" fmla="*/ 1689463 h 1767840"/>
              <a:gd name="connsiteX36" fmla="*/ 435429 w 1576251"/>
              <a:gd name="connsiteY36" fmla="*/ 1715589 h 1767840"/>
              <a:gd name="connsiteX37" fmla="*/ 470263 w 1576251"/>
              <a:gd name="connsiteY37" fmla="*/ 1724297 h 1767840"/>
              <a:gd name="connsiteX38" fmla="*/ 566057 w 1576251"/>
              <a:gd name="connsiteY38" fmla="*/ 1750423 h 1767840"/>
              <a:gd name="connsiteX39" fmla="*/ 775063 w 1576251"/>
              <a:gd name="connsiteY39" fmla="*/ 1767840 h 1767840"/>
              <a:gd name="connsiteX40" fmla="*/ 1114697 w 1576251"/>
              <a:gd name="connsiteY40" fmla="*/ 1759131 h 1767840"/>
              <a:gd name="connsiteX41" fmla="*/ 1140823 w 1576251"/>
              <a:gd name="connsiteY41" fmla="*/ 1750423 h 1767840"/>
              <a:gd name="connsiteX42" fmla="*/ 1175657 w 1576251"/>
              <a:gd name="connsiteY42" fmla="*/ 1741714 h 1767840"/>
              <a:gd name="connsiteX43" fmla="*/ 1227909 w 1576251"/>
              <a:gd name="connsiteY43" fmla="*/ 1706880 h 1767840"/>
              <a:gd name="connsiteX44" fmla="*/ 1271451 w 1576251"/>
              <a:gd name="connsiteY44" fmla="*/ 1654629 h 1767840"/>
              <a:gd name="connsiteX45" fmla="*/ 1297577 w 1576251"/>
              <a:gd name="connsiteY45" fmla="*/ 1602377 h 1767840"/>
              <a:gd name="connsiteX46" fmla="*/ 1323703 w 1576251"/>
              <a:gd name="connsiteY46" fmla="*/ 1550126 h 1767840"/>
              <a:gd name="connsiteX47" fmla="*/ 1341120 w 1576251"/>
              <a:gd name="connsiteY47" fmla="*/ 1497874 h 1767840"/>
              <a:gd name="connsiteX48" fmla="*/ 1358537 w 1576251"/>
              <a:gd name="connsiteY48" fmla="*/ 1428206 h 1767840"/>
              <a:gd name="connsiteX49" fmla="*/ 1341120 w 1576251"/>
              <a:gd name="connsiteY49" fmla="*/ 1323703 h 1767840"/>
              <a:gd name="connsiteX50" fmla="*/ 1332411 w 1576251"/>
              <a:gd name="connsiteY50" fmla="*/ 1297577 h 1767840"/>
              <a:gd name="connsiteX51" fmla="*/ 1314994 w 1576251"/>
              <a:gd name="connsiteY51" fmla="*/ 1271451 h 1767840"/>
              <a:gd name="connsiteX52" fmla="*/ 1306286 w 1576251"/>
              <a:gd name="connsiteY52" fmla="*/ 1245326 h 1767840"/>
              <a:gd name="connsiteX53" fmla="*/ 1271451 w 1576251"/>
              <a:gd name="connsiteY53" fmla="*/ 1193074 h 1767840"/>
              <a:gd name="connsiteX54" fmla="*/ 1262743 w 1576251"/>
              <a:gd name="connsiteY54" fmla="*/ 1166949 h 1767840"/>
              <a:gd name="connsiteX55" fmla="*/ 1219200 w 1576251"/>
              <a:gd name="connsiteY55" fmla="*/ 1123406 h 1767840"/>
              <a:gd name="connsiteX56" fmla="*/ 1193074 w 1576251"/>
              <a:gd name="connsiteY56" fmla="*/ 1097280 h 1767840"/>
              <a:gd name="connsiteX57" fmla="*/ 1123406 w 1576251"/>
              <a:gd name="connsiteY57" fmla="*/ 992777 h 1767840"/>
              <a:gd name="connsiteX58" fmla="*/ 1105989 w 1576251"/>
              <a:gd name="connsiteY58" fmla="*/ 966651 h 1767840"/>
              <a:gd name="connsiteX59" fmla="*/ 1097280 w 1576251"/>
              <a:gd name="connsiteY59" fmla="*/ 940526 h 1767840"/>
              <a:gd name="connsiteX60" fmla="*/ 1062446 w 1576251"/>
              <a:gd name="connsiteY60" fmla="*/ 870857 h 1767840"/>
              <a:gd name="connsiteX61" fmla="*/ 1045029 w 1576251"/>
              <a:gd name="connsiteY61" fmla="*/ 818606 h 1767840"/>
              <a:gd name="connsiteX62" fmla="*/ 1036320 w 1576251"/>
              <a:gd name="connsiteY62" fmla="*/ 792480 h 1767840"/>
              <a:gd name="connsiteX63" fmla="*/ 1027611 w 1576251"/>
              <a:gd name="connsiteY63" fmla="*/ 757646 h 1767840"/>
              <a:gd name="connsiteX64" fmla="*/ 1018903 w 1576251"/>
              <a:gd name="connsiteY64" fmla="*/ 661851 h 1767840"/>
              <a:gd name="connsiteX65" fmla="*/ 1010194 w 1576251"/>
              <a:gd name="connsiteY65" fmla="*/ 583474 h 1767840"/>
              <a:gd name="connsiteX66" fmla="*/ 1018903 w 1576251"/>
              <a:gd name="connsiteY66" fmla="*/ 348343 h 1767840"/>
              <a:gd name="connsiteX67" fmla="*/ 1027611 w 1576251"/>
              <a:gd name="connsiteY67" fmla="*/ 313509 h 1767840"/>
              <a:gd name="connsiteX68" fmla="*/ 1053737 w 1576251"/>
              <a:gd name="connsiteY68" fmla="*/ 261257 h 1767840"/>
              <a:gd name="connsiteX69" fmla="*/ 1079863 w 1576251"/>
              <a:gd name="connsiteY69" fmla="*/ 235131 h 1767840"/>
              <a:gd name="connsiteX70" fmla="*/ 1114697 w 1576251"/>
              <a:gd name="connsiteY70" fmla="*/ 182880 h 1767840"/>
              <a:gd name="connsiteX71" fmla="*/ 1184366 w 1576251"/>
              <a:gd name="connsiteY71" fmla="*/ 165463 h 1767840"/>
              <a:gd name="connsiteX72" fmla="*/ 1219200 w 1576251"/>
              <a:gd name="connsiteY72" fmla="*/ 156754 h 1767840"/>
              <a:gd name="connsiteX73" fmla="*/ 1262743 w 1576251"/>
              <a:gd name="connsiteY73" fmla="*/ 148046 h 1767840"/>
              <a:gd name="connsiteX74" fmla="*/ 1349829 w 1576251"/>
              <a:gd name="connsiteY74" fmla="*/ 121920 h 1767840"/>
              <a:gd name="connsiteX75" fmla="*/ 1375954 w 1576251"/>
              <a:gd name="connsiteY75" fmla="*/ 113211 h 1767840"/>
              <a:gd name="connsiteX76" fmla="*/ 1428206 w 1576251"/>
              <a:gd name="connsiteY76" fmla="*/ 104503 h 1767840"/>
              <a:gd name="connsiteX77" fmla="*/ 1506583 w 1576251"/>
              <a:gd name="connsiteY77" fmla="*/ 78377 h 1767840"/>
              <a:gd name="connsiteX78" fmla="*/ 1532709 w 1576251"/>
              <a:gd name="connsiteY78" fmla="*/ 69669 h 1767840"/>
              <a:gd name="connsiteX79" fmla="*/ 1576251 w 1576251"/>
              <a:gd name="connsiteY79" fmla="*/ 26126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576251" h="1767840">
                <a:moveTo>
                  <a:pt x="0" y="0"/>
                </a:moveTo>
                <a:cubicBezTo>
                  <a:pt x="14031" y="140305"/>
                  <a:pt x="-4144" y="39817"/>
                  <a:pt x="26126" y="130629"/>
                </a:cubicBezTo>
                <a:cubicBezTo>
                  <a:pt x="31708" y="147377"/>
                  <a:pt x="35154" y="174811"/>
                  <a:pt x="43543" y="191589"/>
                </a:cubicBezTo>
                <a:cubicBezTo>
                  <a:pt x="48224" y="200950"/>
                  <a:pt x="55154" y="209006"/>
                  <a:pt x="60960" y="217714"/>
                </a:cubicBezTo>
                <a:cubicBezTo>
                  <a:pt x="65378" y="235387"/>
                  <a:pt x="70882" y="261186"/>
                  <a:pt x="78377" y="278674"/>
                </a:cubicBezTo>
                <a:cubicBezTo>
                  <a:pt x="83491" y="290607"/>
                  <a:pt x="90680" y="301577"/>
                  <a:pt x="95794" y="313509"/>
                </a:cubicBezTo>
                <a:cubicBezTo>
                  <a:pt x="99410" y="321946"/>
                  <a:pt x="100045" y="331610"/>
                  <a:pt x="104503" y="339634"/>
                </a:cubicBezTo>
                <a:cubicBezTo>
                  <a:pt x="114669" y="357933"/>
                  <a:pt x="132717" y="372027"/>
                  <a:pt x="139337" y="391886"/>
                </a:cubicBezTo>
                <a:cubicBezTo>
                  <a:pt x="150643" y="425800"/>
                  <a:pt x="141555" y="411520"/>
                  <a:pt x="165463" y="435429"/>
                </a:cubicBezTo>
                <a:cubicBezTo>
                  <a:pt x="168366" y="444137"/>
                  <a:pt x="168836" y="454084"/>
                  <a:pt x="174171" y="461554"/>
                </a:cubicBezTo>
                <a:cubicBezTo>
                  <a:pt x="183716" y="474917"/>
                  <a:pt x="209006" y="496389"/>
                  <a:pt x="209006" y="496389"/>
                </a:cubicBezTo>
                <a:cubicBezTo>
                  <a:pt x="240758" y="591649"/>
                  <a:pt x="190121" y="447369"/>
                  <a:pt x="235131" y="548640"/>
                </a:cubicBezTo>
                <a:cubicBezTo>
                  <a:pt x="242588" y="565417"/>
                  <a:pt x="248097" y="583080"/>
                  <a:pt x="252549" y="600891"/>
                </a:cubicBezTo>
                <a:cubicBezTo>
                  <a:pt x="255452" y="612503"/>
                  <a:pt x="258910" y="623989"/>
                  <a:pt x="261257" y="635726"/>
                </a:cubicBezTo>
                <a:cubicBezTo>
                  <a:pt x="264720" y="653040"/>
                  <a:pt x="266807" y="670605"/>
                  <a:pt x="269966" y="687977"/>
                </a:cubicBezTo>
                <a:cubicBezTo>
                  <a:pt x="272614" y="702540"/>
                  <a:pt x="275771" y="717006"/>
                  <a:pt x="278674" y="731520"/>
                </a:cubicBezTo>
                <a:cubicBezTo>
                  <a:pt x="275771" y="748937"/>
                  <a:pt x="274248" y="766641"/>
                  <a:pt x="269966" y="783771"/>
                </a:cubicBezTo>
                <a:cubicBezTo>
                  <a:pt x="265513" y="801582"/>
                  <a:pt x="258355" y="818606"/>
                  <a:pt x="252549" y="836023"/>
                </a:cubicBezTo>
                <a:lnTo>
                  <a:pt x="226423" y="914400"/>
                </a:lnTo>
                <a:lnTo>
                  <a:pt x="200297" y="992777"/>
                </a:lnTo>
                <a:cubicBezTo>
                  <a:pt x="197394" y="1001486"/>
                  <a:pt x="196681" y="1011265"/>
                  <a:pt x="191589" y="1018903"/>
                </a:cubicBezTo>
                <a:lnTo>
                  <a:pt x="174171" y="1045029"/>
                </a:lnTo>
                <a:lnTo>
                  <a:pt x="156754" y="1097280"/>
                </a:lnTo>
                <a:cubicBezTo>
                  <a:pt x="153851" y="1105989"/>
                  <a:pt x="149846" y="1114405"/>
                  <a:pt x="148046" y="1123406"/>
                </a:cubicBezTo>
                <a:cubicBezTo>
                  <a:pt x="142240" y="1152434"/>
                  <a:pt x="139991" y="1182407"/>
                  <a:pt x="130629" y="1210491"/>
                </a:cubicBezTo>
                <a:cubicBezTo>
                  <a:pt x="124823" y="1227908"/>
                  <a:pt x="116811" y="1244740"/>
                  <a:pt x="113211" y="1262743"/>
                </a:cubicBezTo>
                <a:cubicBezTo>
                  <a:pt x="102703" y="1315287"/>
                  <a:pt x="109184" y="1292244"/>
                  <a:pt x="95794" y="1332411"/>
                </a:cubicBezTo>
                <a:cubicBezTo>
                  <a:pt x="98697" y="1361440"/>
                  <a:pt x="100067" y="1390663"/>
                  <a:pt x="104503" y="1419497"/>
                </a:cubicBezTo>
                <a:cubicBezTo>
                  <a:pt x="105899" y="1428570"/>
                  <a:pt x="108753" y="1437599"/>
                  <a:pt x="113211" y="1445623"/>
                </a:cubicBezTo>
                <a:cubicBezTo>
                  <a:pt x="139250" y="1492493"/>
                  <a:pt x="142439" y="1492267"/>
                  <a:pt x="174171" y="1524000"/>
                </a:cubicBezTo>
                <a:cubicBezTo>
                  <a:pt x="183370" y="1551595"/>
                  <a:pt x="181003" y="1552133"/>
                  <a:pt x="200297" y="1576251"/>
                </a:cubicBezTo>
                <a:cubicBezTo>
                  <a:pt x="205426" y="1582662"/>
                  <a:pt x="212585" y="1587258"/>
                  <a:pt x="217714" y="1593669"/>
                </a:cubicBezTo>
                <a:cubicBezTo>
                  <a:pt x="228669" y="1607363"/>
                  <a:pt x="236372" y="1627505"/>
                  <a:pt x="252549" y="1637211"/>
                </a:cubicBezTo>
                <a:cubicBezTo>
                  <a:pt x="260420" y="1641934"/>
                  <a:pt x="269966" y="1643017"/>
                  <a:pt x="278674" y="1645920"/>
                </a:cubicBezTo>
                <a:cubicBezTo>
                  <a:pt x="287383" y="1654629"/>
                  <a:pt x="294034" y="1666065"/>
                  <a:pt x="304800" y="1672046"/>
                </a:cubicBezTo>
                <a:cubicBezTo>
                  <a:pt x="320849" y="1680962"/>
                  <a:pt x="340630" y="1681253"/>
                  <a:pt x="357051" y="1689463"/>
                </a:cubicBezTo>
                <a:cubicBezTo>
                  <a:pt x="409072" y="1715473"/>
                  <a:pt x="374656" y="1702084"/>
                  <a:pt x="435429" y="1715589"/>
                </a:cubicBezTo>
                <a:cubicBezTo>
                  <a:pt x="447113" y="1718185"/>
                  <a:pt x="458755" y="1721009"/>
                  <a:pt x="470263" y="1724297"/>
                </a:cubicBezTo>
                <a:cubicBezTo>
                  <a:pt x="508451" y="1735208"/>
                  <a:pt x="515247" y="1744778"/>
                  <a:pt x="566057" y="1750423"/>
                </a:cubicBezTo>
                <a:cubicBezTo>
                  <a:pt x="687807" y="1763950"/>
                  <a:pt x="618206" y="1757382"/>
                  <a:pt x="775063" y="1767840"/>
                </a:cubicBezTo>
                <a:cubicBezTo>
                  <a:pt x="888274" y="1764937"/>
                  <a:pt x="1001577" y="1764518"/>
                  <a:pt x="1114697" y="1759131"/>
                </a:cubicBezTo>
                <a:cubicBezTo>
                  <a:pt x="1123866" y="1758694"/>
                  <a:pt x="1131997" y="1752945"/>
                  <a:pt x="1140823" y="1750423"/>
                </a:cubicBezTo>
                <a:cubicBezTo>
                  <a:pt x="1152331" y="1747135"/>
                  <a:pt x="1164046" y="1744617"/>
                  <a:pt x="1175657" y="1741714"/>
                </a:cubicBezTo>
                <a:cubicBezTo>
                  <a:pt x="1193074" y="1730103"/>
                  <a:pt x="1216298" y="1724297"/>
                  <a:pt x="1227909" y="1706880"/>
                </a:cubicBezTo>
                <a:cubicBezTo>
                  <a:pt x="1252157" y="1670507"/>
                  <a:pt x="1237925" y="1688155"/>
                  <a:pt x="1271451" y="1654629"/>
                </a:cubicBezTo>
                <a:cubicBezTo>
                  <a:pt x="1293341" y="1588960"/>
                  <a:pt x="1263813" y="1669905"/>
                  <a:pt x="1297577" y="1602377"/>
                </a:cubicBezTo>
                <a:cubicBezTo>
                  <a:pt x="1333629" y="1530272"/>
                  <a:pt x="1273793" y="1624990"/>
                  <a:pt x="1323703" y="1550126"/>
                </a:cubicBezTo>
                <a:cubicBezTo>
                  <a:pt x="1329509" y="1532709"/>
                  <a:pt x="1337519" y="1515877"/>
                  <a:pt x="1341120" y="1497874"/>
                </a:cubicBezTo>
                <a:cubicBezTo>
                  <a:pt x="1351629" y="1445330"/>
                  <a:pt x="1345148" y="1468373"/>
                  <a:pt x="1358537" y="1428206"/>
                </a:cubicBezTo>
                <a:cubicBezTo>
                  <a:pt x="1351469" y="1371659"/>
                  <a:pt x="1353908" y="1368457"/>
                  <a:pt x="1341120" y="1323703"/>
                </a:cubicBezTo>
                <a:cubicBezTo>
                  <a:pt x="1338598" y="1314876"/>
                  <a:pt x="1336516" y="1305788"/>
                  <a:pt x="1332411" y="1297577"/>
                </a:cubicBezTo>
                <a:cubicBezTo>
                  <a:pt x="1327730" y="1288216"/>
                  <a:pt x="1320800" y="1280160"/>
                  <a:pt x="1314994" y="1271451"/>
                </a:cubicBezTo>
                <a:cubicBezTo>
                  <a:pt x="1312091" y="1262743"/>
                  <a:pt x="1310744" y="1253350"/>
                  <a:pt x="1306286" y="1245326"/>
                </a:cubicBezTo>
                <a:cubicBezTo>
                  <a:pt x="1296120" y="1227027"/>
                  <a:pt x="1271451" y="1193074"/>
                  <a:pt x="1271451" y="1193074"/>
                </a:cubicBezTo>
                <a:cubicBezTo>
                  <a:pt x="1268548" y="1184366"/>
                  <a:pt x="1268251" y="1174292"/>
                  <a:pt x="1262743" y="1166949"/>
                </a:cubicBezTo>
                <a:cubicBezTo>
                  <a:pt x="1250427" y="1150528"/>
                  <a:pt x="1233714" y="1137920"/>
                  <a:pt x="1219200" y="1123406"/>
                </a:cubicBezTo>
                <a:cubicBezTo>
                  <a:pt x="1210491" y="1114697"/>
                  <a:pt x="1199906" y="1107527"/>
                  <a:pt x="1193074" y="1097280"/>
                </a:cubicBezTo>
                <a:lnTo>
                  <a:pt x="1123406" y="992777"/>
                </a:lnTo>
                <a:cubicBezTo>
                  <a:pt x="1117600" y="984068"/>
                  <a:pt x="1109299" y="976580"/>
                  <a:pt x="1105989" y="966651"/>
                </a:cubicBezTo>
                <a:cubicBezTo>
                  <a:pt x="1103086" y="957943"/>
                  <a:pt x="1101079" y="948883"/>
                  <a:pt x="1097280" y="940526"/>
                </a:cubicBezTo>
                <a:cubicBezTo>
                  <a:pt x="1086536" y="916889"/>
                  <a:pt x="1070657" y="895489"/>
                  <a:pt x="1062446" y="870857"/>
                </a:cubicBezTo>
                <a:lnTo>
                  <a:pt x="1045029" y="818606"/>
                </a:lnTo>
                <a:cubicBezTo>
                  <a:pt x="1042126" y="809897"/>
                  <a:pt x="1038547" y="801386"/>
                  <a:pt x="1036320" y="792480"/>
                </a:cubicBezTo>
                <a:lnTo>
                  <a:pt x="1027611" y="757646"/>
                </a:lnTo>
                <a:cubicBezTo>
                  <a:pt x="1024708" y="725714"/>
                  <a:pt x="1022093" y="693755"/>
                  <a:pt x="1018903" y="661851"/>
                </a:cubicBezTo>
                <a:cubicBezTo>
                  <a:pt x="1016287" y="635695"/>
                  <a:pt x="1010194" y="609760"/>
                  <a:pt x="1010194" y="583474"/>
                </a:cubicBezTo>
                <a:cubicBezTo>
                  <a:pt x="1010194" y="505043"/>
                  <a:pt x="1013853" y="426611"/>
                  <a:pt x="1018903" y="348343"/>
                </a:cubicBezTo>
                <a:cubicBezTo>
                  <a:pt x="1019674" y="336399"/>
                  <a:pt x="1024323" y="325017"/>
                  <a:pt x="1027611" y="313509"/>
                </a:cubicBezTo>
                <a:cubicBezTo>
                  <a:pt x="1034441" y="289603"/>
                  <a:pt x="1037144" y="281169"/>
                  <a:pt x="1053737" y="261257"/>
                </a:cubicBezTo>
                <a:cubicBezTo>
                  <a:pt x="1061621" y="251796"/>
                  <a:pt x="1072302" y="244853"/>
                  <a:pt x="1079863" y="235131"/>
                </a:cubicBezTo>
                <a:cubicBezTo>
                  <a:pt x="1092714" y="218608"/>
                  <a:pt x="1094839" y="189500"/>
                  <a:pt x="1114697" y="182880"/>
                </a:cubicBezTo>
                <a:cubicBezTo>
                  <a:pt x="1161385" y="167317"/>
                  <a:pt x="1121308" y="179476"/>
                  <a:pt x="1184366" y="165463"/>
                </a:cubicBezTo>
                <a:cubicBezTo>
                  <a:pt x="1196050" y="162867"/>
                  <a:pt x="1207516" y="159350"/>
                  <a:pt x="1219200" y="156754"/>
                </a:cubicBezTo>
                <a:cubicBezTo>
                  <a:pt x="1233649" y="153543"/>
                  <a:pt x="1248294" y="151257"/>
                  <a:pt x="1262743" y="148046"/>
                </a:cubicBezTo>
                <a:cubicBezTo>
                  <a:pt x="1302216" y="139274"/>
                  <a:pt x="1306428" y="136387"/>
                  <a:pt x="1349829" y="121920"/>
                </a:cubicBezTo>
                <a:cubicBezTo>
                  <a:pt x="1358537" y="119017"/>
                  <a:pt x="1366899" y="114720"/>
                  <a:pt x="1375954" y="113211"/>
                </a:cubicBezTo>
                <a:lnTo>
                  <a:pt x="1428206" y="104503"/>
                </a:lnTo>
                <a:lnTo>
                  <a:pt x="1506583" y="78377"/>
                </a:lnTo>
                <a:lnTo>
                  <a:pt x="1532709" y="69669"/>
                </a:lnTo>
                <a:lnTo>
                  <a:pt x="1576251" y="26126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9" name="直接连接符 228"/>
          <p:cNvCxnSpPr>
            <a:stCxn id="88" idx="5"/>
            <a:endCxn id="94" idx="0"/>
          </p:cNvCxnSpPr>
          <p:nvPr/>
        </p:nvCxnSpPr>
        <p:spPr>
          <a:xfrm>
            <a:off x="7858262" y="2799170"/>
            <a:ext cx="267481" cy="3101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0" name="文本框 229"/>
          <p:cNvSpPr txBox="1"/>
          <p:nvPr/>
        </p:nvSpPr>
        <p:spPr>
          <a:xfrm>
            <a:off x="7717230" y="290995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34" name="文本框 233"/>
          <p:cNvSpPr txBox="1"/>
          <p:nvPr/>
        </p:nvSpPr>
        <p:spPr>
          <a:xfrm>
            <a:off x="2109496" y="3748974"/>
            <a:ext cx="32252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235" name="文本框 234"/>
          <p:cNvSpPr txBox="1"/>
          <p:nvPr/>
        </p:nvSpPr>
        <p:spPr>
          <a:xfrm>
            <a:off x="582601" y="5806332"/>
            <a:ext cx="32252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236" name="任意多边形 235"/>
          <p:cNvSpPr/>
          <p:nvPr/>
        </p:nvSpPr>
        <p:spPr>
          <a:xfrm>
            <a:off x="1079863" y="3962400"/>
            <a:ext cx="1750423" cy="2708366"/>
          </a:xfrm>
          <a:custGeom>
            <a:avLst/>
            <a:gdLst>
              <a:gd name="connsiteX0" fmla="*/ 0 w 1750423"/>
              <a:gd name="connsiteY0" fmla="*/ 165463 h 2708366"/>
              <a:gd name="connsiteX1" fmla="*/ 17417 w 1750423"/>
              <a:gd name="connsiteY1" fmla="*/ 209006 h 2708366"/>
              <a:gd name="connsiteX2" fmla="*/ 34834 w 1750423"/>
              <a:gd name="connsiteY2" fmla="*/ 235131 h 2708366"/>
              <a:gd name="connsiteX3" fmla="*/ 43543 w 1750423"/>
              <a:gd name="connsiteY3" fmla="*/ 261257 h 2708366"/>
              <a:gd name="connsiteX4" fmla="*/ 95794 w 1750423"/>
              <a:gd name="connsiteY4" fmla="*/ 339634 h 2708366"/>
              <a:gd name="connsiteX5" fmla="*/ 113211 w 1750423"/>
              <a:gd name="connsiteY5" fmla="*/ 365760 h 2708366"/>
              <a:gd name="connsiteX6" fmla="*/ 121920 w 1750423"/>
              <a:gd name="connsiteY6" fmla="*/ 391886 h 2708366"/>
              <a:gd name="connsiteX7" fmla="*/ 156754 w 1750423"/>
              <a:gd name="connsiteY7" fmla="*/ 435429 h 2708366"/>
              <a:gd name="connsiteX8" fmla="*/ 191588 w 1750423"/>
              <a:gd name="connsiteY8" fmla="*/ 478971 h 2708366"/>
              <a:gd name="connsiteX9" fmla="*/ 200297 w 1750423"/>
              <a:gd name="connsiteY9" fmla="*/ 505097 h 2708366"/>
              <a:gd name="connsiteX10" fmla="*/ 217714 w 1750423"/>
              <a:gd name="connsiteY10" fmla="*/ 531223 h 2708366"/>
              <a:gd name="connsiteX11" fmla="*/ 243840 w 1750423"/>
              <a:gd name="connsiteY11" fmla="*/ 583474 h 2708366"/>
              <a:gd name="connsiteX12" fmla="*/ 252548 w 1750423"/>
              <a:gd name="connsiteY12" fmla="*/ 609600 h 2708366"/>
              <a:gd name="connsiteX13" fmla="*/ 269966 w 1750423"/>
              <a:gd name="connsiteY13" fmla="*/ 635726 h 2708366"/>
              <a:gd name="connsiteX14" fmla="*/ 287383 w 1750423"/>
              <a:gd name="connsiteY14" fmla="*/ 748937 h 2708366"/>
              <a:gd name="connsiteX15" fmla="*/ 278674 w 1750423"/>
              <a:gd name="connsiteY15" fmla="*/ 1027611 h 2708366"/>
              <a:gd name="connsiteX16" fmla="*/ 269966 w 1750423"/>
              <a:gd name="connsiteY16" fmla="*/ 1114697 h 2708366"/>
              <a:gd name="connsiteX17" fmla="*/ 252548 w 1750423"/>
              <a:gd name="connsiteY17" fmla="*/ 1227909 h 2708366"/>
              <a:gd name="connsiteX18" fmla="*/ 269966 w 1750423"/>
              <a:gd name="connsiteY18" fmla="*/ 1384663 h 2708366"/>
              <a:gd name="connsiteX19" fmla="*/ 278674 w 1750423"/>
              <a:gd name="connsiteY19" fmla="*/ 1410789 h 2708366"/>
              <a:gd name="connsiteX20" fmla="*/ 296091 w 1750423"/>
              <a:gd name="connsiteY20" fmla="*/ 1436914 h 2708366"/>
              <a:gd name="connsiteX21" fmla="*/ 313508 w 1750423"/>
              <a:gd name="connsiteY21" fmla="*/ 1497874 h 2708366"/>
              <a:gd name="connsiteX22" fmla="*/ 322217 w 1750423"/>
              <a:gd name="connsiteY22" fmla="*/ 1532709 h 2708366"/>
              <a:gd name="connsiteX23" fmla="*/ 348343 w 1750423"/>
              <a:gd name="connsiteY23" fmla="*/ 1611086 h 2708366"/>
              <a:gd name="connsiteX24" fmla="*/ 365760 w 1750423"/>
              <a:gd name="connsiteY24" fmla="*/ 1663337 h 2708366"/>
              <a:gd name="connsiteX25" fmla="*/ 374468 w 1750423"/>
              <a:gd name="connsiteY25" fmla="*/ 1689463 h 2708366"/>
              <a:gd name="connsiteX26" fmla="*/ 391886 w 1750423"/>
              <a:gd name="connsiteY26" fmla="*/ 1706880 h 2708366"/>
              <a:gd name="connsiteX27" fmla="*/ 418011 w 1750423"/>
              <a:gd name="connsiteY27" fmla="*/ 1759131 h 2708366"/>
              <a:gd name="connsiteX28" fmla="*/ 426720 w 1750423"/>
              <a:gd name="connsiteY28" fmla="*/ 1785257 h 2708366"/>
              <a:gd name="connsiteX29" fmla="*/ 461554 w 1750423"/>
              <a:gd name="connsiteY29" fmla="*/ 1837509 h 2708366"/>
              <a:gd name="connsiteX30" fmla="*/ 496388 w 1750423"/>
              <a:gd name="connsiteY30" fmla="*/ 1889760 h 2708366"/>
              <a:gd name="connsiteX31" fmla="*/ 505097 w 1750423"/>
              <a:gd name="connsiteY31" fmla="*/ 1915886 h 2708366"/>
              <a:gd name="connsiteX32" fmla="*/ 522514 w 1750423"/>
              <a:gd name="connsiteY32" fmla="*/ 1942011 h 2708366"/>
              <a:gd name="connsiteX33" fmla="*/ 539931 w 1750423"/>
              <a:gd name="connsiteY33" fmla="*/ 1994263 h 2708366"/>
              <a:gd name="connsiteX34" fmla="*/ 548640 w 1750423"/>
              <a:gd name="connsiteY34" fmla="*/ 2020389 h 2708366"/>
              <a:gd name="connsiteX35" fmla="*/ 557348 w 1750423"/>
              <a:gd name="connsiteY35" fmla="*/ 2046514 h 2708366"/>
              <a:gd name="connsiteX36" fmla="*/ 566057 w 1750423"/>
              <a:gd name="connsiteY36" fmla="*/ 2072640 h 2708366"/>
              <a:gd name="connsiteX37" fmla="*/ 574766 w 1750423"/>
              <a:gd name="connsiteY37" fmla="*/ 2116183 h 2708366"/>
              <a:gd name="connsiteX38" fmla="*/ 583474 w 1750423"/>
              <a:gd name="connsiteY38" fmla="*/ 2142309 h 2708366"/>
              <a:gd name="connsiteX39" fmla="*/ 600891 w 1750423"/>
              <a:gd name="connsiteY39" fmla="*/ 2264229 h 2708366"/>
              <a:gd name="connsiteX40" fmla="*/ 609600 w 1750423"/>
              <a:gd name="connsiteY40" fmla="*/ 2542903 h 2708366"/>
              <a:gd name="connsiteX41" fmla="*/ 661851 w 1750423"/>
              <a:gd name="connsiteY41" fmla="*/ 2647406 h 2708366"/>
              <a:gd name="connsiteX42" fmla="*/ 687977 w 1750423"/>
              <a:gd name="connsiteY42" fmla="*/ 2656114 h 2708366"/>
              <a:gd name="connsiteX43" fmla="*/ 714103 w 1750423"/>
              <a:gd name="connsiteY43" fmla="*/ 2673531 h 2708366"/>
              <a:gd name="connsiteX44" fmla="*/ 792480 w 1750423"/>
              <a:gd name="connsiteY44" fmla="*/ 2690949 h 2708366"/>
              <a:gd name="connsiteX45" fmla="*/ 862148 w 1750423"/>
              <a:gd name="connsiteY45" fmla="*/ 2708366 h 2708366"/>
              <a:gd name="connsiteX46" fmla="*/ 1201783 w 1750423"/>
              <a:gd name="connsiteY46" fmla="*/ 2699657 h 2708366"/>
              <a:gd name="connsiteX47" fmla="*/ 1262743 w 1750423"/>
              <a:gd name="connsiteY47" fmla="*/ 2682240 h 2708366"/>
              <a:gd name="connsiteX48" fmla="*/ 1323703 w 1750423"/>
              <a:gd name="connsiteY48" fmla="*/ 2664823 h 2708366"/>
              <a:gd name="connsiteX49" fmla="*/ 1375954 w 1750423"/>
              <a:gd name="connsiteY49" fmla="*/ 2629989 h 2708366"/>
              <a:gd name="connsiteX50" fmla="*/ 1402080 w 1750423"/>
              <a:gd name="connsiteY50" fmla="*/ 2612571 h 2708366"/>
              <a:gd name="connsiteX51" fmla="*/ 1497874 w 1750423"/>
              <a:gd name="connsiteY51" fmla="*/ 2560320 h 2708366"/>
              <a:gd name="connsiteX52" fmla="*/ 1550126 w 1750423"/>
              <a:gd name="connsiteY52" fmla="*/ 2508069 h 2708366"/>
              <a:gd name="connsiteX53" fmla="*/ 1567543 w 1750423"/>
              <a:gd name="connsiteY53" fmla="*/ 2490651 h 2708366"/>
              <a:gd name="connsiteX54" fmla="*/ 1584960 w 1750423"/>
              <a:gd name="connsiteY54" fmla="*/ 2464526 h 2708366"/>
              <a:gd name="connsiteX55" fmla="*/ 1654628 w 1750423"/>
              <a:gd name="connsiteY55" fmla="*/ 2377440 h 2708366"/>
              <a:gd name="connsiteX56" fmla="*/ 1672046 w 1750423"/>
              <a:gd name="connsiteY56" fmla="*/ 2342606 h 2708366"/>
              <a:gd name="connsiteX57" fmla="*/ 1680754 w 1750423"/>
              <a:gd name="connsiteY57" fmla="*/ 2316480 h 2708366"/>
              <a:gd name="connsiteX58" fmla="*/ 1698171 w 1750423"/>
              <a:gd name="connsiteY58" fmla="*/ 2290354 h 2708366"/>
              <a:gd name="connsiteX59" fmla="*/ 1706880 w 1750423"/>
              <a:gd name="connsiteY59" fmla="*/ 2264229 h 2708366"/>
              <a:gd name="connsiteX60" fmla="*/ 1733006 w 1750423"/>
              <a:gd name="connsiteY60" fmla="*/ 2194560 h 2708366"/>
              <a:gd name="connsiteX61" fmla="*/ 1750423 w 1750423"/>
              <a:gd name="connsiteY61" fmla="*/ 2098766 h 2708366"/>
              <a:gd name="connsiteX62" fmla="*/ 1733006 w 1750423"/>
              <a:gd name="connsiteY62" fmla="*/ 1976846 h 2708366"/>
              <a:gd name="connsiteX63" fmla="*/ 1715588 w 1750423"/>
              <a:gd name="connsiteY63" fmla="*/ 1959429 h 2708366"/>
              <a:gd name="connsiteX64" fmla="*/ 1680754 w 1750423"/>
              <a:gd name="connsiteY64" fmla="*/ 1924594 h 2708366"/>
              <a:gd name="connsiteX65" fmla="*/ 1663337 w 1750423"/>
              <a:gd name="connsiteY65" fmla="*/ 1898469 h 2708366"/>
              <a:gd name="connsiteX66" fmla="*/ 1593668 w 1750423"/>
              <a:gd name="connsiteY66" fmla="*/ 1863634 h 2708366"/>
              <a:gd name="connsiteX67" fmla="*/ 1593668 w 1750423"/>
              <a:gd name="connsiteY67" fmla="*/ 1863634 h 2708366"/>
              <a:gd name="connsiteX68" fmla="*/ 1515291 w 1750423"/>
              <a:gd name="connsiteY68" fmla="*/ 1811383 h 2708366"/>
              <a:gd name="connsiteX69" fmla="*/ 1489166 w 1750423"/>
              <a:gd name="connsiteY69" fmla="*/ 1793966 h 2708366"/>
              <a:gd name="connsiteX70" fmla="*/ 1471748 w 1750423"/>
              <a:gd name="connsiteY70" fmla="*/ 1776549 h 2708366"/>
              <a:gd name="connsiteX71" fmla="*/ 1445623 w 1750423"/>
              <a:gd name="connsiteY71" fmla="*/ 1767840 h 2708366"/>
              <a:gd name="connsiteX72" fmla="*/ 1367246 w 1750423"/>
              <a:gd name="connsiteY72" fmla="*/ 1724297 h 2708366"/>
              <a:gd name="connsiteX73" fmla="*/ 1349828 w 1750423"/>
              <a:gd name="connsiteY73" fmla="*/ 1706880 h 2708366"/>
              <a:gd name="connsiteX74" fmla="*/ 1323703 w 1750423"/>
              <a:gd name="connsiteY74" fmla="*/ 1689463 h 2708366"/>
              <a:gd name="connsiteX75" fmla="*/ 1306286 w 1750423"/>
              <a:gd name="connsiteY75" fmla="*/ 1663337 h 2708366"/>
              <a:gd name="connsiteX76" fmla="*/ 1288868 w 1750423"/>
              <a:gd name="connsiteY76" fmla="*/ 1645920 h 2708366"/>
              <a:gd name="connsiteX77" fmla="*/ 1254034 w 1750423"/>
              <a:gd name="connsiteY77" fmla="*/ 1593669 h 2708366"/>
              <a:gd name="connsiteX78" fmla="*/ 1210491 w 1750423"/>
              <a:gd name="connsiteY78" fmla="*/ 1550126 h 2708366"/>
              <a:gd name="connsiteX79" fmla="*/ 1193074 w 1750423"/>
              <a:gd name="connsiteY79" fmla="*/ 1524000 h 2708366"/>
              <a:gd name="connsiteX80" fmla="*/ 1140823 w 1750423"/>
              <a:gd name="connsiteY80" fmla="*/ 1471749 h 2708366"/>
              <a:gd name="connsiteX81" fmla="*/ 1105988 w 1750423"/>
              <a:gd name="connsiteY81" fmla="*/ 1419497 h 2708366"/>
              <a:gd name="connsiteX82" fmla="*/ 1097280 w 1750423"/>
              <a:gd name="connsiteY82" fmla="*/ 1384663 h 2708366"/>
              <a:gd name="connsiteX83" fmla="*/ 1079863 w 1750423"/>
              <a:gd name="connsiteY83" fmla="*/ 1358537 h 2708366"/>
              <a:gd name="connsiteX84" fmla="*/ 1071154 w 1750423"/>
              <a:gd name="connsiteY84" fmla="*/ 1332411 h 2708366"/>
              <a:gd name="connsiteX85" fmla="*/ 1053737 w 1750423"/>
              <a:gd name="connsiteY85" fmla="*/ 1262743 h 2708366"/>
              <a:gd name="connsiteX86" fmla="*/ 1045028 w 1750423"/>
              <a:gd name="connsiteY86" fmla="*/ 1227909 h 2708366"/>
              <a:gd name="connsiteX87" fmla="*/ 1036320 w 1750423"/>
              <a:gd name="connsiteY87" fmla="*/ 1201783 h 2708366"/>
              <a:gd name="connsiteX88" fmla="*/ 1027611 w 1750423"/>
              <a:gd name="connsiteY88" fmla="*/ 1158240 h 2708366"/>
              <a:gd name="connsiteX89" fmla="*/ 1036320 w 1750423"/>
              <a:gd name="connsiteY89" fmla="*/ 827314 h 2708366"/>
              <a:gd name="connsiteX90" fmla="*/ 1045028 w 1750423"/>
              <a:gd name="connsiteY90" fmla="*/ 766354 h 2708366"/>
              <a:gd name="connsiteX91" fmla="*/ 1062446 w 1750423"/>
              <a:gd name="connsiteY91" fmla="*/ 696686 h 2708366"/>
              <a:gd name="connsiteX92" fmla="*/ 1079863 w 1750423"/>
              <a:gd name="connsiteY92" fmla="*/ 400594 h 2708366"/>
              <a:gd name="connsiteX93" fmla="*/ 1097280 w 1750423"/>
              <a:gd name="connsiteY93" fmla="*/ 348343 h 2708366"/>
              <a:gd name="connsiteX94" fmla="*/ 1132114 w 1750423"/>
              <a:gd name="connsiteY94" fmla="*/ 296091 h 2708366"/>
              <a:gd name="connsiteX95" fmla="*/ 1184366 w 1750423"/>
              <a:gd name="connsiteY95" fmla="*/ 261257 h 2708366"/>
              <a:gd name="connsiteX96" fmla="*/ 1262743 w 1750423"/>
              <a:gd name="connsiteY96" fmla="*/ 235131 h 2708366"/>
              <a:gd name="connsiteX97" fmla="*/ 1314994 w 1750423"/>
              <a:gd name="connsiteY97" fmla="*/ 217714 h 2708366"/>
              <a:gd name="connsiteX98" fmla="*/ 1341120 w 1750423"/>
              <a:gd name="connsiteY98" fmla="*/ 209006 h 2708366"/>
              <a:gd name="connsiteX99" fmla="*/ 1367246 w 1750423"/>
              <a:gd name="connsiteY99" fmla="*/ 191589 h 2708366"/>
              <a:gd name="connsiteX100" fmla="*/ 1393371 w 1750423"/>
              <a:gd name="connsiteY100" fmla="*/ 182880 h 2708366"/>
              <a:gd name="connsiteX101" fmla="*/ 1410788 w 1750423"/>
              <a:gd name="connsiteY101" fmla="*/ 156754 h 2708366"/>
              <a:gd name="connsiteX102" fmla="*/ 1436914 w 1750423"/>
              <a:gd name="connsiteY102" fmla="*/ 139337 h 2708366"/>
              <a:gd name="connsiteX103" fmla="*/ 1480457 w 1750423"/>
              <a:gd name="connsiteY103" fmla="*/ 95794 h 2708366"/>
              <a:gd name="connsiteX104" fmla="*/ 1532708 w 1750423"/>
              <a:gd name="connsiteY104" fmla="*/ 60960 h 2708366"/>
              <a:gd name="connsiteX105" fmla="*/ 1584960 w 1750423"/>
              <a:gd name="connsiteY105" fmla="*/ 0 h 2708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750423" h="2708366">
                <a:moveTo>
                  <a:pt x="0" y="165463"/>
                </a:moveTo>
                <a:cubicBezTo>
                  <a:pt x="5806" y="179977"/>
                  <a:pt x="10426" y="195024"/>
                  <a:pt x="17417" y="209006"/>
                </a:cubicBezTo>
                <a:cubicBezTo>
                  <a:pt x="22098" y="218367"/>
                  <a:pt x="30153" y="225770"/>
                  <a:pt x="34834" y="235131"/>
                </a:cubicBezTo>
                <a:cubicBezTo>
                  <a:pt x="38939" y="243342"/>
                  <a:pt x="39085" y="253232"/>
                  <a:pt x="43543" y="261257"/>
                </a:cubicBezTo>
                <a:cubicBezTo>
                  <a:pt x="43552" y="261274"/>
                  <a:pt x="87080" y="326563"/>
                  <a:pt x="95794" y="339634"/>
                </a:cubicBezTo>
                <a:cubicBezTo>
                  <a:pt x="101600" y="348343"/>
                  <a:pt x="109901" y="355831"/>
                  <a:pt x="113211" y="365760"/>
                </a:cubicBezTo>
                <a:cubicBezTo>
                  <a:pt x="116114" y="374469"/>
                  <a:pt x="117815" y="383675"/>
                  <a:pt x="121920" y="391886"/>
                </a:cubicBezTo>
                <a:cubicBezTo>
                  <a:pt x="132905" y="413855"/>
                  <a:pt x="140555" y="419230"/>
                  <a:pt x="156754" y="435429"/>
                </a:cubicBezTo>
                <a:cubicBezTo>
                  <a:pt x="178645" y="501097"/>
                  <a:pt x="146569" y="422697"/>
                  <a:pt x="191588" y="478971"/>
                </a:cubicBezTo>
                <a:cubicBezTo>
                  <a:pt x="197323" y="486139"/>
                  <a:pt x="196192" y="496886"/>
                  <a:pt x="200297" y="505097"/>
                </a:cubicBezTo>
                <a:cubicBezTo>
                  <a:pt x="204978" y="514458"/>
                  <a:pt x="213033" y="521862"/>
                  <a:pt x="217714" y="531223"/>
                </a:cubicBezTo>
                <a:cubicBezTo>
                  <a:pt x="253766" y="603328"/>
                  <a:pt x="193930" y="508610"/>
                  <a:pt x="243840" y="583474"/>
                </a:cubicBezTo>
                <a:cubicBezTo>
                  <a:pt x="246743" y="592183"/>
                  <a:pt x="248443" y="601389"/>
                  <a:pt x="252548" y="609600"/>
                </a:cubicBezTo>
                <a:cubicBezTo>
                  <a:pt x="257229" y="618962"/>
                  <a:pt x="266291" y="625926"/>
                  <a:pt x="269966" y="635726"/>
                </a:cubicBezTo>
                <a:cubicBezTo>
                  <a:pt x="277444" y="655668"/>
                  <a:pt x="286039" y="738182"/>
                  <a:pt x="287383" y="748937"/>
                </a:cubicBezTo>
                <a:cubicBezTo>
                  <a:pt x="284480" y="841828"/>
                  <a:pt x="283095" y="934780"/>
                  <a:pt x="278674" y="1027611"/>
                </a:cubicBezTo>
                <a:cubicBezTo>
                  <a:pt x="277286" y="1056751"/>
                  <a:pt x="273188" y="1085702"/>
                  <a:pt x="269966" y="1114697"/>
                </a:cubicBezTo>
                <a:cubicBezTo>
                  <a:pt x="262058" y="1185868"/>
                  <a:pt x="264179" y="1169756"/>
                  <a:pt x="252548" y="1227909"/>
                </a:cubicBezTo>
                <a:cubicBezTo>
                  <a:pt x="257810" y="1296310"/>
                  <a:pt x="255626" y="1327302"/>
                  <a:pt x="269966" y="1384663"/>
                </a:cubicBezTo>
                <a:cubicBezTo>
                  <a:pt x="272192" y="1393569"/>
                  <a:pt x="274569" y="1402578"/>
                  <a:pt x="278674" y="1410789"/>
                </a:cubicBezTo>
                <a:cubicBezTo>
                  <a:pt x="283355" y="1420150"/>
                  <a:pt x="290285" y="1428206"/>
                  <a:pt x="296091" y="1436914"/>
                </a:cubicBezTo>
                <a:cubicBezTo>
                  <a:pt x="323318" y="1545818"/>
                  <a:pt x="288521" y="1410419"/>
                  <a:pt x="313508" y="1497874"/>
                </a:cubicBezTo>
                <a:cubicBezTo>
                  <a:pt x="316796" y="1509383"/>
                  <a:pt x="318778" y="1521245"/>
                  <a:pt x="322217" y="1532709"/>
                </a:cubicBezTo>
                <a:cubicBezTo>
                  <a:pt x="322227" y="1532742"/>
                  <a:pt x="343983" y="1598007"/>
                  <a:pt x="348343" y="1611086"/>
                </a:cubicBezTo>
                <a:lnTo>
                  <a:pt x="365760" y="1663337"/>
                </a:lnTo>
                <a:cubicBezTo>
                  <a:pt x="368663" y="1672046"/>
                  <a:pt x="367977" y="1682972"/>
                  <a:pt x="374468" y="1689463"/>
                </a:cubicBezTo>
                <a:lnTo>
                  <a:pt x="391886" y="1706880"/>
                </a:lnTo>
                <a:cubicBezTo>
                  <a:pt x="413772" y="1772542"/>
                  <a:pt x="384251" y="1691612"/>
                  <a:pt x="418011" y="1759131"/>
                </a:cubicBezTo>
                <a:cubicBezTo>
                  <a:pt x="422116" y="1767342"/>
                  <a:pt x="422262" y="1777232"/>
                  <a:pt x="426720" y="1785257"/>
                </a:cubicBezTo>
                <a:cubicBezTo>
                  <a:pt x="436886" y="1803556"/>
                  <a:pt x="449943" y="1820092"/>
                  <a:pt x="461554" y="1837509"/>
                </a:cubicBezTo>
                <a:lnTo>
                  <a:pt x="496388" y="1889760"/>
                </a:lnTo>
                <a:cubicBezTo>
                  <a:pt x="499291" y="1898469"/>
                  <a:pt x="500992" y="1907675"/>
                  <a:pt x="505097" y="1915886"/>
                </a:cubicBezTo>
                <a:cubicBezTo>
                  <a:pt x="509778" y="1925247"/>
                  <a:pt x="518263" y="1932447"/>
                  <a:pt x="522514" y="1942011"/>
                </a:cubicBezTo>
                <a:cubicBezTo>
                  <a:pt x="529970" y="1958788"/>
                  <a:pt x="534125" y="1976846"/>
                  <a:pt x="539931" y="1994263"/>
                </a:cubicBezTo>
                <a:lnTo>
                  <a:pt x="548640" y="2020389"/>
                </a:lnTo>
                <a:lnTo>
                  <a:pt x="557348" y="2046514"/>
                </a:lnTo>
                <a:cubicBezTo>
                  <a:pt x="560251" y="2055223"/>
                  <a:pt x="564257" y="2063639"/>
                  <a:pt x="566057" y="2072640"/>
                </a:cubicBezTo>
                <a:cubicBezTo>
                  <a:pt x="568960" y="2087154"/>
                  <a:pt x="571176" y="2101823"/>
                  <a:pt x="574766" y="2116183"/>
                </a:cubicBezTo>
                <a:cubicBezTo>
                  <a:pt x="576992" y="2125089"/>
                  <a:pt x="581483" y="2133348"/>
                  <a:pt x="583474" y="2142309"/>
                </a:cubicBezTo>
                <a:cubicBezTo>
                  <a:pt x="590651" y="2174608"/>
                  <a:pt x="597123" y="2234083"/>
                  <a:pt x="600891" y="2264229"/>
                </a:cubicBezTo>
                <a:cubicBezTo>
                  <a:pt x="603794" y="2357120"/>
                  <a:pt x="602286" y="2450255"/>
                  <a:pt x="609600" y="2542903"/>
                </a:cubicBezTo>
                <a:cubicBezTo>
                  <a:pt x="611062" y="2561423"/>
                  <a:pt x="642572" y="2640980"/>
                  <a:pt x="661851" y="2647406"/>
                </a:cubicBezTo>
                <a:lnTo>
                  <a:pt x="687977" y="2656114"/>
                </a:lnTo>
                <a:cubicBezTo>
                  <a:pt x="696686" y="2661920"/>
                  <a:pt x="704742" y="2668850"/>
                  <a:pt x="714103" y="2673531"/>
                </a:cubicBezTo>
                <a:cubicBezTo>
                  <a:pt x="736040" y="2684500"/>
                  <a:pt x="771452" y="2687126"/>
                  <a:pt x="792480" y="2690949"/>
                </a:cubicBezTo>
                <a:cubicBezTo>
                  <a:pt x="838724" y="2699357"/>
                  <a:pt x="825888" y="2696278"/>
                  <a:pt x="862148" y="2708366"/>
                </a:cubicBezTo>
                <a:cubicBezTo>
                  <a:pt x="975360" y="2705463"/>
                  <a:pt x="1088656" y="2704919"/>
                  <a:pt x="1201783" y="2699657"/>
                </a:cubicBezTo>
                <a:cubicBezTo>
                  <a:pt x="1218046" y="2698901"/>
                  <a:pt x="1246337" y="2686928"/>
                  <a:pt x="1262743" y="2682240"/>
                </a:cubicBezTo>
                <a:cubicBezTo>
                  <a:pt x="1339314" y="2660361"/>
                  <a:pt x="1261041" y="2685709"/>
                  <a:pt x="1323703" y="2664823"/>
                </a:cubicBezTo>
                <a:lnTo>
                  <a:pt x="1375954" y="2629989"/>
                </a:lnTo>
                <a:cubicBezTo>
                  <a:pt x="1384663" y="2624183"/>
                  <a:pt x="1392718" y="2617252"/>
                  <a:pt x="1402080" y="2612571"/>
                </a:cubicBezTo>
                <a:cubicBezTo>
                  <a:pt x="1413451" y="2606886"/>
                  <a:pt x="1477419" y="2578502"/>
                  <a:pt x="1497874" y="2560320"/>
                </a:cubicBezTo>
                <a:cubicBezTo>
                  <a:pt x="1516284" y="2543956"/>
                  <a:pt x="1532709" y="2525486"/>
                  <a:pt x="1550126" y="2508069"/>
                </a:cubicBezTo>
                <a:cubicBezTo>
                  <a:pt x="1555932" y="2502263"/>
                  <a:pt x="1562988" y="2497483"/>
                  <a:pt x="1567543" y="2490651"/>
                </a:cubicBezTo>
                <a:cubicBezTo>
                  <a:pt x="1573349" y="2481943"/>
                  <a:pt x="1578579" y="2472822"/>
                  <a:pt x="1584960" y="2464526"/>
                </a:cubicBezTo>
                <a:cubicBezTo>
                  <a:pt x="1607626" y="2435060"/>
                  <a:pt x="1638002" y="2410690"/>
                  <a:pt x="1654628" y="2377440"/>
                </a:cubicBezTo>
                <a:cubicBezTo>
                  <a:pt x="1660434" y="2365829"/>
                  <a:pt x="1666932" y="2354538"/>
                  <a:pt x="1672046" y="2342606"/>
                </a:cubicBezTo>
                <a:cubicBezTo>
                  <a:pt x="1675662" y="2334169"/>
                  <a:pt x="1676649" y="2324691"/>
                  <a:pt x="1680754" y="2316480"/>
                </a:cubicBezTo>
                <a:cubicBezTo>
                  <a:pt x="1685435" y="2307118"/>
                  <a:pt x="1693490" y="2299715"/>
                  <a:pt x="1698171" y="2290354"/>
                </a:cubicBezTo>
                <a:cubicBezTo>
                  <a:pt x="1702276" y="2282144"/>
                  <a:pt x="1703657" y="2272824"/>
                  <a:pt x="1706880" y="2264229"/>
                </a:cubicBezTo>
                <a:cubicBezTo>
                  <a:pt x="1717917" y="2234798"/>
                  <a:pt x="1725102" y="2222224"/>
                  <a:pt x="1733006" y="2194560"/>
                </a:cubicBezTo>
                <a:cubicBezTo>
                  <a:pt x="1744736" y="2153505"/>
                  <a:pt x="1743376" y="2148092"/>
                  <a:pt x="1750423" y="2098766"/>
                </a:cubicBezTo>
                <a:cubicBezTo>
                  <a:pt x="1750289" y="2097293"/>
                  <a:pt x="1749160" y="2003769"/>
                  <a:pt x="1733006" y="1976846"/>
                </a:cubicBezTo>
                <a:cubicBezTo>
                  <a:pt x="1728782" y="1969805"/>
                  <a:pt x="1721394" y="1965235"/>
                  <a:pt x="1715588" y="1959429"/>
                </a:cubicBezTo>
                <a:cubicBezTo>
                  <a:pt x="1696589" y="1902429"/>
                  <a:pt x="1722977" y="1958372"/>
                  <a:pt x="1680754" y="1924594"/>
                </a:cubicBezTo>
                <a:cubicBezTo>
                  <a:pt x="1672581" y="1918056"/>
                  <a:pt x="1671911" y="1904471"/>
                  <a:pt x="1663337" y="1898469"/>
                </a:cubicBezTo>
                <a:cubicBezTo>
                  <a:pt x="1642066" y="1883580"/>
                  <a:pt x="1616891" y="1875246"/>
                  <a:pt x="1593668" y="1863634"/>
                </a:cubicBezTo>
                <a:lnTo>
                  <a:pt x="1593668" y="1863634"/>
                </a:lnTo>
                <a:lnTo>
                  <a:pt x="1515291" y="1811383"/>
                </a:lnTo>
                <a:cubicBezTo>
                  <a:pt x="1506583" y="1805577"/>
                  <a:pt x="1496567" y="1801366"/>
                  <a:pt x="1489166" y="1793966"/>
                </a:cubicBezTo>
                <a:cubicBezTo>
                  <a:pt x="1483360" y="1788160"/>
                  <a:pt x="1478789" y="1780773"/>
                  <a:pt x="1471748" y="1776549"/>
                </a:cubicBezTo>
                <a:cubicBezTo>
                  <a:pt x="1463877" y="1771826"/>
                  <a:pt x="1453647" y="1772298"/>
                  <a:pt x="1445623" y="1767840"/>
                </a:cubicBezTo>
                <a:cubicBezTo>
                  <a:pt x="1355789" y="1717932"/>
                  <a:pt x="1426360" y="1744003"/>
                  <a:pt x="1367246" y="1724297"/>
                </a:cubicBezTo>
                <a:cubicBezTo>
                  <a:pt x="1361440" y="1718491"/>
                  <a:pt x="1356239" y="1712009"/>
                  <a:pt x="1349828" y="1706880"/>
                </a:cubicBezTo>
                <a:cubicBezTo>
                  <a:pt x="1341655" y="1700342"/>
                  <a:pt x="1331104" y="1696864"/>
                  <a:pt x="1323703" y="1689463"/>
                </a:cubicBezTo>
                <a:cubicBezTo>
                  <a:pt x="1316302" y="1682062"/>
                  <a:pt x="1312824" y="1671510"/>
                  <a:pt x="1306286" y="1663337"/>
                </a:cubicBezTo>
                <a:cubicBezTo>
                  <a:pt x="1301157" y="1656926"/>
                  <a:pt x="1293794" y="1652489"/>
                  <a:pt x="1288868" y="1645920"/>
                </a:cubicBezTo>
                <a:cubicBezTo>
                  <a:pt x="1276308" y="1629174"/>
                  <a:pt x="1268836" y="1608471"/>
                  <a:pt x="1254034" y="1593669"/>
                </a:cubicBezTo>
                <a:cubicBezTo>
                  <a:pt x="1239520" y="1579155"/>
                  <a:pt x="1221877" y="1567205"/>
                  <a:pt x="1210491" y="1550126"/>
                </a:cubicBezTo>
                <a:cubicBezTo>
                  <a:pt x="1204685" y="1541417"/>
                  <a:pt x="1200028" y="1531823"/>
                  <a:pt x="1193074" y="1524000"/>
                </a:cubicBezTo>
                <a:cubicBezTo>
                  <a:pt x="1176710" y="1505590"/>
                  <a:pt x="1140823" y="1471749"/>
                  <a:pt x="1140823" y="1471749"/>
                </a:cubicBezTo>
                <a:cubicBezTo>
                  <a:pt x="1113631" y="1390175"/>
                  <a:pt x="1158178" y="1510830"/>
                  <a:pt x="1105988" y="1419497"/>
                </a:cubicBezTo>
                <a:cubicBezTo>
                  <a:pt x="1100050" y="1409105"/>
                  <a:pt x="1101995" y="1395664"/>
                  <a:pt x="1097280" y="1384663"/>
                </a:cubicBezTo>
                <a:cubicBezTo>
                  <a:pt x="1093157" y="1375043"/>
                  <a:pt x="1084544" y="1367898"/>
                  <a:pt x="1079863" y="1358537"/>
                </a:cubicBezTo>
                <a:cubicBezTo>
                  <a:pt x="1075758" y="1350326"/>
                  <a:pt x="1073569" y="1341267"/>
                  <a:pt x="1071154" y="1332411"/>
                </a:cubicBezTo>
                <a:cubicBezTo>
                  <a:pt x="1064856" y="1309317"/>
                  <a:pt x="1059543" y="1285966"/>
                  <a:pt x="1053737" y="1262743"/>
                </a:cubicBezTo>
                <a:cubicBezTo>
                  <a:pt x="1050834" y="1251132"/>
                  <a:pt x="1048813" y="1239264"/>
                  <a:pt x="1045028" y="1227909"/>
                </a:cubicBezTo>
                <a:cubicBezTo>
                  <a:pt x="1042125" y="1219200"/>
                  <a:pt x="1038546" y="1210689"/>
                  <a:pt x="1036320" y="1201783"/>
                </a:cubicBezTo>
                <a:cubicBezTo>
                  <a:pt x="1032730" y="1187423"/>
                  <a:pt x="1030514" y="1172754"/>
                  <a:pt x="1027611" y="1158240"/>
                </a:cubicBezTo>
                <a:cubicBezTo>
                  <a:pt x="1030514" y="1047931"/>
                  <a:pt x="1031421" y="937552"/>
                  <a:pt x="1036320" y="827314"/>
                </a:cubicBezTo>
                <a:cubicBezTo>
                  <a:pt x="1037231" y="806808"/>
                  <a:pt x="1041654" y="786601"/>
                  <a:pt x="1045028" y="766354"/>
                </a:cubicBezTo>
                <a:cubicBezTo>
                  <a:pt x="1052034" y="724320"/>
                  <a:pt x="1051229" y="730335"/>
                  <a:pt x="1062446" y="696686"/>
                </a:cubicBezTo>
                <a:cubicBezTo>
                  <a:pt x="1066123" y="586383"/>
                  <a:pt x="1050766" y="497582"/>
                  <a:pt x="1079863" y="400594"/>
                </a:cubicBezTo>
                <a:cubicBezTo>
                  <a:pt x="1085138" y="383009"/>
                  <a:pt x="1087096" y="363619"/>
                  <a:pt x="1097280" y="348343"/>
                </a:cubicBezTo>
                <a:cubicBezTo>
                  <a:pt x="1108891" y="330926"/>
                  <a:pt x="1114697" y="307702"/>
                  <a:pt x="1132114" y="296091"/>
                </a:cubicBezTo>
                <a:cubicBezTo>
                  <a:pt x="1149531" y="284480"/>
                  <a:pt x="1164507" y="267877"/>
                  <a:pt x="1184366" y="261257"/>
                </a:cubicBezTo>
                <a:lnTo>
                  <a:pt x="1262743" y="235131"/>
                </a:lnTo>
                <a:lnTo>
                  <a:pt x="1314994" y="217714"/>
                </a:lnTo>
                <a:lnTo>
                  <a:pt x="1341120" y="209006"/>
                </a:lnTo>
                <a:cubicBezTo>
                  <a:pt x="1349829" y="203200"/>
                  <a:pt x="1357885" y="196270"/>
                  <a:pt x="1367246" y="191589"/>
                </a:cubicBezTo>
                <a:cubicBezTo>
                  <a:pt x="1375456" y="187484"/>
                  <a:pt x="1386203" y="188615"/>
                  <a:pt x="1393371" y="182880"/>
                </a:cubicBezTo>
                <a:cubicBezTo>
                  <a:pt x="1401544" y="176341"/>
                  <a:pt x="1403387" y="164155"/>
                  <a:pt x="1410788" y="156754"/>
                </a:cubicBezTo>
                <a:cubicBezTo>
                  <a:pt x="1418189" y="149353"/>
                  <a:pt x="1428205" y="145143"/>
                  <a:pt x="1436914" y="139337"/>
                </a:cubicBezTo>
                <a:cubicBezTo>
                  <a:pt x="1468844" y="91441"/>
                  <a:pt x="1436915" y="132078"/>
                  <a:pt x="1480457" y="95794"/>
                </a:cubicBezTo>
                <a:cubicBezTo>
                  <a:pt x="1523947" y="59554"/>
                  <a:pt x="1486796" y="76265"/>
                  <a:pt x="1532708" y="60960"/>
                </a:cubicBezTo>
                <a:cubicBezTo>
                  <a:pt x="1580841" y="12827"/>
                  <a:pt x="1567071" y="35776"/>
                  <a:pt x="1584960" y="0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任意多边形 236"/>
          <p:cNvSpPr/>
          <p:nvPr/>
        </p:nvSpPr>
        <p:spPr>
          <a:xfrm>
            <a:off x="4040777" y="4023360"/>
            <a:ext cx="592183" cy="2386149"/>
          </a:xfrm>
          <a:custGeom>
            <a:avLst/>
            <a:gdLst>
              <a:gd name="connsiteX0" fmla="*/ 0 w 592183"/>
              <a:gd name="connsiteY0" fmla="*/ 0 h 2386149"/>
              <a:gd name="connsiteX1" fmla="*/ 17417 w 592183"/>
              <a:gd name="connsiteY1" fmla="*/ 87086 h 2386149"/>
              <a:gd name="connsiteX2" fmla="*/ 34834 w 592183"/>
              <a:gd name="connsiteY2" fmla="*/ 113211 h 2386149"/>
              <a:gd name="connsiteX3" fmla="*/ 52252 w 592183"/>
              <a:gd name="connsiteY3" fmla="*/ 165463 h 2386149"/>
              <a:gd name="connsiteX4" fmla="*/ 60960 w 592183"/>
              <a:gd name="connsiteY4" fmla="*/ 191589 h 2386149"/>
              <a:gd name="connsiteX5" fmla="*/ 78377 w 592183"/>
              <a:gd name="connsiteY5" fmla="*/ 217714 h 2386149"/>
              <a:gd name="connsiteX6" fmla="*/ 87086 w 592183"/>
              <a:gd name="connsiteY6" fmla="*/ 243840 h 2386149"/>
              <a:gd name="connsiteX7" fmla="*/ 121920 w 592183"/>
              <a:gd name="connsiteY7" fmla="*/ 296091 h 2386149"/>
              <a:gd name="connsiteX8" fmla="*/ 139337 w 592183"/>
              <a:gd name="connsiteY8" fmla="*/ 322217 h 2386149"/>
              <a:gd name="connsiteX9" fmla="*/ 156754 w 592183"/>
              <a:gd name="connsiteY9" fmla="*/ 348343 h 2386149"/>
              <a:gd name="connsiteX10" fmla="*/ 174172 w 592183"/>
              <a:gd name="connsiteY10" fmla="*/ 374469 h 2386149"/>
              <a:gd name="connsiteX11" fmla="*/ 182880 w 592183"/>
              <a:gd name="connsiteY11" fmla="*/ 409303 h 2386149"/>
              <a:gd name="connsiteX12" fmla="*/ 217714 w 592183"/>
              <a:gd name="connsiteY12" fmla="*/ 461554 h 2386149"/>
              <a:gd name="connsiteX13" fmla="*/ 243840 w 592183"/>
              <a:gd name="connsiteY13" fmla="*/ 513806 h 2386149"/>
              <a:gd name="connsiteX14" fmla="*/ 261257 w 592183"/>
              <a:gd name="connsiteY14" fmla="*/ 696686 h 2386149"/>
              <a:gd name="connsiteX15" fmla="*/ 243840 w 592183"/>
              <a:gd name="connsiteY15" fmla="*/ 940526 h 2386149"/>
              <a:gd name="connsiteX16" fmla="*/ 209006 w 592183"/>
              <a:gd name="connsiteY16" fmla="*/ 1079863 h 2386149"/>
              <a:gd name="connsiteX17" fmla="*/ 200297 w 592183"/>
              <a:gd name="connsiteY17" fmla="*/ 1123406 h 2386149"/>
              <a:gd name="connsiteX18" fmla="*/ 209006 w 592183"/>
              <a:gd name="connsiteY18" fmla="*/ 1236617 h 2386149"/>
              <a:gd name="connsiteX19" fmla="*/ 235132 w 592183"/>
              <a:gd name="connsiteY19" fmla="*/ 1314994 h 2386149"/>
              <a:gd name="connsiteX20" fmla="*/ 243840 w 592183"/>
              <a:gd name="connsiteY20" fmla="*/ 1341120 h 2386149"/>
              <a:gd name="connsiteX21" fmla="*/ 261257 w 592183"/>
              <a:gd name="connsiteY21" fmla="*/ 1367246 h 2386149"/>
              <a:gd name="connsiteX22" fmla="*/ 287383 w 592183"/>
              <a:gd name="connsiteY22" fmla="*/ 1410789 h 2386149"/>
              <a:gd name="connsiteX23" fmla="*/ 296092 w 592183"/>
              <a:gd name="connsiteY23" fmla="*/ 1436914 h 2386149"/>
              <a:gd name="connsiteX24" fmla="*/ 330926 w 592183"/>
              <a:gd name="connsiteY24" fmla="*/ 1489166 h 2386149"/>
              <a:gd name="connsiteX25" fmla="*/ 365760 w 592183"/>
              <a:gd name="connsiteY25" fmla="*/ 1541417 h 2386149"/>
              <a:gd name="connsiteX26" fmla="*/ 374469 w 592183"/>
              <a:gd name="connsiteY26" fmla="*/ 1567543 h 2386149"/>
              <a:gd name="connsiteX27" fmla="*/ 400594 w 592183"/>
              <a:gd name="connsiteY27" fmla="*/ 1593669 h 2386149"/>
              <a:gd name="connsiteX28" fmla="*/ 444137 w 592183"/>
              <a:gd name="connsiteY28" fmla="*/ 1672046 h 2386149"/>
              <a:gd name="connsiteX29" fmla="*/ 461554 w 592183"/>
              <a:gd name="connsiteY29" fmla="*/ 1698171 h 2386149"/>
              <a:gd name="connsiteX30" fmla="*/ 478972 w 592183"/>
              <a:gd name="connsiteY30" fmla="*/ 1750423 h 2386149"/>
              <a:gd name="connsiteX31" fmla="*/ 513806 w 592183"/>
              <a:gd name="connsiteY31" fmla="*/ 1802674 h 2386149"/>
              <a:gd name="connsiteX32" fmla="*/ 531223 w 592183"/>
              <a:gd name="connsiteY32" fmla="*/ 1828800 h 2386149"/>
              <a:gd name="connsiteX33" fmla="*/ 566057 w 592183"/>
              <a:gd name="connsiteY33" fmla="*/ 1898469 h 2386149"/>
              <a:gd name="connsiteX34" fmla="*/ 574766 w 592183"/>
              <a:gd name="connsiteY34" fmla="*/ 1933303 h 2386149"/>
              <a:gd name="connsiteX35" fmla="*/ 583474 w 592183"/>
              <a:gd name="connsiteY35" fmla="*/ 1959429 h 2386149"/>
              <a:gd name="connsiteX36" fmla="*/ 592183 w 592183"/>
              <a:gd name="connsiteY36" fmla="*/ 2029097 h 2386149"/>
              <a:gd name="connsiteX37" fmla="*/ 583474 w 592183"/>
              <a:gd name="connsiteY37" fmla="*/ 2220686 h 2386149"/>
              <a:gd name="connsiteX38" fmla="*/ 574766 w 592183"/>
              <a:gd name="connsiteY38" fmla="*/ 2255520 h 2386149"/>
              <a:gd name="connsiteX39" fmla="*/ 574766 w 592183"/>
              <a:gd name="connsiteY39" fmla="*/ 2386149 h 2386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92183" h="2386149">
                <a:moveTo>
                  <a:pt x="0" y="0"/>
                </a:moveTo>
                <a:cubicBezTo>
                  <a:pt x="1964" y="11781"/>
                  <a:pt x="10333" y="70556"/>
                  <a:pt x="17417" y="87086"/>
                </a:cubicBezTo>
                <a:cubicBezTo>
                  <a:pt x="21540" y="96706"/>
                  <a:pt x="30583" y="103647"/>
                  <a:pt x="34834" y="113211"/>
                </a:cubicBezTo>
                <a:cubicBezTo>
                  <a:pt x="42291" y="129988"/>
                  <a:pt x="46446" y="148046"/>
                  <a:pt x="52252" y="165463"/>
                </a:cubicBezTo>
                <a:cubicBezTo>
                  <a:pt x="55155" y="174172"/>
                  <a:pt x="55868" y="183951"/>
                  <a:pt x="60960" y="191589"/>
                </a:cubicBezTo>
                <a:cubicBezTo>
                  <a:pt x="66766" y="200297"/>
                  <a:pt x="73696" y="208353"/>
                  <a:pt x="78377" y="217714"/>
                </a:cubicBezTo>
                <a:cubicBezTo>
                  <a:pt x="82482" y="225925"/>
                  <a:pt x="82628" y="235815"/>
                  <a:pt x="87086" y="243840"/>
                </a:cubicBezTo>
                <a:cubicBezTo>
                  <a:pt x="97252" y="262138"/>
                  <a:pt x="110309" y="278674"/>
                  <a:pt x="121920" y="296091"/>
                </a:cubicBezTo>
                <a:lnTo>
                  <a:pt x="139337" y="322217"/>
                </a:lnTo>
                <a:lnTo>
                  <a:pt x="156754" y="348343"/>
                </a:lnTo>
                <a:lnTo>
                  <a:pt x="174172" y="374469"/>
                </a:lnTo>
                <a:cubicBezTo>
                  <a:pt x="177075" y="386080"/>
                  <a:pt x="177528" y="398598"/>
                  <a:pt x="182880" y="409303"/>
                </a:cubicBezTo>
                <a:cubicBezTo>
                  <a:pt x="192241" y="428026"/>
                  <a:pt x="211094" y="441696"/>
                  <a:pt x="217714" y="461554"/>
                </a:cubicBezTo>
                <a:cubicBezTo>
                  <a:pt x="229733" y="497609"/>
                  <a:pt x="221331" y="480042"/>
                  <a:pt x="243840" y="513806"/>
                </a:cubicBezTo>
                <a:cubicBezTo>
                  <a:pt x="255725" y="585113"/>
                  <a:pt x="261257" y="607730"/>
                  <a:pt x="261257" y="696686"/>
                </a:cubicBezTo>
                <a:cubicBezTo>
                  <a:pt x="261257" y="746174"/>
                  <a:pt x="263585" y="868130"/>
                  <a:pt x="243840" y="940526"/>
                </a:cubicBezTo>
                <a:cubicBezTo>
                  <a:pt x="203673" y="1087805"/>
                  <a:pt x="251613" y="866830"/>
                  <a:pt x="209006" y="1079863"/>
                </a:cubicBezTo>
                <a:lnTo>
                  <a:pt x="200297" y="1123406"/>
                </a:lnTo>
                <a:cubicBezTo>
                  <a:pt x="203200" y="1161143"/>
                  <a:pt x="203103" y="1199232"/>
                  <a:pt x="209006" y="1236617"/>
                </a:cubicBezTo>
                <a:cubicBezTo>
                  <a:pt x="209008" y="1236632"/>
                  <a:pt x="230775" y="1301924"/>
                  <a:pt x="235132" y="1314994"/>
                </a:cubicBezTo>
                <a:cubicBezTo>
                  <a:pt x="238035" y="1323703"/>
                  <a:pt x="238748" y="1333482"/>
                  <a:pt x="243840" y="1341120"/>
                </a:cubicBezTo>
                <a:cubicBezTo>
                  <a:pt x="249646" y="1349829"/>
                  <a:pt x="256576" y="1357885"/>
                  <a:pt x="261257" y="1367246"/>
                </a:cubicBezTo>
                <a:cubicBezTo>
                  <a:pt x="283867" y="1412465"/>
                  <a:pt x="253364" y="1376768"/>
                  <a:pt x="287383" y="1410789"/>
                </a:cubicBezTo>
                <a:cubicBezTo>
                  <a:pt x="290286" y="1419497"/>
                  <a:pt x="291634" y="1428890"/>
                  <a:pt x="296092" y="1436914"/>
                </a:cubicBezTo>
                <a:cubicBezTo>
                  <a:pt x="306258" y="1455213"/>
                  <a:pt x="330926" y="1489166"/>
                  <a:pt x="330926" y="1489166"/>
                </a:cubicBezTo>
                <a:cubicBezTo>
                  <a:pt x="350924" y="1569164"/>
                  <a:pt x="322022" y="1486745"/>
                  <a:pt x="365760" y="1541417"/>
                </a:cubicBezTo>
                <a:cubicBezTo>
                  <a:pt x="371495" y="1548585"/>
                  <a:pt x="369377" y="1559905"/>
                  <a:pt x="374469" y="1567543"/>
                </a:cubicBezTo>
                <a:cubicBezTo>
                  <a:pt x="381300" y="1577790"/>
                  <a:pt x="391886" y="1584960"/>
                  <a:pt x="400594" y="1593669"/>
                </a:cubicBezTo>
                <a:cubicBezTo>
                  <a:pt x="415923" y="1639652"/>
                  <a:pt x="404212" y="1612158"/>
                  <a:pt x="444137" y="1672046"/>
                </a:cubicBezTo>
                <a:cubicBezTo>
                  <a:pt x="449943" y="1680754"/>
                  <a:pt x="458244" y="1688242"/>
                  <a:pt x="461554" y="1698171"/>
                </a:cubicBezTo>
                <a:cubicBezTo>
                  <a:pt x="467360" y="1715588"/>
                  <a:pt x="468788" y="1735147"/>
                  <a:pt x="478972" y="1750423"/>
                </a:cubicBezTo>
                <a:lnTo>
                  <a:pt x="513806" y="1802674"/>
                </a:lnTo>
                <a:cubicBezTo>
                  <a:pt x="519612" y="1811383"/>
                  <a:pt x="527913" y="1818871"/>
                  <a:pt x="531223" y="1828800"/>
                </a:cubicBezTo>
                <a:cubicBezTo>
                  <a:pt x="551236" y="1888840"/>
                  <a:pt x="535659" y="1868069"/>
                  <a:pt x="566057" y="1898469"/>
                </a:cubicBezTo>
                <a:cubicBezTo>
                  <a:pt x="568960" y="1910080"/>
                  <a:pt x="571478" y="1921795"/>
                  <a:pt x="574766" y="1933303"/>
                </a:cubicBezTo>
                <a:cubicBezTo>
                  <a:pt x="577288" y="1942129"/>
                  <a:pt x="581832" y="1950397"/>
                  <a:pt x="583474" y="1959429"/>
                </a:cubicBezTo>
                <a:cubicBezTo>
                  <a:pt x="587661" y="1982455"/>
                  <a:pt x="589280" y="2005874"/>
                  <a:pt x="592183" y="2029097"/>
                </a:cubicBezTo>
                <a:cubicBezTo>
                  <a:pt x="589280" y="2092960"/>
                  <a:pt x="588377" y="2156945"/>
                  <a:pt x="583474" y="2220686"/>
                </a:cubicBezTo>
                <a:cubicBezTo>
                  <a:pt x="582556" y="2232619"/>
                  <a:pt x="575395" y="2243568"/>
                  <a:pt x="574766" y="2255520"/>
                </a:cubicBezTo>
                <a:cubicBezTo>
                  <a:pt x="572478" y="2299003"/>
                  <a:pt x="574766" y="2342606"/>
                  <a:pt x="574766" y="2386149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文本框 237"/>
          <p:cNvSpPr txBox="1"/>
          <p:nvPr/>
        </p:nvSpPr>
        <p:spPr>
          <a:xfrm>
            <a:off x="5065840" y="3769439"/>
            <a:ext cx="32252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239" name="文本框 238"/>
          <p:cNvSpPr txBox="1"/>
          <p:nvPr/>
        </p:nvSpPr>
        <p:spPr>
          <a:xfrm>
            <a:off x="3538945" y="5826797"/>
            <a:ext cx="32252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241" name="任意多边形 240"/>
          <p:cNvSpPr/>
          <p:nvPr/>
        </p:nvSpPr>
        <p:spPr>
          <a:xfrm>
            <a:off x="6574971" y="5251269"/>
            <a:ext cx="957943" cy="1241892"/>
          </a:xfrm>
          <a:custGeom>
            <a:avLst/>
            <a:gdLst>
              <a:gd name="connsiteX0" fmla="*/ 0 w 957943"/>
              <a:gd name="connsiteY0" fmla="*/ 0 h 1241892"/>
              <a:gd name="connsiteX1" fmla="*/ 43543 w 957943"/>
              <a:gd name="connsiteY1" fmla="*/ 8708 h 1241892"/>
              <a:gd name="connsiteX2" fmla="*/ 78378 w 957943"/>
              <a:gd name="connsiteY2" fmla="*/ 17417 h 1241892"/>
              <a:gd name="connsiteX3" fmla="*/ 217715 w 957943"/>
              <a:gd name="connsiteY3" fmla="*/ 34834 h 1241892"/>
              <a:gd name="connsiteX4" fmla="*/ 243840 w 957943"/>
              <a:gd name="connsiteY4" fmla="*/ 43542 h 1241892"/>
              <a:gd name="connsiteX5" fmla="*/ 296092 w 957943"/>
              <a:gd name="connsiteY5" fmla="*/ 52251 h 1241892"/>
              <a:gd name="connsiteX6" fmla="*/ 339635 w 957943"/>
              <a:gd name="connsiteY6" fmla="*/ 60960 h 1241892"/>
              <a:gd name="connsiteX7" fmla="*/ 365760 w 957943"/>
              <a:gd name="connsiteY7" fmla="*/ 78377 h 1241892"/>
              <a:gd name="connsiteX8" fmla="*/ 409303 w 957943"/>
              <a:gd name="connsiteY8" fmla="*/ 87085 h 1241892"/>
              <a:gd name="connsiteX9" fmla="*/ 461555 w 957943"/>
              <a:gd name="connsiteY9" fmla="*/ 104502 h 1241892"/>
              <a:gd name="connsiteX10" fmla="*/ 487680 w 957943"/>
              <a:gd name="connsiteY10" fmla="*/ 113211 h 1241892"/>
              <a:gd name="connsiteX11" fmla="*/ 539932 w 957943"/>
              <a:gd name="connsiteY11" fmla="*/ 148045 h 1241892"/>
              <a:gd name="connsiteX12" fmla="*/ 566058 w 957943"/>
              <a:gd name="connsiteY12" fmla="*/ 156754 h 1241892"/>
              <a:gd name="connsiteX13" fmla="*/ 618309 w 957943"/>
              <a:gd name="connsiteY13" fmla="*/ 191588 h 1241892"/>
              <a:gd name="connsiteX14" fmla="*/ 644435 w 957943"/>
              <a:gd name="connsiteY14" fmla="*/ 200297 h 1241892"/>
              <a:gd name="connsiteX15" fmla="*/ 670560 w 957943"/>
              <a:gd name="connsiteY15" fmla="*/ 217714 h 1241892"/>
              <a:gd name="connsiteX16" fmla="*/ 687978 w 957943"/>
              <a:gd name="connsiteY16" fmla="*/ 235131 h 1241892"/>
              <a:gd name="connsiteX17" fmla="*/ 714103 w 957943"/>
              <a:gd name="connsiteY17" fmla="*/ 243840 h 1241892"/>
              <a:gd name="connsiteX18" fmla="*/ 766355 w 957943"/>
              <a:gd name="connsiteY18" fmla="*/ 278674 h 1241892"/>
              <a:gd name="connsiteX19" fmla="*/ 783772 w 957943"/>
              <a:gd name="connsiteY19" fmla="*/ 304800 h 1241892"/>
              <a:gd name="connsiteX20" fmla="*/ 809898 w 957943"/>
              <a:gd name="connsiteY20" fmla="*/ 322217 h 1241892"/>
              <a:gd name="connsiteX21" fmla="*/ 836023 w 957943"/>
              <a:gd name="connsiteY21" fmla="*/ 348342 h 1241892"/>
              <a:gd name="connsiteX22" fmla="*/ 844732 w 957943"/>
              <a:gd name="connsiteY22" fmla="*/ 374468 h 1241892"/>
              <a:gd name="connsiteX23" fmla="*/ 879566 w 957943"/>
              <a:gd name="connsiteY23" fmla="*/ 426720 h 1241892"/>
              <a:gd name="connsiteX24" fmla="*/ 905692 w 957943"/>
              <a:gd name="connsiteY24" fmla="*/ 478971 h 1241892"/>
              <a:gd name="connsiteX25" fmla="*/ 923109 w 957943"/>
              <a:gd name="connsiteY25" fmla="*/ 531222 h 1241892"/>
              <a:gd name="connsiteX26" fmla="*/ 931818 w 957943"/>
              <a:gd name="connsiteY26" fmla="*/ 557348 h 1241892"/>
              <a:gd name="connsiteX27" fmla="*/ 940526 w 957943"/>
              <a:gd name="connsiteY27" fmla="*/ 687977 h 1241892"/>
              <a:gd name="connsiteX28" fmla="*/ 949235 w 957943"/>
              <a:gd name="connsiteY28" fmla="*/ 731520 h 1241892"/>
              <a:gd name="connsiteX29" fmla="*/ 957943 w 957943"/>
              <a:gd name="connsiteY29" fmla="*/ 801188 h 1241892"/>
              <a:gd name="connsiteX30" fmla="*/ 949235 w 957943"/>
              <a:gd name="connsiteY30" fmla="*/ 1140822 h 1241892"/>
              <a:gd name="connsiteX31" fmla="*/ 940526 w 957943"/>
              <a:gd name="connsiteY31" fmla="*/ 1210491 h 1241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57943" h="1241892">
                <a:moveTo>
                  <a:pt x="0" y="0"/>
                </a:moveTo>
                <a:cubicBezTo>
                  <a:pt x="14514" y="2903"/>
                  <a:pt x="29094" y="5497"/>
                  <a:pt x="43543" y="8708"/>
                </a:cubicBezTo>
                <a:cubicBezTo>
                  <a:pt x="55227" y="11304"/>
                  <a:pt x="66529" y="15724"/>
                  <a:pt x="78378" y="17417"/>
                </a:cubicBezTo>
                <a:cubicBezTo>
                  <a:pt x="145856" y="27057"/>
                  <a:pt x="159189" y="21828"/>
                  <a:pt x="217715" y="34834"/>
                </a:cubicBezTo>
                <a:cubicBezTo>
                  <a:pt x="226676" y="36825"/>
                  <a:pt x="234879" y="41551"/>
                  <a:pt x="243840" y="43542"/>
                </a:cubicBezTo>
                <a:cubicBezTo>
                  <a:pt x="261077" y="47372"/>
                  <a:pt x="278719" y="49092"/>
                  <a:pt x="296092" y="52251"/>
                </a:cubicBezTo>
                <a:cubicBezTo>
                  <a:pt x="310655" y="54899"/>
                  <a:pt x="325121" y="58057"/>
                  <a:pt x="339635" y="60960"/>
                </a:cubicBezTo>
                <a:cubicBezTo>
                  <a:pt x="348343" y="66766"/>
                  <a:pt x="355960" y="74702"/>
                  <a:pt x="365760" y="78377"/>
                </a:cubicBezTo>
                <a:cubicBezTo>
                  <a:pt x="379619" y="83574"/>
                  <a:pt x="395023" y="83191"/>
                  <a:pt x="409303" y="87085"/>
                </a:cubicBezTo>
                <a:cubicBezTo>
                  <a:pt x="427016" y="91916"/>
                  <a:pt x="444138" y="98696"/>
                  <a:pt x="461555" y="104502"/>
                </a:cubicBezTo>
                <a:cubicBezTo>
                  <a:pt x="470263" y="107405"/>
                  <a:pt x="480042" y="108119"/>
                  <a:pt x="487680" y="113211"/>
                </a:cubicBezTo>
                <a:cubicBezTo>
                  <a:pt x="505097" y="124822"/>
                  <a:pt x="520073" y="141425"/>
                  <a:pt x="539932" y="148045"/>
                </a:cubicBezTo>
                <a:cubicBezTo>
                  <a:pt x="548641" y="150948"/>
                  <a:pt x="558033" y="152296"/>
                  <a:pt x="566058" y="156754"/>
                </a:cubicBezTo>
                <a:cubicBezTo>
                  <a:pt x="584356" y="166920"/>
                  <a:pt x="598451" y="184968"/>
                  <a:pt x="618309" y="191588"/>
                </a:cubicBezTo>
                <a:cubicBezTo>
                  <a:pt x="627018" y="194491"/>
                  <a:pt x="636224" y="196192"/>
                  <a:pt x="644435" y="200297"/>
                </a:cubicBezTo>
                <a:cubicBezTo>
                  <a:pt x="653796" y="204978"/>
                  <a:pt x="662387" y="211176"/>
                  <a:pt x="670560" y="217714"/>
                </a:cubicBezTo>
                <a:cubicBezTo>
                  <a:pt x="676971" y="222843"/>
                  <a:pt x="680937" y="230907"/>
                  <a:pt x="687978" y="235131"/>
                </a:cubicBezTo>
                <a:cubicBezTo>
                  <a:pt x="695849" y="239854"/>
                  <a:pt x="706079" y="239382"/>
                  <a:pt x="714103" y="243840"/>
                </a:cubicBezTo>
                <a:cubicBezTo>
                  <a:pt x="732402" y="254006"/>
                  <a:pt x="766355" y="278674"/>
                  <a:pt x="766355" y="278674"/>
                </a:cubicBezTo>
                <a:cubicBezTo>
                  <a:pt x="772161" y="287383"/>
                  <a:pt x="776371" y="297399"/>
                  <a:pt x="783772" y="304800"/>
                </a:cubicBezTo>
                <a:cubicBezTo>
                  <a:pt x="791173" y="312201"/>
                  <a:pt x="801857" y="315517"/>
                  <a:pt x="809898" y="322217"/>
                </a:cubicBezTo>
                <a:cubicBezTo>
                  <a:pt x="819359" y="330101"/>
                  <a:pt x="827315" y="339634"/>
                  <a:pt x="836023" y="348342"/>
                </a:cubicBezTo>
                <a:cubicBezTo>
                  <a:pt x="838926" y="357051"/>
                  <a:pt x="840274" y="366443"/>
                  <a:pt x="844732" y="374468"/>
                </a:cubicBezTo>
                <a:cubicBezTo>
                  <a:pt x="854898" y="392767"/>
                  <a:pt x="872946" y="406861"/>
                  <a:pt x="879566" y="426720"/>
                </a:cubicBezTo>
                <a:cubicBezTo>
                  <a:pt x="891585" y="462774"/>
                  <a:pt x="883183" y="445207"/>
                  <a:pt x="905692" y="478971"/>
                </a:cubicBezTo>
                <a:lnTo>
                  <a:pt x="923109" y="531222"/>
                </a:lnTo>
                <a:lnTo>
                  <a:pt x="931818" y="557348"/>
                </a:lnTo>
                <a:cubicBezTo>
                  <a:pt x="934721" y="600891"/>
                  <a:pt x="936184" y="644554"/>
                  <a:pt x="940526" y="687977"/>
                </a:cubicBezTo>
                <a:cubicBezTo>
                  <a:pt x="941999" y="702705"/>
                  <a:pt x="946984" y="716890"/>
                  <a:pt x="949235" y="731520"/>
                </a:cubicBezTo>
                <a:cubicBezTo>
                  <a:pt x="952794" y="754651"/>
                  <a:pt x="955040" y="777965"/>
                  <a:pt x="957943" y="801188"/>
                </a:cubicBezTo>
                <a:cubicBezTo>
                  <a:pt x="955040" y="914399"/>
                  <a:pt x="954154" y="1027680"/>
                  <a:pt x="949235" y="1140822"/>
                </a:cubicBezTo>
                <a:cubicBezTo>
                  <a:pt x="940115" y="1350574"/>
                  <a:pt x="940526" y="1160619"/>
                  <a:pt x="940526" y="1210491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文本框 241"/>
          <p:cNvSpPr txBox="1"/>
          <p:nvPr/>
        </p:nvSpPr>
        <p:spPr>
          <a:xfrm>
            <a:off x="8012451" y="3766136"/>
            <a:ext cx="32252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243" name="文本框 242"/>
          <p:cNvSpPr txBox="1"/>
          <p:nvPr/>
        </p:nvSpPr>
        <p:spPr>
          <a:xfrm>
            <a:off x="6485556" y="5823494"/>
            <a:ext cx="32252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cxnSp>
        <p:nvCxnSpPr>
          <p:cNvPr id="245" name="直接连接符 244"/>
          <p:cNvCxnSpPr/>
          <p:nvPr/>
        </p:nvCxnSpPr>
        <p:spPr>
          <a:xfrm>
            <a:off x="261257" y="3695144"/>
            <a:ext cx="8708572" cy="0"/>
          </a:xfrm>
          <a:prstGeom prst="line">
            <a:avLst/>
          </a:prstGeom>
          <a:ln>
            <a:prstDash val="lg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8" name="直接连接符 247"/>
          <p:cNvCxnSpPr/>
          <p:nvPr/>
        </p:nvCxnSpPr>
        <p:spPr>
          <a:xfrm flipH="1">
            <a:off x="3082834" y="984068"/>
            <a:ext cx="0" cy="5425441"/>
          </a:xfrm>
          <a:prstGeom prst="line">
            <a:avLst/>
          </a:prstGeom>
          <a:ln>
            <a:prstDash val="lg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0" name="直接连接符 249"/>
          <p:cNvCxnSpPr/>
          <p:nvPr/>
        </p:nvCxnSpPr>
        <p:spPr>
          <a:xfrm flipH="1">
            <a:off x="6170022" y="953196"/>
            <a:ext cx="0" cy="5425441"/>
          </a:xfrm>
          <a:prstGeom prst="line">
            <a:avLst/>
          </a:prstGeom>
          <a:ln>
            <a:prstDash val="lg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1046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6.16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54C7-06E6-4533-932D-821DB9BB225C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2000" y="840442"/>
            <a:ext cx="714971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MGraph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G,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v0)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用于存储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集合的两个数组：邻接顶点和最小边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adjvex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[MAX_VERTEX_NUM],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lowcost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[MAX_VERTEX_NUM];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j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G.vexnum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j)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(j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v0)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adjvex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[j]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v0;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lowcost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[j]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G.arcs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[v0][j];}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lowcost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[v0]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INFINITY;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G.vexnum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循环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次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MinEdge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lowcost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G.vexnum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"(%d, %d): %d</a:t>
            </a:r>
            <a:r>
              <a:rPr lang="en-US" altLang="zh-CN" b="1" kern="0" dirty="0">
                <a:solidFill>
                  <a:srgbClr val="BB662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\n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k,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adjvex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[k],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lowcost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[k]);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lowcost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[k]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INFINITY;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j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G.vexnum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j)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G.arcs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[k][j]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lowcost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[j])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adjvex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[j]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lowcost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[j]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G.arcs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[k][j];}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569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6.5 </a:t>
            </a:r>
            <a:r>
              <a:rPr lang="zh-CN" altLang="en-US" dirty="0"/>
              <a:t>拓扑排序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有向无环图</a:t>
            </a:r>
            <a:r>
              <a:rPr lang="en-US" altLang="zh-CN" dirty="0"/>
              <a:t>(directed acyclic graph, DAG)</a:t>
            </a:r>
            <a:r>
              <a:rPr lang="zh-CN" altLang="en-US" dirty="0"/>
              <a:t>：无环的有向图</a:t>
            </a:r>
            <a:endParaRPr lang="en-US" altLang="zh-CN" dirty="0"/>
          </a:p>
          <a:p>
            <a:r>
              <a:rPr lang="zh-CN" altLang="en-US" dirty="0"/>
              <a:t>常用于描述事物之间的先后顺序</a:t>
            </a:r>
            <a:endParaRPr lang="en-US" altLang="zh-CN" dirty="0"/>
          </a:p>
          <a:p>
            <a:pPr lvl="1"/>
            <a:r>
              <a:rPr lang="zh-CN" altLang="en-US" dirty="0"/>
              <a:t>例：消息在社会网络中的传播过程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B767-3B90-4A81-A114-319084910E3B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53" name="任意多边形 52"/>
          <p:cNvSpPr/>
          <p:nvPr/>
        </p:nvSpPr>
        <p:spPr>
          <a:xfrm>
            <a:off x="2299063" y="3038482"/>
            <a:ext cx="3074126" cy="1237427"/>
          </a:xfrm>
          <a:custGeom>
            <a:avLst/>
            <a:gdLst>
              <a:gd name="connsiteX0" fmla="*/ 3074126 w 3074126"/>
              <a:gd name="connsiteY0" fmla="*/ 619118 h 1237427"/>
              <a:gd name="connsiteX1" fmla="*/ 1245326 w 3074126"/>
              <a:gd name="connsiteY1" fmla="*/ 18227 h 1237427"/>
              <a:gd name="connsiteX2" fmla="*/ 0 w 3074126"/>
              <a:gd name="connsiteY2" fmla="*/ 1237427 h 123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4126" h="1237427">
                <a:moveTo>
                  <a:pt x="3074126" y="619118"/>
                </a:moveTo>
                <a:cubicBezTo>
                  <a:pt x="2415903" y="267147"/>
                  <a:pt x="1757680" y="-84824"/>
                  <a:pt x="1245326" y="18227"/>
                </a:cubicBezTo>
                <a:cubicBezTo>
                  <a:pt x="732972" y="121278"/>
                  <a:pt x="366486" y="679352"/>
                  <a:pt x="0" y="1237427"/>
                </a:cubicBezTo>
              </a:path>
            </a:pathLst>
          </a:custGeom>
          <a:ln>
            <a:prstDash val="lgDash"/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乘号 53"/>
          <p:cNvSpPr/>
          <p:nvPr/>
        </p:nvSpPr>
        <p:spPr>
          <a:xfrm>
            <a:off x="2397173" y="3055066"/>
            <a:ext cx="914400" cy="9144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330194" y="3397462"/>
            <a:ext cx="4326133" cy="2259621"/>
            <a:chOff x="1330194" y="3397462"/>
            <a:chExt cx="4326133" cy="2259621"/>
          </a:xfrm>
        </p:grpSpPr>
        <p:sp>
          <p:nvSpPr>
            <p:cNvPr id="7" name="椭圆 6"/>
            <p:cNvSpPr/>
            <p:nvPr/>
          </p:nvSpPr>
          <p:spPr>
            <a:xfrm rot="16200000">
              <a:off x="2054326" y="4272731"/>
              <a:ext cx="540000" cy="540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9" name="椭圆 8"/>
            <p:cNvSpPr/>
            <p:nvPr/>
          </p:nvSpPr>
          <p:spPr>
            <a:xfrm rot="16200000">
              <a:off x="3345972" y="5117083"/>
              <a:ext cx="540000" cy="54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1" name="椭圆 10"/>
            <p:cNvSpPr/>
            <p:nvPr/>
          </p:nvSpPr>
          <p:spPr>
            <a:xfrm rot="16200000">
              <a:off x="3345015" y="3397462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3955298" y="4276166"/>
              <a:ext cx="540000" cy="54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4761993" y="4778918"/>
              <a:ext cx="540000" cy="54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7" name="椭圆 16"/>
            <p:cNvSpPr/>
            <p:nvPr/>
          </p:nvSpPr>
          <p:spPr>
            <a:xfrm rot="16200000">
              <a:off x="5116327" y="3662714"/>
              <a:ext cx="540000" cy="540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cxnSp>
          <p:nvCxnSpPr>
            <p:cNvPr id="19" name="直接连接符 18"/>
            <p:cNvCxnSpPr>
              <a:stCxn id="7" idx="3"/>
              <a:endCxn id="9" idx="7"/>
            </p:cNvCxnSpPr>
            <p:nvPr/>
          </p:nvCxnSpPr>
          <p:spPr>
            <a:xfrm>
              <a:off x="2515245" y="4733650"/>
              <a:ext cx="909808" cy="46251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7" idx="5"/>
              <a:endCxn id="11" idx="1"/>
            </p:cNvCxnSpPr>
            <p:nvPr/>
          </p:nvCxnSpPr>
          <p:spPr>
            <a:xfrm flipV="1">
              <a:off x="2515245" y="3858381"/>
              <a:ext cx="908851" cy="49343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4"/>
              <a:endCxn id="13" idx="0"/>
            </p:cNvCxnSpPr>
            <p:nvPr/>
          </p:nvCxnSpPr>
          <p:spPr>
            <a:xfrm>
              <a:off x="2594326" y="4542731"/>
              <a:ext cx="1360972" cy="343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9" idx="4"/>
              <a:endCxn id="15" idx="1"/>
            </p:cNvCxnSpPr>
            <p:nvPr/>
          </p:nvCxnSpPr>
          <p:spPr>
            <a:xfrm flipV="1">
              <a:off x="3885972" y="5239837"/>
              <a:ext cx="955102" cy="147246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1" idx="4"/>
              <a:endCxn id="17" idx="7"/>
            </p:cNvCxnSpPr>
            <p:nvPr/>
          </p:nvCxnSpPr>
          <p:spPr>
            <a:xfrm>
              <a:off x="3885015" y="3667462"/>
              <a:ext cx="1310393" cy="7433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3" idx="5"/>
              <a:endCxn id="17" idx="0"/>
            </p:cNvCxnSpPr>
            <p:nvPr/>
          </p:nvCxnSpPr>
          <p:spPr>
            <a:xfrm flipV="1">
              <a:off x="4416217" y="3932714"/>
              <a:ext cx="700110" cy="42253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1330194" y="392043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消息源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163064" y="438318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3453753" y="351226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3453752" y="523135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4055389" y="437077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251589" y="377023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4870731" y="485578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623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实际问题：学生要学</a:t>
            </a:r>
            <a:r>
              <a:rPr lang="en-US" altLang="zh-CN" dirty="0"/>
              <a:t>n</a:t>
            </a:r>
            <a:r>
              <a:rPr lang="zh-CN" altLang="en-US" dirty="0"/>
              <a:t>门课程，课程之间存在依赖关系，如何安排学习顺序？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3FE1-FF4A-4E0E-A080-A1AAE5CD8306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43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496398"/>
              </p:ext>
            </p:extLst>
          </p:nvPr>
        </p:nvGraphicFramePr>
        <p:xfrm>
          <a:off x="1524000" y="1645920"/>
          <a:ext cx="60960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课程编号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课程名称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先决条件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微积分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线性代数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数值计算方法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C1</a:t>
                      </a:r>
                      <a:r>
                        <a:rPr lang="zh-CN" altLang="en-US" sz="2000" dirty="0"/>
                        <a:t>、</a:t>
                      </a:r>
                      <a:r>
                        <a:rPr lang="en-US" altLang="zh-CN" sz="2000" dirty="0"/>
                        <a:t>C2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计算机程序设计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数据结构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C4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普通物理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力学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C1</a:t>
                      </a:r>
                      <a:r>
                        <a:rPr lang="zh-CN" altLang="en-US" sz="2000" dirty="0"/>
                        <a:t>、</a:t>
                      </a:r>
                      <a:r>
                        <a:rPr lang="en-US" altLang="zh-CN" sz="2000" dirty="0"/>
                        <a:t>C6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科学计算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C3</a:t>
                      </a:r>
                      <a:r>
                        <a:rPr lang="zh-CN" altLang="en-US" sz="2000" dirty="0"/>
                        <a:t>、</a:t>
                      </a:r>
                      <a:r>
                        <a:rPr lang="en-US" altLang="zh-CN" sz="2000" dirty="0"/>
                        <a:t>C5</a:t>
                      </a:r>
                      <a:r>
                        <a:rPr lang="zh-CN" altLang="en-US" sz="2000" dirty="0"/>
                        <a:t>、</a:t>
                      </a:r>
                      <a:r>
                        <a:rPr lang="en-US" altLang="zh-CN" sz="2000" dirty="0"/>
                        <a:t>C7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6593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数学模型</a:t>
            </a:r>
            <a:endParaRPr lang="en-US" altLang="zh-CN" dirty="0"/>
          </a:p>
          <a:p>
            <a:pPr lvl="1"/>
            <a:r>
              <a:rPr lang="zh-CN" altLang="en-US" dirty="0"/>
              <a:t>以顶点表示活动、以有向弧表示活动之间的有序关系</a:t>
            </a:r>
            <a:endParaRPr lang="en-US" altLang="zh-CN" dirty="0"/>
          </a:p>
          <a:p>
            <a:pPr lvl="1"/>
            <a:r>
              <a:rPr lang="zh-CN" altLang="en-US" dirty="0"/>
              <a:t>顶点表示活动</a:t>
            </a:r>
            <a:r>
              <a:rPr lang="en-US" altLang="zh-CN" dirty="0"/>
              <a:t>(activity-on-vertex, AOV)</a:t>
            </a:r>
            <a:r>
              <a:rPr lang="zh-CN" altLang="en-US" dirty="0"/>
              <a:t>图，属于有向无环图</a:t>
            </a:r>
            <a:endParaRPr lang="en-US" altLang="zh-CN" dirty="0"/>
          </a:p>
          <a:p>
            <a:r>
              <a:rPr lang="zh-CN" altLang="en-US" dirty="0"/>
              <a:t>拓扑排序</a:t>
            </a:r>
            <a:r>
              <a:rPr lang="en-US" altLang="zh-CN" dirty="0"/>
              <a:t>(topological sort)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FF8-D3EC-466B-99F1-57E965718AA6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44</a:t>
            </a:fld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210697" y="2689566"/>
            <a:ext cx="3348000" cy="3330000"/>
            <a:chOff x="1210697" y="2689566"/>
            <a:chExt cx="3348000" cy="3330000"/>
          </a:xfrm>
        </p:grpSpPr>
        <p:sp>
          <p:nvSpPr>
            <p:cNvPr id="6" name="椭圆 5"/>
            <p:cNvSpPr/>
            <p:nvPr/>
          </p:nvSpPr>
          <p:spPr>
            <a:xfrm rot="16200000">
              <a:off x="1210697" y="4111566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54478" y="419690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C1</a:t>
              </a:r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 rot="16200000">
              <a:off x="1750697" y="4795566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94478" y="488090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C2</a:t>
              </a:r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2290697" y="3571566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334478" y="365690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C3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 rot="16200000">
              <a:off x="2290697" y="2689566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34478" y="277490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C4</a:t>
              </a:r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3278983" y="3031566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322764" y="311690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C5</a:t>
              </a:r>
              <a:endParaRPr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 rot="16200000">
              <a:off x="2290697" y="5479566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334478" y="556490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C6</a:t>
              </a:r>
              <a:endParaRPr lang="zh-CN" altLang="en-US" dirty="0"/>
            </a:p>
          </p:txBody>
        </p:sp>
        <p:sp>
          <p:nvSpPr>
            <p:cNvPr id="18" name="椭圆 17"/>
            <p:cNvSpPr/>
            <p:nvPr/>
          </p:nvSpPr>
          <p:spPr>
            <a:xfrm rot="16200000">
              <a:off x="3278983" y="4795566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322764" y="488090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C7</a:t>
              </a:r>
              <a:endParaRPr lang="zh-CN" altLang="en-US" dirty="0"/>
            </a:p>
          </p:txBody>
        </p:sp>
        <p:sp>
          <p:nvSpPr>
            <p:cNvPr id="20" name="椭圆 19"/>
            <p:cNvSpPr/>
            <p:nvPr/>
          </p:nvSpPr>
          <p:spPr>
            <a:xfrm rot="16200000">
              <a:off x="4018697" y="3926900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062478" y="401223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C8</a:t>
              </a:r>
              <a:endParaRPr lang="zh-CN" altLang="en-US" dirty="0"/>
            </a:p>
          </p:txBody>
        </p:sp>
        <p:cxnSp>
          <p:nvCxnSpPr>
            <p:cNvPr id="23" name="直接箭头连接符 22"/>
            <p:cNvCxnSpPr>
              <a:stCxn id="6" idx="5"/>
              <a:endCxn id="10" idx="0"/>
            </p:cNvCxnSpPr>
            <p:nvPr/>
          </p:nvCxnSpPr>
          <p:spPr>
            <a:xfrm flipV="1">
              <a:off x="1671616" y="3841566"/>
              <a:ext cx="619081" cy="3490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5"/>
              <a:endCxn id="10" idx="2"/>
            </p:cNvCxnSpPr>
            <p:nvPr/>
          </p:nvCxnSpPr>
          <p:spPr>
            <a:xfrm flipV="1">
              <a:off x="2211616" y="4111566"/>
              <a:ext cx="349081" cy="7630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2" idx="4"/>
              <a:endCxn id="14" idx="7"/>
            </p:cNvCxnSpPr>
            <p:nvPr/>
          </p:nvCxnSpPr>
          <p:spPr>
            <a:xfrm>
              <a:off x="2830697" y="2959566"/>
              <a:ext cx="527367" cy="1510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6" idx="4"/>
              <a:endCxn id="18" idx="0"/>
            </p:cNvCxnSpPr>
            <p:nvPr/>
          </p:nvCxnSpPr>
          <p:spPr>
            <a:xfrm>
              <a:off x="1750697" y="4381566"/>
              <a:ext cx="1528286" cy="68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6" idx="5"/>
              <a:endCxn id="18" idx="1"/>
            </p:cNvCxnSpPr>
            <p:nvPr/>
          </p:nvCxnSpPr>
          <p:spPr>
            <a:xfrm flipV="1">
              <a:off x="2751616" y="5256485"/>
              <a:ext cx="606448" cy="3021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10" idx="4"/>
              <a:endCxn id="20" idx="0"/>
            </p:cNvCxnSpPr>
            <p:nvPr/>
          </p:nvCxnSpPr>
          <p:spPr>
            <a:xfrm>
              <a:off x="2830697" y="3841566"/>
              <a:ext cx="1188000" cy="3553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14" idx="3"/>
              <a:endCxn id="20" idx="7"/>
            </p:cNvCxnSpPr>
            <p:nvPr/>
          </p:nvCxnSpPr>
          <p:spPr>
            <a:xfrm>
              <a:off x="3739902" y="3492485"/>
              <a:ext cx="357876" cy="5134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18" idx="5"/>
              <a:endCxn id="20" idx="1"/>
            </p:cNvCxnSpPr>
            <p:nvPr/>
          </p:nvCxnSpPr>
          <p:spPr>
            <a:xfrm flipV="1">
              <a:off x="3739902" y="4387819"/>
              <a:ext cx="357876" cy="4868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文本框 38"/>
          <p:cNvSpPr txBox="1"/>
          <p:nvPr/>
        </p:nvSpPr>
        <p:spPr>
          <a:xfrm>
            <a:off x="5089379" y="3229566"/>
            <a:ext cx="2685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C1</a:t>
            </a:r>
            <a:r>
              <a:rPr lang="zh-CN" altLang="en-US" dirty="0"/>
              <a:t>、</a:t>
            </a:r>
            <a:r>
              <a:rPr lang="en-US" altLang="zh-CN" dirty="0"/>
              <a:t>C2</a:t>
            </a:r>
            <a:r>
              <a:rPr lang="zh-CN" altLang="en-US" dirty="0"/>
              <a:t>、</a:t>
            </a:r>
            <a:r>
              <a:rPr lang="en-US" altLang="zh-CN" dirty="0"/>
              <a:t>C3</a:t>
            </a:r>
            <a:r>
              <a:rPr lang="zh-CN" altLang="en-US" dirty="0"/>
              <a:t>、</a:t>
            </a:r>
            <a:r>
              <a:rPr lang="en-US" altLang="zh-CN" dirty="0"/>
              <a:t>C4</a:t>
            </a:r>
            <a:r>
              <a:rPr lang="zh-CN" altLang="en-US" dirty="0"/>
              <a:t>、</a:t>
            </a:r>
            <a:r>
              <a:rPr lang="en-US" altLang="zh-CN" dirty="0"/>
              <a:t>C5</a:t>
            </a:r>
            <a:r>
              <a:rPr lang="zh-CN" altLang="en-US" dirty="0"/>
              <a:t>、</a:t>
            </a:r>
            <a:r>
              <a:rPr lang="en-US" altLang="zh-CN" dirty="0"/>
              <a:t>C6</a:t>
            </a:r>
            <a:r>
              <a:rPr lang="zh-CN" altLang="en-US" dirty="0"/>
              <a:t>、</a:t>
            </a:r>
            <a:r>
              <a:rPr lang="en-US" altLang="zh-CN" dirty="0"/>
              <a:t>C7</a:t>
            </a:r>
            <a:r>
              <a:rPr lang="zh-CN" altLang="en-US" dirty="0"/>
              <a:t>、</a:t>
            </a:r>
            <a:r>
              <a:rPr lang="en-US" altLang="zh-CN" dirty="0"/>
              <a:t>C8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324148" y="284689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合理排序：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5324148" y="399667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不合理排序：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5089379" y="4400400"/>
            <a:ext cx="2685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C1</a:t>
            </a:r>
            <a:r>
              <a:rPr lang="zh-CN" altLang="en-US" dirty="0"/>
              <a:t>、</a:t>
            </a:r>
            <a:r>
              <a:rPr lang="en-US" altLang="zh-CN" dirty="0"/>
              <a:t>C2</a:t>
            </a:r>
            <a:r>
              <a:rPr lang="zh-CN" altLang="en-US" dirty="0"/>
              <a:t>、</a:t>
            </a:r>
            <a:r>
              <a:rPr lang="en-US" altLang="zh-CN" dirty="0"/>
              <a:t>C5</a:t>
            </a:r>
            <a:r>
              <a:rPr lang="zh-CN" altLang="en-US" dirty="0"/>
              <a:t>、</a:t>
            </a:r>
            <a:r>
              <a:rPr lang="en-US" altLang="zh-CN" dirty="0"/>
              <a:t>C4</a:t>
            </a:r>
            <a:r>
              <a:rPr lang="zh-CN" altLang="en-US" dirty="0"/>
              <a:t>、</a:t>
            </a:r>
            <a:r>
              <a:rPr lang="en-US" altLang="zh-CN" dirty="0"/>
              <a:t>C7</a:t>
            </a:r>
            <a:r>
              <a:rPr lang="zh-CN" altLang="en-US" dirty="0"/>
              <a:t>、</a:t>
            </a:r>
            <a:r>
              <a:rPr lang="en-US" altLang="zh-CN" dirty="0"/>
              <a:t>C6</a:t>
            </a:r>
            <a:r>
              <a:rPr lang="zh-CN" altLang="en-US" dirty="0"/>
              <a:t>、</a:t>
            </a:r>
            <a:r>
              <a:rPr lang="en-US" altLang="zh-CN" dirty="0"/>
              <a:t>C3</a:t>
            </a:r>
            <a:r>
              <a:rPr lang="zh-CN" altLang="en-US" dirty="0"/>
              <a:t>、</a:t>
            </a:r>
            <a:r>
              <a:rPr lang="en-US" altLang="zh-CN" dirty="0"/>
              <a:t>C8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840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拓扑排序算法：</a:t>
            </a:r>
            <a:endParaRPr lang="en-US" altLang="zh-CN" dirty="0"/>
          </a:p>
          <a:p>
            <a:r>
              <a:rPr lang="zh-CN" altLang="en-US" dirty="0"/>
              <a:t>循环</a:t>
            </a:r>
            <a:endParaRPr lang="en-US" altLang="zh-CN" dirty="0"/>
          </a:p>
          <a:p>
            <a:pPr lvl="1"/>
            <a:r>
              <a:rPr lang="zh-CN" altLang="en-US" dirty="0"/>
              <a:t>从有向图中选择一个没有前驱的结点；若找不到，说明图中存在环，算法失败</a:t>
            </a:r>
            <a:endParaRPr lang="en-US" altLang="zh-CN" dirty="0"/>
          </a:p>
          <a:p>
            <a:pPr lvl="1"/>
            <a:r>
              <a:rPr lang="zh-CN" altLang="en-US" dirty="0"/>
              <a:t>输出该结点</a:t>
            </a:r>
            <a:endParaRPr lang="en-US" altLang="zh-CN" dirty="0"/>
          </a:p>
          <a:p>
            <a:pPr lvl="1"/>
            <a:r>
              <a:rPr lang="zh-CN" altLang="en-US" dirty="0"/>
              <a:t>从图中删除该结点，及所有从该结点出发的弧</a:t>
            </a:r>
            <a:endParaRPr lang="en-US" altLang="zh-CN" dirty="0"/>
          </a:p>
          <a:p>
            <a:pPr lvl="1"/>
            <a:r>
              <a:rPr lang="zh-CN" altLang="en-US" dirty="0"/>
              <a:t>若图为空，则结束循环</a:t>
            </a:r>
            <a:endParaRPr lang="en-US" altLang="zh-CN" dirty="0"/>
          </a:p>
          <a:p>
            <a:r>
              <a:rPr lang="zh-CN" altLang="en-US" dirty="0"/>
              <a:t>返回结点输出序列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65C3-4E9C-415D-B6C7-D633DE913EBC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7845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拓扑排序算法过程图示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DAED-6C99-4022-9DBC-518DC3472BC1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6200000">
            <a:off x="1149737" y="3136206"/>
            <a:ext cx="540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7" name="文本框 6"/>
          <p:cNvSpPr txBox="1"/>
          <p:nvPr/>
        </p:nvSpPr>
        <p:spPr>
          <a:xfrm>
            <a:off x="1193518" y="322154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C1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 rot="16200000">
            <a:off x="1689737" y="3820206"/>
            <a:ext cx="540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9" name="文本框 8"/>
          <p:cNvSpPr txBox="1"/>
          <p:nvPr/>
        </p:nvSpPr>
        <p:spPr>
          <a:xfrm>
            <a:off x="1733518" y="390554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C2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 rot="16200000">
            <a:off x="2229737" y="2596206"/>
            <a:ext cx="540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273518" y="268154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C3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 rot="16200000">
            <a:off x="2229737" y="1714206"/>
            <a:ext cx="540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273518" y="179954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C4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 rot="16200000">
            <a:off x="3218023" y="2056206"/>
            <a:ext cx="540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261804" y="214154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C5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 rot="16200000">
            <a:off x="2229737" y="4504206"/>
            <a:ext cx="540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273518" y="458954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C6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 rot="16200000">
            <a:off x="3218023" y="3820206"/>
            <a:ext cx="540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261804" y="390554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C7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 rot="16200000">
            <a:off x="3957737" y="2951540"/>
            <a:ext cx="540000" cy="54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4001518" y="303687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C8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6" idx="5"/>
            <a:endCxn id="10" idx="0"/>
          </p:cNvCxnSpPr>
          <p:nvPr/>
        </p:nvCxnSpPr>
        <p:spPr>
          <a:xfrm flipV="1">
            <a:off x="1610656" y="2866206"/>
            <a:ext cx="619081" cy="349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5"/>
            <a:endCxn id="10" idx="2"/>
          </p:cNvCxnSpPr>
          <p:nvPr/>
        </p:nvCxnSpPr>
        <p:spPr>
          <a:xfrm flipV="1">
            <a:off x="2150656" y="3136206"/>
            <a:ext cx="349081" cy="763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" idx="4"/>
            <a:endCxn id="14" idx="7"/>
          </p:cNvCxnSpPr>
          <p:nvPr/>
        </p:nvCxnSpPr>
        <p:spPr>
          <a:xfrm>
            <a:off x="2769737" y="1984206"/>
            <a:ext cx="527367" cy="151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4"/>
            <a:endCxn id="18" idx="0"/>
          </p:cNvCxnSpPr>
          <p:nvPr/>
        </p:nvCxnSpPr>
        <p:spPr>
          <a:xfrm>
            <a:off x="1689737" y="3406206"/>
            <a:ext cx="1528286" cy="684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5"/>
            <a:endCxn id="18" idx="1"/>
          </p:cNvCxnSpPr>
          <p:nvPr/>
        </p:nvCxnSpPr>
        <p:spPr>
          <a:xfrm flipV="1">
            <a:off x="2690656" y="4281125"/>
            <a:ext cx="606448" cy="302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0" idx="4"/>
            <a:endCxn id="20" idx="0"/>
          </p:cNvCxnSpPr>
          <p:nvPr/>
        </p:nvCxnSpPr>
        <p:spPr>
          <a:xfrm>
            <a:off x="2769737" y="2866206"/>
            <a:ext cx="1188000" cy="355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4" idx="3"/>
            <a:endCxn id="20" idx="7"/>
          </p:cNvCxnSpPr>
          <p:nvPr/>
        </p:nvCxnSpPr>
        <p:spPr>
          <a:xfrm>
            <a:off x="3678942" y="2517125"/>
            <a:ext cx="357876" cy="513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8" idx="5"/>
            <a:endCxn id="20" idx="1"/>
          </p:cNvCxnSpPr>
          <p:nvPr/>
        </p:nvCxnSpPr>
        <p:spPr>
          <a:xfrm flipV="1">
            <a:off x="3678942" y="3412459"/>
            <a:ext cx="357876" cy="486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285760" y="2168872"/>
            <a:ext cx="2076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选择</a:t>
            </a:r>
            <a:r>
              <a:rPr lang="en-US" altLang="zh-CN" dirty="0"/>
              <a:t>C1</a:t>
            </a:r>
          </a:p>
          <a:p>
            <a:r>
              <a:rPr lang="zh-CN" altLang="en-US" dirty="0"/>
              <a:t>删除</a:t>
            </a:r>
            <a:r>
              <a:rPr lang="en-US" altLang="zh-CN" dirty="0"/>
              <a:t>C1</a:t>
            </a:r>
            <a:r>
              <a:rPr lang="zh-CN" altLang="en-US" dirty="0"/>
              <a:t>及相关的弧</a:t>
            </a:r>
            <a:endParaRPr lang="en-US" altLang="zh-CN" dirty="0"/>
          </a:p>
          <a:p>
            <a:r>
              <a:rPr lang="zh-CN" altLang="en-US" dirty="0"/>
              <a:t>选择</a:t>
            </a:r>
            <a:r>
              <a:rPr lang="en-US" altLang="zh-CN" dirty="0"/>
              <a:t>C6</a:t>
            </a:r>
          </a:p>
          <a:p>
            <a:r>
              <a:rPr lang="en-US" altLang="zh-CN" dirty="0"/>
              <a:t>…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227737" y="4392803"/>
            <a:ext cx="4006225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输出序列：</a:t>
            </a:r>
            <a:endParaRPr lang="en-US" altLang="zh-CN" dirty="0"/>
          </a:p>
          <a:p>
            <a:r>
              <a:rPr lang="en-US" altLang="zh-CN" dirty="0"/>
              <a:t>C1</a:t>
            </a:r>
            <a:r>
              <a:rPr lang="zh-CN" altLang="en-US" dirty="0"/>
              <a:t>、</a:t>
            </a:r>
            <a:r>
              <a:rPr lang="en-US" altLang="zh-CN" dirty="0"/>
              <a:t>C6</a:t>
            </a:r>
            <a:r>
              <a:rPr lang="zh-CN" altLang="en-US" dirty="0"/>
              <a:t>、</a:t>
            </a:r>
            <a:r>
              <a:rPr lang="en-US" altLang="zh-CN" dirty="0"/>
              <a:t>C4</a:t>
            </a:r>
            <a:r>
              <a:rPr lang="zh-CN" altLang="en-US" dirty="0"/>
              <a:t>、</a:t>
            </a:r>
            <a:r>
              <a:rPr lang="en-US" altLang="zh-CN" dirty="0"/>
              <a:t>C7</a:t>
            </a:r>
            <a:r>
              <a:rPr lang="zh-CN" altLang="en-US" dirty="0"/>
              <a:t>、</a:t>
            </a:r>
            <a:r>
              <a:rPr lang="en-US" altLang="zh-CN" dirty="0"/>
              <a:t>C2</a:t>
            </a:r>
            <a:r>
              <a:rPr lang="zh-CN" altLang="en-US" dirty="0"/>
              <a:t>、</a:t>
            </a:r>
            <a:r>
              <a:rPr lang="en-US" altLang="zh-CN" dirty="0"/>
              <a:t>C5</a:t>
            </a:r>
            <a:r>
              <a:rPr lang="zh-CN" altLang="en-US" dirty="0"/>
              <a:t>、</a:t>
            </a:r>
            <a:r>
              <a:rPr lang="en-US" altLang="zh-CN" dirty="0"/>
              <a:t>C3</a:t>
            </a:r>
            <a:r>
              <a:rPr lang="zh-CN" altLang="en-US" dirty="0"/>
              <a:t>、</a:t>
            </a:r>
            <a:r>
              <a:rPr lang="en-US" altLang="zh-CN" dirty="0"/>
              <a:t>C8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4227737" y="536448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拓扑排序的结果常常不是唯一的</a:t>
            </a:r>
          </a:p>
        </p:txBody>
      </p:sp>
    </p:spTree>
    <p:extLst>
      <p:ext uri="{BB962C8B-B14F-4D97-AF65-F5344CB8AC3E}">
        <p14:creationId xmlns:p14="http://schemas.microsoft.com/office/powerpoint/2010/main" val="132106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31" grpId="0" animBg="1"/>
      <p:bldP spid="3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6.17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68D8-8E54-498F-A3FC-62141F72A4C7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2000" y="954741"/>
            <a:ext cx="6896440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TopologicalSort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ALGraph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G)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InDegree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[MAX_VERTEX_NUM];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FindInDegree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(G,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InDegree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Stack S;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InitStack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(S);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G.vexnum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InDegree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]) Push(S,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count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统计输出顶点的个数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StackEmpty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(S))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Pop(S,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count;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G.vertices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].data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endl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ArcNode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G.vertices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].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firstarc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p;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nextarc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k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adjvex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--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InDegree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[k])) Push(S, k);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(count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G.vexnum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"The graph has loop"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endl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3913" y="1869141"/>
            <a:ext cx="8036174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FindInDegree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ALGraph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G,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InDegree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G.vexnum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InDegree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G.vexnum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ArcNode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G.vertices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].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firstarc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p;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nextarc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InDegree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adjvex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28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6.6 </a:t>
            </a:r>
            <a:r>
              <a:rPr lang="zh-CN" altLang="en-US" dirty="0"/>
              <a:t>关键路径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000" y="1188000"/>
            <a:ext cx="4174834" cy="5040000"/>
          </a:xfrm>
        </p:spPr>
        <p:txBody>
          <a:bodyPr anchor="ctr"/>
          <a:lstStyle/>
          <a:p>
            <a:r>
              <a:rPr lang="zh-CN" altLang="en-US" dirty="0"/>
              <a:t>实际问题：某个工程要完成</a:t>
            </a:r>
            <a:r>
              <a:rPr lang="en-US" altLang="zh-CN" dirty="0"/>
              <a:t>n</a:t>
            </a:r>
            <a:r>
              <a:rPr lang="zh-CN" altLang="en-US" dirty="0"/>
              <a:t>个任务，任务之间存在依赖关系，每个任务所需要的时间不同；完成整个工程至少需要多长时间？哪些任务是影响工程进度的关键？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8DF6-3D22-4A5C-A78B-2104CE8D2DB2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48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98088"/>
              </p:ext>
            </p:extLst>
          </p:nvPr>
        </p:nvGraphicFramePr>
        <p:xfrm>
          <a:off x="4946468" y="1631043"/>
          <a:ext cx="3831771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任务编号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所需时间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先决条件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a1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a3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a4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a5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a4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a5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a6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a10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a7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a11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a8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5655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数学模型</a:t>
            </a:r>
            <a:endParaRPr lang="en-US" altLang="zh-CN" dirty="0"/>
          </a:p>
          <a:p>
            <a:pPr lvl="1"/>
            <a:r>
              <a:rPr lang="zh-CN" altLang="en-US" dirty="0"/>
              <a:t>以有向弧表示活动、以顶点表示活动的开始和结束</a:t>
            </a:r>
            <a:endParaRPr lang="en-US" altLang="zh-CN" dirty="0"/>
          </a:p>
          <a:p>
            <a:pPr lvl="1"/>
            <a:r>
              <a:rPr lang="zh-CN" altLang="en-US" dirty="0"/>
              <a:t>边表示活动</a:t>
            </a:r>
            <a:r>
              <a:rPr lang="en-US" altLang="zh-CN" dirty="0"/>
              <a:t>(activity-on-edge, AOE)</a:t>
            </a:r>
            <a:r>
              <a:rPr lang="zh-CN" altLang="en-US" dirty="0"/>
              <a:t>图</a:t>
            </a:r>
            <a:endParaRPr lang="en-US" altLang="zh-CN" dirty="0"/>
          </a:p>
          <a:p>
            <a:r>
              <a:rPr lang="zh-CN" altLang="en-US" dirty="0"/>
              <a:t>关键路径</a:t>
            </a:r>
            <a:r>
              <a:rPr lang="en-US" altLang="zh-CN" dirty="0"/>
              <a:t>(critical path)</a:t>
            </a:r>
            <a:r>
              <a:rPr lang="zh-CN" altLang="en-US" dirty="0"/>
              <a:t>：从起点到终点的最长路径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129D-9C56-4761-8585-373E2E51552C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49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507954"/>
              </p:ext>
            </p:extLst>
          </p:nvPr>
        </p:nvGraphicFramePr>
        <p:xfrm>
          <a:off x="592183" y="2555160"/>
          <a:ext cx="3831771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任务编号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所需时间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先决条件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a1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a3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a4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a5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a4</a:t>
                      </a:r>
                      <a:r>
                        <a:rPr lang="zh-CN" altLang="en-US" sz="1600"/>
                        <a:t>、</a:t>
                      </a:r>
                      <a:r>
                        <a:rPr lang="en-US" altLang="zh-CN" sz="1600"/>
                        <a:t>a5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634" y="3212009"/>
            <a:ext cx="4232366" cy="23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7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图的数学模型：</a:t>
            </a:r>
            <a:r>
              <a:rPr lang="en-US" altLang="zh-CN" dirty="0"/>
              <a:t>G=(V,E)</a:t>
            </a:r>
          </a:p>
          <a:p>
            <a:pPr lvl="1"/>
            <a:r>
              <a:rPr lang="en-US" altLang="zh-CN" dirty="0"/>
              <a:t>V</a:t>
            </a:r>
            <a:r>
              <a:rPr lang="zh-CN" altLang="en-US" dirty="0"/>
              <a:t>：图中数据元素的集合，称顶点</a:t>
            </a:r>
            <a:r>
              <a:rPr lang="en-US" altLang="zh-CN" dirty="0"/>
              <a:t>(vertex)</a:t>
            </a:r>
            <a:r>
              <a:rPr lang="zh-CN" altLang="en-US" dirty="0"/>
              <a:t>集</a:t>
            </a:r>
            <a:endParaRPr lang="en-US" altLang="zh-CN" dirty="0"/>
          </a:p>
          <a:p>
            <a:pPr lvl="1"/>
            <a:r>
              <a:rPr lang="en-US" altLang="zh-CN" dirty="0"/>
              <a:t>E</a:t>
            </a:r>
            <a:r>
              <a:rPr lang="zh-CN" altLang="en-US" dirty="0"/>
              <a:t>：图中数据之间关系的集合，称边</a:t>
            </a:r>
            <a:r>
              <a:rPr lang="en-US" altLang="zh-CN" dirty="0"/>
              <a:t>(edge)</a:t>
            </a:r>
            <a:r>
              <a:rPr lang="zh-CN" altLang="en-US" dirty="0"/>
              <a:t>集</a:t>
            </a:r>
            <a:endParaRPr lang="en-US" altLang="zh-CN" dirty="0"/>
          </a:p>
          <a:p>
            <a:r>
              <a:rPr lang="zh-CN" altLang="en-US" dirty="0"/>
              <a:t>数据之间的关系可以是单向的，也可以是双向的</a:t>
            </a:r>
            <a:endParaRPr lang="en-US" altLang="zh-CN" dirty="0"/>
          </a:p>
          <a:p>
            <a:pPr lvl="1"/>
            <a:r>
              <a:rPr lang="zh-CN" altLang="en-US" dirty="0"/>
              <a:t>有向图</a:t>
            </a:r>
            <a:r>
              <a:rPr lang="en-US" altLang="zh-CN" dirty="0"/>
              <a:t>(digraph)</a:t>
            </a:r>
            <a:r>
              <a:rPr lang="zh-CN" altLang="en-US" dirty="0"/>
              <a:t>：单向数据关系。此时边又称弧</a:t>
            </a:r>
            <a:r>
              <a:rPr lang="en-US" altLang="zh-CN" dirty="0"/>
              <a:t>(arc)</a:t>
            </a:r>
            <a:r>
              <a:rPr lang="zh-CN" altLang="en-US" dirty="0"/>
              <a:t>，从弧尾到弧头</a:t>
            </a:r>
            <a:endParaRPr lang="en-US" altLang="zh-CN" dirty="0"/>
          </a:p>
          <a:p>
            <a:pPr lvl="1"/>
            <a:r>
              <a:rPr lang="zh-CN" altLang="en-US" dirty="0"/>
              <a:t>无向图</a:t>
            </a:r>
            <a:r>
              <a:rPr lang="en-US" altLang="zh-CN" dirty="0"/>
              <a:t>(</a:t>
            </a:r>
            <a:r>
              <a:rPr lang="en-US" altLang="zh-CN" dirty="0" err="1"/>
              <a:t>undigraph</a:t>
            </a:r>
            <a:r>
              <a:rPr lang="en-US" altLang="zh-CN" dirty="0"/>
              <a:t>)</a:t>
            </a:r>
            <a:r>
              <a:rPr lang="zh-CN" altLang="en-US" dirty="0"/>
              <a:t>：双向数据关系</a:t>
            </a:r>
            <a:endParaRPr lang="en-US" altLang="zh-CN" dirty="0"/>
          </a:p>
          <a:p>
            <a:r>
              <a:rPr lang="zh-CN" altLang="en-US" dirty="0"/>
              <a:t>边上可以附带数字，称为权</a:t>
            </a:r>
            <a:r>
              <a:rPr lang="en-US" altLang="zh-CN" dirty="0"/>
              <a:t>(weight)</a:t>
            </a:r>
            <a:r>
              <a:rPr lang="zh-CN" altLang="en-US" dirty="0"/>
              <a:t>，带权的图又称网</a:t>
            </a:r>
            <a:r>
              <a:rPr lang="en-US" altLang="zh-CN" dirty="0"/>
              <a:t>(network)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1CBF-0364-4829-BF21-BFACE4DFAA01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194652" y="4297624"/>
            <a:ext cx="4754696" cy="1659422"/>
            <a:chOff x="1118153" y="4297624"/>
            <a:chExt cx="4754696" cy="165942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b="27156"/>
            <a:stretch/>
          </p:blipFill>
          <p:spPr>
            <a:xfrm>
              <a:off x="1118153" y="4297624"/>
              <a:ext cx="2858399" cy="1659422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4444253" y="4804170"/>
              <a:ext cx="14285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(a) </a:t>
              </a:r>
              <a:r>
                <a:rPr lang="zh-CN" altLang="en-US" dirty="0"/>
                <a:t>有向图</a:t>
              </a:r>
              <a:endParaRPr lang="en-US" altLang="zh-CN" dirty="0"/>
            </a:p>
            <a:p>
              <a:r>
                <a:rPr lang="en-US" altLang="zh-CN" dirty="0"/>
                <a:t>(b) </a:t>
              </a:r>
              <a:r>
                <a:rPr lang="zh-CN" altLang="en-US" dirty="0"/>
                <a:t>无向图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52610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关键路径算法：</a:t>
            </a:r>
            <a:endParaRPr lang="en-US" altLang="zh-CN" dirty="0"/>
          </a:p>
          <a:p>
            <a:r>
              <a:rPr lang="zh-CN" altLang="en-US" dirty="0"/>
              <a:t>初始：设“工程开始”的时间点为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从前向后递推，求出每个顶点的“最早发生时间”</a:t>
            </a:r>
            <a:endParaRPr lang="en-US" altLang="zh-CN" dirty="0"/>
          </a:p>
          <a:p>
            <a:r>
              <a:rPr lang="zh-CN" altLang="en-US" dirty="0"/>
              <a:t>从后向前递推，求出每个顶点的“最迟发生时间”</a:t>
            </a:r>
            <a:endParaRPr lang="en-US" altLang="zh-CN" dirty="0"/>
          </a:p>
          <a:p>
            <a:r>
              <a:rPr lang="zh-CN" altLang="en-US" dirty="0"/>
              <a:t>求出每条边的“时间余量”</a:t>
            </a:r>
            <a:endParaRPr lang="en-US" altLang="zh-CN" dirty="0"/>
          </a:p>
          <a:p>
            <a:r>
              <a:rPr lang="zh-CN" altLang="en-US" dirty="0"/>
              <a:t>时间余量为</a:t>
            </a:r>
            <a:r>
              <a:rPr lang="en-US" altLang="zh-CN" dirty="0"/>
              <a:t>0</a:t>
            </a:r>
            <a:r>
              <a:rPr lang="zh-CN" altLang="en-US" dirty="0"/>
              <a:t>的边构成关键路径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3EA7-3EAE-46F4-8CA2-0CC7ECA4BFA4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7309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关键路径算法图示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4E34-E89C-4F0A-9E14-6A994880C27F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51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2000" y="800111"/>
            <a:ext cx="4232366" cy="2389001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471766"/>
              </p:ext>
            </p:extLst>
          </p:nvPr>
        </p:nvGraphicFramePr>
        <p:xfrm>
          <a:off x="1041668" y="3137345"/>
          <a:ext cx="188441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顶点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最早发生时间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V9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664366" y="81780"/>
            <a:ext cx="346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最早发生时间：不小于前驱顶点的最早发生时间</a:t>
            </a:r>
            <a:r>
              <a:rPr lang="en-US" altLang="zh-CN" dirty="0"/>
              <a:t>+</a:t>
            </a:r>
            <a:r>
              <a:rPr lang="zh-CN" altLang="en-US" dirty="0"/>
              <a:t>边的权重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317851"/>
              </p:ext>
            </p:extLst>
          </p:nvPr>
        </p:nvGraphicFramePr>
        <p:xfrm>
          <a:off x="3406045" y="3124283"/>
          <a:ext cx="188441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顶点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最迟发生时间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V1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4664366" y="728111"/>
            <a:ext cx="346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最迟发生时间：不大于后继顶点的最迟发生时间</a:t>
            </a:r>
            <a:r>
              <a:rPr lang="en-US" altLang="zh-CN" dirty="0"/>
              <a:t>-</a:t>
            </a:r>
            <a:r>
              <a:rPr lang="zh-CN" altLang="en-US" dirty="0"/>
              <a:t>边的权重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153921"/>
              </p:ext>
            </p:extLst>
          </p:nvPr>
        </p:nvGraphicFramePr>
        <p:xfrm>
          <a:off x="5939384" y="2166663"/>
          <a:ext cx="1884411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时间余量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6-0-6=0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6-0-4=2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8-0-5=3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7-6-1=0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7-4-1=2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10-5-2=3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16-7-9=0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14-7-7=0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14-7-4=3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18-16-2=0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18-14-4=0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4667657" y="1374442"/>
            <a:ext cx="346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时间余量：结束顶点的最迟时间</a:t>
            </a:r>
            <a:r>
              <a:rPr lang="en-US" altLang="zh-CN" dirty="0"/>
              <a:t>-</a:t>
            </a:r>
            <a:r>
              <a:rPr lang="zh-CN" altLang="en-US" dirty="0"/>
              <a:t>开始顶点的最早时间</a:t>
            </a:r>
            <a:r>
              <a:rPr lang="en-US" altLang="zh-CN" dirty="0"/>
              <a:t>-</a:t>
            </a:r>
            <a:r>
              <a:rPr lang="zh-CN" altLang="en-US" dirty="0"/>
              <a:t>所需时间</a:t>
            </a:r>
          </a:p>
        </p:txBody>
      </p:sp>
    </p:spTree>
    <p:extLst>
      <p:ext uri="{BB962C8B-B14F-4D97-AF65-F5344CB8AC3E}">
        <p14:creationId xmlns:p14="http://schemas.microsoft.com/office/powerpoint/2010/main" val="409516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关键路径及其性质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40A0-F53B-47BF-9169-0DFB4CCDA6E5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52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054" y="2578408"/>
            <a:ext cx="3547946" cy="13972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00494" y="359230"/>
            <a:ext cx="3931506" cy="2219178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623429"/>
              </p:ext>
            </p:extLst>
          </p:nvPr>
        </p:nvGraphicFramePr>
        <p:xfrm>
          <a:off x="940664" y="1118649"/>
          <a:ext cx="1884411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时间余量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6-0-6=0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6-0-4=2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8-0-5=3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7-6-1=0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7-4-1=2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10-5-2=3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16-7-9=0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14-7-7=0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14-7-4=3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a10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18-16-2=0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a11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18-14-4=0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249618" y="3975668"/>
            <a:ext cx="5310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减少关键路径上的任务时间，有可能加快整个工程的进度，例如将</a:t>
            </a:r>
            <a:r>
              <a:rPr lang="en-US" altLang="zh-CN" sz="2000" dirty="0"/>
              <a:t>a1=6</a:t>
            </a:r>
            <a:r>
              <a:rPr lang="zh-CN" altLang="en-US" sz="2000" dirty="0"/>
              <a:t>改为</a:t>
            </a:r>
            <a:r>
              <a:rPr lang="en-US" altLang="zh-CN" sz="2000" dirty="0"/>
              <a:t>a1=5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如果存在多条关键路径，减少其中一个是无用的，例如将</a:t>
            </a:r>
            <a:r>
              <a:rPr lang="en-US" altLang="zh-CN" sz="2000" dirty="0"/>
              <a:t>a7=9</a:t>
            </a:r>
            <a:r>
              <a:rPr lang="zh-CN" altLang="en-US" sz="2000" dirty="0"/>
              <a:t>改为</a:t>
            </a:r>
            <a:r>
              <a:rPr lang="en-US" altLang="zh-CN" sz="2000" dirty="0"/>
              <a:t>a7=7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减少任务时间之后，有可能不再是关键路径，例如将</a:t>
            </a:r>
            <a:r>
              <a:rPr lang="en-US" altLang="zh-CN" sz="2000" dirty="0"/>
              <a:t>a1=6</a:t>
            </a:r>
            <a:r>
              <a:rPr lang="zh-CN" altLang="en-US" sz="2000" dirty="0"/>
              <a:t>改为</a:t>
            </a:r>
            <a:r>
              <a:rPr lang="en-US" altLang="zh-CN" sz="2000" dirty="0"/>
              <a:t>a1=1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6044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6.7 </a:t>
            </a:r>
            <a:r>
              <a:rPr lang="zh-CN" altLang="en-US" dirty="0"/>
              <a:t>最短路径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实际问题：寻找从</a:t>
            </a:r>
            <a:r>
              <a:rPr lang="en-US" altLang="zh-CN" dirty="0"/>
              <a:t>A</a:t>
            </a:r>
            <a:r>
              <a:rPr lang="zh-CN" altLang="en-US" dirty="0"/>
              <a:t>地到</a:t>
            </a:r>
            <a:r>
              <a:rPr lang="en-US" altLang="zh-CN" dirty="0"/>
              <a:t>B</a:t>
            </a:r>
            <a:r>
              <a:rPr lang="zh-CN" altLang="en-US" dirty="0"/>
              <a:t>地的最短路径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875D-40DA-4052-9708-E7AC2DA98573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53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000" y="1769878"/>
            <a:ext cx="5904000" cy="445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591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数学模型</a:t>
            </a:r>
            <a:endParaRPr lang="en-US" altLang="zh-CN" dirty="0"/>
          </a:p>
          <a:p>
            <a:pPr lvl="1"/>
            <a:r>
              <a:rPr lang="zh-CN" altLang="en-US" dirty="0"/>
              <a:t>有向带权图，即有向网；无向网可视同权值对称的有向网</a:t>
            </a:r>
            <a:endParaRPr lang="en-US" altLang="zh-CN" dirty="0"/>
          </a:p>
          <a:p>
            <a:pPr lvl="1"/>
            <a:r>
              <a:rPr lang="zh-CN" altLang="en-US" dirty="0"/>
              <a:t>根据具体需要，权值可代表不同含义：路程、所需时间、费用等</a:t>
            </a:r>
            <a:endParaRPr lang="en-US" altLang="zh-CN" dirty="0"/>
          </a:p>
          <a:p>
            <a:r>
              <a:rPr lang="zh-CN" altLang="en-US" dirty="0"/>
              <a:t>最短路径</a:t>
            </a:r>
            <a:r>
              <a:rPr lang="en-US" altLang="zh-CN" dirty="0"/>
              <a:t>(shortest path)</a:t>
            </a:r>
            <a:r>
              <a:rPr lang="zh-CN" altLang="en-US" dirty="0"/>
              <a:t>：从源</a:t>
            </a:r>
            <a:r>
              <a:rPr lang="en-US" altLang="zh-CN" dirty="0"/>
              <a:t>(source)</a:t>
            </a:r>
            <a:r>
              <a:rPr lang="zh-CN" altLang="en-US" dirty="0"/>
              <a:t>到目的</a:t>
            </a:r>
            <a:r>
              <a:rPr lang="en-US" altLang="zh-CN" dirty="0"/>
              <a:t>(destination)</a:t>
            </a:r>
            <a:r>
              <a:rPr lang="zh-CN" altLang="en-US" dirty="0"/>
              <a:t>的、权值之和最小的路径</a:t>
            </a:r>
            <a:endParaRPr lang="en-US" altLang="zh-CN" dirty="0"/>
          </a:p>
          <a:p>
            <a:r>
              <a:rPr lang="zh-CN" altLang="en-US" dirty="0"/>
              <a:t>穷举法？</a:t>
            </a:r>
            <a:endParaRPr lang="en-US" altLang="zh-CN" dirty="0"/>
          </a:p>
          <a:p>
            <a:r>
              <a:rPr lang="zh-CN" altLang="en-US" dirty="0"/>
              <a:t>高级算法</a:t>
            </a:r>
            <a:endParaRPr lang="en-US" altLang="zh-CN" dirty="0"/>
          </a:p>
          <a:p>
            <a:pPr lvl="1"/>
            <a:r>
              <a:rPr lang="en-US" altLang="zh-CN" dirty="0" err="1"/>
              <a:t>Dijkstra</a:t>
            </a:r>
            <a:r>
              <a:rPr lang="zh-CN" altLang="en-US" dirty="0"/>
              <a:t>算法：计算从一个源到其他所有点的最短路径</a:t>
            </a:r>
            <a:endParaRPr lang="en-US" altLang="zh-CN" dirty="0"/>
          </a:p>
          <a:p>
            <a:pPr lvl="1"/>
            <a:r>
              <a:rPr lang="en-US" altLang="zh-CN" i="1" dirty="0"/>
              <a:t>Floyd</a:t>
            </a:r>
            <a:r>
              <a:rPr lang="zh-CN" altLang="en-US" i="1" dirty="0"/>
              <a:t>算法：计算所有点之间的最短路径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D8B7-2406-4B77-9288-FB0750D3B5F5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79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Dijkstra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000" y="1188000"/>
            <a:ext cx="8280000" cy="5040000"/>
          </a:xfrm>
        </p:spPr>
        <p:txBody>
          <a:bodyPr/>
          <a:lstStyle/>
          <a:p>
            <a:r>
              <a:rPr lang="zh-CN" altLang="en-US" dirty="0"/>
              <a:t>例：寻找</a:t>
            </a:r>
            <a:r>
              <a:rPr lang="en-US" altLang="zh-CN" dirty="0"/>
              <a:t>V0</a:t>
            </a:r>
            <a:r>
              <a:rPr lang="zh-CN" altLang="en-US" dirty="0"/>
              <a:t>到其他各顶点的最短路径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5"/>
                </a:solidFill>
              </a:rPr>
              <a:t>第一步</a:t>
            </a:r>
            <a:r>
              <a:rPr lang="zh-CN" altLang="en-US" dirty="0"/>
              <a:t>：寻找从</a:t>
            </a:r>
            <a:r>
              <a:rPr lang="en-US" altLang="zh-CN" dirty="0"/>
              <a:t>V0</a:t>
            </a:r>
            <a:r>
              <a:rPr lang="zh-CN" altLang="en-US" dirty="0"/>
              <a:t>出发直接可达的顶点</a:t>
            </a:r>
            <a:endParaRPr lang="en-US" altLang="zh-CN" dirty="0"/>
          </a:p>
          <a:p>
            <a:pPr lvl="1"/>
            <a:r>
              <a:rPr lang="en-US" altLang="zh-CN" dirty="0"/>
              <a:t>V0-&gt;V2: 10; V0-&gt;V4: 30; V0-&gt;V5: 100</a:t>
            </a:r>
          </a:p>
          <a:p>
            <a:pPr lvl="1"/>
            <a:r>
              <a:rPr lang="en-US" altLang="zh-CN" dirty="0"/>
              <a:t>V0-&gt;V2</a:t>
            </a:r>
            <a:r>
              <a:rPr lang="zh-CN" altLang="en-US" dirty="0"/>
              <a:t>最短，因此，不可能存在</a:t>
            </a:r>
            <a:r>
              <a:rPr lang="en-US" altLang="zh-CN" dirty="0"/>
              <a:t>V0-&gt;…-&gt;V2</a:t>
            </a:r>
            <a:r>
              <a:rPr lang="zh-CN" altLang="en-US" dirty="0"/>
              <a:t>的路径更短，因此</a:t>
            </a:r>
            <a:r>
              <a:rPr lang="en-US" altLang="zh-CN" dirty="0"/>
              <a:t>V0-&gt;V2</a:t>
            </a:r>
            <a:r>
              <a:rPr lang="zh-CN" altLang="en-US" dirty="0"/>
              <a:t>的最短路径一定是</a:t>
            </a:r>
            <a:r>
              <a:rPr lang="en-US" altLang="zh-CN" dirty="0"/>
              <a:t>V0-&gt;V2</a:t>
            </a:r>
          </a:p>
          <a:p>
            <a:pPr lvl="1"/>
            <a:r>
              <a:rPr lang="zh-CN" altLang="en-US" dirty="0">
                <a:solidFill>
                  <a:schemeClr val="accent5"/>
                </a:solidFill>
              </a:rPr>
              <a:t>第二步</a:t>
            </a:r>
            <a:r>
              <a:rPr lang="zh-CN" altLang="en-US" dirty="0"/>
              <a:t>：寻找从</a:t>
            </a:r>
            <a:r>
              <a:rPr lang="en-US" altLang="zh-CN" dirty="0"/>
              <a:t>V0</a:t>
            </a:r>
            <a:r>
              <a:rPr lang="zh-CN" altLang="en-US" dirty="0"/>
              <a:t>出发、</a:t>
            </a:r>
            <a:endParaRPr lang="en-US" altLang="zh-CN" dirty="0"/>
          </a:p>
          <a:p>
            <a:pPr marL="342900" lvl="1" indent="0">
              <a:buNone/>
            </a:pPr>
            <a:r>
              <a:rPr lang="zh-CN" altLang="en-US" dirty="0"/>
              <a:t>以</a:t>
            </a:r>
            <a:r>
              <a:rPr lang="en-US" altLang="zh-CN" dirty="0"/>
              <a:t>V2</a:t>
            </a:r>
            <a:r>
              <a:rPr lang="zh-CN" altLang="en-US" dirty="0"/>
              <a:t>为“跳板”可达的顶点</a:t>
            </a:r>
            <a:endParaRPr lang="en-US" altLang="zh-CN" dirty="0"/>
          </a:p>
          <a:p>
            <a:pPr lvl="1"/>
            <a:r>
              <a:rPr lang="en-US" altLang="zh-CN" dirty="0"/>
              <a:t>V0-&gt;V2-&gt;V3: 60</a:t>
            </a:r>
          </a:p>
          <a:p>
            <a:pPr lvl="1"/>
            <a:r>
              <a:rPr lang="zh-CN" altLang="en-US" dirty="0"/>
              <a:t>已求得</a:t>
            </a:r>
            <a:endParaRPr lang="en-US" altLang="zh-CN" dirty="0"/>
          </a:p>
          <a:p>
            <a:pPr marL="342900" lvl="1" indent="0">
              <a:buNone/>
            </a:pPr>
            <a:r>
              <a:rPr lang="en-US" altLang="zh-CN" dirty="0"/>
              <a:t>V0-&gt;V4: 30; V0-&gt;V5: 100</a:t>
            </a:r>
          </a:p>
          <a:p>
            <a:pPr lvl="1"/>
            <a:r>
              <a:rPr lang="en-US" altLang="zh-CN" dirty="0"/>
              <a:t>V0-&gt;V4</a:t>
            </a:r>
            <a:r>
              <a:rPr lang="zh-CN" altLang="en-US" dirty="0"/>
              <a:t>最短，即是最短路径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AB29-918A-43D2-B480-C7E27F58B505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55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5591107" y="3334879"/>
            <a:ext cx="2819807" cy="2515042"/>
            <a:chOff x="1210696" y="3526467"/>
            <a:chExt cx="2819807" cy="2515042"/>
          </a:xfrm>
        </p:grpSpPr>
        <p:sp>
          <p:nvSpPr>
            <p:cNvPr id="8" name="椭圆 7"/>
            <p:cNvSpPr/>
            <p:nvPr/>
          </p:nvSpPr>
          <p:spPr>
            <a:xfrm rot="16200000">
              <a:off x="1210697" y="4111566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254478" y="419690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V0</a:t>
              </a:r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1210696" y="5065566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54477" y="515090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V1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 rot="16200000">
              <a:off x="2290697" y="3571566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34478" y="365690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V5</a:t>
              </a:r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290697" y="5479566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34478" y="556490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V2</a:t>
              </a:r>
              <a:endParaRPr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 rot="16200000">
              <a:off x="3260312" y="4874647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304093" y="4959981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V3</a:t>
              </a:r>
              <a:endParaRPr lang="zh-CN" altLang="en-US" dirty="0"/>
            </a:p>
          </p:txBody>
        </p:sp>
        <p:sp>
          <p:nvSpPr>
            <p:cNvPr id="18" name="椭圆 17"/>
            <p:cNvSpPr/>
            <p:nvPr/>
          </p:nvSpPr>
          <p:spPr>
            <a:xfrm rot="16200000">
              <a:off x="3260313" y="3873727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304094" y="3959061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V4</a:t>
              </a:r>
              <a:endParaRPr lang="zh-CN" altLang="en-US" dirty="0"/>
            </a:p>
          </p:txBody>
        </p:sp>
        <p:cxnSp>
          <p:nvCxnSpPr>
            <p:cNvPr id="20" name="直接箭头连接符 19"/>
            <p:cNvCxnSpPr>
              <a:stCxn id="8" idx="5"/>
              <a:endCxn id="12" idx="0"/>
            </p:cNvCxnSpPr>
            <p:nvPr/>
          </p:nvCxnSpPr>
          <p:spPr>
            <a:xfrm flipV="1">
              <a:off x="1671616" y="3841566"/>
              <a:ext cx="619081" cy="3490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0" idx="3"/>
              <a:endCxn id="14" idx="0"/>
            </p:cNvCxnSpPr>
            <p:nvPr/>
          </p:nvCxnSpPr>
          <p:spPr>
            <a:xfrm>
              <a:off x="1671615" y="5526485"/>
              <a:ext cx="619082" cy="2230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8" idx="4"/>
              <a:endCxn id="18" idx="0"/>
            </p:cNvCxnSpPr>
            <p:nvPr/>
          </p:nvCxnSpPr>
          <p:spPr>
            <a:xfrm flipV="1">
              <a:off x="1750697" y="4143727"/>
              <a:ext cx="1509616" cy="2378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4" idx="4"/>
              <a:endCxn id="16" idx="1"/>
            </p:cNvCxnSpPr>
            <p:nvPr/>
          </p:nvCxnSpPr>
          <p:spPr>
            <a:xfrm flipV="1">
              <a:off x="2830697" y="5335566"/>
              <a:ext cx="508696" cy="41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2" idx="4"/>
              <a:endCxn id="18" idx="7"/>
            </p:cNvCxnSpPr>
            <p:nvPr/>
          </p:nvCxnSpPr>
          <p:spPr>
            <a:xfrm>
              <a:off x="2830697" y="3841566"/>
              <a:ext cx="508697" cy="111242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8" idx="2"/>
              <a:endCxn id="16" idx="6"/>
            </p:cNvCxnSpPr>
            <p:nvPr/>
          </p:nvCxnSpPr>
          <p:spPr>
            <a:xfrm flipH="1">
              <a:off x="3530312" y="4413727"/>
              <a:ext cx="1" cy="46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8" idx="3"/>
              <a:endCxn id="14" idx="7"/>
            </p:cNvCxnSpPr>
            <p:nvPr/>
          </p:nvCxnSpPr>
          <p:spPr>
            <a:xfrm>
              <a:off x="1671616" y="4572485"/>
              <a:ext cx="698162" cy="9861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6" idx="7"/>
              <a:endCxn id="12" idx="3"/>
            </p:cNvCxnSpPr>
            <p:nvPr/>
          </p:nvCxnSpPr>
          <p:spPr>
            <a:xfrm flipH="1" flipV="1">
              <a:off x="2751616" y="4032485"/>
              <a:ext cx="587777" cy="9212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512000" y="3694693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020697" y="398994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30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922568" y="3526467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60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570121" y="444344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20</a:t>
              </a:r>
              <a:endParaRPr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989398" y="5584226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50</a:t>
              </a:r>
              <a:endParaRPr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93243" y="567217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880050" y="477531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821821" y="4625656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1974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chemeClr val="accent5"/>
                </a:solidFill>
              </a:rPr>
              <a:t>第三步</a:t>
            </a:r>
            <a:r>
              <a:rPr lang="zh-CN" altLang="en-US" sz="2400" dirty="0"/>
              <a:t>：寻找从</a:t>
            </a:r>
            <a:r>
              <a:rPr lang="en-US" altLang="zh-CN" sz="2400" dirty="0"/>
              <a:t>V0</a:t>
            </a:r>
            <a:r>
              <a:rPr lang="zh-CN" altLang="en-US" sz="2400" dirty="0"/>
              <a:t>出发、以</a:t>
            </a:r>
            <a:r>
              <a:rPr lang="en-US" altLang="zh-CN" sz="2400" dirty="0"/>
              <a:t>V4</a:t>
            </a:r>
            <a:r>
              <a:rPr lang="zh-CN" altLang="en-US" sz="2400" dirty="0"/>
              <a:t>为“跳板”可达的顶点</a:t>
            </a:r>
          </a:p>
          <a:p>
            <a:r>
              <a:rPr lang="en-US" altLang="zh-CN" sz="2400" dirty="0"/>
              <a:t>V0-&gt;V4-&gt;V3: 50</a:t>
            </a:r>
            <a:r>
              <a:rPr lang="zh-CN" altLang="en-US" sz="2400" dirty="0"/>
              <a:t>比已求得的</a:t>
            </a:r>
            <a:r>
              <a:rPr lang="en-US" altLang="zh-CN" sz="2400" dirty="0"/>
              <a:t>V0-&gt;V2-&gt;V3: 60</a:t>
            </a:r>
            <a:r>
              <a:rPr lang="zh-CN" altLang="en-US" sz="2400" dirty="0"/>
              <a:t>小，替换</a:t>
            </a:r>
            <a:endParaRPr lang="en-US" altLang="zh-CN" sz="2400" dirty="0"/>
          </a:p>
          <a:p>
            <a:r>
              <a:rPr lang="en-US" altLang="zh-CN" sz="2400" dirty="0"/>
              <a:t>V0-&gt;V4-&gt;V5: 90</a:t>
            </a:r>
            <a:r>
              <a:rPr lang="zh-CN" altLang="en-US" sz="2400" dirty="0"/>
              <a:t>比已求得的</a:t>
            </a:r>
            <a:r>
              <a:rPr lang="en-US" altLang="zh-CN" sz="2400" dirty="0"/>
              <a:t>V0-&gt;V5: 100</a:t>
            </a:r>
            <a:r>
              <a:rPr lang="zh-CN" altLang="en-US" sz="2400" dirty="0"/>
              <a:t>小，替换</a:t>
            </a:r>
            <a:endParaRPr lang="en-US" altLang="zh-CN" sz="2400" dirty="0"/>
          </a:p>
          <a:p>
            <a:r>
              <a:rPr lang="en-US" altLang="zh-CN" sz="2400" dirty="0"/>
              <a:t>V0-&gt;V4-&gt;V3</a:t>
            </a:r>
            <a:r>
              <a:rPr lang="zh-CN" altLang="en-US" sz="2400" dirty="0"/>
              <a:t>最短，即是最短路径</a:t>
            </a:r>
            <a:endParaRPr lang="en-US" altLang="zh-CN" sz="2400" dirty="0"/>
          </a:p>
          <a:p>
            <a:r>
              <a:rPr lang="zh-CN" altLang="en-US" sz="2400" dirty="0">
                <a:solidFill>
                  <a:schemeClr val="accent5"/>
                </a:solidFill>
              </a:rPr>
              <a:t>第四步</a:t>
            </a:r>
            <a:r>
              <a:rPr lang="zh-CN" altLang="en-US" sz="2400" dirty="0"/>
              <a:t>：寻找从</a:t>
            </a:r>
            <a:r>
              <a:rPr lang="en-US" altLang="zh-CN" sz="2400" dirty="0"/>
              <a:t>V0</a:t>
            </a:r>
            <a:r>
              <a:rPr lang="zh-CN" altLang="en-US" sz="2400" dirty="0"/>
              <a:t>出发、以</a:t>
            </a:r>
            <a:r>
              <a:rPr lang="en-US" altLang="zh-CN" sz="2400" dirty="0"/>
              <a:t>V3</a:t>
            </a:r>
            <a:r>
              <a:rPr lang="zh-CN" altLang="en-US" sz="2400" dirty="0"/>
              <a:t>为“跳板”可达的顶点</a:t>
            </a:r>
            <a:endParaRPr lang="en-US" altLang="zh-CN" sz="2400" dirty="0"/>
          </a:p>
          <a:p>
            <a:r>
              <a:rPr lang="en-US" altLang="zh-CN" sz="2400" dirty="0"/>
              <a:t>V0-&gt;V4-&gt;V3-&gt;V5: 60</a:t>
            </a:r>
            <a:r>
              <a:rPr lang="zh-CN" altLang="en-US" sz="2400" dirty="0"/>
              <a:t>比已求得的</a:t>
            </a:r>
            <a:r>
              <a:rPr lang="en-US" altLang="zh-CN" sz="2400" dirty="0"/>
              <a:t>V0-&gt;V4-&gt;V5: 90</a:t>
            </a:r>
            <a:r>
              <a:rPr lang="zh-CN" altLang="en-US" sz="2400" dirty="0"/>
              <a:t>小，替换</a:t>
            </a:r>
            <a:endParaRPr lang="en-US" altLang="zh-CN" sz="2400" dirty="0"/>
          </a:p>
          <a:p>
            <a:r>
              <a:rPr lang="en-US" altLang="zh-CN" sz="2400" dirty="0"/>
              <a:t>V0-&gt;V4-&gt;V3-&gt;V5</a:t>
            </a:r>
            <a:r>
              <a:rPr lang="zh-CN" altLang="en-US" sz="2400" dirty="0"/>
              <a:t>是最短路径</a:t>
            </a:r>
            <a:endParaRPr lang="en-US" altLang="zh-CN" sz="2400" dirty="0"/>
          </a:p>
          <a:p>
            <a:r>
              <a:rPr lang="zh-CN" altLang="en-US" sz="2400" dirty="0">
                <a:solidFill>
                  <a:schemeClr val="accent5"/>
                </a:solidFill>
              </a:rPr>
              <a:t>第五步</a:t>
            </a:r>
            <a:r>
              <a:rPr lang="zh-CN" altLang="en-US" sz="2400" dirty="0"/>
              <a:t>：寻找从</a:t>
            </a:r>
            <a:r>
              <a:rPr lang="en-US" altLang="zh-CN" sz="2400" dirty="0"/>
              <a:t>V0</a:t>
            </a:r>
            <a:r>
              <a:rPr lang="zh-CN" altLang="en-US" sz="2400" dirty="0"/>
              <a:t>出发、以</a:t>
            </a:r>
            <a:r>
              <a:rPr lang="en-US" altLang="zh-CN" sz="2400" dirty="0"/>
              <a:t>V5</a:t>
            </a:r>
            <a:r>
              <a:rPr lang="zh-CN" altLang="en-US" sz="2400" dirty="0"/>
              <a:t>为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“跳板”可达的顶点</a:t>
            </a:r>
            <a:endParaRPr lang="en-US" altLang="zh-CN" sz="2400" dirty="0"/>
          </a:p>
          <a:p>
            <a:r>
              <a:rPr lang="zh-CN" altLang="en-US" sz="2400" dirty="0"/>
              <a:t>无、结束</a:t>
            </a:r>
            <a:endParaRPr lang="en-US" altLang="zh-CN" sz="2400" dirty="0"/>
          </a:p>
          <a:p>
            <a:r>
              <a:rPr lang="zh-CN" altLang="en-US" sz="2400" dirty="0">
                <a:solidFill>
                  <a:schemeClr val="accent5"/>
                </a:solidFill>
              </a:rPr>
              <a:t>还剩下</a:t>
            </a:r>
            <a:r>
              <a:rPr lang="en-US" altLang="zh-CN" sz="2400" dirty="0"/>
              <a:t>V1</a:t>
            </a:r>
            <a:r>
              <a:rPr lang="zh-CN" altLang="en-US" sz="2400" dirty="0"/>
              <a:t>没有找到路径，路径不存在</a:t>
            </a:r>
            <a:endParaRPr lang="en-US" altLang="zh-CN" sz="24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8650-F63D-45AC-B1B3-D6EF5550AB11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56</a:t>
            </a:fld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5591107" y="3334879"/>
            <a:ext cx="2819807" cy="2515042"/>
            <a:chOff x="1210696" y="3526467"/>
            <a:chExt cx="2819807" cy="2515042"/>
          </a:xfrm>
        </p:grpSpPr>
        <p:sp>
          <p:nvSpPr>
            <p:cNvPr id="36" name="椭圆 35"/>
            <p:cNvSpPr/>
            <p:nvPr/>
          </p:nvSpPr>
          <p:spPr>
            <a:xfrm rot="16200000">
              <a:off x="1210697" y="4111566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54478" y="419690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V0</a:t>
              </a:r>
              <a:endParaRPr lang="zh-CN" altLang="en-US" dirty="0"/>
            </a:p>
          </p:txBody>
        </p:sp>
        <p:sp>
          <p:nvSpPr>
            <p:cNvPr id="38" name="椭圆 37"/>
            <p:cNvSpPr/>
            <p:nvPr/>
          </p:nvSpPr>
          <p:spPr>
            <a:xfrm rot="16200000">
              <a:off x="1210696" y="5065566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254477" y="515090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V1</a:t>
              </a:r>
              <a:endParaRPr lang="zh-CN" altLang="en-US" dirty="0"/>
            </a:p>
          </p:txBody>
        </p:sp>
        <p:sp>
          <p:nvSpPr>
            <p:cNvPr id="40" name="椭圆 39"/>
            <p:cNvSpPr/>
            <p:nvPr/>
          </p:nvSpPr>
          <p:spPr>
            <a:xfrm rot="16200000">
              <a:off x="2290697" y="3571566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334478" y="365690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V5</a:t>
              </a:r>
              <a:endParaRPr lang="zh-CN" altLang="en-US" dirty="0"/>
            </a:p>
          </p:txBody>
        </p:sp>
        <p:sp>
          <p:nvSpPr>
            <p:cNvPr id="42" name="椭圆 41"/>
            <p:cNvSpPr/>
            <p:nvPr/>
          </p:nvSpPr>
          <p:spPr>
            <a:xfrm rot="16200000">
              <a:off x="2290697" y="5479566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334478" y="556490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V2</a:t>
              </a:r>
              <a:endParaRPr lang="zh-CN" altLang="en-US" dirty="0"/>
            </a:p>
          </p:txBody>
        </p:sp>
        <p:sp>
          <p:nvSpPr>
            <p:cNvPr id="44" name="椭圆 43"/>
            <p:cNvSpPr/>
            <p:nvPr/>
          </p:nvSpPr>
          <p:spPr>
            <a:xfrm rot="16200000">
              <a:off x="3260312" y="4874647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304093" y="4959981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V3</a:t>
              </a:r>
              <a:endParaRPr lang="zh-CN" altLang="en-US" dirty="0"/>
            </a:p>
          </p:txBody>
        </p:sp>
        <p:sp>
          <p:nvSpPr>
            <p:cNvPr id="46" name="椭圆 45"/>
            <p:cNvSpPr/>
            <p:nvPr/>
          </p:nvSpPr>
          <p:spPr>
            <a:xfrm rot="16200000">
              <a:off x="3260313" y="3873727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304094" y="3959061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V4</a:t>
              </a:r>
              <a:endParaRPr lang="zh-CN" altLang="en-US" dirty="0"/>
            </a:p>
          </p:txBody>
        </p:sp>
        <p:cxnSp>
          <p:nvCxnSpPr>
            <p:cNvPr id="48" name="直接箭头连接符 47"/>
            <p:cNvCxnSpPr>
              <a:stCxn id="36" idx="5"/>
              <a:endCxn id="40" idx="0"/>
            </p:cNvCxnSpPr>
            <p:nvPr/>
          </p:nvCxnSpPr>
          <p:spPr>
            <a:xfrm flipV="1">
              <a:off x="1671616" y="3841566"/>
              <a:ext cx="619081" cy="3490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38" idx="3"/>
              <a:endCxn id="42" idx="0"/>
            </p:cNvCxnSpPr>
            <p:nvPr/>
          </p:nvCxnSpPr>
          <p:spPr>
            <a:xfrm>
              <a:off x="1671615" y="5526485"/>
              <a:ext cx="619082" cy="2230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36" idx="4"/>
              <a:endCxn id="46" idx="0"/>
            </p:cNvCxnSpPr>
            <p:nvPr/>
          </p:nvCxnSpPr>
          <p:spPr>
            <a:xfrm flipV="1">
              <a:off x="1750697" y="4143727"/>
              <a:ext cx="1509616" cy="2378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42" idx="4"/>
              <a:endCxn id="44" idx="1"/>
            </p:cNvCxnSpPr>
            <p:nvPr/>
          </p:nvCxnSpPr>
          <p:spPr>
            <a:xfrm flipV="1">
              <a:off x="2830697" y="5335566"/>
              <a:ext cx="508696" cy="41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40" idx="4"/>
              <a:endCxn id="46" idx="7"/>
            </p:cNvCxnSpPr>
            <p:nvPr/>
          </p:nvCxnSpPr>
          <p:spPr>
            <a:xfrm>
              <a:off x="2830697" y="3841566"/>
              <a:ext cx="508697" cy="111242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6" idx="2"/>
              <a:endCxn id="44" idx="6"/>
            </p:cNvCxnSpPr>
            <p:nvPr/>
          </p:nvCxnSpPr>
          <p:spPr>
            <a:xfrm flipH="1">
              <a:off x="3530312" y="4413727"/>
              <a:ext cx="1" cy="46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36" idx="3"/>
              <a:endCxn id="42" idx="7"/>
            </p:cNvCxnSpPr>
            <p:nvPr/>
          </p:nvCxnSpPr>
          <p:spPr>
            <a:xfrm>
              <a:off x="1671616" y="4572485"/>
              <a:ext cx="698162" cy="9861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44" idx="7"/>
              <a:endCxn id="40" idx="3"/>
            </p:cNvCxnSpPr>
            <p:nvPr/>
          </p:nvCxnSpPr>
          <p:spPr>
            <a:xfrm flipH="1" flipV="1">
              <a:off x="2751616" y="4032485"/>
              <a:ext cx="587777" cy="9212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1512000" y="3694693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020697" y="398994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30</a:t>
              </a:r>
              <a:endParaRPr lang="zh-CN" altLang="en-US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922568" y="3526467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60</a:t>
              </a:r>
              <a:endParaRPr lang="zh-CN" altLang="en-US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3570121" y="444344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20</a:t>
              </a:r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989398" y="5584226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50</a:t>
              </a:r>
              <a:endParaRPr lang="zh-CN" altLang="en-US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693243" y="567217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880050" y="477531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821821" y="4625656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9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Dijkstra</a:t>
            </a:r>
            <a:r>
              <a:rPr lang="zh-CN" altLang="en-US" dirty="0"/>
              <a:t>最短路径算法（算法</a:t>
            </a:r>
            <a:r>
              <a:rPr lang="en-US" altLang="zh-CN" dirty="0"/>
              <a:t>6.18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算法流程</a:t>
            </a:r>
            <a:endParaRPr lang="en-US" altLang="zh-CN" dirty="0"/>
          </a:p>
          <a:p>
            <a:pPr lvl="1"/>
            <a:r>
              <a:rPr lang="zh-CN" altLang="en-US" dirty="0"/>
              <a:t>初始：源点到其他顶点的距离</a:t>
            </a:r>
            <a:r>
              <a:rPr lang="en-US" altLang="zh-CN" dirty="0"/>
              <a:t>(</a:t>
            </a:r>
            <a:r>
              <a:rPr lang="zh-CN" altLang="en-US" dirty="0"/>
              <a:t>数组</a:t>
            </a:r>
            <a:r>
              <a:rPr lang="en-US" altLang="zh-CN" dirty="0"/>
              <a:t>D)</a:t>
            </a:r>
            <a:r>
              <a:rPr lang="zh-CN" altLang="en-US" dirty="0"/>
              <a:t>为相应边的权值，路径</a:t>
            </a:r>
            <a:r>
              <a:rPr lang="en-US" altLang="zh-CN" dirty="0"/>
              <a:t>(</a:t>
            </a:r>
            <a:r>
              <a:rPr lang="zh-CN" altLang="en-US" dirty="0"/>
              <a:t>数组</a:t>
            </a:r>
            <a:r>
              <a:rPr lang="en-US" altLang="zh-CN" dirty="0"/>
              <a:t>P)</a:t>
            </a:r>
            <a:r>
              <a:rPr lang="zh-CN" altLang="en-US" dirty="0"/>
              <a:t>为相应边；若无边、则最短距离设为∞；除源点外、其他顶点均未标记</a:t>
            </a:r>
            <a:r>
              <a:rPr lang="en-US" altLang="zh-CN" dirty="0"/>
              <a:t>(</a:t>
            </a:r>
            <a:r>
              <a:rPr lang="zh-CN" altLang="en-US" dirty="0"/>
              <a:t>数组</a:t>
            </a:r>
            <a:r>
              <a:rPr lang="en-US" altLang="zh-CN" dirty="0"/>
              <a:t>S)</a:t>
            </a:r>
          </a:p>
          <a:p>
            <a:pPr lvl="1"/>
            <a:r>
              <a:rPr lang="zh-CN" altLang="en-US" dirty="0"/>
              <a:t>循环</a:t>
            </a:r>
            <a:r>
              <a:rPr lang="en-US" altLang="zh-CN" dirty="0"/>
              <a:t>n-1</a:t>
            </a:r>
            <a:r>
              <a:rPr lang="zh-CN" altLang="en-US" dirty="0"/>
              <a:t>次</a:t>
            </a:r>
            <a:endParaRPr lang="en-US" altLang="zh-CN" dirty="0"/>
          </a:p>
          <a:p>
            <a:pPr lvl="2"/>
            <a:r>
              <a:rPr lang="zh-CN" altLang="en-US" dirty="0"/>
              <a:t>取当前已知距离</a:t>
            </a:r>
            <a:r>
              <a:rPr lang="en-US" altLang="zh-CN" dirty="0"/>
              <a:t>(</a:t>
            </a:r>
            <a:r>
              <a:rPr lang="zh-CN" altLang="en-US" dirty="0"/>
              <a:t>数组</a:t>
            </a:r>
            <a:r>
              <a:rPr lang="en-US" altLang="zh-CN" dirty="0"/>
              <a:t>D</a:t>
            </a:r>
            <a:r>
              <a:rPr lang="zh-CN" altLang="en-US" dirty="0"/>
              <a:t>中</a:t>
            </a:r>
            <a:r>
              <a:rPr lang="en-US" altLang="zh-CN" dirty="0"/>
              <a:t>)</a:t>
            </a:r>
            <a:r>
              <a:rPr lang="zh-CN" altLang="en-US" dirty="0"/>
              <a:t>最小的未标记顶点</a:t>
            </a:r>
            <a:r>
              <a:rPr lang="en-US" altLang="zh-CN" dirty="0"/>
              <a:t>(</a:t>
            </a:r>
            <a:r>
              <a:rPr lang="zh-CN" altLang="en-US" dirty="0"/>
              <a:t>记作</a:t>
            </a:r>
            <a:r>
              <a:rPr lang="en-US" altLang="zh-CN" dirty="0"/>
              <a:t>k)</a:t>
            </a:r>
            <a:r>
              <a:rPr lang="zh-CN" altLang="en-US" dirty="0"/>
              <a:t>，相应的距离即为最短距离、相应的路径即为最短路径，标记该顶点</a:t>
            </a:r>
            <a:r>
              <a:rPr lang="en-US" altLang="zh-CN" dirty="0"/>
              <a:t>(</a:t>
            </a:r>
            <a:r>
              <a:rPr lang="zh-CN" altLang="en-US" dirty="0"/>
              <a:t>数组</a:t>
            </a:r>
            <a:r>
              <a:rPr lang="en-US" altLang="zh-CN" dirty="0"/>
              <a:t>S</a:t>
            </a:r>
            <a:r>
              <a:rPr lang="zh-CN" altLang="en-US" dirty="0"/>
              <a:t>的分量</a:t>
            </a:r>
            <a:r>
              <a:rPr lang="en-US" altLang="zh-CN" dirty="0"/>
              <a:t>S[k]=1)</a:t>
            </a:r>
          </a:p>
          <a:p>
            <a:pPr lvl="2"/>
            <a:r>
              <a:rPr lang="zh-CN" altLang="en-US" dirty="0"/>
              <a:t>考察从源点出发、以</a:t>
            </a:r>
            <a:r>
              <a:rPr lang="en-US" altLang="zh-CN" dirty="0"/>
              <a:t>k</a:t>
            </a:r>
            <a:r>
              <a:rPr lang="zh-CN" altLang="en-US" dirty="0"/>
              <a:t>为跳板到达其他未标记顶点</a:t>
            </a:r>
            <a:r>
              <a:rPr lang="en-US" altLang="zh-CN" dirty="0"/>
              <a:t>j</a:t>
            </a:r>
            <a:r>
              <a:rPr lang="zh-CN" altLang="en-US" dirty="0"/>
              <a:t>的路径，其长度是否小于</a:t>
            </a:r>
            <a:r>
              <a:rPr lang="en-US" altLang="zh-CN" dirty="0"/>
              <a:t>j</a:t>
            </a:r>
            <a:r>
              <a:rPr lang="zh-CN" altLang="en-US" dirty="0"/>
              <a:t>的当前已知距离：</a:t>
            </a:r>
            <a:endParaRPr lang="en-US" altLang="zh-CN" dirty="0"/>
          </a:p>
          <a:p>
            <a:pPr marL="685800" lvl="2" indent="0">
              <a:buNone/>
            </a:pPr>
            <a:r>
              <a:rPr lang="en-US" altLang="zh-CN" dirty="0"/>
              <a:t>D[k] + </a:t>
            </a:r>
            <a:r>
              <a:rPr lang="en-US" altLang="zh-CN" dirty="0" err="1"/>
              <a:t>G.arcs</a:t>
            </a:r>
            <a:r>
              <a:rPr lang="en-US" altLang="zh-CN" dirty="0"/>
              <a:t>[k][j] &lt; D[j]</a:t>
            </a:r>
            <a:r>
              <a:rPr lang="zh-CN" altLang="en-US" dirty="0"/>
              <a:t>？</a:t>
            </a:r>
            <a:endParaRPr lang="en-US" altLang="zh-CN" dirty="0"/>
          </a:p>
          <a:p>
            <a:pPr lvl="2"/>
            <a:r>
              <a:rPr lang="zh-CN" altLang="en-US" dirty="0"/>
              <a:t>若小于，则更新</a:t>
            </a:r>
            <a:r>
              <a:rPr lang="en-US" altLang="zh-CN" dirty="0"/>
              <a:t>D[j]</a:t>
            </a:r>
            <a:r>
              <a:rPr lang="zh-CN" altLang="en-US" dirty="0"/>
              <a:t>为</a:t>
            </a:r>
            <a:r>
              <a:rPr lang="en-US" altLang="zh-CN" dirty="0"/>
              <a:t>D[k] + </a:t>
            </a:r>
            <a:r>
              <a:rPr lang="en-US" altLang="zh-CN" dirty="0" err="1"/>
              <a:t>G.arcs</a:t>
            </a:r>
            <a:r>
              <a:rPr lang="en-US" altLang="zh-CN" dirty="0"/>
              <a:t>[k][j]</a:t>
            </a:r>
            <a:r>
              <a:rPr lang="zh-CN" altLang="en-US" dirty="0"/>
              <a:t>，更新路径</a:t>
            </a:r>
            <a:r>
              <a:rPr lang="en-US" altLang="zh-CN" dirty="0"/>
              <a:t>P[j]</a:t>
            </a:r>
            <a:r>
              <a:rPr lang="zh-CN" altLang="en-US" dirty="0"/>
              <a:t>为</a:t>
            </a:r>
            <a:r>
              <a:rPr lang="en-US" altLang="zh-CN" dirty="0"/>
              <a:t>P[k] + (k-&gt;j)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FC59-7E47-4C2F-9A1C-0735A73B541F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8488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7AF11-0C69-40A9-BFEB-5F1F7DA5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6.8 </a:t>
            </a:r>
            <a:r>
              <a:rPr lang="zh-CN" altLang="en-US" dirty="0"/>
              <a:t>最大流问题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A2899-D3A3-49B4-BE8D-E88C5677F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实际问题：管道流量</a:t>
            </a:r>
            <a:r>
              <a:rPr lang="en-US" altLang="zh-CN" dirty="0"/>
              <a:t>/</a:t>
            </a:r>
            <a:r>
              <a:rPr lang="zh-CN" altLang="en-US" dirty="0"/>
              <a:t>交通流量的最大值？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5A7445-0996-449E-B431-375F0A6B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40EC-614D-494D-8971-A7540631F066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4595C-0DA7-4A04-8832-12E3F8A12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385884-5D57-4926-A501-BC8FE76D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58</a:t>
            </a:fld>
            <a:endParaRPr lang="zh-CN" altLang="en-US"/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46663696-DBD2-42AC-9D77-33241AAEBF10}"/>
              </a:ext>
            </a:extLst>
          </p:cNvPr>
          <p:cNvGrpSpPr/>
          <p:nvPr/>
        </p:nvGrpSpPr>
        <p:grpSpPr>
          <a:xfrm>
            <a:off x="4145974" y="2456790"/>
            <a:ext cx="4026026" cy="1944420"/>
            <a:chOff x="586332" y="2285664"/>
            <a:chExt cx="4026026" cy="1944420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BB264B5-8AD7-46B2-9270-FE657C60DAB4}"/>
                </a:ext>
              </a:extLst>
            </p:cNvPr>
            <p:cNvSpPr/>
            <p:nvPr/>
          </p:nvSpPr>
          <p:spPr>
            <a:xfrm rot="16200000">
              <a:off x="586332" y="2889000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219D9FB-9B2C-4617-B495-AD95B56D7C7B}"/>
                </a:ext>
              </a:extLst>
            </p:cNvPr>
            <p:cNvSpPr txBox="1"/>
            <p:nvPr/>
          </p:nvSpPr>
          <p:spPr>
            <a:xfrm>
              <a:off x="695070" y="297895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5990430-C4BC-4A6B-BB6B-21196CC7224E}"/>
                </a:ext>
              </a:extLst>
            </p:cNvPr>
            <p:cNvSpPr/>
            <p:nvPr/>
          </p:nvSpPr>
          <p:spPr>
            <a:xfrm rot="16200000">
              <a:off x="1706809" y="3559023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75FE703-34C0-41FB-AB11-941585D4E88B}"/>
                </a:ext>
              </a:extLst>
            </p:cNvPr>
            <p:cNvSpPr txBox="1"/>
            <p:nvPr/>
          </p:nvSpPr>
          <p:spPr>
            <a:xfrm>
              <a:off x="1814163" y="364750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AA2B34B-E337-48FD-9C97-09E8DA7F25D1}"/>
                </a:ext>
              </a:extLst>
            </p:cNvPr>
            <p:cNvSpPr/>
            <p:nvPr/>
          </p:nvSpPr>
          <p:spPr>
            <a:xfrm rot="16200000">
              <a:off x="1701493" y="2330763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18DA599-4507-475B-8FF6-DEC16C19EC0B}"/>
                </a:ext>
              </a:extLst>
            </p:cNvPr>
            <p:cNvSpPr txBox="1"/>
            <p:nvPr/>
          </p:nvSpPr>
          <p:spPr>
            <a:xfrm>
              <a:off x="1820064" y="240610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43CD02B-A2AF-4D62-BB30-D86C8103433D}"/>
                </a:ext>
              </a:extLst>
            </p:cNvPr>
            <p:cNvSpPr/>
            <p:nvPr/>
          </p:nvSpPr>
          <p:spPr>
            <a:xfrm rot="16200000">
              <a:off x="2894884" y="3557832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9C09CEC-EB3E-4FE9-BD8B-CC868AFC561A}"/>
                </a:ext>
              </a:extLst>
            </p:cNvPr>
            <p:cNvSpPr txBox="1"/>
            <p:nvPr/>
          </p:nvSpPr>
          <p:spPr>
            <a:xfrm>
              <a:off x="3003622" y="364316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0BC36CF-6CD9-40E1-92EE-54EC369DD2FF}"/>
                </a:ext>
              </a:extLst>
            </p:cNvPr>
            <p:cNvSpPr/>
            <p:nvPr/>
          </p:nvSpPr>
          <p:spPr>
            <a:xfrm rot="16200000">
              <a:off x="4072358" y="2889000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5D4F33A-D221-448E-AE88-59AF34D22037}"/>
                </a:ext>
              </a:extLst>
            </p:cNvPr>
            <p:cNvSpPr txBox="1"/>
            <p:nvPr/>
          </p:nvSpPr>
          <p:spPr>
            <a:xfrm>
              <a:off x="4181096" y="297330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4CEB188-3CE5-40A0-8C0B-75DACEDCDBAC}"/>
                </a:ext>
              </a:extLst>
            </p:cNvPr>
            <p:cNvSpPr/>
            <p:nvPr/>
          </p:nvSpPr>
          <p:spPr>
            <a:xfrm rot="16200000">
              <a:off x="2894884" y="2335988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51B73EF-1069-481E-9ADA-E9C848F35B15}"/>
                </a:ext>
              </a:extLst>
            </p:cNvPr>
            <p:cNvSpPr txBox="1"/>
            <p:nvPr/>
          </p:nvSpPr>
          <p:spPr>
            <a:xfrm>
              <a:off x="3012980" y="243022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7B7B2856-A6BC-4F75-8C8A-7B9B1C548D38}"/>
                </a:ext>
              </a:extLst>
            </p:cNvPr>
            <p:cNvCxnSpPr>
              <a:stCxn id="8" idx="5"/>
              <a:endCxn id="12" idx="0"/>
            </p:cNvCxnSpPr>
            <p:nvPr/>
          </p:nvCxnSpPr>
          <p:spPr>
            <a:xfrm flipV="1">
              <a:off x="1047251" y="2600763"/>
              <a:ext cx="654242" cy="3673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334EDE67-D745-41DC-8EB8-5D2DD1C64F16}"/>
                </a:ext>
              </a:extLst>
            </p:cNvPr>
            <p:cNvCxnSpPr>
              <a:cxnSpLocks/>
              <a:stCxn id="10" idx="4"/>
              <a:endCxn id="14" idx="0"/>
            </p:cNvCxnSpPr>
            <p:nvPr/>
          </p:nvCxnSpPr>
          <p:spPr>
            <a:xfrm flipV="1">
              <a:off x="2246809" y="3827832"/>
              <a:ext cx="648075" cy="11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459C403D-3F4A-4FAF-B560-F88724C41867}"/>
                </a:ext>
              </a:extLst>
            </p:cNvPr>
            <p:cNvCxnSpPr>
              <a:cxnSpLocks/>
              <a:stCxn id="12" idx="2"/>
              <a:endCxn id="10" idx="6"/>
            </p:cNvCxnSpPr>
            <p:nvPr/>
          </p:nvCxnSpPr>
          <p:spPr>
            <a:xfrm>
              <a:off x="1971493" y="2870763"/>
              <a:ext cx="5316" cy="6882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E39C2D09-63A1-4284-82D9-C1A0E424E596}"/>
                </a:ext>
              </a:extLst>
            </p:cNvPr>
            <p:cNvCxnSpPr>
              <a:stCxn id="14" idx="4"/>
              <a:endCxn id="16" idx="1"/>
            </p:cNvCxnSpPr>
            <p:nvPr/>
          </p:nvCxnSpPr>
          <p:spPr>
            <a:xfrm flipV="1">
              <a:off x="3434884" y="3349919"/>
              <a:ext cx="716555" cy="4779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2E667CB6-AB06-40D6-92A9-72E58E6AC141}"/>
                </a:ext>
              </a:extLst>
            </p:cNvPr>
            <p:cNvCxnSpPr>
              <a:cxnSpLocks/>
              <a:stCxn id="18" idx="0"/>
              <a:endCxn id="12" idx="4"/>
            </p:cNvCxnSpPr>
            <p:nvPr/>
          </p:nvCxnSpPr>
          <p:spPr>
            <a:xfrm flipH="1" flipV="1">
              <a:off x="2241493" y="2600763"/>
              <a:ext cx="653391" cy="5225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C89BD46-037B-4F47-96FA-6C14E3A2092A}"/>
                </a:ext>
              </a:extLst>
            </p:cNvPr>
            <p:cNvCxnSpPr>
              <a:cxnSpLocks/>
              <a:stCxn id="18" idx="4"/>
              <a:endCxn id="16" idx="7"/>
            </p:cNvCxnSpPr>
            <p:nvPr/>
          </p:nvCxnSpPr>
          <p:spPr>
            <a:xfrm>
              <a:off x="3434884" y="2605988"/>
              <a:ext cx="716555" cy="3620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3907DF76-8065-4A40-A20E-AFF620425850}"/>
                </a:ext>
              </a:extLst>
            </p:cNvPr>
            <p:cNvCxnSpPr>
              <a:cxnSpLocks/>
              <a:stCxn id="8" idx="3"/>
              <a:endCxn id="10" idx="0"/>
            </p:cNvCxnSpPr>
            <p:nvPr/>
          </p:nvCxnSpPr>
          <p:spPr>
            <a:xfrm>
              <a:off x="1047251" y="3349919"/>
              <a:ext cx="659558" cy="4791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6EB4DC43-1F96-497D-BF77-BFFFD0243F4F}"/>
                </a:ext>
              </a:extLst>
            </p:cNvPr>
            <p:cNvCxnSpPr>
              <a:cxnSpLocks/>
              <a:stCxn id="14" idx="6"/>
              <a:endCxn id="18" idx="2"/>
            </p:cNvCxnSpPr>
            <p:nvPr/>
          </p:nvCxnSpPr>
          <p:spPr>
            <a:xfrm flipV="1">
              <a:off x="3164884" y="2875988"/>
              <a:ext cx="0" cy="6818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B4A3CC3-527B-402B-B65C-92A4509AB0E6}"/>
                </a:ext>
              </a:extLst>
            </p:cNvPr>
            <p:cNvSpPr txBox="1"/>
            <p:nvPr/>
          </p:nvSpPr>
          <p:spPr>
            <a:xfrm>
              <a:off x="1131304" y="244766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0A29CCC-C0C7-404F-A368-D901BD3615B1}"/>
                </a:ext>
              </a:extLst>
            </p:cNvPr>
            <p:cNvSpPr txBox="1"/>
            <p:nvPr/>
          </p:nvSpPr>
          <p:spPr>
            <a:xfrm>
              <a:off x="1646523" y="300548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6E901AB-4B35-44A1-A0C2-F9D86A94F7C1}"/>
                </a:ext>
              </a:extLst>
            </p:cNvPr>
            <p:cNvSpPr txBox="1"/>
            <p:nvPr/>
          </p:nvSpPr>
          <p:spPr>
            <a:xfrm>
              <a:off x="2347048" y="228566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172B0E8-999C-4B21-B8B2-370B87487D2F}"/>
                </a:ext>
              </a:extLst>
            </p:cNvPr>
            <p:cNvSpPr txBox="1"/>
            <p:nvPr/>
          </p:nvSpPr>
          <p:spPr>
            <a:xfrm>
              <a:off x="3562970" y="240283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E967283-47E7-4825-BC24-22D3C128697B}"/>
                </a:ext>
              </a:extLst>
            </p:cNvPr>
            <p:cNvSpPr txBox="1"/>
            <p:nvPr/>
          </p:nvSpPr>
          <p:spPr>
            <a:xfrm>
              <a:off x="3654794" y="359766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015D065-0003-450D-8569-B65F9D2CCC8F}"/>
                </a:ext>
              </a:extLst>
            </p:cNvPr>
            <p:cNvSpPr txBox="1"/>
            <p:nvPr/>
          </p:nvSpPr>
          <p:spPr>
            <a:xfrm>
              <a:off x="2371224" y="386075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18AC4AC-9824-4901-8E8B-D926EAD9CB73}"/>
                </a:ext>
              </a:extLst>
            </p:cNvPr>
            <p:cNvSpPr txBox="1"/>
            <p:nvPr/>
          </p:nvSpPr>
          <p:spPr>
            <a:xfrm>
              <a:off x="1153826" y="358887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8807B74-B1B5-4209-ADA4-379915A3A0EC}"/>
                </a:ext>
              </a:extLst>
            </p:cNvPr>
            <p:cNvSpPr txBox="1"/>
            <p:nvPr/>
          </p:nvSpPr>
          <p:spPr>
            <a:xfrm>
              <a:off x="2497283" y="292602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BAA034CA-47DF-4130-BB6D-280FF7E6F035}"/>
                </a:ext>
              </a:extLst>
            </p:cNvPr>
            <p:cNvCxnSpPr>
              <a:cxnSpLocks/>
              <a:stCxn id="12" idx="3"/>
              <a:endCxn id="14" idx="7"/>
            </p:cNvCxnSpPr>
            <p:nvPr/>
          </p:nvCxnSpPr>
          <p:spPr>
            <a:xfrm>
              <a:off x="2162412" y="2791682"/>
              <a:ext cx="811553" cy="8452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2F1E0682-6983-41C9-9EBC-641206BDD2AF}"/>
                </a:ext>
              </a:extLst>
            </p:cNvPr>
            <p:cNvSpPr txBox="1"/>
            <p:nvPr/>
          </p:nvSpPr>
          <p:spPr>
            <a:xfrm>
              <a:off x="3164280" y="303908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  <p:sp>
        <p:nvSpPr>
          <p:cNvPr id="84" name="内容占位符 2">
            <a:extLst>
              <a:ext uri="{FF2B5EF4-FFF2-40B4-BE49-F238E27FC236}">
                <a16:creationId xmlns:a16="http://schemas.microsoft.com/office/drawing/2014/main" id="{ED8C6980-45D7-476B-81ED-96B981229470}"/>
              </a:ext>
            </a:extLst>
          </p:cNvPr>
          <p:cNvSpPr txBox="1">
            <a:spLocks/>
          </p:cNvSpPr>
          <p:nvPr/>
        </p:nvSpPr>
        <p:spPr>
          <a:xfrm>
            <a:off x="557944" y="2593859"/>
            <a:ext cx="3466309" cy="2003872"/>
          </a:xfrm>
          <a:prstGeom prst="rect">
            <a:avLst/>
          </a:prstGeom>
        </p:spPr>
        <p:txBody>
          <a:bodyPr vert="horz" lIns="72000" tIns="72000" rIns="72000" bIns="7200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/>
              <a:t>图中，</a:t>
            </a:r>
            <a:r>
              <a:rPr lang="en-US" altLang="zh-CN" sz="2400" dirty="0"/>
              <a:t>S</a:t>
            </a:r>
            <a:r>
              <a:rPr lang="zh-CN" altLang="en-US" sz="2400" dirty="0"/>
              <a:t>是源点，</a:t>
            </a:r>
            <a:r>
              <a:rPr lang="en-US" altLang="zh-CN" sz="2400" dirty="0"/>
              <a:t>T</a:t>
            </a:r>
            <a:r>
              <a:rPr lang="zh-CN" altLang="en-US" sz="2400" dirty="0"/>
              <a:t>是汇点，</a:t>
            </a:r>
            <a:r>
              <a:rPr lang="en-US" altLang="zh-CN" sz="2400" dirty="0"/>
              <a:t>A~D</a:t>
            </a:r>
            <a:r>
              <a:rPr lang="zh-CN" altLang="en-US" sz="2400" dirty="0"/>
              <a:t>是中间分流</a:t>
            </a:r>
            <a:r>
              <a:rPr lang="en-US" altLang="zh-CN" sz="2400" dirty="0"/>
              <a:t>/</a:t>
            </a:r>
            <a:r>
              <a:rPr lang="zh-CN" altLang="en-US" sz="2400" dirty="0"/>
              <a:t>合流点，有向边表示流向，边权重表示容许的最大流量</a:t>
            </a:r>
          </a:p>
        </p:txBody>
      </p:sp>
    </p:spTree>
    <p:extLst>
      <p:ext uri="{BB962C8B-B14F-4D97-AF65-F5344CB8AC3E}">
        <p14:creationId xmlns:p14="http://schemas.microsoft.com/office/powerpoint/2010/main" val="5797494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A3F43-B5E6-4B6B-964B-684E845F1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Ford-Fulkerson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5177C-DD04-40A1-94B1-83F40A6EA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寻找一条</a:t>
            </a:r>
            <a:r>
              <a:rPr lang="en-US" altLang="zh-CN" dirty="0"/>
              <a:t>S-T</a:t>
            </a:r>
            <a:r>
              <a:rPr lang="zh-CN" altLang="en-US" dirty="0"/>
              <a:t>路径，计算其流量，从原来网络中减去该路径的流量，如此循环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17EE7D-C2C9-4502-B808-0067BF8E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40EC-614D-494D-8971-A7540631F066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0C32A6-6F60-4469-8866-46ECC5DC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37F1-FD36-4395-B0EB-7A074909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59</a:t>
            </a:fld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8C2542CB-C9D9-4C97-9983-A3F1DA154281}"/>
              </a:ext>
            </a:extLst>
          </p:cNvPr>
          <p:cNvGrpSpPr/>
          <p:nvPr/>
        </p:nvGrpSpPr>
        <p:grpSpPr>
          <a:xfrm>
            <a:off x="406312" y="2175436"/>
            <a:ext cx="4026026" cy="1944420"/>
            <a:chOff x="4342335" y="1592213"/>
            <a:chExt cx="4026026" cy="1944420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B40A528-92A7-4B5D-9B8D-3CAD66691BFE}"/>
                </a:ext>
              </a:extLst>
            </p:cNvPr>
            <p:cNvSpPr/>
            <p:nvPr/>
          </p:nvSpPr>
          <p:spPr>
            <a:xfrm rot="16200000">
              <a:off x="4342335" y="2195549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152ECC8-D1ED-441D-ACB4-F18596F4F7BF}"/>
                </a:ext>
              </a:extLst>
            </p:cNvPr>
            <p:cNvSpPr txBox="1"/>
            <p:nvPr/>
          </p:nvSpPr>
          <p:spPr>
            <a:xfrm>
              <a:off x="4451073" y="228550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279DEA1-F22B-47D1-BF45-75E38D97190A}"/>
                </a:ext>
              </a:extLst>
            </p:cNvPr>
            <p:cNvSpPr/>
            <p:nvPr/>
          </p:nvSpPr>
          <p:spPr>
            <a:xfrm rot="16200000">
              <a:off x="5462812" y="2865572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9C1B316-82EB-4B73-959E-0CBCE563FD29}"/>
                </a:ext>
              </a:extLst>
            </p:cNvPr>
            <p:cNvSpPr txBox="1"/>
            <p:nvPr/>
          </p:nvSpPr>
          <p:spPr>
            <a:xfrm>
              <a:off x="5570166" y="295405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463B23B-2CBC-4C19-88AE-B30A5CED334F}"/>
                </a:ext>
              </a:extLst>
            </p:cNvPr>
            <p:cNvSpPr/>
            <p:nvPr/>
          </p:nvSpPr>
          <p:spPr>
            <a:xfrm rot="16200000">
              <a:off x="5457496" y="1637312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9F7E702-EDE3-4CD7-A7B5-87A04EC67A0F}"/>
                </a:ext>
              </a:extLst>
            </p:cNvPr>
            <p:cNvSpPr txBox="1"/>
            <p:nvPr/>
          </p:nvSpPr>
          <p:spPr>
            <a:xfrm>
              <a:off x="5576067" y="17126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FACA946-A50A-4764-A787-B8BE7EDE5864}"/>
                </a:ext>
              </a:extLst>
            </p:cNvPr>
            <p:cNvSpPr/>
            <p:nvPr/>
          </p:nvSpPr>
          <p:spPr>
            <a:xfrm rot="16200000">
              <a:off x="6650887" y="2864381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C300B64-5178-4CDC-A31C-7A9C1530B8B5}"/>
                </a:ext>
              </a:extLst>
            </p:cNvPr>
            <p:cNvSpPr txBox="1"/>
            <p:nvPr/>
          </p:nvSpPr>
          <p:spPr>
            <a:xfrm>
              <a:off x="6759625" y="294971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BD6194F-50D9-4F0C-8BD8-D31105AB08A6}"/>
                </a:ext>
              </a:extLst>
            </p:cNvPr>
            <p:cNvSpPr/>
            <p:nvPr/>
          </p:nvSpPr>
          <p:spPr>
            <a:xfrm rot="16200000">
              <a:off x="7828361" y="2195549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0DF2D05-960A-40B9-94F1-5CD40D73353A}"/>
                </a:ext>
              </a:extLst>
            </p:cNvPr>
            <p:cNvSpPr txBox="1"/>
            <p:nvPr/>
          </p:nvSpPr>
          <p:spPr>
            <a:xfrm>
              <a:off x="7937099" y="227985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22C653E-966E-490B-916D-832AE95B169E}"/>
                </a:ext>
              </a:extLst>
            </p:cNvPr>
            <p:cNvSpPr/>
            <p:nvPr/>
          </p:nvSpPr>
          <p:spPr>
            <a:xfrm rot="16200000">
              <a:off x="6650887" y="1642537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295F6E6-F9AC-4D77-BFB8-225DBC206A4B}"/>
                </a:ext>
              </a:extLst>
            </p:cNvPr>
            <p:cNvSpPr txBox="1"/>
            <p:nvPr/>
          </p:nvSpPr>
          <p:spPr>
            <a:xfrm>
              <a:off x="6768983" y="173676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3B8A458A-FAE6-49D8-AFF1-1B794F0D8E97}"/>
                </a:ext>
              </a:extLst>
            </p:cNvPr>
            <p:cNvCxnSpPr>
              <a:stCxn id="8" idx="5"/>
              <a:endCxn id="12" idx="0"/>
            </p:cNvCxnSpPr>
            <p:nvPr/>
          </p:nvCxnSpPr>
          <p:spPr>
            <a:xfrm flipV="1">
              <a:off x="4803254" y="1907312"/>
              <a:ext cx="654242" cy="3673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B424EA38-E9FD-4ED6-9503-C8578B4A9A5C}"/>
                </a:ext>
              </a:extLst>
            </p:cNvPr>
            <p:cNvCxnSpPr>
              <a:cxnSpLocks/>
              <a:stCxn id="10" idx="4"/>
              <a:endCxn id="14" idx="0"/>
            </p:cNvCxnSpPr>
            <p:nvPr/>
          </p:nvCxnSpPr>
          <p:spPr>
            <a:xfrm flipV="1">
              <a:off x="6002812" y="3134381"/>
              <a:ext cx="648075" cy="11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193B70A5-E743-4153-9906-D004AC5005F3}"/>
                </a:ext>
              </a:extLst>
            </p:cNvPr>
            <p:cNvCxnSpPr>
              <a:cxnSpLocks/>
              <a:stCxn id="12" idx="2"/>
              <a:endCxn id="10" idx="6"/>
            </p:cNvCxnSpPr>
            <p:nvPr/>
          </p:nvCxnSpPr>
          <p:spPr>
            <a:xfrm>
              <a:off x="5727496" y="2177312"/>
              <a:ext cx="5316" cy="6882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7CAF1185-FFAC-4C7C-81A6-1CD2634727E2}"/>
                </a:ext>
              </a:extLst>
            </p:cNvPr>
            <p:cNvCxnSpPr>
              <a:stCxn id="14" idx="4"/>
              <a:endCxn id="16" idx="1"/>
            </p:cNvCxnSpPr>
            <p:nvPr/>
          </p:nvCxnSpPr>
          <p:spPr>
            <a:xfrm flipV="1">
              <a:off x="7190887" y="2656468"/>
              <a:ext cx="716555" cy="4779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C16AB302-37DC-40FA-A091-A07B1FC220DC}"/>
                </a:ext>
              </a:extLst>
            </p:cNvPr>
            <p:cNvCxnSpPr>
              <a:cxnSpLocks/>
              <a:stCxn id="18" idx="0"/>
              <a:endCxn id="12" idx="4"/>
            </p:cNvCxnSpPr>
            <p:nvPr/>
          </p:nvCxnSpPr>
          <p:spPr>
            <a:xfrm flipH="1" flipV="1">
              <a:off x="5997496" y="1907312"/>
              <a:ext cx="653391" cy="5225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C0825B9-6E4B-4D3B-AC25-9A9A90E78AA4}"/>
                </a:ext>
              </a:extLst>
            </p:cNvPr>
            <p:cNvCxnSpPr>
              <a:cxnSpLocks/>
              <a:stCxn id="18" idx="4"/>
              <a:endCxn id="16" idx="7"/>
            </p:cNvCxnSpPr>
            <p:nvPr/>
          </p:nvCxnSpPr>
          <p:spPr>
            <a:xfrm>
              <a:off x="7190887" y="1912537"/>
              <a:ext cx="716555" cy="3620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97F12C7F-D4E3-4435-9F59-D51F4365FD14}"/>
                </a:ext>
              </a:extLst>
            </p:cNvPr>
            <p:cNvCxnSpPr>
              <a:cxnSpLocks/>
              <a:stCxn id="8" idx="3"/>
              <a:endCxn id="10" idx="0"/>
            </p:cNvCxnSpPr>
            <p:nvPr/>
          </p:nvCxnSpPr>
          <p:spPr>
            <a:xfrm>
              <a:off x="4803254" y="2656468"/>
              <a:ext cx="659558" cy="4791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24865023-C79F-487D-ADC9-1508415C0EA6}"/>
                </a:ext>
              </a:extLst>
            </p:cNvPr>
            <p:cNvCxnSpPr>
              <a:cxnSpLocks/>
              <a:stCxn id="14" idx="6"/>
              <a:endCxn id="18" idx="2"/>
            </p:cNvCxnSpPr>
            <p:nvPr/>
          </p:nvCxnSpPr>
          <p:spPr>
            <a:xfrm flipV="1">
              <a:off x="6920887" y="2182537"/>
              <a:ext cx="0" cy="6818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1C9424F-F688-48A3-994E-56D3255AF6ED}"/>
                </a:ext>
              </a:extLst>
            </p:cNvPr>
            <p:cNvSpPr txBox="1"/>
            <p:nvPr/>
          </p:nvSpPr>
          <p:spPr>
            <a:xfrm>
              <a:off x="4887307" y="175421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7EC1C68-B1AE-4889-9783-52565C9B1467}"/>
                </a:ext>
              </a:extLst>
            </p:cNvPr>
            <p:cNvSpPr txBox="1"/>
            <p:nvPr/>
          </p:nvSpPr>
          <p:spPr>
            <a:xfrm>
              <a:off x="5402526" y="231203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0B4C27C-4B56-489B-9C66-A1F043EE5B92}"/>
                </a:ext>
              </a:extLst>
            </p:cNvPr>
            <p:cNvSpPr txBox="1"/>
            <p:nvPr/>
          </p:nvSpPr>
          <p:spPr>
            <a:xfrm>
              <a:off x="6103051" y="159221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6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9BEEFAB-A595-49B0-815F-EA5EB971C7EC}"/>
                </a:ext>
              </a:extLst>
            </p:cNvPr>
            <p:cNvSpPr txBox="1"/>
            <p:nvPr/>
          </p:nvSpPr>
          <p:spPr>
            <a:xfrm>
              <a:off x="7318973" y="170938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B97D22A-753F-4F93-9C9B-B9C4746A4016}"/>
                </a:ext>
              </a:extLst>
            </p:cNvPr>
            <p:cNvSpPr txBox="1"/>
            <p:nvPr/>
          </p:nvSpPr>
          <p:spPr>
            <a:xfrm>
              <a:off x="7410797" y="290421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D301D91-FBC1-4F5A-9361-2161C7310EE9}"/>
                </a:ext>
              </a:extLst>
            </p:cNvPr>
            <p:cNvSpPr txBox="1"/>
            <p:nvPr/>
          </p:nvSpPr>
          <p:spPr>
            <a:xfrm>
              <a:off x="6127227" y="316730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A4DE00D-D5D2-429B-A771-EB43E6BEA631}"/>
                </a:ext>
              </a:extLst>
            </p:cNvPr>
            <p:cNvSpPr txBox="1"/>
            <p:nvPr/>
          </p:nvSpPr>
          <p:spPr>
            <a:xfrm>
              <a:off x="4909829" y="289542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036472C-B23E-4A4C-9E96-98686029DD93}"/>
                </a:ext>
              </a:extLst>
            </p:cNvPr>
            <p:cNvSpPr txBox="1"/>
            <p:nvPr/>
          </p:nvSpPr>
          <p:spPr>
            <a:xfrm>
              <a:off x="6253286" y="223257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73B4786B-45C6-498F-90BC-960D52578D2A}"/>
                </a:ext>
              </a:extLst>
            </p:cNvPr>
            <p:cNvCxnSpPr>
              <a:cxnSpLocks/>
              <a:stCxn id="12" idx="3"/>
              <a:endCxn id="14" idx="7"/>
            </p:cNvCxnSpPr>
            <p:nvPr/>
          </p:nvCxnSpPr>
          <p:spPr>
            <a:xfrm>
              <a:off x="5918415" y="2098231"/>
              <a:ext cx="811553" cy="8452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96415A6-3A2B-4D2F-98B5-726F0C1F5F23}"/>
                </a:ext>
              </a:extLst>
            </p:cNvPr>
            <p:cNvSpPr txBox="1"/>
            <p:nvPr/>
          </p:nvSpPr>
          <p:spPr>
            <a:xfrm>
              <a:off x="6920283" y="234563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5E8A2851-F02D-4C8F-B398-0C8E085CE113}"/>
              </a:ext>
            </a:extLst>
          </p:cNvPr>
          <p:cNvGrpSpPr/>
          <p:nvPr/>
        </p:nvGrpSpPr>
        <p:grpSpPr>
          <a:xfrm>
            <a:off x="4708417" y="2225219"/>
            <a:ext cx="4026026" cy="1899321"/>
            <a:chOff x="4708417" y="2225219"/>
            <a:chExt cx="4026026" cy="1899321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2570EB99-1740-4A2F-B459-DFE32B4BBD76}"/>
                </a:ext>
              </a:extLst>
            </p:cNvPr>
            <p:cNvSpPr/>
            <p:nvPr/>
          </p:nvSpPr>
          <p:spPr>
            <a:xfrm rot="16200000">
              <a:off x="4708417" y="2783456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CB82F61-5EE1-435A-9637-628E16CCEFE9}"/>
                </a:ext>
              </a:extLst>
            </p:cNvPr>
            <p:cNvSpPr txBox="1"/>
            <p:nvPr/>
          </p:nvSpPr>
          <p:spPr>
            <a:xfrm>
              <a:off x="4817155" y="287341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D4900D03-C528-4CB0-BC90-7D1391CE955E}"/>
                </a:ext>
              </a:extLst>
            </p:cNvPr>
            <p:cNvSpPr/>
            <p:nvPr/>
          </p:nvSpPr>
          <p:spPr>
            <a:xfrm rot="16200000">
              <a:off x="5828894" y="3453479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2B19143-115A-4793-B103-45E2A57D455F}"/>
                </a:ext>
              </a:extLst>
            </p:cNvPr>
            <p:cNvSpPr txBox="1"/>
            <p:nvPr/>
          </p:nvSpPr>
          <p:spPr>
            <a:xfrm>
              <a:off x="5936248" y="354196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7F630ACF-2ABF-4F25-B38E-8BB3491D38E7}"/>
                </a:ext>
              </a:extLst>
            </p:cNvPr>
            <p:cNvSpPr/>
            <p:nvPr/>
          </p:nvSpPr>
          <p:spPr>
            <a:xfrm rot="16200000">
              <a:off x="5823578" y="2225219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A64DC825-E8BC-4D60-B4BF-D811FDC11E66}"/>
                </a:ext>
              </a:extLst>
            </p:cNvPr>
            <p:cNvSpPr txBox="1"/>
            <p:nvPr/>
          </p:nvSpPr>
          <p:spPr>
            <a:xfrm>
              <a:off x="5942149" y="230056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EEF2A891-BBD5-4F78-B564-86627E05CB35}"/>
                </a:ext>
              </a:extLst>
            </p:cNvPr>
            <p:cNvSpPr/>
            <p:nvPr/>
          </p:nvSpPr>
          <p:spPr>
            <a:xfrm rot="16200000">
              <a:off x="7016969" y="3452288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EB9ED111-25E9-426E-857E-98A26BCA9A45}"/>
                </a:ext>
              </a:extLst>
            </p:cNvPr>
            <p:cNvSpPr txBox="1"/>
            <p:nvPr/>
          </p:nvSpPr>
          <p:spPr>
            <a:xfrm>
              <a:off x="7125707" y="353762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2A0C49FA-D28C-4C4C-8EC3-76DA05A11045}"/>
                </a:ext>
              </a:extLst>
            </p:cNvPr>
            <p:cNvSpPr/>
            <p:nvPr/>
          </p:nvSpPr>
          <p:spPr>
            <a:xfrm rot="16200000">
              <a:off x="8194443" y="2783456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E64785C2-E053-4C8C-81D6-B55CDAFC7ED5}"/>
                </a:ext>
              </a:extLst>
            </p:cNvPr>
            <p:cNvSpPr txBox="1"/>
            <p:nvPr/>
          </p:nvSpPr>
          <p:spPr>
            <a:xfrm>
              <a:off x="8303181" y="286776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876A052-7563-48B3-A1EB-C457D6DFD517}"/>
                </a:ext>
              </a:extLst>
            </p:cNvPr>
            <p:cNvSpPr/>
            <p:nvPr/>
          </p:nvSpPr>
          <p:spPr>
            <a:xfrm rot="16200000">
              <a:off x="7016969" y="2230444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E24E879F-60B7-4C45-8CEE-5C2208B6654E}"/>
                </a:ext>
              </a:extLst>
            </p:cNvPr>
            <p:cNvSpPr txBox="1"/>
            <p:nvPr/>
          </p:nvSpPr>
          <p:spPr>
            <a:xfrm>
              <a:off x="7135065" y="232467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25C0B786-463D-4CFD-975F-907509B83B18}"/>
                </a:ext>
              </a:extLst>
            </p:cNvPr>
            <p:cNvCxnSpPr>
              <a:stCxn id="40" idx="5"/>
              <a:endCxn id="44" idx="0"/>
            </p:cNvCxnSpPr>
            <p:nvPr/>
          </p:nvCxnSpPr>
          <p:spPr>
            <a:xfrm flipV="1">
              <a:off x="5169336" y="2495219"/>
              <a:ext cx="654242" cy="3673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10E26BC9-737E-41C5-96CF-35CA87D6E79D}"/>
                </a:ext>
              </a:extLst>
            </p:cNvPr>
            <p:cNvCxnSpPr>
              <a:cxnSpLocks/>
              <a:stCxn id="42" idx="4"/>
              <a:endCxn id="46" idx="0"/>
            </p:cNvCxnSpPr>
            <p:nvPr/>
          </p:nvCxnSpPr>
          <p:spPr>
            <a:xfrm flipV="1">
              <a:off x="6368894" y="3722288"/>
              <a:ext cx="648075" cy="11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31452F2C-49B4-44D4-9BE5-C2EF079FF54C}"/>
                </a:ext>
              </a:extLst>
            </p:cNvPr>
            <p:cNvCxnSpPr>
              <a:cxnSpLocks/>
              <a:stCxn id="44" idx="2"/>
              <a:endCxn id="42" idx="6"/>
            </p:cNvCxnSpPr>
            <p:nvPr/>
          </p:nvCxnSpPr>
          <p:spPr>
            <a:xfrm>
              <a:off x="6093578" y="2765219"/>
              <a:ext cx="5316" cy="6882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52D50390-7FF4-4327-9B2E-A8D80FCE19EB}"/>
                </a:ext>
              </a:extLst>
            </p:cNvPr>
            <p:cNvCxnSpPr>
              <a:stCxn id="46" idx="4"/>
              <a:endCxn id="48" idx="1"/>
            </p:cNvCxnSpPr>
            <p:nvPr/>
          </p:nvCxnSpPr>
          <p:spPr>
            <a:xfrm flipV="1">
              <a:off x="7556969" y="3244375"/>
              <a:ext cx="716555" cy="4779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94A9B00D-01CD-43E6-A818-6D7CB513B2DE}"/>
                </a:ext>
              </a:extLst>
            </p:cNvPr>
            <p:cNvCxnSpPr>
              <a:cxnSpLocks/>
              <a:stCxn id="50" idx="4"/>
              <a:endCxn id="48" idx="7"/>
            </p:cNvCxnSpPr>
            <p:nvPr/>
          </p:nvCxnSpPr>
          <p:spPr>
            <a:xfrm>
              <a:off x="7556969" y="2500444"/>
              <a:ext cx="716555" cy="3620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7246BE72-23D7-490C-8E15-C99CEEC158A3}"/>
                </a:ext>
              </a:extLst>
            </p:cNvPr>
            <p:cNvCxnSpPr>
              <a:cxnSpLocks/>
              <a:stCxn id="40" idx="3"/>
              <a:endCxn id="42" idx="0"/>
            </p:cNvCxnSpPr>
            <p:nvPr/>
          </p:nvCxnSpPr>
          <p:spPr>
            <a:xfrm>
              <a:off x="5169336" y="3244375"/>
              <a:ext cx="659558" cy="4791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B322B0A7-93C5-4D45-BDF9-49439BECBC7E}"/>
                </a:ext>
              </a:extLst>
            </p:cNvPr>
            <p:cNvCxnSpPr>
              <a:cxnSpLocks/>
              <a:stCxn id="46" idx="6"/>
              <a:endCxn id="50" idx="2"/>
            </p:cNvCxnSpPr>
            <p:nvPr/>
          </p:nvCxnSpPr>
          <p:spPr>
            <a:xfrm flipV="1">
              <a:off x="7286969" y="2770444"/>
              <a:ext cx="0" cy="6818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15473844-2FC9-4433-B70C-4FB99CFC89B3}"/>
                </a:ext>
              </a:extLst>
            </p:cNvPr>
            <p:cNvSpPr txBox="1"/>
            <p:nvPr/>
          </p:nvSpPr>
          <p:spPr>
            <a:xfrm>
              <a:off x="5253389" y="234212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AF347D36-7160-4F4B-A018-EBD43CBA631E}"/>
                </a:ext>
              </a:extLst>
            </p:cNvPr>
            <p:cNvSpPr txBox="1"/>
            <p:nvPr/>
          </p:nvSpPr>
          <p:spPr>
            <a:xfrm>
              <a:off x="5768608" y="289994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9C82F6C-B706-48CD-A019-A53C6FBF8C45}"/>
                </a:ext>
              </a:extLst>
            </p:cNvPr>
            <p:cNvSpPr txBox="1"/>
            <p:nvPr/>
          </p:nvSpPr>
          <p:spPr>
            <a:xfrm>
              <a:off x="7685055" y="229729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E1B7FCFB-B042-44C9-806F-229306481732}"/>
                </a:ext>
              </a:extLst>
            </p:cNvPr>
            <p:cNvSpPr txBox="1"/>
            <p:nvPr/>
          </p:nvSpPr>
          <p:spPr>
            <a:xfrm>
              <a:off x="7776879" y="349212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67F2C09-F3F3-4DAC-A4B9-2A45F6ECCA9F}"/>
                </a:ext>
              </a:extLst>
            </p:cNvPr>
            <p:cNvSpPr txBox="1"/>
            <p:nvPr/>
          </p:nvSpPr>
          <p:spPr>
            <a:xfrm>
              <a:off x="6493309" y="375520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741EFE91-B7C0-46A9-88AB-D0F7F3D82918}"/>
                </a:ext>
              </a:extLst>
            </p:cNvPr>
            <p:cNvSpPr txBox="1"/>
            <p:nvPr/>
          </p:nvSpPr>
          <p:spPr>
            <a:xfrm>
              <a:off x="5275911" y="348333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85068767-B445-4481-BA07-9B1C0AFDDB2D}"/>
                </a:ext>
              </a:extLst>
            </p:cNvPr>
            <p:cNvSpPr txBox="1"/>
            <p:nvPr/>
          </p:nvSpPr>
          <p:spPr>
            <a:xfrm>
              <a:off x="6619368" y="282048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44434E96-5B54-404A-A696-B047DC4A1C52}"/>
                </a:ext>
              </a:extLst>
            </p:cNvPr>
            <p:cNvCxnSpPr>
              <a:cxnSpLocks/>
              <a:stCxn id="44" idx="3"/>
              <a:endCxn id="46" idx="7"/>
            </p:cNvCxnSpPr>
            <p:nvPr/>
          </p:nvCxnSpPr>
          <p:spPr>
            <a:xfrm>
              <a:off x="6284497" y="2686138"/>
              <a:ext cx="811553" cy="8452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8E0F3F35-1D11-46AE-A1AC-5945DDB3DBCF}"/>
                </a:ext>
              </a:extLst>
            </p:cNvPr>
            <p:cNvSpPr txBox="1"/>
            <p:nvPr/>
          </p:nvSpPr>
          <p:spPr>
            <a:xfrm>
              <a:off x="7286365" y="293354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A324AC15-4E93-4117-BE23-6D83F7BA14B9}"/>
              </a:ext>
            </a:extLst>
          </p:cNvPr>
          <p:cNvGrpSpPr/>
          <p:nvPr/>
        </p:nvGrpSpPr>
        <p:grpSpPr>
          <a:xfrm>
            <a:off x="406312" y="4344543"/>
            <a:ext cx="4026026" cy="1899321"/>
            <a:chOff x="406312" y="4344543"/>
            <a:chExt cx="4026026" cy="1899321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03DF6241-9D3A-4570-8240-15D914636253}"/>
                </a:ext>
              </a:extLst>
            </p:cNvPr>
            <p:cNvSpPr/>
            <p:nvPr/>
          </p:nvSpPr>
          <p:spPr>
            <a:xfrm rot="16200000">
              <a:off x="406312" y="4902780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9C3E7F12-1EDA-46DB-AA1C-198351C2801D}"/>
                </a:ext>
              </a:extLst>
            </p:cNvPr>
            <p:cNvSpPr txBox="1"/>
            <p:nvPr/>
          </p:nvSpPr>
          <p:spPr>
            <a:xfrm>
              <a:off x="515050" y="499273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BC898C02-9401-4D15-96A4-3EC10AC01B2B}"/>
                </a:ext>
              </a:extLst>
            </p:cNvPr>
            <p:cNvSpPr/>
            <p:nvPr/>
          </p:nvSpPr>
          <p:spPr>
            <a:xfrm rot="16200000">
              <a:off x="1526789" y="5572803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9B1E847C-226B-42B2-A1F9-E40BD84945EE}"/>
                </a:ext>
              </a:extLst>
            </p:cNvPr>
            <p:cNvSpPr txBox="1"/>
            <p:nvPr/>
          </p:nvSpPr>
          <p:spPr>
            <a:xfrm>
              <a:off x="1634143" y="566128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02ECFC56-1AA3-45E4-8B04-2A05A6F406A4}"/>
                </a:ext>
              </a:extLst>
            </p:cNvPr>
            <p:cNvSpPr/>
            <p:nvPr/>
          </p:nvSpPr>
          <p:spPr>
            <a:xfrm rot="16200000">
              <a:off x="1521473" y="4344543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58EF6928-703E-4D68-96D4-C2B651661C9F}"/>
                </a:ext>
              </a:extLst>
            </p:cNvPr>
            <p:cNvSpPr txBox="1"/>
            <p:nvPr/>
          </p:nvSpPr>
          <p:spPr>
            <a:xfrm>
              <a:off x="1640044" y="441988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906B4E60-2358-4FA2-88EE-826B0756C91C}"/>
                </a:ext>
              </a:extLst>
            </p:cNvPr>
            <p:cNvSpPr/>
            <p:nvPr/>
          </p:nvSpPr>
          <p:spPr>
            <a:xfrm rot="16200000">
              <a:off x="2714864" y="5571612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7B0BB0E6-E8D7-4555-A2B4-E54D1A2B5D67}"/>
                </a:ext>
              </a:extLst>
            </p:cNvPr>
            <p:cNvSpPr txBox="1"/>
            <p:nvPr/>
          </p:nvSpPr>
          <p:spPr>
            <a:xfrm>
              <a:off x="2823602" y="565694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F9680E2A-6E73-4367-BFBC-A682B0195872}"/>
                </a:ext>
              </a:extLst>
            </p:cNvPr>
            <p:cNvSpPr/>
            <p:nvPr/>
          </p:nvSpPr>
          <p:spPr>
            <a:xfrm rot="16200000">
              <a:off x="3892338" y="4902780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DCDE7EAD-A1FF-41B2-8507-4EC58155AA28}"/>
                </a:ext>
              </a:extLst>
            </p:cNvPr>
            <p:cNvSpPr txBox="1"/>
            <p:nvPr/>
          </p:nvSpPr>
          <p:spPr>
            <a:xfrm>
              <a:off x="4001076" y="498708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1E99BB37-6E87-4A54-B17C-A2C75FEFFED4}"/>
                </a:ext>
              </a:extLst>
            </p:cNvPr>
            <p:cNvSpPr/>
            <p:nvPr/>
          </p:nvSpPr>
          <p:spPr>
            <a:xfrm rot="16200000">
              <a:off x="2714864" y="4349768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EFA77174-7192-4E1C-80E5-A3552A085826}"/>
                </a:ext>
              </a:extLst>
            </p:cNvPr>
            <p:cNvSpPr txBox="1"/>
            <p:nvPr/>
          </p:nvSpPr>
          <p:spPr>
            <a:xfrm>
              <a:off x="2832960" y="444400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8AD72E57-8B7A-4812-AA31-203A408E147D}"/>
                </a:ext>
              </a:extLst>
            </p:cNvPr>
            <p:cNvCxnSpPr>
              <a:stCxn id="72" idx="5"/>
              <a:endCxn id="76" idx="0"/>
            </p:cNvCxnSpPr>
            <p:nvPr/>
          </p:nvCxnSpPr>
          <p:spPr>
            <a:xfrm flipV="1">
              <a:off x="867231" y="4614543"/>
              <a:ext cx="654242" cy="3673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2A9B3007-D194-4CE0-AC7F-E3D5316EBFB0}"/>
                </a:ext>
              </a:extLst>
            </p:cNvPr>
            <p:cNvCxnSpPr>
              <a:cxnSpLocks/>
              <a:stCxn id="74" idx="4"/>
              <a:endCxn id="78" idx="0"/>
            </p:cNvCxnSpPr>
            <p:nvPr/>
          </p:nvCxnSpPr>
          <p:spPr>
            <a:xfrm flipV="1">
              <a:off x="2066789" y="5841612"/>
              <a:ext cx="648075" cy="11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1EAC1C41-262A-480A-9A63-C43047E99783}"/>
                </a:ext>
              </a:extLst>
            </p:cNvPr>
            <p:cNvCxnSpPr>
              <a:cxnSpLocks/>
              <a:stCxn id="76" idx="2"/>
              <a:endCxn id="74" idx="6"/>
            </p:cNvCxnSpPr>
            <p:nvPr/>
          </p:nvCxnSpPr>
          <p:spPr>
            <a:xfrm>
              <a:off x="1791473" y="4884543"/>
              <a:ext cx="5316" cy="6882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1F1BF340-8C66-4250-B300-79F42F4B39A0}"/>
                </a:ext>
              </a:extLst>
            </p:cNvPr>
            <p:cNvCxnSpPr>
              <a:stCxn id="78" idx="4"/>
              <a:endCxn id="80" idx="1"/>
            </p:cNvCxnSpPr>
            <p:nvPr/>
          </p:nvCxnSpPr>
          <p:spPr>
            <a:xfrm flipV="1">
              <a:off x="3254864" y="5363699"/>
              <a:ext cx="716555" cy="4779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0349BACA-BFB1-4EAC-9B28-00D1E5F65024}"/>
                </a:ext>
              </a:extLst>
            </p:cNvPr>
            <p:cNvCxnSpPr>
              <a:cxnSpLocks/>
              <a:stCxn id="82" idx="4"/>
              <a:endCxn id="80" idx="7"/>
            </p:cNvCxnSpPr>
            <p:nvPr/>
          </p:nvCxnSpPr>
          <p:spPr>
            <a:xfrm>
              <a:off x="3254864" y="4619768"/>
              <a:ext cx="716555" cy="3620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A862C8A0-8B74-416B-9886-C28A51159BE7}"/>
                </a:ext>
              </a:extLst>
            </p:cNvPr>
            <p:cNvCxnSpPr>
              <a:cxnSpLocks/>
              <a:stCxn id="72" idx="3"/>
              <a:endCxn id="74" idx="0"/>
            </p:cNvCxnSpPr>
            <p:nvPr/>
          </p:nvCxnSpPr>
          <p:spPr>
            <a:xfrm>
              <a:off x="867231" y="5363699"/>
              <a:ext cx="659558" cy="4791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AF1EB0D8-3C31-420C-A0F5-5896A9D8FE3B}"/>
                </a:ext>
              </a:extLst>
            </p:cNvPr>
            <p:cNvCxnSpPr>
              <a:cxnSpLocks/>
              <a:stCxn id="78" idx="6"/>
              <a:endCxn id="82" idx="2"/>
            </p:cNvCxnSpPr>
            <p:nvPr/>
          </p:nvCxnSpPr>
          <p:spPr>
            <a:xfrm flipV="1">
              <a:off x="2984864" y="4889768"/>
              <a:ext cx="0" cy="6818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91610EA2-6877-41FF-A57A-3C771454C2FE}"/>
                </a:ext>
              </a:extLst>
            </p:cNvPr>
            <p:cNvSpPr txBox="1"/>
            <p:nvPr/>
          </p:nvSpPr>
          <p:spPr>
            <a:xfrm>
              <a:off x="951284" y="446144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173C13D8-749F-4E16-BAAF-49DC4480CC88}"/>
                </a:ext>
              </a:extLst>
            </p:cNvPr>
            <p:cNvSpPr txBox="1"/>
            <p:nvPr/>
          </p:nvSpPr>
          <p:spPr>
            <a:xfrm>
              <a:off x="1466503" y="501926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A0101195-0B32-45AA-B10A-95FDD24CFA79}"/>
                </a:ext>
              </a:extLst>
            </p:cNvPr>
            <p:cNvSpPr txBox="1"/>
            <p:nvPr/>
          </p:nvSpPr>
          <p:spPr>
            <a:xfrm>
              <a:off x="3382950" y="44166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3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A97BDE7E-6903-467E-9113-2998889799C7}"/>
                </a:ext>
              </a:extLst>
            </p:cNvPr>
            <p:cNvSpPr txBox="1"/>
            <p:nvPr/>
          </p:nvSpPr>
          <p:spPr>
            <a:xfrm>
              <a:off x="3474774" y="561144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A6ED076E-8867-4072-88F6-A6447ED08EC6}"/>
                </a:ext>
              </a:extLst>
            </p:cNvPr>
            <p:cNvSpPr txBox="1"/>
            <p:nvPr/>
          </p:nvSpPr>
          <p:spPr>
            <a:xfrm>
              <a:off x="2191204" y="587453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05166D68-925F-48BB-8395-2E0DE3D76681}"/>
                </a:ext>
              </a:extLst>
            </p:cNvPr>
            <p:cNvSpPr txBox="1"/>
            <p:nvPr/>
          </p:nvSpPr>
          <p:spPr>
            <a:xfrm>
              <a:off x="973806" y="560265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74C8E269-9F0C-4564-9BDC-BF3703D75ED7}"/>
                </a:ext>
              </a:extLst>
            </p:cNvPr>
            <p:cNvSpPr txBox="1"/>
            <p:nvPr/>
          </p:nvSpPr>
          <p:spPr>
            <a:xfrm>
              <a:off x="2317263" y="493980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445BDDD4-5F93-4A0B-9F23-ED0DACFC8548}"/>
                </a:ext>
              </a:extLst>
            </p:cNvPr>
            <p:cNvCxnSpPr>
              <a:cxnSpLocks/>
              <a:stCxn id="76" idx="3"/>
              <a:endCxn id="78" idx="7"/>
            </p:cNvCxnSpPr>
            <p:nvPr/>
          </p:nvCxnSpPr>
          <p:spPr>
            <a:xfrm>
              <a:off x="1982392" y="4805462"/>
              <a:ext cx="811553" cy="8452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EB5199BF-C3E7-47CA-836E-E83410989827}"/>
                </a:ext>
              </a:extLst>
            </p:cNvPr>
            <p:cNvSpPr txBox="1"/>
            <p:nvPr/>
          </p:nvSpPr>
          <p:spPr>
            <a:xfrm>
              <a:off x="2984260" y="505286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B4569351-2E53-4835-932C-05CD96A8A90E}"/>
              </a:ext>
            </a:extLst>
          </p:cNvPr>
          <p:cNvGrpSpPr/>
          <p:nvPr/>
        </p:nvGrpSpPr>
        <p:grpSpPr>
          <a:xfrm>
            <a:off x="4708417" y="4344543"/>
            <a:ext cx="4026026" cy="1899321"/>
            <a:chOff x="4708417" y="4344543"/>
            <a:chExt cx="4026026" cy="1899321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A30FAB71-EBD1-4EE7-98FA-BDA8A59C5140}"/>
                </a:ext>
              </a:extLst>
            </p:cNvPr>
            <p:cNvSpPr/>
            <p:nvPr/>
          </p:nvSpPr>
          <p:spPr>
            <a:xfrm rot="16200000">
              <a:off x="4708417" y="4902780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ABC4625B-CCD2-4A52-B2F0-689709876BE6}"/>
                </a:ext>
              </a:extLst>
            </p:cNvPr>
            <p:cNvSpPr txBox="1"/>
            <p:nvPr/>
          </p:nvSpPr>
          <p:spPr>
            <a:xfrm>
              <a:off x="4817155" y="499273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03B4A9DA-F228-4352-B947-4B49D1F1B69A}"/>
                </a:ext>
              </a:extLst>
            </p:cNvPr>
            <p:cNvSpPr/>
            <p:nvPr/>
          </p:nvSpPr>
          <p:spPr>
            <a:xfrm rot="16200000">
              <a:off x="5828894" y="5572803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FFE30E05-1006-455F-B78F-D2A789D8BF2D}"/>
                </a:ext>
              </a:extLst>
            </p:cNvPr>
            <p:cNvSpPr txBox="1"/>
            <p:nvPr/>
          </p:nvSpPr>
          <p:spPr>
            <a:xfrm>
              <a:off x="5936248" y="566128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75DA994E-0FE0-414A-ABE5-47B859B1E766}"/>
                </a:ext>
              </a:extLst>
            </p:cNvPr>
            <p:cNvSpPr/>
            <p:nvPr/>
          </p:nvSpPr>
          <p:spPr>
            <a:xfrm rot="16200000">
              <a:off x="5823578" y="4344543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17090DA8-EDB3-4B00-8A25-C63B541EB2FD}"/>
                </a:ext>
              </a:extLst>
            </p:cNvPr>
            <p:cNvSpPr txBox="1"/>
            <p:nvPr/>
          </p:nvSpPr>
          <p:spPr>
            <a:xfrm>
              <a:off x="5942149" y="441988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7C279347-20D0-467B-8DE3-7968D6368C32}"/>
                </a:ext>
              </a:extLst>
            </p:cNvPr>
            <p:cNvSpPr/>
            <p:nvPr/>
          </p:nvSpPr>
          <p:spPr>
            <a:xfrm rot="16200000">
              <a:off x="7016969" y="5571612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22176481-12CF-4EE3-818E-0164AA8B0CA9}"/>
                </a:ext>
              </a:extLst>
            </p:cNvPr>
            <p:cNvSpPr txBox="1"/>
            <p:nvPr/>
          </p:nvSpPr>
          <p:spPr>
            <a:xfrm>
              <a:off x="7125707" y="565694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CF3613A9-D10F-4598-95EC-E8D708FB320C}"/>
                </a:ext>
              </a:extLst>
            </p:cNvPr>
            <p:cNvSpPr/>
            <p:nvPr/>
          </p:nvSpPr>
          <p:spPr>
            <a:xfrm rot="16200000">
              <a:off x="8194443" y="4902780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22F7AEC9-9E0A-4D4E-8B29-6BD73F5858F3}"/>
                </a:ext>
              </a:extLst>
            </p:cNvPr>
            <p:cNvSpPr txBox="1"/>
            <p:nvPr/>
          </p:nvSpPr>
          <p:spPr>
            <a:xfrm>
              <a:off x="8303181" y="498708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7E6F1666-C41A-4D95-B21A-27B2321E8709}"/>
                </a:ext>
              </a:extLst>
            </p:cNvPr>
            <p:cNvSpPr/>
            <p:nvPr/>
          </p:nvSpPr>
          <p:spPr>
            <a:xfrm rot="16200000">
              <a:off x="7016969" y="4349768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A37F8209-9966-4524-8545-2C3B88D5CFD4}"/>
                </a:ext>
              </a:extLst>
            </p:cNvPr>
            <p:cNvSpPr txBox="1"/>
            <p:nvPr/>
          </p:nvSpPr>
          <p:spPr>
            <a:xfrm>
              <a:off x="7135065" y="444400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D4BA9832-3033-4517-B734-35E53A93852F}"/>
                </a:ext>
              </a:extLst>
            </p:cNvPr>
            <p:cNvCxnSpPr>
              <a:stCxn id="102" idx="5"/>
              <a:endCxn id="106" idx="0"/>
            </p:cNvCxnSpPr>
            <p:nvPr/>
          </p:nvCxnSpPr>
          <p:spPr>
            <a:xfrm flipV="1">
              <a:off x="5169336" y="4614543"/>
              <a:ext cx="654242" cy="3673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1DCBB743-FAF9-4E1B-9194-8A607E3167C2}"/>
                </a:ext>
              </a:extLst>
            </p:cNvPr>
            <p:cNvCxnSpPr>
              <a:cxnSpLocks/>
              <a:stCxn id="104" idx="4"/>
              <a:endCxn id="108" idx="0"/>
            </p:cNvCxnSpPr>
            <p:nvPr/>
          </p:nvCxnSpPr>
          <p:spPr>
            <a:xfrm flipV="1">
              <a:off x="6368894" y="5841612"/>
              <a:ext cx="648075" cy="11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C3BB3185-CECF-4B1F-AC9D-AB5E5F553C67}"/>
                </a:ext>
              </a:extLst>
            </p:cNvPr>
            <p:cNvCxnSpPr>
              <a:cxnSpLocks/>
              <a:stCxn id="106" idx="2"/>
              <a:endCxn id="104" idx="6"/>
            </p:cNvCxnSpPr>
            <p:nvPr/>
          </p:nvCxnSpPr>
          <p:spPr>
            <a:xfrm>
              <a:off x="6093578" y="4884543"/>
              <a:ext cx="5316" cy="6882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EDC517B2-4D58-41CD-A194-DE8E99BC3C50}"/>
                </a:ext>
              </a:extLst>
            </p:cNvPr>
            <p:cNvCxnSpPr>
              <a:stCxn id="108" idx="4"/>
              <a:endCxn id="110" idx="1"/>
            </p:cNvCxnSpPr>
            <p:nvPr/>
          </p:nvCxnSpPr>
          <p:spPr>
            <a:xfrm flipV="1">
              <a:off x="7556969" y="5363699"/>
              <a:ext cx="716555" cy="4779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6B4FA10B-8C01-43B8-8E6E-A979B946B6F4}"/>
                </a:ext>
              </a:extLst>
            </p:cNvPr>
            <p:cNvCxnSpPr>
              <a:cxnSpLocks/>
              <a:stCxn id="102" idx="3"/>
              <a:endCxn id="104" idx="0"/>
            </p:cNvCxnSpPr>
            <p:nvPr/>
          </p:nvCxnSpPr>
          <p:spPr>
            <a:xfrm>
              <a:off x="5169336" y="5363699"/>
              <a:ext cx="659558" cy="4791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484DE357-311A-43C9-8952-1E85E22E8373}"/>
                </a:ext>
              </a:extLst>
            </p:cNvPr>
            <p:cNvCxnSpPr>
              <a:cxnSpLocks/>
              <a:stCxn id="108" idx="6"/>
              <a:endCxn id="112" idx="2"/>
            </p:cNvCxnSpPr>
            <p:nvPr/>
          </p:nvCxnSpPr>
          <p:spPr>
            <a:xfrm flipV="1">
              <a:off x="7286969" y="4889768"/>
              <a:ext cx="0" cy="6818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9ADDE247-B173-49A2-940B-EDD58A767FA2}"/>
                </a:ext>
              </a:extLst>
            </p:cNvPr>
            <p:cNvSpPr txBox="1"/>
            <p:nvPr/>
          </p:nvSpPr>
          <p:spPr>
            <a:xfrm>
              <a:off x="5253389" y="446144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F81C4AD2-90E3-4F8E-A4D7-16A77D0DC3A4}"/>
                </a:ext>
              </a:extLst>
            </p:cNvPr>
            <p:cNvSpPr txBox="1"/>
            <p:nvPr/>
          </p:nvSpPr>
          <p:spPr>
            <a:xfrm>
              <a:off x="5768608" y="501926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1D57640F-E2D1-47CB-93A6-B422DF20608E}"/>
                </a:ext>
              </a:extLst>
            </p:cNvPr>
            <p:cNvSpPr txBox="1"/>
            <p:nvPr/>
          </p:nvSpPr>
          <p:spPr>
            <a:xfrm>
              <a:off x="7776879" y="561144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EFDD9DBA-FD5A-4092-81C8-EEB8A0A966A8}"/>
                </a:ext>
              </a:extLst>
            </p:cNvPr>
            <p:cNvSpPr txBox="1"/>
            <p:nvPr/>
          </p:nvSpPr>
          <p:spPr>
            <a:xfrm>
              <a:off x="6493309" y="587453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18B2E6F7-8DB6-4CA4-94F8-AD6BA21BD974}"/>
                </a:ext>
              </a:extLst>
            </p:cNvPr>
            <p:cNvSpPr txBox="1"/>
            <p:nvPr/>
          </p:nvSpPr>
          <p:spPr>
            <a:xfrm>
              <a:off x="5275911" y="560265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B1348FAB-E89E-48DE-AC57-EEAEE54660EA}"/>
                </a:ext>
              </a:extLst>
            </p:cNvPr>
            <p:cNvSpPr txBox="1"/>
            <p:nvPr/>
          </p:nvSpPr>
          <p:spPr>
            <a:xfrm>
              <a:off x="6619368" y="493980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F63ABA44-180E-4E64-A2E1-5F9C8C90F44D}"/>
                </a:ext>
              </a:extLst>
            </p:cNvPr>
            <p:cNvCxnSpPr>
              <a:cxnSpLocks/>
              <a:stCxn id="106" idx="3"/>
              <a:endCxn id="108" idx="7"/>
            </p:cNvCxnSpPr>
            <p:nvPr/>
          </p:nvCxnSpPr>
          <p:spPr>
            <a:xfrm>
              <a:off x="6284497" y="4805462"/>
              <a:ext cx="811553" cy="8452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C25B4875-F153-47A7-87C5-7E398026301D}"/>
                </a:ext>
              </a:extLst>
            </p:cNvPr>
            <p:cNvSpPr txBox="1"/>
            <p:nvPr/>
          </p:nvSpPr>
          <p:spPr>
            <a:xfrm>
              <a:off x="7286365" y="505286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8901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图的基本操作</a:t>
            </a:r>
            <a:endParaRPr lang="en-US" altLang="zh-CN" b="1" dirty="0"/>
          </a:p>
          <a:p>
            <a:r>
              <a:rPr lang="zh-CN" altLang="en-US" dirty="0"/>
              <a:t>创建、销毁</a:t>
            </a:r>
            <a:endParaRPr lang="en-US" altLang="zh-CN" dirty="0"/>
          </a:p>
          <a:p>
            <a:r>
              <a:rPr lang="zh-CN" altLang="en-US" dirty="0"/>
              <a:t>遍历：深度优先、广度优先</a:t>
            </a:r>
            <a:endParaRPr lang="en-US" altLang="zh-CN" dirty="0"/>
          </a:p>
          <a:p>
            <a:r>
              <a:rPr lang="zh-CN" altLang="en-US" dirty="0"/>
              <a:t>对顶点的操作：增加、删除、访问、修改</a:t>
            </a:r>
            <a:endParaRPr lang="en-US" altLang="zh-CN" dirty="0"/>
          </a:p>
          <a:p>
            <a:r>
              <a:rPr lang="zh-CN" altLang="en-US" dirty="0"/>
              <a:t>对边的操作：增加、删除、访问、修改权</a:t>
            </a:r>
            <a:endParaRPr lang="en-US" altLang="zh-CN" dirty="0"/>
          </a:p>
          <a:p>
            <a:r>
              <a:rPr lang="en-US" altLang="zh-CN" dirty="0"/>
              <a:t>ADT Graph (</a:t>
            </a:r>
            <a:r>
              <a:rPr lang="zh-CN" altLang="en-US" dirty="0"/>
              <a:t>课本</a:t>
            </a:r>
            <a:r>
              <a:rPr lang="en-US" altLang="zh-CN" dirty="0"/>
              <a:t>PP.148~149)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C621-2818-40F4-A970-C4A7ACCE77CC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1634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735EA8-8AFF-43B1-A410-A4135E9D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7823-571F-4AF6-90F5-F254DE5CF443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6D3ED6-68FE-40B6-AE45-08953DFE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22EBD7-B592-42E6-9CCC-FF19B8EF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60</a:t>
            </a:fld>
            <a:endParaRPr lang="zh-CN" altLang="en-US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3CA8939-3ECA-42D2-93A5-3FE47709CFBC}"/>
              </a:ext>
            </a:extLst>
          </p:cNvPr>
          <p:cNvGrpSpPr/>
          <p:nvPr/>
        </p:nvGrpSpPr>
        <p:grpSpPr>
          <a:xfrm>
            <a:off x="432000" y="630000"/>
            <a:ext cx="4026026" cy="1899321"/>
            <a:chOff x="432000" y="630000"/>
            <a:chExt cx="4026026" cy="1899321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BFFD532-2374-48AD-A3B6-3682D85F81AD}"/>
                </a:ext>
              </a:extLst>
            </p:cNvPr>
            <p:cNvSpPr/>
            <p:nvPr/>
          </p:nvSpPr>
          <p:spPr>
            <a:xfrm rot="16200000">
              <a:off x="432000" y="1188237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0E284AF-D733-4950-82B1-4DEF6A5058C3}"/>
                </a:ext>
              </a:extLst>
            </p:cNvPr>
            <p:cNvSpPr txBox="1"/>
            <p:nvPr/>
          </p:nvSpPr>
          <p:spPr>
            <a:xfrm>
              <a:off x="540738" y="127819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A0747D1-8A8D-4899-A725-2ECFF5A242ED}"/>
                </a:ext>
              </a:extLst>
            </p:cNvPr>
            <p:cNvSpPr/>
            <p:nvPr/>
          </p:nvSpPr>
          <p:spPr>
            <a:xfrm rot="16200000">
              <a:off x="1552477" y="1858260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FB8CC1E-DC76-48D5-B861-0DC5E9C65437}"/>
                </a:ext>
              </a:extLst>
            </p:cNvPr>
            <p:cNvSpPr txBox="1"/>
            <p:nvPr/>
          </p:nvSpPr>
          <p:spPr>
            <a:xfrm>
              <a:off x="1659831" y="194674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411DE6E-422F-40F2-B7EB-D17CB15F2090}"/>
                </a:ext>
              </a:extLst>
            </p:cNvPr>
            <p:cNvSpPr/>
            <p:nvPr/>
          </p:nvSpPr>
          <p:spPr>
            <a:xfrm rot="16200000">
              <a:off x="1547161" y="630000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87C26B1-C908-460D-8BE2-B774B68E7FFA}"/>
                </a:ext>
              </a:extLst>
            </p:cNvPr>
            <p:cNvSpPr txBox="1"/>
            <p:nvPr/>
          </p:nvSpPr>
          <p:spPr>
            <a:xfrm>
              <a:off x="1665732" y="70534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5D4B753-211F-4038-B4F3-1F7CB1BB7746}"/>
                </a:ext>
              </a:extLst>
            </p:cNvPr>
            <p:cNvSpPr/>
            <p:nvPr/>
          </p:nvSpPr>
          <p:spPr>
            <a:xfrm rot="16200000">
              <a:off x="2740552" y="1857069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2F06272-8961-4107-89B9-1F1D410F1987}"/>
                </a:ext>
              </a:extLst>
            </p:cNvPr>
            <p:cNvSpPr txBox="1"/>
            <p:nvPr/>
          </p:nvSpPr>
          <p:spPr>
            <a:xfrm>
              <a:off x="2849290" y="194240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9F965F4-1268-499B-9A08-A19B72F94A11}"/>
                </a:ext>
              </a:extLst>
            </p:cNvPr>
            <p:cNvSpPr/>
            <p:nvPr/>
          </p:nvSpPr>
          <p:spPr>
            <a:xfrm rot="16200000">
              <a:off x="3918026" y="1188237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C060FEB-3375-4EBF-93A1-1D83A7178459}"/>
                </a:ext>
              </a:extLst>
            </p:cNvPr>
            <p:cNvSpPr txBox="1"/>
            <p:nvPr/>
          </p:nvSpPr>
          <p:spPr>
            <a:xfrm>
              <a:off x="4026764" y="127254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5D48F3B2-D18C-41F3-B768-0F537BDAC2F4}"/>
                </a:ext>
              </a:extLst>
            </p:cNvPr>
            <p:cNvSpPr/>
            <p:nvPr/>
          </p:nvSpPr>
          <p:spPr>
            <a:xfrm rot="16200000">
              <a:off x="2740552" y="635225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7F4BF90-9F7F-4939-B02D-02F5C9D75936}"/>
                </a:ext>
              </a:extLst>
            </p:cNvPr>
            <p:cNvSpPr txBox="1"/>
            <p:nvPr/>
          </p:nvSpPr>
          <p:spPr>
            <a:xfrm>
              <a:off x="2858648" y="72945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9C72CB2-8B48-41CC-8495-16980A6C32E1}"/>
                </a:ext>
              </a:extLst>
            </p:cNvPr>
            <p:cNvCxnSpPr>
              <a:stCxn id="7" idx="5"/>
              <a:endCxn id="11" idx="0"/>
            </p:cNvCxnSpPr>
            <p:nvPr/>
          </p:nvCxnSpPr>
          <p:spPr>
            <a:xfrm flipV="1">
              <a:off x="892919" y="900000"/>
              <a:ext cx="654242" cy="3673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D9CE8D83-3A90-49FA-B193-F4B3C9FB1169}"/>
                </a:ext>
              </a:extLst>
            </p:cNvPr>
            <p:cNvCxnSpPr>
              <a:cxnSpLocks/>
              <a:stCxn id="9" idx="4"/>
              <a:endCxn id="13" idx="0"/>
            </p:cNvCxnSpPr>
            <p:nvPr/>
          </p:nvCxnSpPr>
          <p:spPr>
            <a:xfrm flipV="1">
              <a:off x="2092477" y="2127069"/>
              <a:ext cx="648075" cy="11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4ED3D7F9-2C98-4403-9158-FF1E02DE9F4A}"/>
                </a:ext>
              </a:extLst>
            </p:cNvPr>
            <p:cNvCxnSpPr>
              <a:cxnSpLocks/>
              <a:stCxn id="11" idx="2"/>
              <a:endCxn id="9" idx="6"/>
            </p:cNvCxnSpPr>
            <p:nvPr/>
          </p:nvCxnSpPr>
          <p:spPr>
            <a:xfrm>
              <a:off x="1817161" y="1170000"/>
              <a:ext cx="5316" cy="6882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31369033-430A-470E-BE26-D33568E5A5A6}"/>
                </a:ext>
              </a:extLst>
            </p:cNvPr>
            <p:cNvCxnSpPr>
              <a:stCxn id="13" idx="4"/>
              <a:endCxn id="15" idx="1"/>
            </p:cNvCxnSpPr>
            <p:nvPr/>
          </p:nvCxnSpPr>
          <p:spPr>
            <a:xfrm flipV="1">
              <a:off x="3280552" y="1649156"/>
              <a:ext cx="716555" cy="4779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482362EB-8B3D-4B02-926F-739CAA0DC53B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>
              <a:off x="892919" y="1649156"/>
              <a:ext cx="659558" cy="4791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DA74A9E7-7A6E-4ECA-B14C-7E62F1F9DD08}"/>
                </a:ext>
              </a:extLst>
            </p:cNvPr>
            <p:cNvCxnSpPr>
              <a:cxnSpLocks/>
              <a:stCxn id="13" idx="6"/>
              <a:endCxn id="17" idx="2"/>
            </p:cNvCxnSpPr>
            <p:nvPr/>
          </p:nvCxnSpPr>
          <p:spPr>
            <a:xfrm flipV="1">
              <a:off x="3010552" y="1175225"/>
              <a:ext cx="0" cy="6818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6F75395-CF05-4C6B-A1AE-F174D30F4516}"/>
                </a:ext>
              </a:extLst>
            </p:cNvPr>
            <p:cNvSpPr txBox="1"/>
            <p:nvPr/>
          </p:nvSpPr>
          <p:spPr>
            <a:xfrm>
              <a:off x="976972" y="74690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3D6C080-FEE6-47E4-9C03-3559E4AF151E}"/>
                </a:ext>
              </a:extLst>
            </p:cNvPr>
            <p:cNvSpPr txBox="1"/>
            <p:nvPr/>
          </p:nvSpPr>
          <p:spPr>
            <a:xfrm>
              <a:off x="1492191" y="130472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E8DF1AB-CF35-4208-A3EA-9E6AC954ECAA}"/>
                </a:ext>
              </a:extLst>
            </p:cNvPr>
            <p:cNvSpPr txBox="1"/>
            <p:nvPr/>
          </p:nvSpPr>
          <p:spPr>
            <a:xfrm>
              <a:off x="3500462" y="189690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2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AA89D09-1393-40A4-B42E-B21D52D92764}"/>
                </a:ext>
              </a:extLst>
            </p:cNvPr>
            <p:cNvSpPr txBox="1"/>
            <p:nvPr/>
          </p:nvSpPr>
          <p:spPr>
            <a:xfrm>
              <a:off x="2216892" y="215998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69838F9-3614-4348-AB29-5BBA9E48DA01}"/>
                </a:ext>
              </a:extLst>
            </p:cNvPr>
            <p:cNvSpPr txBox="1"/>
            <p:nvPr/>
          </p:nvSpPr>
          <p:spPr>
            <a:xfrm>
              <a:off x="999494" y="188811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2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DB75B2E-2788-4605-B292-FA4288CA0999}"/>
                </a:ext>
              </a:extLst>
            </p:cNvPr>
            <p:cNvSpPr txBox="1"/>
            <p:nvPr/>
          </p:nvSpPr>
          <p:spPr>
            <a:xfrm>
              <a:off x="2342951" y="122526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6D058212-9440-4BD8-917D-8C951BEC8B02}"/>
                </a:ext>
              </a:extLst>
            </p:cNvPr>
            <p:cNvCxnSpPr>
              <a:cxnSpLocks/>
              <a:stCxn id="11" idx="3"/>
              <a:endCxn id="13" idx="7"/>
            </p:cNvCxnSpPr>
            <p:nvPr/>
          </p:nvCxnSpPr>
          <p:spPr>
            <a:xfrm>
              <a:off x="2008080" y="1090919"/>
              <a:ext cx="811553" cy="8452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FF0016C-FBD2-43AB-90E3-272B685B7249}"/>
                </a:ext>
              </a:extLst>
            </p:cNvPr>
            <p:cNvSpPr txBox="1"/>
            <p:nvPr/>
          </p:nvSpPr>
          <p:spPr>
            <a:xfrm>
              <a:off x="3009948" y="133832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48A1AE95-E7FC-4A0A-88B6-1D41A80362F8}"/>
              </a:ext>
            </a:extLst>
          </p:cNvPr>
          <p:cNvGrpSpPr/>
          <p:nvPr/>
        </p:nvGrpSpPr>
        <p:grpSpPr>
          <a:xfrm>
            <a:off x="4745000" y="629999"/>
            <a:ext cx="4026026" cy="1899321"/>
            <a:chOff x="432000" y="630000"/>
            <a:chExt cx="4026026" cy="1899321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F2319D2D-1650-45AF-AB5D-0ED382B77784}"/>
                </a:ext>
              </a:extLst>
            </p:cNvPr>
            <p:cNvSpPr/>
            <p:nvPr/>
          </p:nvSpPr>
          <p:spPr>
            <a:xfrm rot="16200000">
              <a:off x="432000" y="1188237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EA13594-48E5-48CC-9F4D-8D16AC091698}"/>
                </a:ext>
              </a:extLst>
            </p:cNvPr>
            <p:cNvSpPr txBox="1"/>
            <p:nvPr/>
          </p:nvSpPr>
          <p:spPr>
            <a:xfrm>
              <a:off x="540738" y="127819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D0FC06F9-8059-429C-8697-1DA1B0008737}"/>
                </a:ext>
              </a:extLst>
            </p:cNvPr>
            <p:cNvSpPr/>
            <p:nvPr/>
          </p:nvSpPr>
          <p:spPr>
            <a:xfrm rot="16200000">
              <a:off x="1552477" y="1858260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C13B5EBD-D29B-485A-84A6-4EDB6891487A}"/>
                </a:ext>
              </a:extLst>
            </p:cNvPr>
            <p:cNvSpPr txBox="1"/>
            <p:nvPr/>
          </p:nvSpPr>
          <p:spPr>
            <a:xfrm>
              <a:off x="1659831" y="194674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01A5BEF4-AADD-40C8-9C71-F2DD6DC5E8C1}"/>
                </a:ext>
              </a:extLst>
            </p:cNvPr>
            <p:cNvSpPr/>
            <p:nvPr/>
          </p:nvSpPr>
          <p:spPr>
            <a:xfrm rot="16200000">
              <a:off x="1547161" y="630000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A47A005A-5D15-41C8-8C48-F4DD0BA96AC6}"/>
                </a:ext>
              </a:extLst>
            </p:cNvPr>
            <p:cNvSpPr txBox="1"/>
            <p:nvPr/>
          </p:nvSpPr>
          <p:spPr>
            <a:xfrm>
              <a:off x="1665732" y="70534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8FF3917A-7245-42FD-9A89-6E19B9D41E09}"/>
                </a:ext>
              </a:extLst>
            </p:cNvPr>
            <p:cNvSpPr/>
            <p:nvPr/>
          </p:nvSpPr>
          <p:spPr>
            <a:xfrm rot="16200000">
              <a:off x="2740552" y="1857069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9A155913-EEA1-4742-92F4-BCF5DFD93ABE}"/>
                </a:ext>
              </a:extLst>
            </p:cNvPr>
            <p:cNvSpPr txBox="1"/>
            <p:nvPr/>
          </p:nvSpPr>
          <p:spPr>
            <a:xfrm>
              <a:off x="2849290" y="194240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1CD8613D-2E63-440D-9B80-F01E9E029D18}"/>
                </a:ext>
              </a:extLst>
            </p:cNvPr>
            <p:cNvSpPr/>
            <p:nvPr/>
          </p:nvSpPr>
          <p:spPr>
            <a:xfrm rot="16200000">
              <a:off x="3918026" y="1188237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CE3E9542-2BA1-453C-9183-C2AECA040676}"/>
                </a:ext>
              </a:extLst>
            </p:cNvPr>
            <p:cNvSpPr txBox="1"/>
            <p:nvPr/>
          </p:nvSpPr>
          <p:spPr>
            <a:xfrm>
              <a:off x="4026764" y="127254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563C0C50-6B46-45E1-8E50-0516A941163A}"/>
                </a:ext>
              </a:extLst>
            </p:cNvPr>
            <p:cNvSpPr/>
            <p:nvPr/>
          </p:nvSpPr>
          <p:spPr>
            <a:xfrm rot="16200000">
              <a:off x="2740552" y="635225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122C134C-3267-4081-BD74-B00640F0B4FE}"/>
                </a:ext>
              </a:extLst>
            </p:cNvPr>
            <p:cNvSpPr txBox="1"/>
            <p:nvPr/>
          </p:nvSpPr>
          <p:spPr>
            <a:xfrm>
              <a:off x="2858648" y="72945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03A659C3-5EBC-404D-8CBA-19AE02DE730C}"/>
                </a:ext>
              </a:extLst>
            </p:cNvPr>
            <p:cNvCxnSpPr>
              <a:stCxn id="62" idx="5"/>
              <a:endCxn id="66" idx="0"/>
            </p:cNvCxnSpPr>
            <p:nvPr/>
          </p:nvCxnSpPr>
          <p:spPr>
            <a:xfrm flipV="1">
              <a:off x="892919" y="900000"/>
              <a:ext cx="654242" cy="3673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DDF75D27-950D-4ED6-BC11-C09F29CC36C1}"/>
                </a:ext>
              </a:extLst>
            </p:cNvPr>
            <p:cNvCxnSpPr>
              <a:cxnSpLocks/>
              <a:stCxn id="64" idx="4"/>
              <a:endCxn id="68" idx="0"/>
            </p:cNvCxnSpPr>
            <p:nvPr/>
          </p:nvCxnSpPr>
          <p:spPr>
            <a:xfrm flipV="1">
              <a:off x="2092477" y="2127069"/>
              <a:ext cx="648075" cy="11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941F9883-1509-430D-86D1-E546D5550311}"/>
                </a:ext>
              </a:extLst>
            </p:cNvPr>
            <p:cNvCxnSpPr>
              <a:cxnSpLocks/>
              <a:stCxn id="66" idx="2"/>
              <a:endCxn id="64" idx="6"/>
            </p:cNvCxnSpPr>
            <p:nvPr/>
          </p:nvCxnSpPr>
          <p:spPr>
            <a:xfrm>
              <a:off x="1817161" y="1170000"/>
              <a:ext cx="5316" cy="6882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759342CE-691A-463E-96F6-71FEA1BCADC9}"/>
                </a:ext>
              </a:extLst>
            </p:cNvPr>
            <p:cNvCxnSpPr>
              <a:cxnSpLocks/>
              <a:stCxn id="68" idx="6"/>
              <a:endCxn id="72" idx="2"/>
            </p:cNvCxnSpPr>
            <p:nvPr/>
          </p:nvCxnSpPr>
          <p:spPr>
            <a:xfrm flipV="1">
              <a:off x="3010552" y="1175225"/>
              <a:ext cx="0" cy="6818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B348EB3E-FED8-4DF6-BE9D-64052D96C5D1}"/>
                </a:ext>
              </a:extLst>
            </p:cNvPr>
            <p:cNvSpPr txBox="1"/>
            <p:nvPr/>
          </p:nvSpPr>
          <p:spPr>
            <a:xfrm>
              <a:off x="976972" y="74690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8BECA90F-A809-4A92-8DA2-E6C7E9AB270E}"/>
                </a:ext>
              </a:extLst>
            </p:cNvPr>
            <p:cNvSpPr txBox="1"/>
            <p:nvPr/>
          </p:nvSpPr>
          <p:spPr>
            <a:xfrm>
              <a:off x="1492191" y="130472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54780F1F-1F4E-4D23-BC0C-855A3F12DBFA}"/>
                </a:ext>
              </a:extLst>
            </p:cNvPr>
            <p:cNvSpPr txBox="1"/>
            <p:nvPr/>
          </p:nvSpPr>
          <p:spPr>
            <a:xfrm>
              <a:off x="2216892" y="215998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2B62E75D-5A20-4CA1-ABEB-97E1390994F7}"/>
                </a:ext>
              </a:extLst>
            </p:cNvPr>
            <p:cNvSpPr txBox="1"/>
            <p:nvPr/>
          </p:nvSpPr>
          <p:spPr>
            <a:xfrm>
              <a:off x="2342951" y="122526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DD56649B-8616-4B9E-9431-95A0EFC27B1D}"/>
                </a:ext>
              </a:extLst>
            </p:cNvPr>
            <p:cNvCxnSpPr>
              <a:cxnSpLocks/>
              <a:stCxn id="66" idx="3"/>
              <a:endCxn id="68" idx="7"/>
            </p:cNvCxnSpPr>
            <p:nvPr/>
          </p:nvCxnSpPr>
          <p:spPr>
            <a:xfrm>
              <a:off x="2008080" y="1090919"/>
              <a:ext cx="811553" cy="8452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107A3553-13D8-4904-8849-E29905A34FD7}"/>
                </a:ext>
              </a:extLst>
            </p:cNvPr>
            <p:cNvSpPr txBox="1"/>
            <p:nvPr/>
          </p:nvSpPr>
          <p:spPr>
            <a:xfrm>
              <a:off x="3009948" y="133832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sp>
        <p:nvSpPr>
          <p:cNvPr id="88" name="内容占位符 2">
            <a:extLst>
              <a:ext uri="{FF2B5EF4-FFF2-40B4-BE49-F238E27FC236}">
                <a16:creationId xmlns:a16="http://schemas.microsoft.com/office/drawing/2014/main" id="{2FF4BCC1-2128-4691-BACF-7D6680B4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2617992"/>
            <a:ext cx="8280000" cy="361000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用原网络减去最终网络，计算出各条边的流量分配</a:t>
            </a: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66E0F365-0D42-44ED-83E2-91180265BF6D}"/>
              </a:ext>
            </a:extLst>
          </p:cNvPr>
          <p:cNvGrpSpPr/>
          <p:nvPr/>
        </p:nvGrpSpPr>
        <p:grpSpPr>
          <a:xfrm>
            <a:off x="432000" y="3383370"/>
            <a:ext cx="4026026" cy="1944420"/>
            <a:chOff x="586332" y="2285664"/>
            <a:chExt cx="4026026" cy="1944420"/>
          </a:xfrm>
        </p:grpSpPr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54903871-91A9-42B9-A14B-9204BDD18167}"/>
                </a:ext>
              </a:extLst>
            </p:cNvPr>
            <p:cNvSpPr/>
            <p:nvPr/>
          </p:nvSpPr>
          <p:spPr>
            <a:xfrm rot="16200000">
              <a:off x="586332" y="2889000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262FD3DF-D19C-4745-BE0A-AEAD4FF54A7A}"/>
                </a:ext>
              </a:extLst>
            </p:cNvPr>
            <p:cNvSpPr txBox="1"/>
            <p:nvPr/>
          </p:nvSpPr>
          <p:spPr>
            <a:xfrm>
              <a:off x="695070" y="297895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BDDBE8E6-3956-4EEF-95D8-53134E92F432}"/>
                </a:ext>
              </a:extLst>
            </p:cNvPr>
            <p:cNvSpPr/>
            <p:nvPr/>
          </p:nvSpPr>
          <p:spPr>
            <a:xfrm rot="16200000">
              <a:off x="1706809" y="3559023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7914F4C4-BDE3-48AF-8C0D-8326D2FED16C}"/>
                </a:ext>
              </a:extLst>
            </p:cNvPr>
            <p:cNvSpPr txBox="1"/>
            <p:nvPr/>
          </p:nvSpPr>
          <p:spPr>
            <a:xfrm>
              <a:off x="1814163" y="364750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E47F5A08-B4B8-4C42-B69C-E699C4B62F9C}"/>
                </a:ext>
              </a:extLst>
            </p:cNvPr>
            <p:cNvSpPr/>
            <p:nvPr/>
          </p:nvSpPr>
          <p:spPr>
            <a:xfrm rot="16200000">
              <a:off x="1701493" y="2330763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D3EB81B8-653F-4F1E-BD18-9F323622B6A4}"/>
                </a:ext>
              </a:extLst>
            </p:cNvPr>
            <p:cNvSpPr txBox="1"/>
            <p:nvPr/>
          </p:nvSpPr>
          <p:spPr>
            <a:xfrm>
              <a:off x="1820064" y="240610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31396828-D1A1-4E8E-80B8-C4A6A328B9FD}"/>
                </a:ext>
              </a:extLst>
            </p:cNvPr>
            <p:cNvSpPr/>
            <p:nvPr/>
          </p:nvSpPr>
          <p:spPr>
            <a:xfrm rot="16200000">
              <a:off x="2894884" y="3557832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BB9440FB-1AE3-402C-8A9A-99AA89F75048}"/>
                </a:ext>
              </a:extLst>
            </p:cNvPr>
            <p:cNvSpPr txBox="1"/>
            <p:nvPr/>
          </p:nvSpPr>
          <p:spPr>
            <a:xfrm>
              <a:off x="3003622" y="364316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60391B88-0A67-40C1-B842-B4675A018299}"/>
                </a:ext>
              </a:extLst>
            </p:cNvPr>
            <p:cNvSpPr/>
            <p:nvPr/>
          </p:nvSpPr>
          <p:spPr>
            <a:xfrm rot="16200000">
              <a:off x="4072358" y="2889000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D1B2C95B-2084-4034-B6D9-2660A7BD6B63}"/>
                </a:ext>
              </a:extLst>
            </p:cNvPr>
            <p:cNvSpPr txBox="1"/>
            <p:nvPr/>
          </p:nvSpPr>
          <p:spPr>
            <a:xfrm>
              <a:off x="4181096" y="297330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F4F1F9E6-EAAB-4BD2-8710-452435675D16}"/>
                </a:ext>
              </a:extLst>
            </p:cNvPr>
            <p:cNvSpPr/>
            <p:nvPr/>
          </p:nvSpPr>
          <p:spPr>
            <a:xfrm rot="16200000">
              <a:off x="2894884" y="2335988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7B044BF5-B932-453B-A18E-0EFF0F795AEA}"/>
                </a:ext>
              </a:extLst>
            </p:cNvPr>
            <p:cNvSpPr txBox="1"/>
            <p:nvPr/>
          </p:nvSpPr>
          <p:spPr>
            <a:xfrm>
              <a:off x="3012980" y="243022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75F19A19-E7D9-464E-BD68-AC109157BD45}"/>
                </a:ext>
              </a:extLst>
            </p:cNvPr>
            <p:cNvCxnSpPr>
              <a:stCxn id="90" idx="5"/>
              <a:endCxn id="94" idx="0"/>
            </p:cNvCxnSpPr>
            <p:nvPr/>
          </p:nvCxnSpPr>
          <p:spPr>
            <a:xfrm flipV="1">
              <a:off x="1047251" y="2600763"/>
              <a:ext cx="654242" cy="3673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E8C2826E-1CA1-4958-B8DF-2DF55685764B}"/>
                </a:ext>
              </a:extLst>
            </p:cNvPr>
            <p:cNvCxnSpPr>
              <a:cxnSpLocks/>
              <a:stCxn id="92" idx="4"/>
              <a:endCxn id="96" idx="0"/>
            </p:cNvCxnSpPr>
            <p:nvPr/>
          </p:nvCxnSpPr>
          <p:spPr>
            <a:xfrm flipV="1">
              <a:off x="2246809" y="3827832"/>
              <a:ext cx="648075" cy="11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43F7B6C0-1F63-4C7B-9044-40B012BDA5B1}"/>
                </a:ext>
              </a:extLst>
            </p:cNvPr>
            <p:cNvCxnSpPr>
              <a:cxnSpLocks/>
              <a:stCxn id="94" idx="2"/>
              <a:endCxn id="92" idx="6"/>
            </p:cNvCxnSpPr>
            <p:nvPr/>
          </p:nvCxnSpPr>
          <p:spPr>
            <a:xfrm>
              <a:off x="1971493" y="2870763"/>
              <a:ext cx="5316" cy="6882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2D6A93D7-8290-4DC3-8A39-C3611E28ADBE}"/>
                </a:ext>
              </a:extLst>
            </p:cNvPr>
            <p:cNvCxnSpPr>
              <a:stCxn id="96" idx="4"/>
              <a:endCxn id="98" idx="1"/>
            </p:cNvCxnSpPr>
            <p:nvPr/>
          </p:nvCxnSpPr>
          <p:spPr>
            <a:xfrm flipV="1">
              <a:off x="3434884" y="3349919"/>
              <a:ext cx="716555" cy="4779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BC04BF3A-E6F0-4B94-BBC1-CABF898F0AA1}"/>
                </a:ext>
              </a:extLst>
            </p:cNvPr>
            <p:cNvCxnSpPr>
              <a:cxnSpLocks/>
              <a:stCxn id="100" idx="0"/>
              <a:endCxn id="94" idx="4"/>
            </p:cNvCxnSpPr>
            <p:nvPr/>
          </p:nvCxnSpPr>
          <p:spPr>
            <a:xfrm flipH="1" flipV="1">
              <a:off x="2241493" y="2600763"/>
              <a:ext cx="653391" cy="5225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E26EE2FF-3B8D-4959-AB94-562237D56B9D}"/>
                </a:ext>
              </a:extLst>
            </p:cNvPr>
            <p:cNvCxnSpPr>
              <a:cxnSpLocks/>
              <a:stCxn id="100" idx="4"/>
              <a:endCxn id="98" idx="7"/>
            </p:cNvCxnSpPr>
            <p:nvPr/>
          </p:nvCxnSpPr>
          <p:spPr>
            <a:xfrm>
              <a:off x="3434884" y="2605988"/>
              <a:ext cx="716555" cy="3620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8CCBCD62-14B4-446F-ACE1-CE7DB9A067AF}"/>
                </a:ext>
              </a:extLst>
            </p:cNvPr>
            <p:cNvCxnSpPr>
              <a:cxnSpLocks/>
              <a:stCxn id="90" idx="3"/>
              <a:endCxn id="92" idx="0"/>
            </p:cNvCxnSpPr>
            <p:nvPr/>
          </p:nvCxnSpPr>
          <p:spPr>
            <a:xfrm>
              <a:off x="1047251" y="3349919"/>
              <a:ext cx="659558" cy="4791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FC0C72FB-3482-4FAD-952B-B146A8EBE373}"/>
                </a:ext>
              </a:extLst>
            </p:cNvPr>
            <p:cNvCxnSpPr>
              <a:cxnSpLocks/>
              <a:stCxn id="96" idx="6"/>
              <a:endCxn id="100" idx="2"/>
            </p:cNvCxnSpPr>
            <p:nvPr/>
          </p:nvCxnSpPr>
          <p:spPr>
            <a:xfrm flipV="1">
              <a:off x="3164884" y="2875988"/>
              <a:ext cx="0" cy="6818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69080A69-08A5-4DD8-BAB3-0031D98BEF9D}"/>
                </a:ext>
              </a:extLst>
            </p:cNvPr>
            <p:cNvSpPr txBox="1"/>
            <p:nvPr/>
          </p:nvSpPr>
          <p:spPr>
            <a:xfrm>
              <a:off x="1131304" y="244766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F04B3478-B3A2-4B4B-A619-7B13A2A3A51B}"/>
                </a:ext>
              </a:extLst>
            </p:cNvPr>
            <p:cNvSpPr txBox="1"/>
            <p:nvPr/>
          </p:nvSpPr>
          <p:spPr>
            <a:xfrm>
              <a:off x="1646523" y="300548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5731A2DB-1AB0-40A8-AB55-22AFB8A9BB38}"/>
                </a:ext>
              </a:extLst>
            </p:cNvPr>
            <p:cNvSpPr txBox="1"/>
            <p:nvPr/>
          </p:nvSpPr>
          <p:spPr>
            <a:xfrm>
              <a:off x="2347048" y="228566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ECDE987F-13B6-414A-9C1C-30C2DD0C028A}"/>
                </a:ext>
              </a:extLst>
            </p:cNvPr>
            <p:cNvSpPr txBox="1"/>
            <p:nvPr/>
          </p:nvSpPr>
          <p:spPr>
            <a:xfrm>
              <a:off x="3562970" y="240283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E45B18D6-381A-4B31-9F0A-C53E2642AF3B}"/>
                </a:ext>
              </a:extLst>
            </p:cNvPr>
            <p:cNvSpPr txBox="1"/>
            <p:nvPr/>
          </p:nvSpPr>
          <p:spPr>
            <a:xfrm>
              <a:off x="3654794" y="359766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8F96067F-BFC5-46AF-A823-E62035FEFEDD}"/>
                </a:ext>
              </a:extLst>
            </p:cNvPr>
            <p:cNvSpPr txBox="1"/>
            <p:nvPr/>
          </p:nvSpPr>
          <p:spPr>
            <a:xfrm>
              <a:off x="2371224" y="386075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AD6AD9FB-478D-4B43-A9B6-1F011990605A}"/>
                </a:ext>
              </a:extLst>
            </p:cNvPr>
            <p:cNvSpPr txBox="1"/>
            <p:nvPr/>
          </p:nvSpPr>
          <p:spPr>
            <a:xfrm>
              <a:off x="1153826" y="358887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27C368E0-3FE9-4C7C-89F9-DC83C2005221}"/>
                </a:ext>
              </a:extLst>
            </p:cNvPr>
            <p:cNvSpPr txBox="1"/>
            <p:nvPr/>
          </p:nvSpPr>
          <p:spPr>
            <a:xfrm>
              <a:off x="2497283" y="292602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BBEF90A6-6D69-405F-8E63-FE81698779B4}"/>
                </a:ext>
              </a:extLst>
            </p:cNvPr>
            <p:cNvCxnSpPr>
              <a:cxnSpLocks/>
              <a:stCxn id="94" idx="3"/>
              <a:endCxn id="96" idx="7"/>
            </p:cNvCxnSpPr>
            <p:nvPr/>
          </p:nvCxnSpPr>
          <p:spPr>
            <a:xfrm>
              <a:off x="2162412" y="2791682"/>
              <a:ext cx="811553" cy="8452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5BFB391A-2D9E-4109-A2A1-571E340D3F4E}"/>
                </a:ext>
              </a:extLst>
            </p:cNvPr>
            <p:cNvSpPr txBox="1"/>
            <p:nvPr/>
          </p:nvSpPr>
          <p:spPr>
            <a:xfrm>
              <a:off x="3164280" y="303908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348C4954-1D71-4031-A652-3EFF907C3D03}"/>
              </a:ext>
            </a:extLst>
          </p:cNvPr>
          <p:cNvGrpSpPr/>
          <p:nvPr/>
        </p:nvGrpSpPr>
        <p:grpSpPr>
          <a:xfrm>
            <a:off x="4745022" y="3383436"/>
            <a:ext cx="4026026" cy="1944420"/>
            <a:chOff x="4745022" y="3383436"/>
            <a:chExt cx="4026026" cy="1944420"/>
          </a:xfrm>
        </p:grpSpPr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A66E183B-0E7B-46DA-8ABF-9F8AF2402A30}"/>
                </a:ext>
              </a:extLst>
            </p:cNvPr>
            <p:cNvSpPr/>
            <p:nvPr/>
          </p:nvSpPr>
          <p:spPr>
            <a:xfrm rot="16200000">
              <a:off x="4745022" y="3986772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3B139F90-3A87-4632-BCDD-FB1C32C6F7A6}"/>
                </a:ext>
              </a:extLst>
            </p:cNvPr>
            <p:cNvSpPr txBox="1"/>
            <p:nvPr/>
          </p:nvSpPr>
          <p:spPr>
            <a:xfrm>
              <a:off x="4853760" y="407673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70DF7918-22F2-48FD-84C9-9FF406EED59E}"/>
                </a:ext>
              </a:extLst>
            </p:cNvPr>
            <p:cNvSpPr/>
            <p:nvPr/>
          </p:nvSpPr>
          <p:spPr>
            <a:xfrm rot="16200000">
              <a:off x="5865499" y="4656795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C43A2053-E39D-4048-83B5-331C04DA55C3}"/>
                </a:ext>
              </a:extLst>
            </p:cNvPr>
            <p:cNvSpPr txBox="1"/>
            <p:nvPr/>
          </p:nvSpPr>
          <p:spPr>
            <a:xfrm>
              <a:off x="5972853" y="474528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9B2C25FC-30CB-42D8-87B4-E5914CCB688F}"/>
                </a:ext>
              </a:extLst>
            </p:cNvPr>
            <p:cNvSpPr/>
            <p:nvPr/>
          </p:nvSpPr>
          <p:spPr>
            <a:xfrm rot="16200000">
              <a:off x="5860183" y="3428535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A918A78E-C7DC-4302-BC10-FDD4F8480E71}"/>
                </a:ext>
              </a:extLst>
            </p:cNvPr>
            <p:cNvSpPr txBox="1"/>
            <p:nvPr/>
          </p:nvSpPr>
          <p:spPr>
            <a:xfrm>
              <a:off x="5978754" y="350388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9277DBA8-A469-454C-86E2-CBD6DEA5852A}"/>
                </a:ext>
              </a:extLst>
            </p:cNvPr>
            <p:cNvSpPr/>
            <p:nvPr/>
          </p:nvSpPr>
          <p:spPr>
            <a:xfrm rot="16200000">
              <a:off x="7053574" y="4655604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F6A0C767-9509-4F0B-B11A-0EA20E730E76}"/>
                </a:ext>
              </a:extLst>
            </p:cNvPr>
            <p:cNvSpPr txBox="1"/>
            <p:nvPr/>
          </p:nvSpPr>
          <p:spPr>
            <a:xfrm>
              <a:off x="7162312" y="474093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1F23CD0E-38FF-41F9-890F-5F0B4779D638}"/>
                </a:ext>
              </a:extLst>
            </p:cNvPr>
            <p:cNvSpPr/>
            <p:nvPr/>
          </p:nvSpPr>
          <p:spPr>
            <a:xfrm rot="16200000">
              <a:off x="8231048" y="3986772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0392A9BA-2C4A-45E4-B735-50A4D865F226}"/>
                </a:ext>
              </a:extLst>
            </p:cNvPr>
            <p:cNvSpPr txBox="1"/>
            <p:nvPr/>
          </p:nvSpPr>
          <p:spPr>
            <a:xfrm>
              <a:off x="8339786" y="407107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F2BF5A52-55F8-46AD-8284-D3786FDF388E}"/>
                </a:ext>
              </a:extLst>
            </p:cNvPr>
            <p:cNvSpPr/>
            <p:nvPr/>
          </p:nvSpPr>
          <p:spPr>
            <a:xfrm rot="16200000">
              <a:off x="7053574" y="3433760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2ACAC027-0839-4A28-8F3D-2AD8DB1DB536}"/>
                </a:ext>
              </a:extLst>
            </p:cNvPr>
            <p:cNvSpPr txBox="1"/>
            <p:nvPr/>
          </p:nvSpPr>
          <p:spPr>
            <a:xfrm>
              <a:off x="7171670" y="352799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2AFA33D5-CD6A-471D-BB29-09BAC2879E4B}"/>
                </a:ext>
              </a:extLst>
            </p:cNvPr>
            <p:cNvCxnSpPr>
              <a:stCxn id="121" idx="5"/>
              <a:endCxn id="125" idx="0"/>
            </p:cNvCxnSpPr>
            <p:nvPr/>
          </p:nvCxnSpPr>
          <p:spPr>
            <a:xfrm flipV="1">
              <a:off x="5205941" y="3698535"/>
              <a:ext cx="654242" cy="3673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6F7688F8-F3CA-497C-987B-1E05A2C27F80}"/>
                </a:ext>
              </a:extLst>
            </p:cNvPr>
            <p:cNvCxnSpPr>
              <a:cxnSpLocks/>
              <a:stCxn id="123" idx="4"/>
              <a:endCxn id="127" idx="0"/>
            </p:cNvCxnSpPr>
            <p:nvPr/>
          </p:nvCxnSpPr>
          <p:spPr>
            <a:xfrm flipV="1">
              <a:off x="6405499" y="4925604"/>
              <a:ext cx="648075" cy="11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AD282AAC-CB18-4186-AC91-A2DEF523766D}"/>
                </a:ext>
              </a:extLst>
            </p:cNvPr>
            <p:cNvCxnSpPr>
              <a:stCxn id="127" idx="4"/>
              <a:endCxn id="129" idx="1"/>
            </p:cNvCxnSpPr>
            <p:nvPr/>
          </p:nvCxnSpPr>
          <p:spPr>
            <a:xfrm flipV="1">
              <a:off x="7593574" y="4447691"/>
              <a:ext cx="716555" cy="4779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30B09302-CD8B-4B2C-972A-ADCEB7288EEA}"/>
                </a:ext>
              </a:extLst>
            </p:cNvPr>
            <p:cNvCxnSpPr>
              <a:cxnSpLocks/>
              <a:stCxn id="131" idx="0"/>
              <a:endCxn id="125" idx="4"/>
            </p:cNvCxnSpPr>
            <p:nvPr/>
          </p:nvCxnSpPr>
          <p:spPr>
            <a:xfrm flipH="1" flipV="1">
              <a:off x="6400183" y="3698535"/>
              <a:ext cx="653391" cy="5225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7721B4A8-0783-475E-9ED7-28B8B3D26F5E}"/>
                </a:ext>
              </a:extLst>
            </p:cNvPr>
            <p:cNvCxnSpPr>
              <a:cxnSpLocks/>
              <a:stCxn id="131" idx="4"/>
              <a:endCxn id="129" idx="7"/>
            </p:cNvCxnSpPr>
            <p:nvPr/>
          </p:nvCxnSpPr>
          <p:spPr>
            <a:xfrm>
              <a:off x="7593574" y="3703760"/>
              <a:ext cx="716555" cy="3620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FED8AB23-80D9-47BB-98E1-99671B813D1B}"/>
                </a:ext>
              </a:extLst>
            </p:cNvPr>
            <p:cNvCxnSpPr>
              <a:cxnSpLocks/>
              <a:stCxn id="121" idx="3"/>
              <a:endCxn id="123" idx="0"/>
            </p:cNvCxnSpPr>
            <p:nvPr/>
          </p:nvCxnSpPr>
          <p:spPr>
            <a:xfrm>
              <a:off x="5205941" y="4447691"/>
              <a:ext cx="659558" cy="4791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0D77221B-EFEC-48F8-BD41-B5492D2215A5}"/>
                </a:ext>
              </a:extLst>
            </p:cNvPr>
            <p:cNvCxnSpPr>
              <a:cxnSpLocks/>
              <a:stCxn id="127" idx="6"/>
              <a:endCxn id="131" idx="2"/>
            </p:cNvCxnSpPr>
            <p:nvPr/>
          </p:nvCxnSpPr>
          <p:spPr>
            <a:xfrm flipV="1">
              <a:off x="7323574" y="3973760"/>
              <a:ext cx="0" cy="6818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3F70E66B-5E97-4079-8368-904986CCE069}"/>
                </a:ext>
              </a:extLst>
            </p:cNvPr>
            <p:cNvSpPr txBox="1"/>
            <p:nvPr/>
          </p:nvSpPr>
          <p:spPr>
            <a:xfrm>
              <a:off x="5289994" y="354544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B3AFE7AE-B477-414C-AD35-9DD0A2C347AD}"/>
                </a:ext>
              </a:extLst>
            </p:cNvPr>
            <p:cNvSpPr txBox="1"/>
            <p:nvPr/>
          </p:nvSpPr>
          <p:spPr>
            <a:xfrm>
              <a:off x="6505738" y="338343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9283029B-A1F0-4086-9C6A-6C1CAC59A50B}"/>
                </a:ext>
              </a:extLst>
            </p:cNvPr>
            <p:cNvSpPr txBox="1"/>
            <p:nvPr/>
          </p:nvSpPr>
          <p:spPr>
            <a:xfrm>
              <a:off x="7721660" y="350060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13C3DF07-1F30-4B5F-8C7E-82A5C9B49D82}"/>
                </a:ext>
              </a:extLst>
            </p:cNvPr>
            <p:cNvSpPr txBox="1"/>
            <p:nvPr/>
          </p:nvSpPr>
          <p:spPr>
            <a:xfrm>
              <a:off x="7813484" y="469543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E0F27A4B-B80A-4311-B14F-D141A6A82504}"/>
                </a:ext>
              </a:extLst>
            </p:cNvPr>
            <p:cNvSpPr txBox="1"/>
            <p:nvPr/>
          </p:nvSpPr>
          <p:spPr>
            <a:xfrm>
              <a:off x="6529914" y="495852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748DB87C-BBBE-492A-A921-3D84DF6E355D}"/>
                </a:ext>
              </a:extLst>
            </p:cNvPr>
            <p:cNvSpPr txBox="1"/>
            <p:nvPr/>
          </p:nvSpPr>
          <p:spPr>
            <a:xfrm>
              <a:off x="5312516" y="468664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4C31342C-0C16-436F-B797-7B7B856DB063}"/>
                </a:ext>
              </a:extLst>
            </p:cNvPr>
            <p:cNvSpPr txBox="1"/>
            <p:nvPr/>
          </p:nvSpPr>
          <p:spPr>
            <a:xfrm>
              <a:off x="7322970" y="41368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sp>
        <p:nvSpPr>
          <p:cNvPr id="152" name="内容占位符 2">
            <a:extLst>
              <a:ext uri="{FF2B5EF4-FFF2-40B4-BE49-F238E27FC236}">
                <a16:creationId xmlns:a16="http://schemas.microsoft.com/office/drawing/2014/main" id="{480F9B1B-12B7-448E-B554-76C97A8167BA}"/>
              </a:ext>
            </a:extLst>
          </p:cNvPr>
          <p:cNvSpPr txBox="1">
            <a:spLocks/>
          </p:cNvSpPr>
          <p:nvPr/>
        </p:nvSpPr>
        <p:spPr>
          <a:xfrm>
            <a:off x="6080329" y="5307442"/>
            <a:ext cx="1882571" cy="632535"/>
          </a:xfrm>
          <a:prstGeom prst="rect">
            <a:avLst/>
          </a:prstGeom>
        </p:spPr>
        <p:txBody>
          <a:bodyPr vert="horz" lIns="72000" tIns="72000" rIns="72000" bIns="7200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/>
              <a:t>最大流量</a:t>
            </a:r>
            <a:r>
              <a:rPr lang="en-US" altLang="zh-CN" sz="2400" dirty="0"/>
              <a:t>11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50012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本章复习提纲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图的基本概念</a:t>
            </a:r>
            <a:endParaRPr lang="en-US" altLang="zh-CN" dirty="0"/>
          </a:p>
          <a:p>
            <a:r>
              <a:rPr lang="zh-CN" altLang="en-US" dirty="0"/>
              <a:t>邻接矩阵和邻接表</a:t>
            </a:r>
            <a:endParaRPr lang="en-US" altLang="zh-CN" dirty="0"/>
          </a:p>
          <a:p>
            <a:r>
              <a:rPr lang="en-US" altLang="zh-CN" dirty="0"/>
              <a:t>DFS</a:t>
            </a:r>
            <a:r>
              <a:rPr lang="zh-CN" altLang="en-US" dirty="0"/>
              <a:t>和</a:t>
            </a:r>
            <a:r>
              <a:rPr lang="en-US" altLang="zh-CN" dirty="0"/>
              <a:t>BFS</a:t>
            </a:r>
          </a:p>
          <a:p>
            <a:r>
              <a:rPr lang="en-US" altLang="zh-CN" dirty="0"/>
              <a:t>Prim</a:t>
            </a:r>
            <a:r>
              <a:rPr lang="zh-CN" altLang="en-US" dirty="0"/>
              <a:t>算法和</a:t>
            </a:r>
            <a:r>
              <a:rPr lang="en-US" altLang="zh-CN" dirty="0" err="1"/>
              <a:t>Kruskal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zh-CN" altLang="en-US" dirty="0"/>
              <a:t>拓扑排序算法</a:t>
            </a:r>
            <a:endParaRPr lang="en-US" altLang="zh-CN" dirty="0"/>
          </a:p>
          <a:p>
            <a:r>
              <a:rPr lang="zh-CN" altLang="en-US" dirty="0"/>
              <a:t>关键路径算法</a:t>
            </a:r>
            <a:endParaRPr lang="en-US" altLang="zh-CN" dirty="0"/>
          </a:p>
          <a:p>
            <a:r>
              <a:rPr lang="en-US" altLang="zh-CN" dirty="0"/>
              <a:t>Dijkstra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zh-CN" altLang="en-US" dirty="0"/>
              <a:t>最大流算法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3AB9-E6AE-4A6E-8F06-41CE03FED04F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9502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有向图的存储</a:t>
            </a:r>
            <a:endParaRPr lang="en-US" altLang="zh-CN" dirty="0"/>
          </a:p>
          <a:p>
            <a:r>
              <a:rPr lang="en-US" altLang="zh-CN" dirty="0"/>
              <a:t>6.2 </a:t>
            </a:r>
            <a:r>
              <a:rPr lang="zh-CN" altLang="en-US" dirty="0"/>
              <a:t>遍历和生成树</a:t>
            </a:r>
            <a:endParaRPr lang="en-US" altLang="zh-CN" dirty="0"/>
          </a:p>
          <a:p>
            <a:r>
              <a:rPr lang="en-US" altLang="zh-CN" dirty="0"/>
              <a:t>6.3 </a:t>
            </a:r>
            <a:r>
              <a:rPr lang="zh-CN" altLang="en-US" dirty="0"/>
              <a:t>无向图和最小生成树</a:t>
            </a:r>
            <a:endParaRPr lang="en-US" altLang="zh-CN" dirty="0"/>
          </a:p>
          <a:p>
            <a:r>
              <a:rPr lang="en-US" altLang="zh-CN" dirty="0"/>
              <a:t>6.4 </a:t>
            </a:r>
            <a:r>
              <a:rPr lang="zh-CN" altLang="en-US" dirty="0"/>
              <a:t>有向图的拓扑序列</a:t>
            </a:r>
            <a:endParaRPr lang="en-US" altLang="zh-CN" dirty="0"/>
          </a:p>
          <a:p>
            <a:r>
              <a:rPr lang="en-US" altLang="zh-CN" dirty="0"/>
              <a:t>6.5 </a:t>
            </a:r>
            <a:r>
              <a:rPr lang="zh-CN" altLang="en-US" dirty="0"/>
              <a:t>最短路径</a:t>
            </a:r>
            <a:endParaRPr lang="en-US" altLang="zh-CN" dirty="0"/>
          </a:p>
          <a:p>
            <a:r>
              <a:rPr lang="en-US" altLang="zh-CN" dirty="0"/>
              <a:t>6.6 </a:t>
            </a:r>
            <a:r>
              <a:rPr lang="zh-CN" altLang="en-US" dirty="0"/>
              <a:t>关键路径</a:t>
            </a:r>
            <a:endParaRPr lang="en-US" altLang="zh-CN" dirty="0"/>
          </a:p>
          <a:p>
            <a:r>
              <a:rPr lang="en-US" altLang="zh-CN" dirty="0"/>
              <a:t>6.12 </a:t>
            </a:r>
            <a:r>
              <a:rPr lang="zh-CN" altLang="en-US" dirty="0"/>
              <a:t>广度优先搜索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9BAC-1EB2-499D-90CF-DAE54526316B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47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/>
                  <a:t>顶点和边</a:t>
                </a:r>
                <a:endParaRPr lang="en-US" altLang="zh-CN" b="1" dirty="0"/>
              </a:p>
              <a:p>
                <a:r>
                  <a:rPr lang="zh-CN" altLang="en-US" dirty="0"/>
                  <a:t>顶点通过边</a:t>
                </a:r>
                <a:r>
                  <a:rPr lang="zh-CN" altLang="en-US" dirty="0">
                    <a:solidFill>
                      <a:schemeClr val="accent5"/>
                    </a:solidFill>
                  </a:rPr>
                  <a:t>邻接</a:t>
                </a:r>
                <a:r>
                  <a:rPr lang="zh-CN" altLang="en-US" dirty="0"/>
                  <a:t>，边</a:t>
                </a:r>
                <a:r>
                  <a:rPr lang="zh-CN" altLang="en-US" dirty="0">
                    <a:solidFill>
                      <a:schemeClr val="accent5"/>
                    </a:solidFill>
                  </a:rPr>
                  <a:t>依附</a:t>
                </a:r>
                <a:r>
                  <a:rPr lang="zh-CN" altLang="en-US" dirty="0"/>
                  <a:t>于顶点</a:t>
                </a:r>
                <a:endParaRPr lang="en-US" altLang="zh-CN" dirty="0"/>
              </a:p>
              <a:p>
                <a:r>
                  <a:rPr lang="zh-CN" altLang="en-US" dirty="0"/>
                  <a:t>不考虑顶点到自身有边的情况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n</a:t>
                </a:r>
                <a:r>
                  <a:rPr lang="zh-CN" altLang="en-US" dirty="0"/>
                  <a:t>个顶点的有向图，最大边数为</a:t>
                </a:r>
                <a:r>
                  <a:rPr lang="en-US" altLang="zh-CN" dirty="0"/>
                  <a:t>n(n-1)</a:t>
                </a:r>
              </a:p>
              <a:p>
                <a:pPr lvl="1"/>
                <a:r>
                  <a:rPr lang="en-US" altLang="zh-CN" dirty="0"/>
                  <a:t>n</a:t>
                </a:r>
                <a:r>
                  <a:rPr lang="zh-CN" altLang="en-US" dirty="0"/>
                  <a:t>个顶点的无向图，最大边数为</a:t>
                </a:r>
                <a:r>
                  <a:rPr lang="en-US" altLang="zh-CN" dirty="0"/>
                  <a:t>n(n-1)/2</a:t>
                </a:r>
              </a:p>
              <a:p>
                <a:r>
                  <a:rPr lang="zh-CN" altLang="en-US" dirty="0"/>
                  <a:t>达到最大边数的图称为完全</a:t>
                </a:r>
                <a:r>
                  <a:rPr lang="en-US" altLang="zh-CN" dirty="0"/>
                  <a:t>(complete)</a:t>
                </a:r>
                <a:r>
                  <a:rPr lang="zh-CN" altLang="en-US" dirty="0"/>
                  <a:t>图，边数接近完全的图称为稠密</a:t>
                </a:r>
                <a:r>
                  <a:rPr lang="en-US" altLang="zh-CN" dirty="0"/>
                  <a:t>(dense)</a:t>
                </a:r>
                <a:r>
                  <a:rPr lang="zh-CN" altLang="en-US" dirty="0"/>
                  <a:t>图，边数远小于完全的图称为稀疏</a:t>
                </a:r>
                <a:r>
                  <a:rPr lang="en-US" altLang="zh-CN" dirty="0"/>
                  <a:t>(sparse)</a:t>
                </a:r>
                <a:r>
                  <a:rPr lang="zh-CN" altLang="en-US" dirty="0"/>
                  <a:t>图</a:t>
                </a:r>
                <a:endParaRPr lang="en-US" altLang="zh-CN" dirty="0"/>
              </a:p>
              <a:p>
                <a:r>
                  <a:rPr lang="zh-CN" altLang="en-US" dirty="0"/>
                  <a:t>每个顶点所关联的边的数目称为度</a:t>
                </a:r>
                <a:r>
                  <a:rPr lang="en-US" altLang="zh-CN" dirty="0"/>
                  <a:t>(degree)</a:t>
                </a:r>
              </a:p>
              <a:p>
                <a:pPr lvl="1"/>
                <a:r>
                  <a:rPr lang="zh-CN" altLang="en-US" dirty="0"/>
                  <a:t>有向图中又分为入度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indegree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和出度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outdegree</a:t>
                </a:r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顶点的度和图的边数满足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1350" r="-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8630-49A6-4B03-83C2-5B3BB79D0E62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25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3CB8-D609-42F8-B8D2-B80239219062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52875"/>
          <a:stretch/>
        </p:blipFill>
        <p:spPr>
          <a:xfrm>
            <a:off x="1030904" y="1168248"/>
            <a:ext cx="1668753" cy="202739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48109"/>
          <a:stretch/>
        </p:blipFill>
        <p:spPr>
          <a:xfrm>
            <a:off x="1030904" y="3813075"/>
            <a:ext cx="1837509" cy="202739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105555" y="1573073"/>
            <a:ext cx="21210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顶点数：</a:t>
            </a:r>
            <a:r>
              <a:rPr lang="en-US" altLang="zh-CN" dirty="0"/>
              <a:t>4</a:t>
            </a:r>
          </a:p>
          <a:p>
            <a:r>
              <a:rPr lang="zh-CN" altLang="en-US" dirty="0"/>
              <a:t>边数：</a:t>
            </a:r>
            <a:r>
              <a:rPr lang="en-US" altLang="zh-CN" dirty="0"/>
              <a:t>4</a:t>
            </a:r>
          </a:p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r>
              <a:rPr lang="zh-CN" altLang="en-US" dirty="0"/>
              <a:t>的入度</a:t>
            </a:r>
            <a:r>
              <a:rPr lang="en-US" altLang="zh-CN" dirty="0"/>
              <a:t>1</a:t>
            </a:r>
            <a:r>
              <a:rPr lang="zh-CN" altLang="en-US" dirty="0"/>
              <a:t>，出度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r>
              <a:rPr lang="zh-CN" altLang="en-US" dirty="0"/>
              <a:t>的入度</a:t>
            </a:r>
            <a:r>
              <a:rPr lang="en-US" altLang="zh-CN" dirty="0"/>
              <a:t>1</a:t>
            </a:r>
            <a:r>
              <a:rPr lang="zh-CN" altLang="en-US" dirty="0"/>
              <a:t>，出度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105554" y="4217900"/>
            <a:ext cx="12458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顶点数：</a:t>
            </a:r>
            <a:r>
              <a:rPr lang="en-US" altLang="zh-CN" dirty="0"/>
              <a:t>5</a:t>
            </a:r>
          </a:p>
          <a:p>
            <a:r>
              <a:rPr lang="zh-CN" altLang="en-US" dirty="0"/>
              <a:t>边数：</a:t>
            </a:r>
            <a:r>
              <a:rPr lang="en-US" altLang="zh-CN" dirty="0"/>
              <a:t>6</a:t>
            </a:r>
          </a:p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r>
              <a:rPr lang="zh-CN" altLang="en-US" dirty="0"/>
              <a:t>的度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r>
              <a:rPr lang="zh-CN" altLang="en-US" dirty="0"/>
              <a:t>的度</a:t>
            </a:r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10" name="Picture 2" descr="http://upload.wikimedia.org/wikipedia/commons/thumb/6/61/Konigsburg_graph.svg/500px-Konigsburg_graph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546" y="1036354"/>
            <a:ext cx="2821577" cy="225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5714327" y="3970739"/>
            <a:ext cx="265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柯尼斯堡七桥问题无解，因为顶点的度都是奇数</a:t>
            </a:r>
          </a:p>
        </p:txBody>
      </p:sp>
    </p:spTree>
    <p:extLst>
      <p:ext uri="{BB962C8B-B14F-4D97-AF65-F5344CB8AC3E}">
        <p14:creationId xmlns:p14="http://schemas.microsoft.com/office/powerpoint/2010/main" val="395331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/>
                  <a:t>子图</a:t>
                </a:r>
                <a:r>
                  <a:rPr lang="en-US" altLang="zh-CN" dirty="0"/>
                  <a:t>(subgraph)</a:t>
                </a:r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altLang="zh-CN" dirty="0"/>
                  <a:t>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1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BE3A-3120-4E44-82F3-EC761D5EC19C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6</a:t>
            </a:r>
            <a:r>
              <a:rPr lang="zh-CN" altLang="en-US"/>
              <a:t>章 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069" y="1979136"/>
            <a:ext cx="5260274" cy="38835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r="52875"/>
          <a:stretch/>
        </p:blipFill>
        <p:spPr>
          <a:xfrm>
            <a:off x="1030904" y="1781326"/>
            <a:ext cx="1668753" cy="20273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l="48109"/>
          <a:stretch/>
        </p:blipFill>
        <p:spPr>
          <a:xfrm>
            <a:off x="1030904" y="4004663"/>
            <a:ext cx="1837509" cy="202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99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黑体"/>
        <a:cs typeface=""/>
      </a:majorFont>
      <a:minorFont>
        <a:latin typeface="Courier New"/>
        <a:ea typeface="华文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1762</TotalTime>
  <Words>5981</Words>
  <Application>Microsoft Office PowerPoint</Application>
  <PresentationFormat>全屏显示(4:3)</PresentationFormat>
  <Paragraphs>1337</Paragraphs>
  <Slides>62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8" baseType="lpstr">
      <vt:lpstr>Arial</vt:lpstr>
      <vt:lpstr>Calibri</vt:lpstr>
      <vt:lpstr>Cambria Math</vt:lpstr>
      <vt:lpstr>Consolas</vt:lpstr>
      <vt:lpstr>Courier New</vt:lpstr>
      <vt:lpstr>Office 主题</vt:lpstr>
      <vt:lpstr>《数据结构及其算法》</vt:lpstr>
      <vt:lpstr>第6章 图</vt:lpstr>
      <vt:lpstr>6.1 图的基本概念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6.2 图的表示与实现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6.3 图的遍历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6.4 最小生成树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6.5 拓扑排序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6.6 关键路径</vt:lpstr>
      <vt:lpstr>PowerPoint 演示文稿</vt:lpstr>
      <vt:lpstr>PowerPoint 演示文稿</vt:lpstr>
      <vt:lpstr>PowerPoint 演示文稿</vt:lpstr>
      <vt:lpstr>PowerPoint 演示文稿</vt:lpstr>
      <vt:lpstr>6.7 最短路径</vt:lpstr>
      <vt:lpstr>PowerPoint 演示文稿</vt:lpstr>
      <vt:lpstr>Dijkstra算法</vt:lpstr>
      <vt:lpstr>PowerPoint 演示文稿</vt:lpstr>
      <vt:lpstr>PowerPoint 演示文稿</vt:lpstr>
      <vt:lpstr>6.8 最大流问题</vt:lpstr>
      <vt:lpstr>Ford-Fulkerson算法</vt:lpstr>
      <vt:lpstr>PowerPoint 演示文稿</vt:lpstr>
      <vt:lpstr>本章复习提纲</vt:lpstr>
      <vt:lpstr>作业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 Liu</dc:creator>
  <cp:lastModifiedBy>Liu Dong</cp:lastModifiedBy>
  <cp:revision>230</cp:revision>
  <dcterms:created xsi:type="dcterms:W3CDTF">2014-01-23T07:26:01Z</dcterms:created>
  <dcterms:modified xsi:type="dcterms:W3CDTF">2023-10-07T12:51:41Z</dcterms:modified>
</cp:coreProperties>
</file>