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sldIdLst>
    <p:sldId id="406" r:id="rId2"/>
    <p:sldId id="257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51" r:id="rId19"/>
    <p:sldId id="322" r:id="rId20"/>
    <p:sldId id="350" r:id="rId21"/>
    <p:sldId id="323" r:id="rId22"/>
    <p:sldId id="325" r:id="rId23"/>
    <p:sldId id="326" r:id="rId24"/>
    <p:sldId id="327" r:id="rId25"/>
    <p:sldId id="329" r:id="rId26"/>
    <p:sldId id="330" r:id="rId27"/>
    <p:sldId id="331" r:id="rId28"/>
    <p:sldId id="352" r:id="rId29"/>
    <p:sldId id="332" r:id="rId30"/>
    <p:sldId id="353" r:id="rId31"/>
    <p:sldId id="354" r:id="rId32"/>
    <p:sldId id="355" r:id="rId33"/>
    <p:sldId id="356" r:id="rId34"/>
    <p:sldId id="360" r:id="rId35"/>
    <p:sldId id="361" r:id="rId36"/>
    <p:sldId id="362" r:id="rId37"/>
    <p:sldId id="363" r:id="rId38"/>
    <p:sldId id="358" r:id="rId39"/>
    <p:sldId id="359" r:id="rId40"/>
    <p:sldId id="320" r:id="rId41"/>
    <p:sldId id="333" r:id="rId42"/>
    <p:sldId id="334" r:id="rId43"/>
    <p:sldId id="337" r:id="rId44"/>
    <p:sldId id="339" r:id="rId45"/>
    <p:sldId id="340" r:id="rId46"/>
    <p:sldId id="341" r:id="rId47"/>
    <p:sldId id="338" r:id="rId48"/>
    <p:sldId id="335" r:id="rId49"/>
    <p:sldId id="342" r:id="rId50"/>
    <p:sldId id="345" r:id="rId51"/>
    <p:sldId id="343" r:id="rId52"/>
    <p:sldId id="344" r:id="rId53"/>
    <p:sldId id="364" r:id="rId54"/>
    <p:sldId id="365" r:id="rId55"/>
    <p:sldId id="366" r:id="rId56"/>
    <p:sldId id="346" r:id="rId57"/>
    <p:sldId id="347" r:id="rId58"/>
    <p:sldId id="348" r:id="rId59"/>
    <p:sldId id="304" r:id="rId60"/>
    <p:sldId id="367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57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0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917B-035D-46EC-A882-02F879BC98B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2149-C86C-4107-B0A3-BC38AB0CB14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7CA1-1A3E-4134-A62C-7A0E272173C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1999" y="6372000"/>
            <a:ext cx="1175945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DB834D9C-49ED-4920-95B5-55C847AB4187}" type="datetime1">
              <a:rPr lang="zh-CN" altLang="en-US" smtClean="0"/>
              <a:t>2023/10/7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15946" y="6372000"/>
            <a:ext cx="5808053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搜索范围每次减半，称为二分查找或折半查找</a:t>
            </a:r>
            <a:r>
              <a:rPr lang="en-US" altLang="zh-CN" dirty="0"/>
              <a:t>(binary search)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7.2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F4E7-050E-4654-989C-4CCC1A189C4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774" y="1862454"/>
            <a:ext cx="8330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Search_Bin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StaticSearchTable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low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high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(low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high)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mid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(low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high)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[mid].key)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mid;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[mid].key) high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mid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low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mid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6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折半查找的比较过程用树形结构描述，称为判定树</a:t>
                </a:r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个元素折半查找判定树的深度为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与完全二叉树深度相同</a:t>
                </a:r>
                <a:endParaRPr lang="en-US" altLang="zh-CN" dirty="0"/>
              </a:p>
              <a:p>
                <a:r>
                  <a:rPr lang="zh-CN" altLang="en-US" dirty="0"/>
                  <a:t>查找成功时的比较次数不超过树的深度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369-68EA-403D-868F-0008904C6C0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06436"/>
              </p:ext>
            </p:extLst>
          </p:nvPr>
        </p:nvGraphicFramePr>
        <p:xfrm>
          <a:off x="792378" y="2607495"/>
          <a:ext cx="75592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892628" y="3293615"/>
            <a:ext cx="4308173" cy="2689456"/>
            <a:chOff x="857794" y="2246813"/>
            <a:chExt cx="4308173" cy="2689456"/>
          </a:xfrm>
        </p:grpSpPr>
        <p:grpSp>
          <p:nvGrpSpPr>
            <p:cNvPr id="9" name="组合 8"/>
            <p:cNvGrpSpPr/>
            <p:nvPr/>
          </p:nvGrpSpPr>
          <p:grpSpPr>
            <a:xfrm>
              <a:off x="2583871" y="2246813"/>
              <a:ext cx="540000" cy="540000"/>
              <a:chOff x="1689463" y="2342606"/>
              <a:chExt cx="540000" cy="540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56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512000" y="2904310"/>
              <a:ext cx="540000" cy="540000"/>
              <a:chOff x="1689463" y="2342606"/>
              <a:chExt cx="540000" cy="540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19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24897" y="2904310"/>
              <a:ext cx="540000" cy="540000"/>
              <a:chOff x="1689463" y="2342606"/>
              <a:chExt cx="540000" cy="54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80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794" y="3644538"/>
              <a:ext cx="540000" cy="540000"/>
              <a:chOff x="1689463" y="2342606"/>
              <a:chExt cx="540000" cy="5400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729272" y="242794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52000" y="3644538"/>
              <a:ext cx="540000" cy="540000"/>
              <a:chOff x="1689463" y="2342606"/>
              <a:chExt cx="540000" cy="54000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21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84897" y="3646467"/>
              <a:ext cx="540000" cy="540000"/>
              <a:chOff x="1689463" y="2342606"/>
              <a:chExt cx="540000" cy="540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64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147985" y="3644538"/>
              <a:ext cx="540000" cy="540000"/>
              <a:chOff x="1689463" y="2342606"/>
              <a:chExt cx="540000" cy="54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88</a:t>
                </a:r>
                <a:endParaRPr lang="zh-CN" alt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281809" y="4396269"/>
              <a:ext cx="540000" cy="540000"/>
              <a:chOff x="1689463" y="2342606"/>
              <a:chExt cx="540000" cy="54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13</a:t>
                </a:r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01618" y="4396269"/>
              <a:ext cx="540000" cy="540000"/>
              <a:chOff x="1689463" y="2342606"/>
              <a:chExt cx="540000" cy="5400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37</a:t>
                </a:r>
                <a:endParaRPr lang="zh-CN" altLang="en-US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455642" y="4396269"/>
              <a:ext cx="540000" cy="540000"/>
              <a:chOff x="1689463" y="2342606"/>
              <a:chExt cx="540000" cy="540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75</a:t>
                </a:r>
                <a:endParaRPr lang="zh-CN" altLang="en-US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625967" y="4396269"/>
              <a:ext cx="540000" cy="540000"/>
              <a:chOff x="1689463" y="2342606"/>
              <a:chExt cx="540000" cy="5400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689463" y="234260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729272" y="24279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92</a:t>
                </a:r>
                <a:endParaRPr lang="zh-CN" altLang="en-US" dirty="0"/>
              </a:p>
            </p:txBody>
          </p:sp>
        </p:grpSp>
        <p:cxnSp>
          <p:nvCxnSpPr>
            <p:cNvPr id="41" name="直接连接符 40"/>
            <p:cNvCxnSpPr>
              <a:stCxn id="7" idx="2"/>
              <a:endCxn id="11" idx="7"/>
            </p:cNvCxnSpPr>
            <p:nvPr/>
          </p:nvCxnSpPr>
          <p:spPr>
            <a:xfrm flipH="1">
              <a:off x="1972919" y="2516813"/>
              <a:ext cx="610952" cy="46657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7" idx="6"/>
              <a:endCxn id="14" idx="1"/>
            </p:cNvCxnSpPr>
            <p:nvPr/>
          </p:nvCxnSpPr>
          <p:spPr>
            <a:xfrm>
              <a:off x="3123871" y="2516813"/>
              <a:ext cx="480107" cy="46657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3"/>
              <a:endCxn id="17" idx="7"/>
            </p:cNvCxnSpPr>
            <p:nvPr/>
          </p:nvCxnSpPr>
          <p:spPr>
            <a:xfrm flipH="1">
              <a:off x="1318713" y="3365229"/>
              <a:ext cx="272368" cy="35839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5"/>
              <a:endCxn id="20" idx="1"/>
            </p:cNvCxnSpPr>
            <p:nvPr/>
          </p:nvCxnSpPr>
          <p:spPr>
            <a:xfrm>
              <a:off x="1972919" y="3365229"/>
              <a:ext cx="158162" cy="35839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4" idx="3"/>
              <a:endCxn id="23" idx="7"/>
            </p:cNvCxnSpPr>
            <p:nvPr/>
          </p:nvCxnSpPr>
          <p:spPr>
            <a:xfrm flipH="1">
              <a:off x="3445816" y="3365229"/>
              <a:ext cx="158162" cy="3603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4" idx="5"/>
              <a:endCxn id="26" idx="1"/>
            </p:cNvCxnSpPr>
            <p:nvPr/>
          </p:nvCxnSpPr>
          <p:spPr>
            <a:xfrm>
              <a:off x="3985816" y="3365229"/>
              <a:ext cx="241250" cy="35839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7" idx="5"/>
              <a:endCxn id="29" idx="0"/>
            </p:cNvCxnSpPr>
            <p:nvPr/>
          </p:nvCxnSpPr>
          <p:spPr>
            <a:xfrm>
              <a:off x="1318713" y="4105457"/>
              <a:ext cx="233096" cy="2908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0" idx="5"/>
              <a:endCxn id="32" idx="0"/>
            </p:cNvCxnSpPr>
            <p:nvPr/>
          </p:nvCxnSpPr>
          <p:spPr>
            <a:xfrm>
              <a:off x="2512919" y="4105457"/>
              <a:ext cx="158699" cy="2908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3" idx="5"/>
              <a:endCxn id="35" idx="0"/>
            </p:cNvCxnSpPr>
            <p:nvPr/>
          </p:nvCxnSpPr>
          <p:spPr>
            <a:xfrm>
              <a:off x="3445816" y="4107386"/>
              <a:ext cx="279826" cy="28888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26" idx="5"/>
              <a:endCxn id="38" idx="0"/>
            </p:cNvCxnSpPr>
            <p:nvPr/>
          </p:nvCxnSpPr>
          <p:spPr>
            <a:xfrm>
              <a:off x="4608904" y="4105457"/>
              <a:ext cx="287063" cy="2908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517373" y="3378949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21</a:t>
            </a:r>
            <a:r>
              <a:rPr lang="zh-CN" altLang="en-US" dirty="0"/>
              <a:t>的比较过程：</a:t>
            </a:r>
            <a:endParaRPr lang="en-US" altLang="zh-CN" dirty="0"/>
          </a:p>
          <a:p>
            <a:r>
              <a:rPr lang="en-US" altLang="zh-CN" dirty="0"/>
              <a:t>56-&gt;19-&gt;21</a:t>
            </a:r>
          </a:p>
          <a:p>
            <a:r>
              <a:rPr lang="zh-CN" altLang="en-US" dirty="0"/>
              <a:t>等概率查找成功</a:t>
            </a:r>
            <a:r>
              <a:rPr lang="en-US" altLang="zh-CN" dirty="0"/>
              <a:t>ASL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(1+2*2+4*3+4*4)/11=3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8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扩展的判定树（加入查找失败的“结点”）</a:t>
            </a:r>
            <a:endParaRPr lang="en-US" altLang="zh-CN" dirty="0"/>
          </a:p>
          <a:p>
            <a:r>
              <a:rPr lang="zh-CN" altLang="en-US" dirty="0"/>
              <a:t>查找失败时的比较次数不超过树的深度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B87-E101-410A-BB44-2C70E9194D3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01816" y="1733010"/>
            <a:ext cx="540000" cy="540000"/>
            <a:chOff x="1689463" y="2342606"/>
            <a:chExt cx="540000" cy="540000"/>
          </a:xfrm>
        </p:grpSpPr>
        <p:sp>
          <p:nvSpPr>
            <p:cNvPr id="7" name="椭圆 6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56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38066" y="2390507"/>
            <a:ext cx="540000" cy="540000"/>
            <a:chOff x="1689463" y="2342606"/>
            <a:chExt cx="540000" cy="540000"/>
          </a:xfrm>
        </p:grpSpPr>
        <p:sp>
          <p:nvSpPr>
            <p:cNvPr id="10" name="椭圆 9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78282" y="2390507"/>
            <a:ext cx="540000" cy="540000"/>
            <a:chOff x="1689463" y="2342606"/>
            <a:chExt cx="540000" cy="540000"/>
          </a:xfrm>
        </p:grpSpPr>
        <p:sp>
          <p:nvSpPr>
            <p:cNvPr id="13" name="椭圆 12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14190" y="3130735"/>
            <a:ext cx="540000" cy="540000"/>
            <a:chOff x="1689463" y="2342606"/>
            <a:chExt cx="540000" cy="540000"/>
          </a:xfrm>
        </p:grpSpPr>
        <p:sp>
          <p:nvSpPr>
            <p:cNvPr id="16" name="椭圆 15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29272" y="24279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08697" y="3130735"/>
            <a:ext cx="540000" cy="540000"/>
            <a:chOff x="1689463" y="2342606"/>
            <a:chExt cx="540000" cy="540000"/>
          </a:xfrm>
        </p:grpSpPr>
        <p:sp>
          <p:nvSpPr>
            <p:cNvPr id="19" name="椭圆 18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11847" y="3132664"/>
            <a:ext cx="540000" cy="540000"/>
            <a:chOff x="1689463" y="2342606"/>
            <a:chExt cx="540000" cy="540000"/>
          </a:xfrm>
        </p:grpSpPr>
        <p:sp>
          <p:nvSpPr>
            <p:cNvPr id="22" name="椭圆 21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64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23292" y="3130735"/>
            <a:ext cx="540000" cy="540000"/>
            <a:chOff x="1689463" y="2342606"/>
            <a:chExt cx="540000" cy="540000"/>
          </a:xfrm>
        </p:grpSpPr>
        <p:sp>
          <p:nvSpPr>
            <p:cNvPr id="25" name="椭圆 24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88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38205" y="3882466"/>
            <a:ext cx="540000" cy="540000"/>
            <a:chOff x="1689463" y="2342606"/>
            <a:chExt cx="540000" cy="540000"/>
          </a:xfrm>
        </p:grpSpPr>
        <p:sp>
          <p:nvSpPr>
            <p:cNvPr id="28" name="椭圆 27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45401" y="3882466"/>
            <a:ext cx="540000" cy="540000"/>
            <a:chOff x="1689463" y="2342606"/>
            <a:chExt cx="540000" cy="540000"/>
          </a:xfrm>
        </p:grpSpPr>
        <p:sp>
          <p:nvSpPr>
            <p:cNvPr id="31" name="椭圆 30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37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56481" y="3882466"/>
            <a:ext cx="540000" cy="540000"/>
            <a:chOff x="1689463" y="2342606"/>
            <a:chExt cx="540000" cy="540000"/>
          </a:xfrm>
        </p:grpSpPr>
        <p:sp>
          <p:nvSpPr>
            <p:cNvPr id="34" name="椭圆 33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75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75145" y="3882466"/>
            <a:ext cx="540000" cy="540000"/>
            <a:chOff x="1689463" y="2342606"/>
            <a:chExt cx="540000" cy="540000"/>
          </a:xfrm>
        </p:grpSpPr>
        <p:sp>
          <p:nvSpPr>
            <p:cNvPr id="37" name="椭圆 36"/>
            <p:cNvSpPr/>
            <p:nvPr/>
          </p:nvSpPr>
          <p:spPr>
            <a:xfrm>
              <a:off x="1689463" y="2342606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29272" y="24279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92</a:t>
              </a:r>
              <a:endParaRPr lang="zh-CN" altLang="en-US" dirty="0"/>
            </a:p>
          </p:txBody>
        </p:sp>
      </p:grpSp>
      <p:cxnSp>
        <p:nvCxnSpPr>
          <p:cNvPr id="39" name="直接连接符 38"/>
          <p:cNvCxnSpPr>
            <a:stCxn id="7" idx="2"/>
            <a:endCxn id="10" idx="7"/>
          </p:cNvCxnSpPr>
          <p:nvPr/>
        </p:nvCxnSpPr>
        <p:spPr>
          <a:xfrm flipH="1">
            <a:off x="2398985" y="2003010"/>
            <a:ext cx="1002831" cy="4665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7" idx="6"/>
            <a:endCxn id="13" idx="1"/>
          </p:cNvCxnSpPr>
          <p:nvPr/>
        </p:nvCxnSpPr>
        <p:spPr>
          <a:xfrm>
            <a:off x="3941816" y="2003010"/>
            <a:ext cx="915547" cy="4665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3"/>
            <a:endCxn id="16" idx="7"/>
          </p:cNvCxnSpPr>
          <p:nvPr/>
        </p:nvCxnSpPr>
        <p:spPr>
          <a:xfrm flipH="1">
            <a:off x="1675109" y="2851426"/>
            <a:ext cx="342038" cy="3583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0" idx="5"/>
            <a:endCxn id="19" idx="1"/>
          </p:cNvCxnSpPr>
          <p:nvPr/>
        </p:nvCxnSpPr>
        <p:spPr>
          <a:xfrm>
            <a:off x="2398985" y="2851426"/>
            <a:ext cx="288793" cy="3583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3" idx="3"/>
            <a:endCxn id="22" idx="7"/>
          </p:cNvCxnSpPr>
          <p:nvPr/>
        </p:nvCxnSpPr>
        <p:spPr>
          <a:xfrm flipH="1">
            <a:off x="4472766" y="2851426"/>
            <a:ext cx="384597" cy="3603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3" idx="5"/>
            <a:endCxn id="25" idx="1"/>
          </p:cNvCxnSpPr>
          <p:nvPr/>
        </p:nvCxnSpPr>
        <p:spPr>
          <a:xfrm>
            <a:off x="5239201" y="2851426"/>
            <a:ext cx="363172" cy="3583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6" idx="5"/>
            <a:endCxn id="28" idx="0"/>
          </p:cNvCxnSpPr>
          <p:nvPr/>
        </p:nvCxnSpPr>
        <p:spPr>
          <a:xfrm>
            <a:off x="1675109" y="3591654"/>
            <a:ext cx="233096" cy="290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9" idx="5"/>
            <a:endCxn id="31" idx="0"/>
          </p:cNvCxnSpPr>
          <p:nvPr/>
        </p:nvCxnSpPr>
        <p:spPr>
          <a:xfrm>
            <a:off x="3069616" y="3591654"/>
            <a:ext cx="245785" cy="290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2" idx="5"/>
            <a:endCxn id="34" idx="0"/>
          </p:cNvCxnSpPr>
          <p:nvPr/>
        </p:nvCxnSpPr>
        <p:spPr>
          <a:xfrm>
            <a:off x="4472766" y="3593583"/>
            <a:ext cx="253715" cy="288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5" idx="5"/>
            <a:endCxn id="37" idx="0"/>
          </p:cNvCxnSpPr>
          <p:nvPr/>
        </p:nvCxnSpPr>
        <p:spPr>
          <a:xfrm>
            <a:off x="5984211" y="3591654"/>
            <a:ext cx="260934" cy="290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4661" y="4530373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&lt;5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69053" y="5166708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5~13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681572" y="5738439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13~19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032246" y="4530373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19~21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595972" y="5166708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21~37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476241" y="5738439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37~56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89453" y="4530373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56~64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116139" y="5162906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64~75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06112" y="5734689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75~80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451649" y="5171510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80~88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231785" y="5743241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88~92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826659" y="4531608"/>
            <a:ext cx="9144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&gt;92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9" idx="0"/>
            <a:endCxn id="16" idx="3"/>
          </p:cNvCxnSpPr>
          <p:nvPr/>
        </p:nvCxnSpPr>
        <p:spPr>
          <a:xfrm flipV="1">
            <a:off x="971861" y="3591654"/>
            <a:ext cx="321410" cy="9387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8" idx="3"/>
            <a:endCxn id="50" idx="0"/>
          </p:cNvCxnSpPr>
          <p:nvPr/>
        </p:nvCxnSpPr>
        <p:spPr>
          <a:xfrm flipH="1">
            <a:off x="1326253" y="4343385"/>
            <a:ext cx="391033" cy="8233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8" idx="4"/>
            <a:endCxn id="51" idx="0"/>
          </p:cNvCxnSpPr>
          <p:nvPr/>
        </p:nvCxnSpPr>
        <p:spPr>
          <a:xfrm>
            <a:off x="1908205" y="4422466"/>
            <a:ext cx="230567" cy="1315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9" idx="3"/>
            <a:endCxn id="52" idx="0"/>
          </p:cNvCxnSpPr>
          <p:nvPr/>
        </p:nvCxnSpPr>
        <p:spPr>
          <a:xfrm flipH="1">
            <a:off x="2489446" y="3591654"/>
            <a:ext cx="198332" cy="9387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1" idx="3"/>
            <a:endCxn id="53" idx="0"/>
          </p:cNvCxnSpPr>
          <p:nvPr/>
        </p:nvCxnSpPr>
        <p:spPr>
          <a:xfrm flipH="1">
            <a:off x="3053172" y="4343385"/>
            <a:ext cx="71310" cy="8233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1" idx="4"/>
            <a:endCxn id="54" idx="0"/>
          </p:cNvCxnSpPr>
          <p:nvPr/>
        </p:nvCxnSpPr>
        <p:spPr>
          <a:xfrm>
            <a:off x="3315401" y="4422466"/>
            <a:ext cx="618040" cy="1315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2" idx="4"/>
            <a:endCxn id="55" idx="0"/>
          </p:cNvCxnSpPr>
          <p:nvPr/>
        </p:nvCxnSpPr>
        <p:spPr>
          <a:xfrm flipH="1">
            <a:off x="4046653" y="3672664"/>
            <a:ext cx="235194" cy="8577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4" idx="4"/>
            <a:endCxn id="56" idx="0"/>
          </p:cNvCxnSpPr>
          <p:nvPr/>
        </p:nvCxnSpPr>
        <p:spPr>
          <a:xfrm flipH="1">
            <a:off x="4573339" y="4422466"/>
            <a:ext cx="153142" cy="74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4" idx="5"/>
            <a:endCxn id="57" idx="0"/>
          </p:cNvCxnSpPr>
          <p:nvPr/>
        </p:nvCxnSpPr>
        <p:spPr>
          <a:xfrm>
            <a:off x="4917400" y="4343385"/>
            <a:ext cx="445912" cy="139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5" idx="4"/>
            <a:endCxn id="58" idx="0"/>
          </p:cNvCxnSpPr>
          <p:nvPr/>
        </p:nvCxnSpPr>
        <p:spPr>
          <a:xfrm>
            <a:off x="5793292" y="3670735"/>
            <a:ext cx="115557" cy="15007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37" idx="6"/>
            <a:endCxn id="60" idx="0"/>
          </p:cNvCxnSpPr>
          <p:nvPr/>
        </p:nvCxnSpPr>
        <p:spPr>
          <a:xfrm>
            <a:off x="6515145" y="4152466"/>
            <a:ext cx="768714" cy="3791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7" idx="4"/>
            <a:endCxn id="59" idx="0"/>
          </p:cNvCxnSpPr>
          <p:nvPr/>
        </p:nvCxnSpPr>
        <p:spPr>
          <a:xfrm>
            <a:off x="6245145" y="4422466"/>
            <a:ext cx="443840" cy="13207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517373" y="1393389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85</a:t>
            </a:r>
            <a:r>
              <a:rPr lang="zh-CN" altLang="en-US" dirty="0"/>
              <a:t>的比较过程：</a:t>
            </a:r>
            <a:endParaRPr lang="en-US" altLang="zh-CN" dirty="0"/>
          </a:p>
          <a:p>
            <a:r>
              <a:rPr lang="en-US" altLang="zh-CN" dirty="0"/>
              <a:t>56-&gt;80-&gt;88-&gt;</a:t>
            </a:r>
            <a:r>
              <a:rPr lang="zh-CN" altLang="en-US" dirty="0"/>
              <a:t>失败</a:t>
            </a:r>
            <a:endParaRPr lang="en-US" altLang="zh-CN" dirty="0"/>
          </a:p>
          <a:p>
            <a:r>
              <a:rPr lang="zh-CN" altLang="en-US" dirty="0"/>
              <a:t>“等概率”查找失败</a:t>
            </a:r>
            <a:r>
              <a:rPr lang="en-US" altLang="zh-CN" dirty="0"/>
              <a:t>ASL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(4</a:t>
            </a:r>
            <a:r>
              <a:rPr lang="zh-CN" altLang="en-US" dirty="0"/>
              <a:t>*</a:t>
            </a:r>
            <a:r>
              <a:rPr lang="en-US" altLang="zh-CN" dirty="0"/>
              <a:t>3+8*4)/12=3.67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0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折半查找的性能分析</a:t>
            </a:r>
            <a:endParaRPr lang="en-US" altLang="zh-CN" dirty="0"/>
          </a:p>
          <a:p>
            <a:r>
              <a:rPr lang="zh-CN" altLang="en-US" dirty="0"/>
              <a:t>查找成功</a:t>
            </a:r>
            <a:endParaRPr lang="en-US" altLang="zh-CN" dirty="0"/>
          </a:p>
          <a:p>
            <a:pPr lvl="1"/>
            <a:r>
              <a:rPr lang="en-US" altLang="zh-CN" dirty="0"/>
              <a:t>ASL</a:t>
            </a:r>
            <a:r>
              <a:rPr lang="zh-CN" altLang="en-US" dirty="0"/>
              <a:t>约为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r>
              <a:rPr lang="zh-CN" altLang="en-US" dirty="0"/>
              <a:t>查找失败</a:t>
            </a:r>
            <a:endParaRPr lang="en-US" altLang="zh-CN" dirty="0"/>
          </a:p>
          <a:p>
            <a:pPr lvl="1"/>
            <a:r>
              <a:rPr lang="en-US" altLang="zh-CN" dirty="0"/>
              <a:t>ASL</a:t>
            </a:r>
            <a:r>
              <a:rPr lang="zh-CN" altLang="en-US" dirty="0"/>
              <a:t>约为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r>
              <a:rPr lang="zh-CN" altLang="en-US" dirty="0"/>
              <a:t>字典查找（或插值查找）</a:t>
            </a:r>
            <a:endParaRPr lang="en-US" altLang="zh-CN" dirty="0"/>
          </a:p>
          <a:p>
            <a:pPr lvl="1"/>
            <a:r>
              <a:rPr lang="zh-CN" altLang="en-US" dirty="0"/>
              <a:t>根据先验信息或查找过程中比较的关键字来预估查找位置</a:t>
            </a:r>
            <a:endParaRPr lang="en-US" altLang="zh-CN" dirty="0"/>
          </a:p>
          <a:p>
            <a:pPr lvl="1"/>
            <a:r>
              <a:rPr lang="zh-CN" altLang="en-US" dirty="0"/>
              <a:t>例如：查找</a:t>
            </a:r>
            <a:r>
              <a:rPr lang="en-US" altLang="zh-CN" dirty="0"/>
              <a:t>21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观察：</a:t>
            </a:r>
            <a:r>
              <a:rPr lang="en-US" altLang="zh-CN" dirty="0"/>
              <a:t>a[1]=5</a:t>
            </a:r>
            <a:r>
              <a:rPr lang="zh-CN" altLang="en-US" dirty="0"/>
              <a:t>，</a:t>
            </a:r>
            <a:r>
              <a:rPr lang="en-US" altLang="zh-CN" dirty="0"/>
              <a:t>a[11]=92</a:t>
            </a:r>
            <a:r>
              <a:rPr lang="zh-CN" altLang="en-US" dirty="0"/>
              <a:t>，预估</a:t>
            </a:r>
            <a:r>
              <a:rPr lang="en-US" altLang="zh-CN" dirty="0"/>
              <a:t>21=a[2.8]</a:t>
            </a:r>
            <a:r>
              <a:rPr lang="zh-CN" altLang="en-US" dirty="0"/>
              <a:t>，查找</a:t>
            </a:r>
            <a:r>
              <a:rPr lang="en-US" altLang="zh-CN" dirty="0"/>
              <a:t>a[3]=19</a:t>
            </a:r>
            <a:r>
              <a:rPr lang="zh-CN" altLang="en-US" dirty="0"/>
              <a:t>，再次预估</a:t>
            </a:r>
            <a:r>
              <a:rPr lang="en-US" altLang="zh-CN" dirty="0"/>
              <a:t>21=a[3.2]</a:t>
            </a:r>
            <a:r>
              <a:rPr lang="zh-CN" altLang="en-US" dirty="0"/>
              <a:t>，查找</a:t>
            </a:r>
            <a:r>
              <a:rPr lang="en-US" altLang="zh-CN" dirty="0"/>
              <a:t>a[4]=21</a:t>
            </a:r>
          </a:p>
          <a:p>
            <a:r>
              <a:rPr lang="zh-CN" altLang="en-US" dirty="0"/>
              <a:t>折半查找、字典查找</a:t>
            </a:r>
            <a:r>
              <a:rPr lang="en-US" altLang="zh-CN" dirty="0"/>
              <a:t>……</a:t>
            </a:r>
            <a:r>
              <a:rPr lang="zh-CN" altLang="en-US" dirty="0"/>
              <a:t>只适用于</a:t>
            </a:r>
            <a:r>
              <a:rPr lang="zh-CN" altLang="en-US" dirty="0">
                <a:solidFill>
                  <a:schemeClr val="accent5"/>
                </a:solidFill>
              </a:rPr>
              <a:t>顺序有序表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89-2368-44D9-87C8-55DD395A25D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4023274" y="1078913"/>
            <a:ext cx="435429" cy="1314663"/>
          </a:xfrm>
          <a:prstGeom prst="rightBrace">
            <a:avLst>
              <a:gd name="adj1" fmla="val 62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0" y="1413078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明显优于顺序查找</a:t>
            </a:r>
            <a:r>
              <a:rPr lang="en-US" altLang="zh-CN" dirty="0"/>
              <a:t>O(n)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语言标准库提供</a:t>
            </a:r>
            <a:r>
              <a:rPr lang="en-US" altLang="zh-CN" dirty="0" err="1"/>
              <a:t>bsearch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9809"/>
              </p:ext>
            </p:extLst>
          </p:nvPr>
        </p:nvGraphicFramePr>
        <p:xfrm>
          <a:off x="792378" y="3864795"/>
          <a:ext cx="75592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索引查找</a:t>
            </a:r>
            <a:endParaRPr lang="en-US" altLang="zh-CN" b="1" dirty="0"/>
          </a:p>
          <a:p>
            <a:r>
              <a:rPr lang="zh-CN" altLang="en-US" dirty="0"/>
              <a:t>分块有序表 </a:t>
            </a:r>
            <a:r>
              <a:rPr lang="en-US" altLang="zh-CN" dirty="0"/>
              <a:t>+ </a:t>
            </a:r>
            <a:r>
              <a:rPr lang="zh-CN" altLang="en-US" dirty="0"/>
              <a:t>索引表</a:t>
            </a:r>
            <a:endParaRPr lang="en-US" altLang="zh-CN" dirty="0"/>
          </a:p>
          <a:p>
            <a:pPr lvl="1"/>
            <a:r>
              <a:rPr lang="zh-CN" altLang="en-US" dirty="0"/>
              <a:t>块与块之间满足有序关系（块内可以无序）</a:t>
            </a:r>
            <a:endParaRPr lang="en-US" altLang="zh-CN" dirty="0"/>
          </a:p>
          <a:p>
            <a:pPr lvl="1"/>
            <a:r>
              <a:rPr lang="zh-CN" altLang="en-US" dirty="0"/>
              <a:t>索引表存储每块起始地址和关键字范围</a:t>
            </a:r>
            <a:endParaRPr lang="en-US" altLang="zh-CN" dirty="0"/>
          </a:p>
          <a:p>
            <a:r>
              <a:rPr lang="zh-CN" altLang="en-US" dirty="0"/>
              <a:t>查找过程</a:t>
            </a:r>
            <a:endParaRPr lang="en-US" altLang="zh-CN" dirty="0"/>
          </a:p>
          <a:p>
            <a:pPr lvl="1"/>
            <a:r>
              <a:rPr lang="zh-CN" altLang="en-US" dirty="0"/>
              <a:t>先找“块”，根据索引表，可用折半法</a:t>
            </a:r>
            <a:endParaRPr lang="en-US" altLang="zh-CN" dirty="0"/>
          </a:p>
          <a:p>
            <a:pPr lvl="1"/>
            <a:r>
              <a:rPr lang="zh-CN" altLang="en-US" dirty="0"/>
              <a:t>再找记录，在指定块内，顺序查找</a:t>
            </a:r>
            <a:endParaRPr lang="en-US" altLang="zh-CN" dirty="0"/>
          </a:p>
          <a:p>
            <a:r>
              <a:rPr lang="zh-CN" altLang="en-US" dirty="0"/>
              <a:t>索引</a:t>
            </a:r>
            <a:r>
              <a:rPr lang="en-US" altLang="zh-CN" dirty="0"/>
              <a:t>(index)</a:t>
            </a:r>
            <a:r>
              <a:rPr lang="zh-CN" altLang="en-US" dirty="0"/>
              <a:t>可根据关键字特征来设计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200B-AA8C-4BD2-A7C6-9C9C7F3360A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14" y="4199029"/>
            <a:ext cx="5773972" cy="2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动态查找表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动态查找表允许对表进行修改（插入删除元素）</a:t>
            </a:r>
            <a:endParaRPr lang="en-US" altLang="zh-CN" dirty="0"/>
          </a:p>
          <a:p>
            <a:r>
              <a:rPr lang="zh-CN" altLang="en-US" dirty="0"/>
              <a:t>线性表？</a:t>
            </a:r>
            <a:endParaRPr lang="en-US" altLang="zh-CN" dirty="0"/>
          </a:p>
          <a:p>
            <a:pPr lvl="1"/>
            <a:r>
              <a:rPr lang="zh-CN" altLang="en-US" dirty="0"/>
              <a:t>顺序存储结构：插入删除复杂度高</a:t>
            </a:r>
            <a:endParaRPr lang="en-US" altLang="zh-CN" dirty="0"/>
          </a:p>
          <a:p>
            <a:pPr lvl="1"/>
            <a:r>
              <a:rPr lang="zh-CN" altLang="en-US" dirty="0"/>
              <a:t>链式存储结构：无法随机存取，不能使用折半法</a:t>
            </a:r>
            <a:endParaRPr lang="en-US" altLang="zh-CN" dirty="0"/>
          </a:p>
          <a:p>
            <a:r>
              <a:rPr lang="zh-CN" altLang="en-US" dirty="0"/>
              <a:t>树形结构 </a:t>
            </a:r>
            <a:r>
              <a:rPr lang="en-US" altLang="zh-CN" dirty="0"/>
              <a:t>– </a:t>
            </a:r>
            <a:r>
              <a:rPr lang="zh-CN" altLang="en-US" dirty="0"/>
              <a:t>二叉查找树、键树</a:t>
            </a:r>
            <a:endParaRPr lang="en-US" altLang="zh-CN" dirty="0"/>
          </a:p>
          <a:p>
            <a:r>
              <a:rPr lang="zh-CN" altLang="en-US" dirty="0"/>
              <a:t>直接定址 </a:t>
            </a:r>
            <a:r>
              <a:rPr lang="en-US" altLang="zh-CN" dirty="0"/>
              <a:t>– Hash</a:t>
            </a:r>
            <a:r>
              <a:rPr lang="zh-CN" altLang="en-US" dirty="0"/>
              <a:t>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B837-B9EF-40D1-8DBE-24CBECCCACB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2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二叉查找树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</a:t>
            </a:r>
            <a:r>
              <a:rPr lang="en-US" altLang="zh-CN" dirty="0"/>
              <a:t>(binary search tree)</a:t>
            </a:r>
            <a:r>
              <a:rPr lang="zh-CN" altLang="en-US" dirty="0"/>
              <a:t>，又称二叉排序树：是一棵二叉树，且具有下列性质</a:t>
            </a:r>
            <a:endParaRPr lang="en-US" altLang="zh-CN" dirty="0"/>
          </a:p>
          <a:p>
            <a:pPr lvl="1"/>
            <a:r>
              <a:rPr lang="zh-CN" altLang="en-US" dirty="0"/>
              <a:t>左子树上</a:t>
            </a:r>
            <a:r>
              <a:rPr lang="zh-CN" altLang="en-US" dirty="0">
                <a:solidFill>
                  <a:schemeClr val="accent5"/>
                </a:solidFill>
              </a:rPr>
              <a:t>所有</a:t>
            </a:r>
            <a:r>
              <a:rPr lang="zh-CN" altLang="en-US" dirty="0"/>
              <a:t>结点的值</a:t>
            </a:r>
            <a:r>
              <a:rPr lang="zh-CN" altLang="en-US" dirty="0">
                <a:solidFill>
                  <a:schemeClr val="accent5"/>
                </a:solidFill>
              </a:rPr>
              <a:t>均小于</a:t>
            </a:r>
            <a:r>
              <a:rPr lang="zh-CN" altLang="en-US" dirty="0"/>
              <a:t>根结点的值</a:t>
            </a:r>
            <a:endParaRPr lang="en-US" altLang="zh-CN" dirty="0"/>
          </a:p>
          <a:p>
            <a:pPr lvl="1"/>
            <a:r>
              <a:rPr lang="zh-CN" altLang="en-US" dirty="0"/>
              <a:t>右子树上</a:t>
            </a:r>
            <a:r>
              <a:rPr lang="zh-CN" altLang="en-US" dirty="0">
                <a:solidFill>
                  <a:schemeClr val="accent5"/>
                </a:solidFill>
              </a:rPr>
              <a:t>所有</a:t>
            </a:r>
            <a:r>
              <a:rPr lang="zh-CN" altLang="en-US" dirty="0"/>
              <a:t>结点的值</a:t>
            </a:r>
            <a:r>
              <a:rPr lang="zh-CN" altLang="en-US" dirty="0">
                <a:solidFill>
                  <a:schemeClr val="accent5"/>
                </a:solidFill>
              </a:rPr>
              <a:t>均大于或等于</a:t>
            </a:r>
            <a:r>
              <a:rPr lang="zh-CN" altLang="en-US" dirty="0"/>
              <a:t>根结点的值</a:t>
            </a:r>
            <a:endParaRPr lang="en-US" altLang="zh-CN" dirty="0"/>
          </a:p>
          <a:p>
            <a:pPr lvl="1"/>
            <a:r>
              <a:rPr lang="zh-CN" altLang="en-US" dirty="0"/>
              <a:t>左、右子树分别也是二叉查找树</a:t>
            </a:r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中序</a:t>
            </a:r>
            <a:r>
              <a:rPr lang="zh-CN" altLang="en-US" dirty="0"/>
              <a:t>遍历二叉查找树可得到一个有序序列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D180-A59C-4A21-AF1A-9BF37D22D37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01" y="3708000"/>
            <a:ext cx="4777398" cy="24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二叉查找树的查找方法</a:t>
            </a:r>
            <a:endParaRPr lang="en-US" altLang="zh-CN" dirty="0"/>
          </a:p>
          <a:p>
            <a:pPr lvl="1"/>
            <a:r>
              <a:rPr lang="zh-CN" altLang="en-US" dirty="0"/>
              <a:t>与根结点比较，若小于、则可在左子树继续查找；若大于、则可在右子树继续查找</a:t>
            </a:r>
            <a:endParaRPr lang="en-US" altLang="zh-CN" dirty="0"/>
          </a:p>
          <a:p>
            <a:r>
              <a:rPr lang="zh-CN" altLang="en-US" dirty="0"/>
              <a:t>递归算法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例如：查找</a:t>
            </a:r>
            <a:r>
              <a:rPr lang="en-US" altLang="zh-CN" dirty="0"/>
              <a:t>100</a:t>
            </a:r>
            <a:r>
              <a:rPr lang="zh-CN" altLang="en-US" dirty="0"/>
              <a:t>、查找</a:t>
            </a:r>
            <a:r>
              <a:rPr lang="en-US" altLang="zh-CN" dirty="0"/>
              <a:t>40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C6-8D1D-41ED-9A54-8C8BAA7A14A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7450"/>
          <a:stretch/>
        </p:blipFill>
        <p:spPr>
          <a:xfrm>
            <a:off x="5731411" y="2891520"/>
            <a:ext cx="2710378" cy="32328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2000" y="2055634"/>
            <a:ext cx="7274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key);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key);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0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7.4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094-CD18-40CB-9C27-CEE56B09787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2000" y="927489"/>
            <a:ext cx="8039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若查找到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，则返回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指向等于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结点，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的双亲（若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等于根结点，则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若查找不到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，则返回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指向查找过程中最后一个比较的结点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8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43" y="2995304"/>
            <a:ext cx="5631314" cy="323269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850382" y="4573618"/>
            <a:ext cx="5537274" cy="167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11732" y="2835254"/>
            <a:ext cx="3275925" cy="167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13224" y="2835254"/>
            <a:ext cx="4374433" cy="167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二叉查找树的插入操作</a:t>
            </a:r>
            <a:endParaRPr lang="en-US" altLang="zh-CN" dirty="0"/>
          </a:p>
          <a:p>
            <a:pPr lvl="1"/>
            <a:r>
              <a:rPr lang="zh-CN" altLang="en-US" dirty="0"/>
              <a:t>查找成功时，不插入</a:t>
            </a:r>
            <a:endParaRPr lang="en-US" altLang="zh-CN" dirty="0"/>
          </a:p>
          <a:p>
            <a:pPr lvl="1"/>
            <a:r>
              <a:rPr lang="zh-CN" altLang="en-US" dirty="0"/>
              <a:t>查找失败时，在查找路径上最后一个结点的左或右插入</a:t>
            </a:r>
            <a:endParaRPr lang="en-US" altLang="zh-CN" dirty="0"/>
          </a:p>
          <a:p>
            <a:r>
              <a:rPr lang="zh-CN" altLang="en-US" dirty="0"/>
              <a:t>插入过程示例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D140-D9CC-4A79-A67A-C4254AD5883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23764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12311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600858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777952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366499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189405" y="23464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01192" y="2835254"/>
            <a:ext cx="1686465" cy="167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66499" y="4573619"/>
            <a:ext cx="3021157" cy="167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查找表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查找表的基本概念</a:t>
            </a:r>
            <a:endParaRPr lang="en-US" altLang="zh-CN" dirty="0"/>
          </a:p>
          <a:p>
            <a:r>
              <a:rPr lang="en-US" altLang="zh-CN" dirty="0"/>
              <a:t>7.2 </a:t>
            </a:r>
            <a:r>
              <a:rPr lang="zh-CN" altLang="en-US" dirty="0"/>
              <a:t>静态查找表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动态查找表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2538-00F5-44EC-B20F-E1EE39C898A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FD2D-319E-4FA6-90C8-72D144B6AE7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4435" y="915377"/>
            <a:ext cx="67033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InsertBST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p, f;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(T, key, p, f);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(found)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key;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f)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data.key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0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2271-8949-44D5-8083-800F1AA3D3A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138702" y="4839302"/>
            <a:ext cx="540000" cy="540000"/>
            <a:chOff x="1564913" y="2583640"/>
            <a:chExt cx="540000" cy="540000"/>
          </a:xfrm>
        </p:grpSpPr>
        <p:sp>
          <p:nvSpPr>
            <p:cNvPr id="26" name="椭圆 2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55</a:t>
              </a: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97983" y="2492977"/>
            <a:ext cx="540000" cy="540000"/>
            <a:chOff x="1564913" y="2583640"/>
            <a:chExt cx="540000" cy="540000"/>
          </a:xfrm>
        </p:grpSpPr>
        <p:sp>
          <p:nvSpPr>
            <p:cNvPr id="30" name="椭圆 29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80</a:t>
              </a:r>
              <a:endParaRPr lang="zh-CN" altLang="en-US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0990" y="3291200"/>
            <a:ext cx="540000" cy="540000"/>
            <a:chOff x="1564913" y="2583640"/>
            <a:chExt cx="540000" cy="540000"/>
          </a:xfrm>
        </p:grpSpPr>
        <p:sp>
          <p:nvSpPr>
            <p:cNvPr id="33" name="椭圆 32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50</a:t>
              </a:r>
              <a:endParaRPr lang="zh-CN" altLang="en-US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16313" y="4038311"/>
            <a:ext cx="540000" cy="540000"/>
            <a:chOff x="1564913" y="2583640"/>
            <a:chExt cx="540000" cy="540000"/>
          </a:xfrm>
        </p:grpSpPr>
        <p:sp>
          <p:nvSpPr>
            <p:cNvPr id="36" name="椭圆 3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20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19229" y="4839302"/>
            <a:ext cx="540000" cy="540000"/>
            <a:chOff x="1564913" y="2583640"/>
            <a:chExt cx="540000" cy="540000"/>
          </a:xfrm>
        </p:grpSpPr>
        <p:sp>
          <p:nvSpPr>
            <p:cNvPr id="39" name="椭圆 38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35</a:t>
              </a:r>
              <a:endParaRPr lang="zh-CN" altLang="en-US" b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09574" y="4044117"/>
            <a:ext cx="540000" cy="540000"/>
            <a:chOff x="1564913" y="2583640"/>
            <a:chExt cx="540000" cy="540000"/>
          </a:xfrm>
        </p:grpSpPr>
        <p:sp>
          <p:nvSpPr>
            <p:cNvPr id="42" name="椭圆 41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60</a:t>
              </a:r>
              <a:endParaRPr lang="zh-CN" altLang="en-US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76463" y="4038603"/>
            <a:ext cx="540000" cy="540000"/>
            <a:chOff x="1564913" y="2583640"/>
            <a:chExt cx="540000" cy="540000"/>
          </a:xfrm>
        </p:grpSpPr>
        <p:sp>
          <p:nvSpPr>
            <p:cNvPr id="45" name="椭圆 44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90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58175" y="4839302"/>
            <a:ext cx="540000" cy="540000"/>
            <a:chOff x="1564913" y="2583640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70</a:t>
              </a:r>
              <a:endParaRPr lang="zh-CN" altLang="en-US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68836" y="3289918"/>
            <a:ext cx="598241" cy="540000"/>
            <a:chOff x="1535792" y="2583640"/>
            <a:chExt cx="598241" cy="540000"/>
          </a:xfrm>
        </p:grpSpPr>
        <p:sp>
          <p:nvSpPr>
            <p:cNvPr id="51" name="椭圆 50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35792" y="266897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120</a:t>
              </a:r>
              <a:endParaRPr lang="zh-CN" altLang="en-US" b="1" dirty="0"/>
            </a:p>
          </p:txBody>
        </p:sp>
      </p:grpSp>
      <p:cxnSp>
        <p:nvCxnSpPr>
          <p:cNvPr id="57" name="直接连接符 56"/>
          <p:cNvCxnSpPr>
            <a:stCxn id="30" idx="3"/>
            <a:endCxn id="33" idx="7"/>
          </p:cNvCxnSpPr>
          <p:nvPr/>
        </p:nvCxnSpPr>
        <p:spPr>
          <a:xfrm flipH="1">
            <a:off x="2351909" y="2953896"/>
            <a:ext cx="525155" cy="416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0" idx="5"/>
            <a:endCxn id="51" idx="1"/>
          </p:cNvCxnSpPr>
          <p:nvPr/>
        </p:nvCxnSpPr>
        <p:spPr>
          <a:xfrm>
            <a:off x="3258902" y="2953896"/>
            <a:ext cx="518136" cy="415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3"/>
            <a:endCxn id="36" idx="7"/>
          </p:cNvCxnSpPr>
          <p:nvPr/>
        </p:nvCxnSpPr>
        <p:spPr>
          <a:xfrm flipH="1">
            <a:off x="1677232" y="3752119"/>
            <a:ext cx="292839" cy="365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3" idx="5"/>
            <a:endCxn id="42" idx="1"/>
          </p:cNvCxnSpPr>
          <p:nvPr/>
        </p:nvCxnSpPr>
        <p:spPr>
          <a:xfrm>
            <a:off x="2351909" y="3752119"/>
            <a:ext cx="136746" cy="37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1" idx="3"/>
            <a:endCxn id="45" idx="7"/>
          </p:cNvCxnSpPr>
          <p:nvPr/>
        </p:nvCxnSpPr>
        <p:spPr>
          <a:xfrm flipH="1">
            <a:off x="3637382" y="3750837"/>
            <a:ext cx="139656" cy="36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6" idx="5"/>
            <a:endCxn id="39" idx="0"/>
          </p:cNvCxnSpPr>
          <p:nvPr/>
        </p:nvCxnSpPr>
        <p:spPr>
          <a:xfrm>
            <a:off x="1677232" y="4499230"/>
            <a:ext cx="111997" cy="340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2" idx="3"/>
            <a:endCxn id="26" idx="0"/>
          </p:cNvCxnSpPr>
          <p:nvPr/>
        </p:nvCxnSpPr>
        <p:spPr>
          <a:xfrm flipH="1">
            <a:off x="2408702" y="4505036"/>
            <a:ext cx="79953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5"/>
            <a:endCxn id="48" idx="0"/>
          </p:cNvCxnSpPr>
          <p:nvPr/>
        </p:nvCxnSpPr>
        <p:spPr>
          <a:xfrm>
            <a:off x="2870493" y="4505036"/>
            <a:ext cx="157682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792929" y="2169811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35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叶子结点</a:t>
            </a:r>
          </a:p>
        </p:txBody>
      </p:sp>
    </p:spTree>
    <p:extLst>
      <p:ext uri="{BB962C8B-B14F-4D97-AF65-F5344CB8AC3E}">
        <p14:creationId xmlns:p14="http://schemas.microsoft.com/office/powerpoint/2010/main" val="13234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1799-68F6-4587-8F0B-C0EFE1FDF07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138702" y="4839302"/>
            <a:ext cx="540000" cy="540000"/>
            <a:chOff x="1564913" y="2583640"/>
            <a:chExt cx="540000" cy="540000"/>
          </a:xfrm>
        </p:grpSpPr>
        <p:sp>
          <p:nvSpPr>
            <p:cNvPr id="26" name="椭圆 2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55</a:t>
              </a: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97983" y="2492977"/>
            <a:ext cx="540000" cy="540000"/>
            <a:chOff x="1564913" y="2583640"/>
            <a:chExt cx="540000" cy="540000"/>
          </a:xfrm>
        </p:grpSpPr>
        <p:sp>
          <p:nvSpPr>
            <p:cNvPr id="30" name="椭圆 29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80</a:t>
              </a:r>
              <a:endParaRPr lang="zh-CN" altLang="en-US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0990" y="3291200"/>
            <a:ext cx="540000" cy="540000"/>
            <a:chOff x="1564913" y="2583640"/>
            <a:chExt cx="540000" cy="540000"/>
          </a:xfrm>
        </p:grpSpPr>
        <p:sp>
          <p:nvSpPr>
            <p:cNvPr id="33" name="椭圆 32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50</a:t>
              </a:r>
              <a:endParaRPr lang="zh-CN" altLang="en-US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16313" y="4038311"/>
            <a:ext cx="540000" cy="540000"/>
            <a:chOff x="1564913" y="2583640"/>
            <a:chExt cx="540000" cy="540000"/>
          </a:xfrm>
        </p:grpSpPr>
        <p:sp>
          <p:nvSpPr>
            <p:cNvPr id="36" name="椭圆 3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20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19229" y="4839302"/>
            <a:ext cx="540000" cy="540000"/>
            <a:chOff x="1564913" y="2583640"/>
            <a:chExt cx="540000" cy="540000"/>
          </a:xfrm>
        </p:grpSpPr>
        <p:sp>
          <p:nvSpPr>
            <p:cNvPr id="39" name="椭圆 38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35</a:t>
              </a:r>
              <a:endParaRPr lang="zh-CN" altLang="en-US" b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09574" y="4044117"/>
            <a:ext cx="540000" cy="540000"/>
            <a:chOff x="1564913" y="2583640"/>
            <a:chExt cx="540000" cy="540000"/>
          </a:xfrm>
        </p:grpSpPr>
        <p:sp>
          <p:nvSpPr>
            <p:cNvPr id="42" name="椭圆 41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60</a:t>
              </a:r>
              <a:endParaRPr lang="zh-CN" altLang="en-US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76463" y="4038603"/>
            <a:ext cx="540000" cy="540000"/>
            <a:chOff x="1564913" y="2583640"/>
            <a:chExt cx="540000" cy="540000"/>
          </a:xfrm>
        </p:grpSpPr>
        <p:sp>
          <p:nvSpPr>
            <p:cNvPr id="45" name="椭圆 44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90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58175" y="4839302"/>
            <a:ext cx="540000" cy="540000"/>
            <a:chOff x="1564913" y="2583640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70</a:t>
              </a:r>
              <a:endParaRPr lang="zh-CN" altLang="en-US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68836" y="3289918"/>
            <a:ext cx="598241" cy="540000"/>
            <a:chOff x="1535792" y="2583640"/>
            <a:chExt cx="598241" cy="540000"/>
          </a:xfrm>
        </p:grpSpPr>
        <p:sp>
          <p:nvSpPr>
            <p:cNvPr id="51" name="椭圆 50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35792" y="266897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120</a:t>
              </a:r>
              <a:endParaRPr lang="zh-CN" altLang="en-US" b="1" dirty="0"/>
            </a:p>
          </p:txBody>
        </p:sp>
      </p:grpSp>
      <p:cxnSp>
        <p:nvCxnSpPr>
          <p:cNvPr id="57" name="直接连接符 56"/>
          <p:cNvCxnSpPr>
            <a:stCxn id="30" idx="3"/>
            <a:endCxn id="33" idx="7"/>
          </p:cNvCxnSpPr>
          <p:nvPr/>
        </p:nvCxnSpPr>
        <p:spPr>
          <a:xfrm flipH="1">
            <a:off x="2351909" y="2953896"/>
            <a:ext cx="525155" cy="416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0" idx="5"/>
            <a:endCxn id="51" idx="1"/>
          </p:cNvCxnSpPr>
          <p:nvPr/>
        </p:nvCxnSpPr>
        <p:spPr>
          <a:xfrm>
            <a:off x="3258902" y="2953896"/>
            <a:ext cx="518136" cy="415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3"/>
            <a:endCxn id="36" idx="7"/>
          </p:cNvCxnSpPr>
          <p:nvPr/>
        </p:nvCxnSpPr>
        <p:spPr>
          <a:xfrm flipH="1">
            <a:off x="1677232" y="3752119"/>
            <a:ext cx="292839" cy="365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3" idx="5"/>
            <a:endCxn id="42" idx="1"/>
          </p:cNvCxnSpPr>
          <p:nvPr/>
        </p:nvCxnSpPr>
        <p:spPr>
          <a:xfrm>
            <a:off x="2351909" y="3752119"/>
            <a:ext cx="136746" cy="37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1" idx="3"/>
            <a:endCxn id="45" idx="7"/>
          </p:cNvCxnSpPr>
          <p:nvPr/>
        </p:nvCxnSpPr>
        <p:spPr>
          <a:xfrm flipH="1">
            <a:off x="3637382" y="3750837"/>
            <a:ext cx="139656" cy="36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6" idx="5"/>
            <a:endCxn id="39" idx="0"/>
          </p:cNvCxnSpPr>
          <p:nvPr/>
        </p:nvCxnSpPr>
        <p:spPr>
          <a:xfrm>
            <a:off x="1677232" y="4499230"/>
            <a:ext cx="111997" cy="340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2" idx="3"/>
            <a:endCxn id="26" idx="0"/>
          </p:cNvCxnSpPr>
          <p:nvPr/>
        </p:nvCxnSpPr>
        <p:spPr>
          <a:xfrm flipH="1">
            <a:off x="2408702" y="4505036"/>
            <a:ext cx="79953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5"/>
            <a:endCxn id="48" idx="0"/>
          </p:cNvCxnSpPr>
          <p:nvPr/>
        </p:nvCxnSpPr>
        <p:spPr>
          <a:xfrm>
            <a:off x="2870493" y="4505036"/>
            <a:ext cx="157682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792929" y="216981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20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只有右子树，作为双亲的左子树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777398" y="2947643"/>
            <a:ext cx="3050764" cy="2886325"/>
            <a:chOff x="142353" y="2492977"/>
            <a:chExt cx="3050764" cy="2886325"/>
          </a:xfrm>
        </p:grpSpPr>
        <p:grpSp>
          <p:nvGrpSpPr>
            <p:cNvPr id="79" name="组合 78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2102503" y="4038603"/>
              <a:ext cx="540000" cy="540000"/>
              <a:chOff x="1564913" y="2583640"/>
              <a:chExt cx="540000" cy="5400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594876" y="3289918"/>
              <a:ext cx="598241" cy="540000"/>
              <a:chOff x="1535792" y="2583640"/>
              <a:chExt cx="598241" cy="5400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88" name="直接连接符 87"/>
            <p:cNvCxnSpPr>
              <a:stCxn id="110" idx="3"/>
              <a:endCxn id="108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10" idx="5"/>
              <a:endCxn id="96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8" idx="3"/>
              <a:endCxn id="10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108" idx="5"/>
              <a:endCxn id="10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96" idx="3"/>
              <a:endCxn id="100" idx="7"/>
            </p:cNvCxnSpPr>
            <p:nvPr/>
          </p:nvCxnSpPr>
          <p:spPr>
            <a:xfrm flipH="1">
              <a:off x="2563422" y="3750837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2" idx="3"/>
              <a:endCxn id="112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2" idx="5"/>
              <a:endCxn id="9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454448" y="4756107"/>
            <a:ext cx="651338" cy="69960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D586-DDD7-4AE9-BD91-52032A08C5F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138702" y="4839302"/>
            <a:ext cx="540000" cy="540000"/>
            <a:chOff x="1564913" y="2583640"/>
            <a:chExt cx="540000" cy="540000"/>
          </a:xfrm>
        </p:grpSpPr>
        <p:sp>
          <p:nvSpPr>
            <p:cNvPr id="26" name="椭圆 2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55</a:t>
              </a:r>
              <a:endParaRPr lang="zh-CN" altLang="en-US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97983" y="2492977"/>
            <a:ext cx="540000" cy="540000"/>
            <a:chOff x="1564913" y="2583640"/>
            <a:chExt cx="540000" cy="540000"/>
          </a:xfrm>
        </p:grpSpPr>
        <p:sp>
          <p:nvSpPr>
            <p:cNvPr id="30" name="椭圆 29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80</a:t>
              </a:r>
              <a:endParaRPr lang="zh-CN" altLang="en-US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0990" y="3291200"/>
            <a:ext cx="540000" cy="540000"/>
            <a:chOff x="1564913" y="2583640"/>
            <a:chExt cx="540000" cy="540000"/>
          </a:xfrm>
        </p:grpSpPr>
        <p:sp>
          <p:nvSpPr>
            <p:cNvPr id="33" name="椭圆 32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50</a:t>
              </a:r>
              <a:endParaRPr lang="zh-CN" altLang="en-US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16313" y="4038311"/>
            <a:ext cx="540000" cy="540000"/>
            <a:chOff x="1564913" y="2583640"/>
            <a:chExt cx="540000" cy="540000"/>
          </a:xfrm>
        </p:grpSpPr>
        <p:sp>
          <p:nvSpPr>
            <p:cNvPr id="36" name="椭圆 35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20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19229" y="4839302"/>
            <a:ext cx="540000" cy="540000"/>
            <a:chOff x="1564913" y="2583640"/>
            <a:chExt cx="540000" cy="540000"/>
          </a:xfrm>
        </p:grpSpPr>
        <p:sp>
          <p:nvSpPr>
            <p:cNvPr id="39" name="椭圆 38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35</a:t>
              </a:r>
              <a:endParaRPr lang="zh-CN" altLang="en-US" b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09574" y="4044117"/>
            <a:ext cx="540000" cy="540000"/>
            <a:chOff x="1564913" y="2583640"/>
            <a:chExt cx="540000" cy="540000"/>
          </a:xfrm>
        </p:grpSpPr>
        <p:sp>
          <p:nvSpPr>
            <p:cNvPr id="42" name="椭圆 41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60</a:t>
              </a:r>
              <a:endParaRPr lang="zh-CN" altLang="en-US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76463" y="4038603"/>
            <a:ext cx="540000" cy="540000"/>
            <a:chOff x="1564913" y="2583640"/>
            <a:chExt cx="540000" cy="540000"/>
          </a:xfrm>
        </p:grpSpPr>
        <p:sp>
          <p:nvSpPr>
            <p:cNvPr id="45" name="椭圆 44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90</a:t>
              </a:r>
              <a:endParaRPr lang="zh-CN" altLang="en-US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58175" y="4839302"/>
            <a:ext cx="540000" cy="540000"/>
            <a:chOff x="1564913" y="2583640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04721" y="26689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70</a:t>
              </a:r>
              <a:endParaRPr lang="zh-CN" altLang="en-US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68836" y="3289918"/>
            <a:ext cx="598241" cy="540000"/>
            <a:chOff x="1535792" y="2583640"/>
            <a:chExt cx="598241" cy="540000"/>
          </a:xfrm>
        </p:grpSpPr>
        <p:sp>
          <p:nvSpPr>
            <p:cNvPr id="51" name="椭圆 50"/>
            <p:cNvSpPr/>
            <p:nvPr/>
          </p:nvSpPr>
          <p:spPr>
            <a:xfrm>
              <a:off x="1564913" y="2583640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35792" y="266897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120</a:t>
              </a:r>
              <a:endParaRPr lang="zh-CN" altLang="en-US" b="1" dirty="0"/>
            </a:p>
          </p:txBody>
        </p:sp>
      </p:grpSp>
      <p:cxnSp>
        <p:nvCxnSpPr>
          <p:cNvPr id="57" name="直接连接符 56"/>
          <p:cNvCxnSpPr>
            <a:stCxn id="30" idx="3"/>
            <a:endCxn id="33" idx="7"/>
          </p:cNvCxnSpPr>
          <p:nvPr/>
        </p:nvCxnSpPr>
        <p:spPr>
          <a:xfrm flipH="1">
            <a:off x="2351909" y="2953896"/>
            <a:ext cx="525155" cy="416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0" idx="5"/>
            <a:endCxn id="51" idx="1"/>
          </p:cNvCxnSpPr>
          <p:nvPr/>
        </p:nvCxnSpPr>
        <p:spPr>
          <a:xfrm>
            <a:off x="3258902" y="2953896"/>
            <a:ext cx="518136" cy="415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3"/>
            <a:endCxn id="36" idx="7"/>
          </p:cNvCxnSpPr>
          <p:nvPr/>
        </p:nvCxnSpPr>
        <p:spPr>
          <a:xfrm flipH="1">
            <a:off x="1677232" y="3752119"/>
            <a:ext cx="292839" cy="3652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3" idx="5"/>
            <a:endCxn id="42" idx="1"/>
          </p:cNvCxnSpPr>
          <p:nvPr/>
        </p:nvCxnSpPr>
        <p:spPr>
          <a:xfrm>
            <a:off x="2351909" y="3752119"/>
            <a:ext cx="136746" cy="37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1" idx="3"/>
            <a:endCxn id="45" idx="7"/>
          </p:cNvCxnSpPr>
          <p:nvPr/>
        </p:nvCxnSpPr>
        <p:spPr>
          <a:xfrm flipH="1">
            <a:off x="3637382" y="3750837"/>
            <a:ext cx="139656" cy="366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6" idx="5"/>
            <a:endCxn id="39" idx="0"/>
          </p:cNvCxnSpPr>
          <p:nvPr/>
        </p:nvCxnSpPr>
        <p:spPr>
          <a:xfrm>
            <a:off x="1677232" y="4499230"/>
            <a:ext cx="111997" cy="340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2" idx="3"/>
            <a:endCxn id="26" idx="0"/>
          </p:cNvCxnSpPr>
          <p:nvPr/>
        </p:nvCxnSpPr>
        <p:spPr>
          <a:xfrm flipH="1">
            <a:off x="2408702" y="4505036"/>
            <a:ext cx="79953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5"/>
            <a:endCxn id="48" idx="0"/>
          </p:cNvCxnSpPr>
          <p:nvPr/>
        </p:nvCxnSpPr>
        <p:spPr>
          <a:xfrm>
            <a:off x="2870493" y="4505036"/>
            <a:ext cx="157682" cy="33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792929" y="216981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120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只有左子树，作为双亲的右子树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777398" y="2947643"/>
            <a:ext cx="3021644" cy="2886325"/>
            <a:chOff x="142353" y="2492977"/>
            <a:chExt cx="3021644" cy="2886325"/>
          </a:xfrm>
        </p:grpSpPr>
        <p:grpSp>
          <p:nvGrpSpPr>
            <p:cNvPr id="79" name="组合 78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45269" y="4839302"/>
              <a:ext cx="540000" cy="540000"/>
              <a:chOff x="1564913" y="2583640"/>
              <a:chExt cx="540000" cy="540000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623997" y="3289918"/>
              <a:ext cx="540000" cy="540000"/>
              <a:chOff x="1564913" y="2583640"/>
              <a:chExt cx="540000" cy="5400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cxnSp>
          <p:nvCxnSpPr>
            <p:cNvPr id="88" name="直接连接符 87"/>
            <p:cNvCxnSpPr>
              <a:stCxn id="110" idx="3"/>
              <a:endCxn id="108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10" idx="5"/>
              <a:endCxn id="96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8" idx="3"/>
              <a:endCxn id="10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108" idx="5"/>
              <a:endCxn id="10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6" idx="5"/>
              <a:endCxn id="104" idx="0"/>
            </p:cNvCxnSpPr>
            <p:nvPr/>
          </p:nvCxnSpPr>
          <p:spPr>
            <a:xfrm>
              <a:off x="603272" y="4499230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2" idx="3"/>
              <a:endCxn id="112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2" idx="5"/>
              <a:endCxn id="9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矩形 113"/>
          <p:cNvSpPr/>
          <p:nvPr/>
        </p:nvSpPr>
        <p:spPr>
          <a:xfrm>
            <a:off x="3128187" y="3936880"/>
            <a:ext cx="651338" cy="699608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  <a:endParaRPr lang="en-US" altLang="zh-CN" dirty="0"/>
          </a:p>
          <a:p>
            <a:pPr lvl="1"/>
            <a:r>
              <a:rPr lang="zh-CN" altLang="en-US" dirty="0"/>
              <a:t>待删结点既有左子树，又有右子树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C5E7-7556-49AB-9F33-00A3E3B92EE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216313" y="2492977"/>
            <a:ext cx="3050764" cy="2886325"/>
            <a:chOff x="142353" y="2492977"/>
            <a:chExt cx="3050764" cy="28863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45269" y="4839302"/>
              <a:ext cx="540000" cy="540000"/>
              <a:chOff x="1564913" y="2583640"/>
              <a:chExt cx="540000" cy="540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102503" y="4038603"/>
              <a:ext cx="540000" cy="540000"/>
              <a:chOff x="1564913" y="2583640"/>
              <a:chExt cx="540000" cy="54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594876" y="3289918"/>
              <a:ext cx="598241" cy="540000"/>
              <a:chOff x="1535792" y="2583640"/>
              <a:chExt cx="598241" cy="54000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57" name="直接连接符 56"/>
            <p:cNvCxnSpPr>
              <a:stCxn id="30" idx="3"/>
              <a:endCxn id="33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5"/>
              <a:endCxn id="51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3" idx="3"/>
              <a:endCxn id="3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3" idx="5"/>
              <a:endCxn id="4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1" idx="3"/>
              <a:endCxn id="45" idx="7"/>
            </p:cNvCxnSpPr>
            <p:nvPr/>
          </p:nvCxnSpPr>
          <p:spPr>
            <a:xfrm flipH="1">
              <a:off x="2563422" y="3750837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6" idx="5"/>
              <a:endCxn id="39" idx="0"/>
            </p:cNvCxnSpPr>
            <p:nvPr/>
          </p:nvCxnSpPr>
          <p:spPr>
            <a:xfrm>
              <a:off x="603272" y="4499230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2" idx="3"/>
              <a:endCxn id="26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5"/>
              <a:endCxn id="4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4792929" y="197342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50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左子树接到双亲</a:t>
            </a:r>
            <a:endParaRPr lang="en-US" altLang="zh-CN" dirty="0"/>
          </a:p>
          <a:p>
            <a:r>
              <a:rPr lang="zh-CN" altLang="en-US" dirty="0"/>
              <a:t>右子树接给中序遍历的直接前驱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532877" y="2947643"/>
            <a:ext cx="2295285" cy="3824800"/>
            <a:chOff x="5532877" y="2947643"/>
            <a:chExt cx="2295285" cy="3824800"/>
          </a:xfrm>
        </p:grpSpPr>
        <p:grpSp>
          <p:nvGrpSpPr>
            <p:cNvPr id="79" name="组合 78"/>
            <p:cNvGrpSpPr/>
            <p:nvPr/>
          </p:nvGrpSpPr>
          <p:grpSpPr>
            <a:xfrm>
              <a:off x="6015763" y="6232443"/>
              <a:ext cx="540000" cy="540000"/>
              <a:chOff x="1564913" y="2583640"/>
              <a:chExt cx="540000" cy="54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6359068" y="2947643"/>
              <a:ext cx="540000" cy="540000"/>
              <a:chOff x="1564913" y="2583640"/>
              <a:chExt cx="540000" cy="54000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32877" y="3823665"/>
              <a:ext cx="540000" cy="540000"/>
              <a:chOff x="1564913" y="2583640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835793" y="4624656"/>
              <a:ext cx="540000" cy="540000"/>
              <a:chOff x="1564913" y="2583640"/>
              <a:chExt cx="540000" cy="540000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286635" y="5437258"/>
              <a:ext cx="540000" cy="540000"/>
              <a:chOff x="1564913" y="2583640"/>
              <a:chExt cx="540000" cy="540000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737548" y="4493269"/>
              <a:ext cx="540000" cy="540000"/>
              <a:chOff x="1564913" y="2583640"/>
              <a:chExt cx="540000" cy="5400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635236" y="6232443"/>
              <a:ext cx="540000" cy="540000"/>
              <a:chOff x="1564913" y="2583640"/>
              <a:chExt cx="540000" cy="54000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7229921" y="3744584"/>
              <a:ext cx="598241" cy="540000"/>
              <a:chOff x="1535792" y="2583640"/>
              <a:chExt cx="598241" cy="5400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88" name="直接连接符 87"/>
            <p:cNvCxnSpPr>
              <a:stCxn id="110" idx="3"/>
              <a:endCxn id="106" idx="7"/>
            </p:cNvCxnSpPr>
            <p:nvPr/>
          </p:nvCxnSpPr>
          <p:spPr>
            <a:xfrm flipH="1">
              <a:off x="5993796" y="3408562"/>
              <a:ext cx="444353" cy="4941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10" idx="5"/>
              <a:endCxn id="96" idx="1"/>
            </p:cNvCxnSpPr>
            <p:nvPr/>
          </p:nvCxnSpPr>
          <p:spPr>
            <a:xfrm>
              <a:off x="6819987" y="3408562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104" idx="5"/>
              <a:endCxn id="102" idx="0"/>
            </p:cNvCxnSpPr>
            <p:nvPr/>
          </p:nvCxnSpPr>
          <p:spPr>
            <a:xfrm>
              <a:off x="6296712" y="5085575"/>
              <a:ext cx="259923" cy="3516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96" idx="3"/>
              <a:endCxn id="100" idx="7"/>
            </p:cNvCxnSpPr>
            <p:nvPr/>
          </p:nvCxnSpPr>
          <p:spPr>
            <a:xfrm flipH="1">
              <a:off x="7198467" y="4205503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6" idx="5"/>
              <a:endCxn id="104" idx="0"/>
            </p:cNvCxnSpPr>
            <p:nvPr/>
          </p:nvCxnSpPr>
          <p:spPr>
            <a:xfrm>
              <a:off x="5993796" y="4284584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2" idx="3"/>
              <a:endCxn id="112" idx="0"/>
            </p:cNvCxnSpPr>
            <p:nvPr/>
          </p:nvCxnSpPr>
          <p:spPr>
            <a:xfrm flipH="1">
              <a:off x="6285763" y="5898177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2" idx="5"/>
              <a:endCxn id="98" idx="0"/>
            </p:cNvCxnSpPr>
            <p:nvPr/>
          </p:nvCxnSpPr>
          <p:spPr>
            <a:xfrm>
              <a:off x="6747554" y="5898177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矩形 113"/>
          <p:cNvSpPr/>
          <p:nvPr/>
        </p:nvSpPr>
        <p:spPr>
          <a:xfrm>
            <a:off x="1160642" y="3934259"/>
            <a:ext cx="804110" cy="151531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114901" y="3934258"/>
            <a:ext cx="1028646" cy="151531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  <a:endParaRPr lang="en-US" altLang="zh-CN" dirty="0"/>
          </a:p>
          <a:p>
            <a:pPr lvl="1"/>
            <a:r>
              <a:rPr lang="zh-CN" altLang="en-US" dirty="0"/>
              <a:t>待删结点既有左子树，又有右子树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188A-3CE4-4F15-AE89-E3BA29D0451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216313" y="2492977"/>
            <a:ext cx="3050764" cy="2886325"/>
            <a:chOff x="142353" y="2492977"/>
            <a:chExt cx="3050764" cy="28863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45269" y="4839302"/>
              <a:ext cx="540000" cy="540000"/>
              <a:chOff x="1564913" y="2583640"/>
              <a:chExt cx="540000" cy="540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102503" y="4038603"/>
              <a:ext cx="540000" cy="540000"/>
              <a:chOff x="1564913" y="2583640"/>
              <a:chExt cx="540000" cy="54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594876" y="3289918"/>
              <a:ext cx="598241" cy="540000"/>
              <a:chOff x="1535792" y="2583640"/>
              <a:chExt cx="598241" cy="54000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57" name="直接连接符 56"/>
            <p:cNvCxnSpPr>
              <a:stCxn id="30" idx="3"/>
              <a:endCxn id="33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5"/>
              <a:endCxn id="51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3" idx="3"/>
              <a:endCxn id="3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3" idx="5"/>
              <a:endCxn id="4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1" idx="3"/>
              <a:endCxn id="45" idx="7"/>
            </p:cNvCxnSpPr>
            <p:nvPr/>
          </p:nvCxnSpPr>
          <p:spPr>
            <a:xfrm flipH="1">
              <a:off x="2563422" y="3750837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6" idx="5"/>
              <a:endCxn id="39" idx="0"/>
            </p:cNvCxnSpPr>
            <p:nvPr/>
          </p:nvCxnSpPr>
          <p:spPr>
            <a:xfrm>
              <a:off x="603272" y="4499230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2" idx="3"/>
              <a:endCxn id="26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5"/>
              <a:endCxn id="4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4792929" y="197342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80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右子树接到双亲</a:t>
            </a:r>
            <a:endParaRPr lang="en-US" altLang="zh-CN" dirty="0"/>
          </a:p>
          <a:p>
            <a:r>
              <a:rPr lang="zh-CN" altLang="en-US" dirty="0"/>
              <a:t>左子树接给中序遍历的直接后继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13943" y="2909960"/>
            <a:ext cx="2675589" cy="3637486"/>
            <a:chOff x="5213943" y="2909960"/>
            <a:chExt cx="2675589" cy="3637486"/>
          </a:xfrm>
        </p:grpSpPr>
        <p:grpSp>
          <p:nvGrpSpPr>
            <p:cNvPr id="79" name="组合 78"/>
            <p:cNvGrpSpPr/>
            <p:nvPr/>
          </p:nvGrpSpPr>
          <p:grpSpPr>
            <a:xfrm>
              <a:off x="6136332" y="6007446"/>
              <a:ext cx="540000" cy="540000"/>
              <a:chOff x="1564913" y="2583640"/>
              <a:chExt cx="540000" cy="54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5888620" y="4459344"/>
              <a:ext cx="540000" cy="540000"/>
              <a:chOff x="1564913" y="2583640"/>
              <a:chExt cx="540000" cy="54000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213943" y="5206455"/>
              <a:ext cx="540000" cy="540000"/>
              <a:chOff x="1564913" y="2583640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516859" y="6007446"/>
              <a:ext cx="540000" cy="540000"/>
              <a:chOff x="1564913" y="2583640"/>
              <a:chExt cx="540000" cy="540000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407204" y="5212261"/>
              <a:ext cx="540000" cy="540000"/>
              <a:chOff x="1564913" y="2583640"/>
              <a:chExt cx="540000" cy="540000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798918" y="3658645"/>
              <a:ext cx="540000" cy="540000"/>
              <a:chOff x="1564913" y="2583640"/>
              <a:chExt cx="540000" cy="5400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755805" y="6007446"/>
              <a:ext cx="540000" cy="540000"/>
              <a:chOff x="1564913" y="2583640"/>
              <a:chExt cx="540000" cy="54000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7291291" y="2909960"/>
              <a:ext cx="598241" cy="540000"/>
              <a:chOff x="1535792" y="2583640"/>
              <a:chExt cx="598241" cy="5400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88" name="直接连接符 87"/>
            <p:cNvCxnSpPr>
              <a:endCxn id="108" idx="7"/>
            </p:cNvCxnSpPr>
            <p:nvPr/>
          </p:nvCxnSpPr>
          <p:spPr>
            <a:xfrm flipH="1">
              <a:off x="6349539" y="4122040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8" idx="3"/>
              <a:endCxn id="106" idx="7"/>
            </p:cNvCxnSpPr>
            <p:nvPr/>
          </p:nvCxnSpPr>
          <p:spPr>
            <a:xfrm flipH="1">
              <a:off x="5674862" y="4920263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108" idx="5"/>
              <a:endCxn id="102" idx="1"/>
            </p:cNvCxnSpPr>
            <p:nvPr/>
          </p:nvCxnSpPr>
          <p:spPr>
            <a:xfrm>
              <a:off x="6349539" y="4920263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96" idx="3"/>
              <a:endCxn id="100" idx="7"/>
            </p:cNvCxnSpPr>
            <p:nvPr/>
          </p:nvCxnSpPr>
          <p:spPr>
            <a:xfrm flipH="1">
              <a:off x="7259837" y="3370879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6" idx="5"/>
              <a:endCxn id="104" idx="0"/>
            </p:cNvCxnSpPr>
            <p:nvPr/>
          </p:nvCxnSpPr>
          <p:spPr>
            <a:xfrm>
              <a:off x="5674862" y="5667374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2" idx="3"/>
              <a:endCxn id="112" idx="0"/>
            </p:cNvCxnSpPr>
            <p:nvPr/>
          </p:nvCxnSpPr>
          <p:spPr>
            <a:xfrm flipH="1">
              <a:off x="6406332" y="5673180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2" idx="5"/>
              <a:endCxn id="98" idx="0"/>
            </p:cNvCxnSpPr>
            <p:nvPr/>
          </p:nvCxnSpPr>
          <p:spPr>
            <a:xfrm>
              <a:off x="6868123" y="5673180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矩形 113"/>
          <p:cNvSpPr/>
          <p:nvPr/>
        </p:nvSpPr>
        <p:spPr>
          <a:xfrm>
            <a:off x="3239010" y="3080702"/>
            <a:ext cx="1056131" cy="1515319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166208" y="3080702"/>
            <a:ext cx="1931253" cy="233127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  <a:endParaRPr lang="en-US" altLang="zh-CN" dirty="0"/>
          </a:p>
          <a:p>
            <a:pPr lvl="1"/>
            <a:r>
              <a:rPr lang="zh-CN" altLang="en-US" dirty="0"/>
              <a:t>待删结点既有左子树，又有右子树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38ED-E81D-478D-800F-BCA288D0E1F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216313" y="2492977"/>
            <a:ext cx="3050764" cy="2886325"/>
            <a:chOff x="142353" y="2492977"/>
            <a:chExt cx="3050764" cy="2886325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80</a:t>
                </a:r>
                <a:endParaRPr lang="zh-CN" altLang="en-US" b="1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45269" y="4839302"/>
              <a:ext cx="540000" cy="540000"/>
              <a:chOff x="1564913" y="2583640"/>
              <a:chExt cx="540000" cy="540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102503" y="4038603"/>
              <a:ext cx="540000" cy="540000"/>
              <a:chOff x="1564913" y="2583640"/>
              <a:chExt cx="540000" cy="54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594876" y="3289918"/>
              <a:ext cx="598241" cy="540000"/>
              <a:chOff x="1535792" y="2583640"/>
              <a:chExt cx="598241" cy="54000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57" name="直接连接符 56"/>
            <p:cNvCxnSpPr>
              <a:stCxn id="30" idx="3"/>
              <a:endCxn id="33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5"/>
              <a:endCxn id="51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3" idx="3"/>
              <a:endCxn id="3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3" idx="5"/>
              <a:endCxn id="4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1" idx="3"/>
              <a:endCxn id="45" idx="7"/>
            </p:cNvCxnSpPr>
            <p:nvPr/>
          </p:nvCxnSpPr>
          <p:spPr>
            <a:xfrm flipH="1">
              <a:off x="2563422" y="3750837"/>
              <a:ext cx="139656" cy="36684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6" idx="5"/>
              <a:endCxn id="39" idx="0"/>
            </p:cNvCxnSpPr>
            <p:nvPr/>
          </p:nvCxnSpPr>
          <p:spPr>
            <a:xfrm>
              <a:off x="603272" y="4499230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42" idx="3"/>
              <a:endCxn id="26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5"/>
              <a:endCxn id="4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4792929" y="197342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80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替换为中序遍历的直接后继</a:t>
            </a:r>
            <a:endParaRPr lang="en-US" altLang="zh-CN" dirty="0"/>
          </a:p>
          <a:p>
            <a:r>
              <a:rPr lang="zh-CN" altLang="en-US" dirty="0"/>
              <a:t>再删去其直接后继结点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777398" y="2947643"/>
            <a:ext cx="3050764" cy="2886325"/>
            <a:chOff x="142353" y="2492977"/>
            <a:chExt cx="3050764" cy="2886325"/>
          </a:xfrm>
        </p:grpSpPr>
        <p:grpSp>
          <p:nvGrpSpPr>
            <p:cNvPr id="79" name="组合 78"/>
            <p:cNvGrpSpPr/>
            <p:nvPr/>
          </p:nvGrpSpPr>
          <p:grpSpPr>
            <a:xfrm>
              <a:off x="1064742" y="4839302"/>
              <a:ext cx="540000" cy="540000"/>
              <a:chOff x="1564913" y="2583640"/>
              <a:chExt cx="540000" cy="54000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55</a:t>
                </a:r>
                <a:endParaRPr lang="zh-CN" altLang="en-US" b="1" dirty="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724023" y="2492977"/>
              <a:ext cx="540000" cy="540000"/>
              <a:chOff x="1564913" y="2583640"/>
              <a:chExt cx="540000" cy="54000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90</a:t>
                </a:r>
                <a:endParaRPr lang="zh-CN" altLang="en-US" b="1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17030" y="3291200"/>
              <a:ext cx="540000" cy="540000"/>
              <a:chOff x="1564913" y="2583640"/>
              <a:chExt cx="540000" cy="54000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50</a:t>
                </a:r>
                <a:endParaRPr lang="zh-CN" altLang="en-US" b="1" dirty="0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42353" y="4038311"/>
              <a:ext cx="540000" cy="540000"/>
              <a:chOff x="1564913" y="2583640"/>
              <a:chExt cx="540000" cy="5400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20</a:t>
                </a:r>
                <a:endParaRPr lang="zh-CN" altLang="en-US" b="1" dirty="0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45269" y="4839302"/>
              <a:ext cx="540000" cy="540000"/>
              <a:chOff x="1564913" y="2583640"/>
              <a:chExt cx="540000" cy="540000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35</a:t>
                </a:r>
                <a:endParaRPr lang="zh-CN" altLang="en-US" b="1" dirty="0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335614" y="4044117"/>
              <a:ext cx="540000" cy="540000"/>
              <a:chOff x="1564913" y="2583640"/>
              <a:chExt cx="540000" cy="540000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60</a:t>
                </a:r>
                <a:endParaRPr lang="zh-CN" altLang="en-US" b="1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684215" y="4839302"/>
              <a:ext cx="540000" cy="540000"/>
              <a:chOff x="1564913" y="2583640"/>
              <a:chExt cx="540000" cy="54000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604721" y="2668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70</a:t>
                </a:r>
                <a:endParaRPr lang="zh-CN" altLang="en-US" b="1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594876" y="3289918"/>
              <a:ext cx="598241" cy="540000"/>
              <a:chOff x="1535792" y="2583640"/>
              <a:chExt cx="598241" cy="54000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64913" y="258364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35792" y="266897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120</a:t>
                </a:r>
                <a:endParaRPr lang="zh-CN" altLang="en-US" b="1" dirty="0"/>
              </a:p>
            </p:txBody>
          </p:sp>
        </p:grpSp>
        <p:cxnSp>
          <p:nvCxnSpPr>
            <p:cNvPr id="88" name="直接连接符 87"/>
            <p:cNvCxnSpPr>
              <a:stCxn id="110" idx="3"/>
              <a:endCxn id="108" idx="7"/>
            </p:cNvCxnSpPr>
            <p:nvPr/>
          </p:nvCxnSpPr>
          <p:spPr>
            <a:xfrm flipH="1">
              <a:off x="1277949" y="2953896"/>
              <a:ext cx="525155" cy="416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10" idx="5"/>
              <a:endCxn id="96" idx="1"/>
            </p:cNvCxnSpPr>
            <p:nvPr/>
          </p:nvCxnSpPr>
          <p:spPr>
            <a:xfrm>
              <a:off x="2184942" y="2953896"/>
              <a:ext cx="518136" cy="4151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8" idx="3"/>
              <a:endCxn id="106" idx="7"/>
            </p:cNvCxnSpPr>
            <p:nvPr/>
          </p:nvCxnSpPr>
          <p:spPr>
            <a:xfrm flipH="1">
              <a:off x="603272" y="3752119"/>
              <a:ext cx="292839" cy="3652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108" idx="5"/>
              <a:endCxn id="102" idx="1"/>
            </p:cNvCxnSpPr>
            <p:nvPr/>
          </p:nvCxnSpPr>
          <p:spPr>
            <a:xfrm>
              <a:off x="1277949" y="3752119"/>
              <a:ext cx="136746" cy="37107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6" idx="5"/>
              <a:endCxn id="104" idx="0"/>
            </p:cNvCxnSpPr>
            <p:nvPr/>
          </p:nvCxnSpPr>
          <p:spPr>
            <a:xfrm>
              <a:off x="603272" y="4499230"/>
              <a:ext cx="111997" cy="34007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102" idx="3"/>
              <a:endCxn id="112" idx="0"/>
            </p:cNvCxnSpPr>
            <p:nvPr/>
          </p:nvCxnSpPr>
          <p:spPr>
            <a:xfrm flipH="1">
              <a:off x="1334742" y="4505036"/>
              <a:ext cx="79953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2" idx="5"/>
              <a:endCxn id="98" idx="0"/>
            </p:cNvCxnSpPr>
            <p:nvPr/>
          </p:nvCxnSpPr>
          <p:spPr>
            <a:xfrm>
              <a:off x="1796533" y="4505036"/>
              <a:ext cx="157682" cy="3342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>
            <a:stCxn id="46" idx="0"/>
            <a:endCxn id="31" idx="2"/>
          </p:cNvCxnSpPr>
          <p:nvPr/>
        </p:nvCxnSpPr>
        <p:spPr>
          <a:xfrm flipH="1" flipV="1">
            <a:off x="3067982" y="2947643"/>
            <a:ext cx="378480" cy="11762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1902" y="5524796"/>
            <a:ext cx="6340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思考：能否“替换为中序遍历的直接前驱”？</a:t>
            </a:r>
          </a:p>
        </p:txBody>
      </p:sp>
    </p:spTree>
    <p:extLst>
      <p:ext uri="{BB962C8B-B14F-4D97-AF65-F5344CB8AC3E}">
        <p14:creationId xmlns:p14="http://schemas.microsoft.com/office/powerpoint/2010/main" val="2290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二叉查找树的删除操作，分情况：</a:t>
            </a:r>
            <a:endParaRPr lang="en-US" altLang="zh-CN" dirty="0"/>
          </a:p>
          <a:p>
            <a:pPr lvl="1"/>
            <a:r>
              <a:rPr lang="zh-CN" altLang="en-US" dirty="0"/>
              <a:t>删除叶子结点</a:t>
            </a:r>
            <a:endParaRPr lang="en-US" altLang="zh-CN" dirty="0"/>
          </a:p>
          <a:p>
            <a:pPr lvl="1"/>
            <a:r>
              <a:rPr lang="zh-CN" altLang="en-US" dirty="0"/>
              <a:t>待删结点只有左</a:t>
            </a:r>
            <a:r>
              <a:rPr lang="en-US" altLang="zh-CN" dirty="0"/>
              <a:t>/</a:t>
            </a:r>
            <a:r>
              <a:rPr lang="zh-CN" altLang="en-US" dirty="0"/>
              <a:t>右子树</a:t>
            </a:r>
            <a:endParaRPr lang="en-US" altLang="zh-CN" dirty="0"/>
          </a:p>
          <a:p>
            <a:pPr lvl="1"/>
            <a:r>
              <a:rPr lang="zh-CN" altLang="en-US" dirty="0"/>
              <a:t>待删结点既有左子树，又有右子树</a:t>
            </a:r>
            <a:endParaRPr lang="en-US" altLang="zh-CN" dirty="0"/>
          </a:p>
          <a:p>
            <a:r>
              <a:rPr lang="zh-CN" altLang="en-US" dirty="0"/>
              <a:t>总结：调整树的结构，使之满足二叉查找树的条件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1AD4-3295-4548-90C8-5A738D911E0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6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7.6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A44-A34F-4673-BE21-A10386BE1D7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00" y="910093"/>
            <a:ext cx="84111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p, f;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SearchBST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(T, key, p, f);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found)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p,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 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p)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BiTree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f) T = q;</a:t>
            </a:r>
            <a:endParaRPr lang="zh-CN" altLang="zh-CN" kern="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二叉查找树的性能分析</a:t>
            </a:r>
            <a:endParaRPr lang="en-US" altLang="zh-CN" dirty="0"/>
          </a:p>
          <a:p>
            <a:pPr lvl="1"/>
            <a:r>
              <a:rPr lang="zh-CN" altLang="en-US" dirty="0"/>
              <a:t>查找、插入、删除操作的最坏时间复杂度</a:t>
            </a:r>
            <a:r>
              <a:rPr lang="en-US" altLang="zh-CN" dirty="0"/>
              <a:t>O(h)</a:t>
            </a:r>
            <a:r>
              <a:rPr lang="zh-CN" altLang="en-US" dirty="0"/>
              <a:t>，其中</a:t>
            </a:r>
            <a:r>
              <a:rPr lang="en-US" altLang="zh-CN" dirty="0"/>
              <a:t>h</a:t>
            </a:r>
            <a:r>
              <a:rPr lang="zh-CN" altLang="en-US" dirty="0"/>
              <a:t>为树的深度</a:t>
            </a:r>
            <a:endParaRPr lang="en-US" altLang="zh-CN" dirty="0"/>
          </a:p>
          <a:p>
            <a:pPr lvl="1"/>
            <a:r>
              <a:rPr lang="zh-CN" altLang="en-US" dirty="0"/>
              <a:t>树结构类似折半查找的判定树或完全二叉树时性能最好，为</a:t>
            </a:r>
            <a:r>
              <a:rPr lang="en-US" altLang="zh-CN" dirty="0"/>
              <a:t>O(log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 lvl="1"/>
            <a:r>
              <a:rPr lang="zh-CN" altLang="en-US" dirty="0"/>
              <a:t>单支树时性能最差，为</a:t>
            </a:r>
            <a:r>
              <a:rPr lang="en-US" altLang="zh-CN" dirty="0"/>
              <a:t>O(n)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9F1-B8E4-4230-B7C4-8520DCB63B4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6" y="2755474"/>
            <a:ext cx="5538064" cy="3175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9114" y="2755474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左图的查找成功</a:t>
            </a:r>
            <a:r>
              <a:rPr lang="en-US" altLang="zh-CN" dirty="0"/>
              <a:t>ASL</a:t>
            </a:r>
            <a:r>
              <a:rPr lang="zh-CN" altLang="en-US" dirty="0"/>
              <a:t>为</a:t>
            </a:r>
            <a:r>
              <a:rPr lang="en-US" altLang="zh-CN" dirty="0"/>
              <a:t>14/6</a:t>
            </a:r>
          </a:p>
          <a:p>
            <a:r>
              <a:rPr lang="zh-CN" altLang="en-US" dirty="0"/>
              <a:t>右图的查找成功</a:t>
            </a:r>
            <a:r>
              <a:rPr lang="en-US" altLang="zh-CN" dirty="0"/>
              <a:t>ASL</a:t>
            </a:r>
            <a:r>
              <a:rPr lang="zh-CN" altLang="en-US" dirty="0"/>
              <a:t>为</a:t>
            </a:r>
            <a:r>
              <a:rPr lang="en-US" altLang="zh-CN" dirty="0"/>
              <a:t>21/6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查找表的基本概念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“查找”是一个广泛使用的操作</a:t>
            </a:r>
            <a:endParaRPr lang="en-US" altLang="zh-CN" dirty="0"/>
          </a:p>
          <a:p>
            <a:pPr lvl="1"/>
            <a:r>
              <a:rPr lang="zh-CN" altLang="en-US" dirty="0"/>
              <a:t>例如：在字典中查找英语单词、在图书馆查找某本书</a:t>
            </a:r>
            <a:endParaRPr lang="en-US" altLang="zh-CN" dirty="0"/>
          </a:p>
          <a:p>
            <a:r>
              <a:rPr lang="zh-CN" altLang="en-US" dirty="0"/>
              <a:t>查找表</a:t>
            </a:r>
            <a:r>
              <a:rPr lang="en-US" altLang="zh-CN" dirty="0"/>
              <a:t>(search table)</a:t>
            </a:r>
            <a:r>
              <a:rPr lang="zh-CN" altLang="en-US" dirty="0"/>
              <a:t>：专门用于查找的数据结构，定义为</a:t>
            </a:r>
            <a:r>
              <a:rPr lang="en-US" altLang="zh-CN" dirty="0"/>
              <a:t>n</a:t>
            </a:r>
            <a:r>
              <a:rPr lang="zh-CN" altLang="en-US" dirty="0"/>
              <a:t>个同一类型的数据元素的集合</a:t>
            </a:r>
            <a:endParaRPr lang="en-US" altLang="zh-CN" dirty="0"/>
          </a:p>
          <a:p>
            <a:pPr lvl="1"/>
            <a:r>
              <a:rPr lang="zh-CN" altLang="en-US" dirty="0"/>
              <a:t>经常用线性表或树来实现查找表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(record)</a:t>
            </a:r>
            <a:r>
              <a:rPr lang="zh-CN" altLang="en-US" dirty="0"/>
              <a:t>：查找表中的数据元素</a:t>
            </a:r>
            <a:endParaRPr lang="en-US" altLang="zh-CN" dirty="0"/>
          </a:p>
          <a:p>
            <a:r>
              <a:rPr lang="zh-CN" altLang="en-US" dirty="0"/>
              <a:t>关键字</a:t>
            </a:r>
            <a:r>
              <a:rPr lang="en-US" altLang="zh-CN" dirty="0"/>
              <a:t>(key)</a:t>
            </a:r>
            <a:r>
              <a:rPr lang="zh-CN" altLang="en-US" dirty="0"/>
              <a:t>：用于查找的数据项</a:t>
            </a:r>
            <a:endParaRPr lang="en-US" altLang="zh-CN" dirty="0"/>
          </a:p>
          <a:p>
            <a:pPr lvl="1"/>
            <a:r>
              <a:rPr lang="zh-CN" altLang="en-US" dirty="0"/>
              <a:t>主关键字</a:t>
            </a:r>
            <a:r>
              <a:rPr lang="en-US" altLang="zh-CN" dirty="0"/>
              <a:t>(primary key)</a:t>
            </a:r>
            <a:r>
              <a:rPr lang="zh-CN" altLang="en-US" dirty="0"/>
              <a:t>：能够唯一标识记录的数据项</a:t>
            </a:r>
            <a:endParaRPr lang="en-US" altLang="zh-CN" dirty="0"/>
          </a:p>
          <a:p>
            <a:r>
              <a:rPr lang="zh-CN" altLang="en-US" dirty="0"/>
              <a:t>查找</a:t>
            </a:r>
            <a:r>
              <a:rPr lang="en-US" altLang="zh-CN" dirty="0"/>
              <a:t>(search)</a:t>
            </a:r>
            <a:r>
              <a:rPr lang="zh-CN" altLang="en-US" dirty="0"/>
              <a:t>：又称检索</a:t>
            </a:r>
            <a:r>
              <a:rPr lang="en-US" altLang="zh-CN" dirty="0"/>
              <a:t>(retrieval)</a:t>
            </a:r>
            <a:r>
              <a:rPr lang="zh-CN" altLang="en-US" dirty="0"/>
              <a:t>，从查找表中根据关键字的值查找对应记录的位置</a:t>
            </a:r>
            <a:endParaRPr lang="en-US" altLang="zh-CN" dirty="0"/>
          </a:p>
          <a:p>
            <a:pPr lvl="1"/>
            <a:r>
              <a:rPr lang="zh-CN" altLang="en-US" dirty="0"/>
              <a:t>查找成功、查找失败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4EA5-F314-4A00-8182-30553738466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2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</a:t>
            </a:r>
            <a:r>
              <a:rPr lang="en-US" altLang="zh-CN" dirty="0"/>
              <a:t>(balanced binary tree)</a:t>
            </a:r>
            <a:r>
              <a:rPr lang="zh-CN" altLang="en-US" dirty="0"/>
              <a:t>，又称</a:t>
            </a:r>
            <a:r>
              <a:rPr lang="en-US" altLang="zh-CN" dirty="0"/>
              <a:t>AVL</a:t>
            </a:r>
            <a:r>
              <a:rPr lang="zh-CN" altLang="en-US" dirty="0"/>
              <a:t>树：左右两侧尽可能平衡的二叉树</a:t>
            </a:r>
            <a:endParaRPr lang="en-US" altLang="zh-CN" dirty="0"/>
          </a:p>
          <a:p>
            <a:r>
              <a:rPr lang="en-US" altLang="zh-CN" dirty="0"/>
              <a:t>AVL</a:t>
            </a:r>
            <a:r>
              <a:rPr lang="zh-CN" altLang="en-US" dirty="0"/>
              <a:t>树，若非空，则</a:t>
            </a:r>
            <a:endParaRPr lang="en-US" altLang="zh-CN" dirty="0"/>
          </a:p>
          <a:p>
            <a:pPr lvl="1"/>
            <a:r>
              <a:rPr lang="zh-CN" altLang="en-US" dirty="0"/>
              <a:t>其左右子树都是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左右子树的深度之差不超过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平衡因子：二叉树每个分支结点的左右子树的深度之差</a:t>
            </a:r>
            <a:endParaRPr lang="en-US" altLang="zh-CN" dirty="0"/>
          </a:p>
          <a:p>
            <a:pPr lvl="1"/>
            <a:r>
              <a:rPr lang="en-US" altLang="zh-CN" dirty="0"/>
              <a:t>AVL</a:t>
            </a:r>
            <a:r>
              <a:rPr lang="zh-CN" altLang="en-US" dirty="0"/>
              <a:t>树中分支结点的平衡因子是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646E-37B7-4F98-BDDE-01F5228D83F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1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例：构造平衡二叉树</a:t>
            </a:r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、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792-6E38-4FED-9D0F-BBA8959997F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42862" y="2041709"/>
            <a:ext cx="648000" cy="6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2381697" y="1889309"/>
            <a:ext cx="1268735" cy="1378679"/>
            <a:chOff x="2381697" y="1889309"/>
            <a:chExt cx="1268735" cy="1378679"/>
          </a:xfrm>
        </p:grpSpPr>
        <p:sp>
          <p:nvSpPr>
            <p:cNvPr id="6" name="椭圆 5"/>
            <p:cNvSpPr/>
            <p:nvPr/>
          </p:nvSpPr>
          <p:spPr>
            <a:xfrm>
              <a:off x="3002432" y="2619988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381697" y="1889309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7" idx="5"/>
              <a:endCxn id="6" idx="1"/>
            </p:cNvCxnSpPr>
            <p:nvPr/>
          </p:nvCxnSpPr>
          <p:spPr>
            <a:xfrm>
              <a:off x="2934800" y="2442412"/>
              <a:ext cx="162529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4340034" y="1651744"/>
            <a:ext cx="1891215" cy="2109358"/>
            <a:chOff x="4340034" y="1651744"/>
            <a:chExt cx="1891215" cy="2109358"/>
          </a:xfrm>
        </p:grpSpPr>
        <p:sp>
          <p:nvSpPr>
            <p:cNvPr id="11" name="椭圆 10"/>
            <p:cNvSpPr/>
            <p:nvPr/>
          </p:nvSpPr>
          <p:spPr>
            <a:xfrm>
              <a:off x="4960769" y="238242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40034" y="1651744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12" idx="5"/>
              <a:endCxn id="11" idx="1"/>
            </p:cNvCxnSpPr>
            <p:nvPr/>
          </p:nvCxnSpPr>
          <p:spPr>
            <a:xfrm>
              <a:off x="4893137" y="2204847"/>
              <a:ext cx="162529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583249" y="3113102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11" idx="5"/>
              <a:endCxn id="20" idx="1"/>
            </p:cNvCxnSpPr>
            <p:nvPr/>
          </p:nvCxnSpPr>
          <p:spPr>
            <a:xfrm>
              <a:off x="5513872" y="2935526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6704719" y="1794412"/>
            <a:ext cx="1908223" cy="1390897"/>
            <a:chOff x="6704719" y="1794412"/>
            <a:chExt cx="1908223" cy="1390897"/>
          </a:xfrm>
        </p:grpSpPr>
        <p:sp>
          <p:nvSpPr>
            <p:cNvPr id="24" name="椭圆 23"/>
            <p:cNvSpPr/>
            <p:nvPr/>
          </p:nvSpPr>
          <p:spPr>
            <a:xfrm>
              <a:off x="7342462" y="1794412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04719" y="2537309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26" name="直接连接符 25"/>
            <p:cNvCxnSpPr>
              <a:stCxn id="25" idx="7"/>
              <a:endCxn id="24" idx="3"/>
            </p:cNvCxnSpPr>
            <p:nvPr/>
          </p:nvCxnSpPr>
          <p:spPr>
            <a:xfrm flipV="1">
              <a:off x="7257822" y="2347515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7964942" y="2525091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28" name="直接连接符 27"/>
            <p:cNvCxnSpPr>
              <a:stCxn id="24" idx="5"/>
              <a:endCxn id="27" idx="1"/>
            </p:cNvCxnSpPr>
            <p:nvPr/>
          </p:nvCxnSpPr>
          <p:spPr>
            <a:xfrm>
              <a:off x="7895565" y="2347515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929420" y="3706403"/>
            <a:ext cx="3047206" cy="2706597"/>
            <a:chOff x="2929420" y="3706403"/>
            <a:chExt cx="3047206" cy="2706597"/>
          </a:xfrm>
        </p:grpSpPr>
        <p:sp>
          <p:nvSpPr>
            <p:cNvPr id="69" name="椭圆 68"/>
            <p:cNvSpPr/>
            <p:nvPr/>
          </p:nvSpPr>
          <p:spPr>
            <a:xfrm>
              <a:off x="4706146" y="37064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4068403" y="444930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71" name="直接连接符 70"/>
            <p:cNvCxnSpPr>
              <a:stCxn id="70" idx="7"/>
              <a:endCxn id="69" idx="3"/>
            </p:cNvCxnSpPr>
            <p:nvPr/>
          </p:nvCxnSpPr>
          <p:spPr>
            <a:xfrm flipV="1">
              <a:off x="4621506" y="4259506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5328626" y="4437082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73" name="直接连接符 72"/>
            <p:cNvCxnSpPr>
              <a:stCxn id="69" idx="5"/>
              <a:endCxn id="72" idx="1"/>
            </p:cNvCxnSpPr>
            <p:nvPr/>
          </p:nvCxnSpPr>
          <p:spPr>
            <a:xfrm>
              <a:off x="5259249" y="4259506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3490036" y="509730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74" idx="7"/>
              <a:endCxn id="70" idx="3"/>
            </p:cNvCxnSpPr>
            <p:nvPr/>
          </p:nvCxnSpPr>
          <p:spPr>
            <a:xfrm flipV="1">
              <a:off x="4043139" y="5002403"/>
              <a:ext cx="120161" cy="18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2929420" y="576500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15790" y="3706403"/>
            <a:ext cx="2969143" cy="2153494"/>
            <a:chOff x="615790" y="3706403"/>
            <a:chExt cx="2969143" cy="2153494"/>
          </a:xfrm>
        </p:grpSpPr>
        <p:sp>
          <p:nvSpPr>
            <p:cNvPr id="34" name="椭圆 33"/>
            <p:cNvSpPr/>
            <p:nvPr/>
          </p:nvSpPr>
          <p:spPr>
            <a:xfrm>
              <a:off x="1831900" y="37064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94157" y="444930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35" idx="7"/>
              <a:endCxn id="34" idx="3"/>
            </p:cNvCxnSpPr>
            <p:nvPr/>
          </p:nvCxnSpPr>
          <p:spPr>
            <a:xfrm flipV="1">
              <a:off x="1747260" y="4259506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2454380" y="4437082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38" name="直接连接符 37"/>
            <p:cNvCxnSpPr>
              <a:stCxn id="34" idx="5"/>
              <a:endCxn id="37" idx="1"/>
            </p:cNvCxnSpPr>
            <p:nvPr/>
          </p:nvCxnSpPr>
          <p:spPr>
            <a:xfrm>
              <a:off x="2385003" y="4259506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615790" y="509730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39" idx="7"/>
              <a:endCxn id="35" idx="3"/>
            </p:cNvCxnSpPr>
            <p:nvPr/>
          </p:nvCxnSpPr>
          <p:spPr>
            <a:xfrm flipV="1">
              <a:off x="1168893" y="5002403"/>
              <a:ext cx="120161" cy="18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6" idx="7"/>
              <a:endCxn id="74" idx="3"/>
            </p:cNvCxnSpPr>
            <p:nvPr/>
          </p:nvCxnSpPr>
          <p:spPr>
            <a:xfrm flipV="1">
              <a:off x="3482523" y="5650403"/>
              <a:ext cx="102410" cy="20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6518755" y="3680649"/>
            <a:ext cx="2609618" cy="2264691"/>
            <a:chOff x="6518755" y="3680649"/>
            <a:chExt cx="2609618" cy="2264691"/>
          </a:xfrm>
        </p:grpSpPr>
        <p:sp>
          <p:nvSpPr>
            <p:cNvPr id="80" name="椭圆 79"/>
            <p:cNvSpPr/>
            <p:nvPr/>
          </p:nvSpPr>
          <p:spPr>
            <a:xfrm>
              <a:off x="7857893" y="3680649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7220150" y="4423546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82" name="直接连接符 81"/>
            <p:cNvCxnSpPr>
              <a:stCxn id="81" idx="7"/>
              <a:endCxn id="80" idx="3"/>
            </p:cNvCxnSpPr>
            <p:nvPr/>
          </p:nvCxnSpPr>
          <p:spPr>
            <a:xfrm flipV="1">
              <a:off x="7773253" y="4233752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8480373" y="4411328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80" idx="5"/>
              <a:endCxn id="83" idx="1"/>
            </p:cNvCxnSpPr>
            <p:nvPr/>
          </p:nvCxnSpPr>
          <p:spPr>
            <a:xfrm>
              <a:off x="8410996" y="4233752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7666462" y="529734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5" idx="0"/>
              <a:endCxn id="81" idx="5"/>
            </p:cNvCxnSpPr>
            <p:nvPr/>
          </p:nvCxnSpPr>
          <p:spPr>
            <a:xfrm flipH="1" flipV="1">
              <a:off x="7773253" y="4976649"/>
              <a:ext cx="217209" cy="32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>
              <a:off x="6518755" y="5280105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7" idx="7"/>
              <a:endCxn id="81" idx="3"/>
            </p:cNvCxnSpPr>
            <p:nvPr/>
          </p:nvCxnSpPr>
          <p:spPr>
            <a:xfrm flipV="1">
              <a:off x="7071858" y="4976649"/>
              <a:ext cx="243189" cy="39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右箭头 101"/>
          <p:cNvSpPr/>
          <p:nvPr/>
        </p:nvSpPr>
        <p:spPr>
          <a:xfrm>
            <a:off x="5857058" y="2139944"/>
            <a:ext cx="962056" cy="4151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583249" y="159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逆时针旋转</a:t>
            </a:r>
          </a:p>
        </p:txBody>
      </p:sp>
      <p:sp>
        <p:nvSpPr>
          <p:cNvPr id="104" name="右箭头 103"/>
          <p:cNvSpPr/>
          <p:nvPr/>
        </p:nvSpPr>
        <p:spPr>
          <a:xfrm>
            <a:off x="6108604" y="4452746"/>
            <a:ext cx="962056" cy="4151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5834795" y="39051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顺时针旋转</a:t>
            </a:r>
          </a:p>
        </p:txBody>
      </p:sp>
    </p:spTree>
    <p:extLst>
      <p:ext uri="{BB962C8B-B14F-4D97-AF65-F5344CB8AC3E}">
        <p14:creationId xmlns:p14="http://schemas.microsoft.com/office/powerpoint/2010/main" val="26744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2" grpId="0" animBg="1"/>
      <p:bldP spid="103" grpId="0"/>
      <p:bldP spid="104" grpId="0" animBg="1"/>
      <p:bldP spid="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例：构造平衡二叉树</a:t>
            </a:r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、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DF18-7C3D-4F5F-97DC-CF7606329F6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7659" y="1551014"/>
            <a:ext cx="2609618" cy="2264691"/>
            <a:chOff x="608772" y="1529119"/>
            <a:chExt cx="2609618" cy="2264691"/>
          </a:xfrm>
        </p:grpSpPr>
        <p:sp>
          <p:nvSpPr>
            <p:cNvPr id="80" name="椭圆 79"/>
            <p:cNvSpPr/>
            <p:nvPr/>
          </p:nvSpPr>
          <p:spPr>
            <a:xfrm>
              <a:off x="1947910" y="1529119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1310167" y="2272016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82" name="直接连接符 81"/>
            <p:cNvCxnSpPr>
              <a:stCxn id="81" idx="7"/>
              <a:endCxn id="80" idx="3"/>
            </p:cNvCxnSpPr>
            <p:nvPr/>
          </p:nvCxnSpPr>
          <p:spPr>
            <a:xfrm flipV="1">
              <a:off x="1863270" y="2082222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2570390" y="2259798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84" name="直接连接符 83"/>
            <p:cNvCxnSpPr>
              <a:stCxn id="80" idx="5"/>
              <a:endCxn id="83" idx="1"/>
            </p:cNvCxnSpPr>
            <p:nvPr/>
          </p:nvCxnSpPr>
          <p:spPr>
            <a:xfrm>
              <a:off x="2501013" y="2082222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1756479" y="314581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86" name="直接连接符 85"/>
            <p:cNvCxnSpPr>
              <a:stCxn id="85" idx="0"/>
              <a:endCxn id="81" idx="5"/>
            </p:cNvCxnSpPr>
            <p:nvPr/>
          </p:nvCxnSpPr>
          <p:spPr>
            <a:xfrm flipH="1" flipV="1">
              <a:off x="1863270" y="2825119"/>
              <a:ext cx="217209" cy="32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>
              <a:off x="608772" y="3128575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88" name="直接连接符 87"/>
            <p:cNvCxnSpPr>
              <a:stCxn id="87" idx="7"/>
              <a:endCxn id="81" idx="3"/>
            </p:cNvCxnSpPr>
            <p:nvPr/>
          </p:nvCxnSpPr>
          <p:spPr>
            <a:xfrm flipV="1">
              <a:off x="1161875" y="2825119"/>
              <a:ext cx="243189" cy="39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108622" y="1459004"/>
            <a:ext cx="2609618" cy="2941377"/>
            <a:chOff x="3596389" y="1463670"/>
            <a:chExt cx="2609618" cy="2941377"/>
          </a:xfrm>
        </p:grpSpPr>
        <p:sp>
          <p:nvSpPr>
            <p:cNvPr id="47" name="椭圆 46"/>
            <p:cNvSpPr/>
            <p:nvPr/>
          </p:nvSpPr>
          <p:spPr>
            <a:xfrm>
              <a:off x="4935527" y="1463670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4297784" y="2206567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stCxn id="48" idx="7"/>
              <a:endCxn id="47" idx="3"/>
            </p:cNvCxnSpPr>
            <p:nvPr/>
          </p:nvCxnSpPr>
          <p:spPr>
            <a:xfrm flipV="1">
              <a:off x="4850887" y="2016773"/>
              <a:ext cx="179537" cy="28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5558007" y="2194349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51" name="直接连接符 50"/>
            <p:cNvCxnSpPr>
              <a:stCxn id="47" idx="5"/>
              <a:endCxn id="50" idx="1"/>
            </p:cNvCxnSpPr>
            <p:nvPr/>
          </p:nvCxnSpPr>
          <p:spPr>
            <a:xfrm>
              <a:off x="5488630" y="2016773"/>
              <a:ext cx="164274" cy="272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4744096" y="3080361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53" name="直接连接符 52"/>
            <p:cNvCxnSpPr>
              <a:stCxn id="52" idx="0"/>
              <a:endCxn id="48" idx="5"/>
            </p:cNvCxnSpPr>
            <p:nvPr/>
          </p:nvCxnSpPr>
          <p:spPr>
            <a:xfrm flipH="1" flipV="1">
              <a:off x="4850887" y="2759670"/>
              <a:ext cx="217209" cy="32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3596389" y="3063126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55" name="直接连接符 54"/>
            <p:cNvCxnSpPr>
              <a:stCxn id="54" idx="7"/>
              <a:endCxn id="48" idx="3"/>
            </p:cNvCxnSpPr>
            <p:nvPr/>
          </p:nvCxnSpPr>
          <p:spPr>
            <a:xfrm flipV="1">
              <a:off x="4149492" y="2759670"/>
              <a:ext cx="243189" cy="39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5405368" y="3757047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</a:t>
              </a:r>
              <a:endParaRPr lang="zh-CN" altLang="en-US" dirty="0"/>
            </a:p>
          </p:txBody>
        </p:sp>
        <p:cxnSp>
          <p:nvCxnSpPr>
            <p:cNvPr id="15" name="直接连接符 14"/>
            <p:cNvCxnSpPr>
              <a:stCxn id="56" idx="1"/>
              <a:endCxn id="52" idx="5"/>
            </p:cNvCxnSpPr>
            <p:nvPr/>
          </p:nvCxnSpPr>
          <p:spPr>
            <a:xfrm flipH="1" flipV="1">
              <a:off x="5297199" y="3633464"/>
              <a:ext cx="203066" cy="218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431301" y="3621329"/>
            <a:ext cx="3620880" cy="2225037"/>
            <a:chOff x="6263871" y="3131466"/>
            <a:chExt cx="3620880" cy="2225037"/>
          </a:xfrm>
        </p:grpSpPr>
        <p:sp>
          <p:nvSpPr>
            <p:cNvPr id="61" name="椭圆 60"/>
            <p:cNvSpPr/>
            <p:nvPr/>
          </p:nvSpPr>
          <p:spPr>
            <a:xfrm>
              <a:off x="8617103" y="3851944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6965266" y="3851944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63" name="直接连接符 62"/>
            <p:cNvCxnSpPr>
              <a:stCxn id="79" idx="0"/>
              <a:endCxn id="61" idx="3"/>
            </p:cNvCxnSpPr>
            <p:nvPr/>
          </p:nvCxnSpPr>
          <p:spPr>
            <a:xfrm flipV="1">
              <a:off x="8388000" y="4405047"/>
              <a:ext cx="324000" cy="303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9236751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65" name="直接连接符 64"/>
            <p:cNvCxnSpPr>
              <a:stCxn id="61" idx="5"/>
              <a:endCxn id="64" idx="0"/>
            </p:cNvCxnSpPr>
            <p:nvPr/>
          </p:nvCxnSpPr>
          <p:spPr>
            <a:xfrm>
              <a:off x="9170206" y="4405047"/>
              <a:ext cx="390545" cy="303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809765" y="3131466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67" name="直接连接符 66"/>
            <p:cNvCxnSpPr>
              <a:stCxn id="66" idx="3"/>
              <a:endCxn id="62" idx="7"/>
            </p:cNvCxnSpPr>
            <p:nvPr/>
          </p:nvCxnSpPr>
          <p:spPr>
            <a:xfrm flipH="1">
              <a:off x="7518369" y="3684569"/>
              <a:ext cx="386293" cy="26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263871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7" name="直接连接符 76"/>
            <p:cNvCxnSpPr>
              <a:stCxn id="68" idx="7"/>
              <a:endCxn id="62" idx="3"/>
            </p:cNvCxnSpPr>
            <p:nvPr/>
          </p:nvCxnSpPr>
          <p:spPr>
            <a:xfrm flipV="1">
              <a:off x="6816974" y="4405047"/>
              <a:ext cx="243189" cy="39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8064000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stCxn id="61" idx="1"/>
              <a:endCxn id="66" idx="5"/>
            </p:cNvCxnSpPr>
            <p:nvPr/>
          </p:nvCxnSpPr>
          <p:spPr>
            <a:xfrm flipH="1" flipV="1">
              <a:off x="8362868" y="3684569"/>
              <a:ext cx="349132" cy="26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右箭头 89"/>
          <p:cNvSpPr/>
          <p:nvPr/>
        </p:nvSpPr>
        <p:spPr>
          <a:xfrm rot="2093916">
            <a:off x="5674009" y="3183214"/>
            <a:ext cx="962056" cy="4151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866694" y="25848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先逆时针旋转、再顺时针旋转</a:t>
            </a:r>
          </a:p>
        </p:txBody>
      </p:sp>
    </p:spTree>
    <p:extLst>
      <p:ext uri="{BB962C8B-B14F-4D97-AF65-F5344CB8AC3E}">
        <p14:creationId xmlns:p14="http://schemas.microsoft.com/office/powerpoint/2010/main" val="36539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构造平衡二叉树的过程是不断插入结点和动态调整的过程</a:t>
            </a:r>
            <a:endParaRPr lang="en-US" altLang="zh-CN" dirty="0"/>
          </a:p>
          <a:p>
            <a:r>
              <a:rPr lang="zh-CN" altLang="en-US" dirty="0"/>
              <a:t>插入一个结点后，从该结点开始向根回溯，在每个分支结点处检查平衡因子是否达到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-2</a:t>
            </a:r>
            <a:r>
              <a:rPr lang="zh-CN" altLang="en-US" dirty="0"/>
              <a:t>，若达到，则在该结点使用旋转法调整二叉树；调整之后继续向根回溯</a:t>
            </a:r>
            <a:endParaRPr lang="en-US" altLang="zh-CN" dirty="0"/>
          </a:p>
          <a:p>
            <a:r>
              <a:rPr lang="zh-CN" altLang="en-US" dirty="0"/>
              <a:t>调整共分四种情况：</a:t>
            </a:r>
            <a:endParaRPr lang="en-US" altLang="zh-CN" dirty="0"/>
          </a:p>
          <a:p>
            <a:pPr lvl="1"/>
            <a:r>
              <a:rPr lang="en-US" altLang="zh-CN" dirty="0"/>
              <a:t>LL</a:t>
            </a:r>
            <a:r>
              <a:rPr lang="zh-CN" altLang="en-US" dirty="0"/>
              <a:t>型：顺时针旋转</a:t>
            </a:r>
            <a:endParaRPr lang="en-US" altLang="zh-CN" dirty="0"/>
          </a:p>
          <a:p>
            <a:pPr lvl="1"/>
            <a:r>
              <a:rPr lang="en-US" altLang="zh-CN" dirty="0"/>
              <a:t>RR</a:t>
            </a:r>
            <a:r>
              <a:rPr lang="zh-CN" altLang="en-US" dirty="0"/>
              <a:t>型：逆时针旋转</a:t>
            </a:r>
            <a:endParaRPr lang="en-US" altLang="zh-CN" dirty="0"/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型：先逆时针旋转、后顺时针旋转</a:t>
            </a:r>
            <a:endParaRPr lang="en-US" altLang="zh-CN" dirty="0"/>
          </a:p>
          <a:p>
            <a:pPr lvl="1"/>
            <a:r>
              <a:rPr lang="en-US" altLang="zh-CN" dirty="0"/>
              <a:t>RL</a:t>
            </a:r>
            <a:r>
              <a:rPr lang="zh-CN" altLang="en-US" dirty="0"/>
              <a:t>型：先顺时针旋转、后逆时针旋转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30-EED5-4C4D-9679-C941C748D8F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9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2" name="Group 52"/>
          <p:cNvGrpSpPr>
            <a:grpSpLocks/>
          </p:cNvGrpSpPr>
          <p:nvPr/>
        </p:nvGrpSpPr>
        <p:grpSpPr bwMode="auto">
          <a:xfrm>
            <a:off x="381000" y="1371600"/>
            <a:ext cx="8229600" cy="2971800"/>
            <a:chOff x="240" y="864"/>
            <a:chExt cx="5184" cy="1872"/>
          </a:xfrm>
        </p:grpSpPr>
        <p:sp>
          <p:nvSpPr>
            <p:cNvPr id="61443" name="Oval 3"/>
            <p:cNvSpPr>
              <a:spLocks noChangeArrowheads="1"/>
            </p:cNvSpPr>
            <p:nvPr/>
          </p:nvSpPr>
          <p:spPr bwMode="auto">
            <a:xfrm>
              <a:off x="1440" y="864"/>
              <a:ext cx="3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A</a:t>
              </a:r>
            </a:p>
            <a:p>
              <a:pPr algn="ctr"/>
              <a:r>
                <a:rPr lang="en-US" altLang="zh-CN" sz="1800" b="0"/>
                <a:t>2</a:t>
              </a:r>
            </a:p>
          </p:txBody>
        </p:sp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912" y="1344"/>
              <a:ext cx="3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B</a:t>
              </a:r>
            </a:p>
            <a:p>
              <a:pPr algn="ctr"/>
              <a:r>
                <a:rPr lang="en-US" altLang="zh-CN" sz="1800" b="0"/>
                <a:t>1</a:t>
              </a:r>
            </a:p>
          </p:txBody>
        </p:sp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576" y="1824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B</a:t>
              </a:r>
              <a:r>
                <a:rPr lang="en-US" altLang="zh-CN" b="0" baseline="-25000"/>
                <a:t>L</a:t>
              </a: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B</a:t>
              </a:r>
              <a:r>
                <a:rPr lang="en-US" altLang="zh-CN" b="0" baseline="-25000"/>
                <a:t>R</a:t>
              </a: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1968" y="1440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R</a:t>
              </a: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576" y="254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432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432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480" y="182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240" y="218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h-1</a:t>
              </a: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124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1296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1008" y="20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h-2</a:t>
              </a: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>
              <a:off x="2256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225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235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2304" y="16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h-2</a:t>
              </a:r>
            </a:p>
          </p:txBody>
        </p:sp>
        <p:cxnSp>
          <p:nvCxnSpPr>
            <p:cNvPr id="61461" name="AutoShape 21"/>
            <p:cNvCxnSpPr>
              <a:cxnSpLocks noChangeShapeType="1"/>
              <a:stCxn id="61444" idx="3"/>
              <a:endCxn id="61445" idx="0"/>
            </p:cNvCxnSpPr>
            <p:nvPr/>
          </p:nvCxnSpPr>
          <p:spPr bwMode="auto">
            <a:xfrm flipH="1">
              <a:off x="720" y="1631"/>
              <a:ext cx="248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2" name="AutoShape 22"/>
            <p:cNvCxnSpPr>
              <a:cxnSpLocks noChangeShapeType="1"/>
              <a:stCxn id="61444" idx="5"/>
              <a:endCxn id="61446" idx="0"/>
            </p:cNvCxnSpPr>
            <p:nvPr/>
          </p:nvCxnSpPr>
          <p:spPr bwMode="auto">
            <a:xfrm>
              <a:off x="1240" y="1631"/>
              <a:ext cx="296" cy="1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3" name="AutoShape 23"/>
            <p:cNvCxnSpPr>
              <a:cxnSpLocks noChangeShapeType="1"/>
              <a:stCxn id="61443" idx="3"/>
              <a:endCxn id="61444" idx="7"/>
            </p:cNvCxnSpPr>
            <p:nvPr/>
          </p:nvCxnSpPr>
          <p:spPr bwMode="auto">
            <a:xfrm flipH="1">
              <a:off x="1240" y="1151"/>
              <a:ext cx="256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4" name="AutoShape 24"/>
            <p:cNvCxnSpPr>
              <a:cxnSpLocks noChangeShapeType="1"/>
              <a:stCxn id="61443" idx="5"/>
              <a:endCxn id="61447" idx="0"/>
            </p:cNvCxnSpPr>
            <p:nvPr/>
          </p:nvCxnSpPr>
          <p:spPr bwMode="auto">
            <a:xfrm>
              <a:off x="1768" y="1151"/>
              <a:ext cx="34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65" name="AutoShape 25"/>
            <p:cNvSpPr>
              <a:spLocks noChangeArrowheads="1"/>
            </p:cNvSpPr>
            <p:nvPr/>
          </p:nvSpPr>
          <p:spPr bwMode="auto">
            <a:xfrm>
              <a:off x="2640" y="1776"/>
              <a:ext cx="480" cy="384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6" name="Oval 26"/>
            <p:cNvSpPr>
              <a:spLocks noChangeArrowheads="1"/>
            </p:cNvSpPr>
            <p:nvPr/>
          </p:nvSpPr>
          <p:spPr bwMode="auto">
            <a:xfrm>
              <a:off x="3888" y="864"/>
              <a:ext cx="3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B</a:t>
              </a:r>
            </a:p>
            <a:p>
              <a:pPr algn="ctr"/>
              <a:r>
                <a:rPr lang="en-US" altLang="zh-CN" sz="1800" b="0"/>
                <a:t>0</a:t>
              </a:r>
            </a:p>
          </p:txBody>
        </p:sp>
        <p:sp>
          <p:nvSpPr>
            <p:cNvPr id="61467" name="Oval 27"/>
            <p:cNvSpPr>
              <a:spLocks noChangeArrowheads="1"/>
            </p:cNvSpPr>
            <p:nvPr/>
          </p:nvSpPr>
          <p:spPr bwMode="auto">
            <a:xfrm>
              <a:off x="4320" y="1248"/>
              <a:ext cx="3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/>
                <a:t>A</a:t>
              </a:r>
            </a:p>
            <a:p>
              <a:pPr algn="ctr"/>
              <a:r>
                <a:rPr lang="en-US" altLang="zh-CN" sz="1800" b="0"/>
                <a:t>0</a:t>
              </a:r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4800" y="1872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R</a:t>
              </a: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5088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5088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5184" y="18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72" name="AutoShape 32"/>
            <p:cNvCxnSpPr>
              <a:cxnSpLocks noChangeShapeType="1"/>
              <a:stCxn id="61467" idx="5"/>
              <a:endCxn id="61468" idx="0"/>
            </p:cNvCxnSpPr>
            <p:nvPr/>
          </p:nvCxnSpPr>
          <p:spPr bwMode="auto">
            <a:xfrm>
              <a:off x="4648" y="1535"/>
              <a:ext cx="296" cy="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3" name="AutoShape 33"/>
            <p:cNvCxnSpPr>
              <a:cxnSpLocks noChangeShapeType="1"/>
              <a:stCxn id="61466" idx="5"/>
              <a:endCxn id="61467" idx="1"/>
            </p:cNvCxnSpPr>
            <p:nvPr/>
          </p:nvCxnSpPr>
          <p:spPr bwMode="auto">
            <a:xfrm>
              <a:off x="4216" y="1151"/>
              <a:ext cx="16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3984" y="1872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B</a:t>
              </a:r>
              <a:r>
                <a:rPr lang="en-US" altLang="zh-CN" b="0" baseline="-25000"/>
                <a:t>R</a:t>
              </a: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3840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3840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3888" y="18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478" name="AutoShape 38"/>
            <p:cNvCxnSpPr>
              <a:cxnSpLocks noChangeShapeType="1"/>
              <a:stCxn id="61467" idx="3"/>
              <a:endCxn id="61474" idx="0"/>
            </p:cNvCxnSpPr>
            <p:nvPr/>
          </p:nvCxnSpPr>
          <p:spPr bwMode="auto">
            <a:xfrm flipH="1">
              <a:off x="4128" y="1535"/>
              <a:ext cx="248" cy="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3312" y="1680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/>
                <a:t>B</a:t>
              </a:r>
              <a:r>
                <a:rPr lang="en-US" altLang="zh-CN" b="0" baseline="-25000"/>
                <a:t>L</a:t>
              </a: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3312" y="240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3168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>
              <a:off x="3168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>
              <a:off x="3216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2976" y="209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h-1</a:t>
              </a:r>
            </a:p>
          </p:txBody>
        </p:sp>
        <p:cxnSp>
          <p:nvCxnSpPr>
            <p:cNvPr id="61485" name="AutoShape 45"/>
            <p:cNvCxnSpPr>
              <a:cxnSpLocks noChangeShapeType="1"/>
              <a:endCxn id="61479" idx="0"/>
            </p:cNvCxnSpPr>
            <p:nvPr/>
          </p:nvCxnSpPr>
          <p:spPr bwMode="auto">
            <a:xfrm flipH="1">
              <a:off x="3456" y="1152"/>
              <a:ext cx="488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5136" y="21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h-2</a:t>
              </a: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3648" y="216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h-2</a:t>
              </a:r>
            </a:p>
          </p:txBody>
        </p:sp>
      </p:grpSp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2286000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9" name="Text Box 49"/>
          <p:cNvSpPr txBox="1">
            <a:spLocks noChangeArrowheads="1"/>
          </p:cNvSpPr>
          <p:nvPr/>
        </p:nvSpPr>
        <p:spPr bwMode="auto">
          <a:xfrm>
            <a:off x="28194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插入节点</a:t>
            </a:r>
          </a:p>
        </p:txBody>
      </p:sp>
      <p:sp>
        <p:nvSpPr>
          <p:cNvPr id="61491" name="Text Box 51"/>
          <p:cNvSpPr txBox="1">
            <a:spLocks noChangeArrowheads="1"/>
          </p:cNvSpPr>
          <p:nvPr/>
        </p:nvSpPr>
        <p:spPr bwMode="auto">
          <a:xfrm>
            <a:off x="2268538" y="580548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LL</a:t>
            </a:r>
            <a:r>
              <a:rPr lang="zh-CN" altLang="en-US" sz="2800"/>
              <a:t>型旋转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7854E-5294-4402-95EB-B2E630C8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6241-7A01-4D8B-987B-28D142B75F4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1B0FA-56BB-404F-90A6-E3F2C466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82FF2-11D9-4700-A07A-77B6F2BF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4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1447800" y="1295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-2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286000" y="1981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-1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762000" y="23622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L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5334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5334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28600" y="2819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3497" name="AutoShape 9"/>
          <p:cNvCxnSpPr>
            <a:cxnSpLocks noChangeShapeType="1"/>
            <a:stCxn id="63491" idx="3"/>
            <a:endCxn id="63493" idx="0"/>
          </p:cNvCxnSpPr>
          <p:nvPr/>
        </p:nvCxnSpPr>
        <p:spPr bwMode="auto">
          <a:xfrm flipH="1">
            <a:off x="990600" y="1751013"/>
            <a:ext cx="5461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498" name="AutoShape 10"/>
          <p:cNvCxnSpPr>
            <a:cxnSpLocks noChangeShapeType="1"/>
            <a:stCxn id="63491" idx="5"/>
            <a:endCxn id="63492" idx="1"/>
          </p:cNvCxnSpPr>
          <p:nvPr/>
        </p:nvCxnSpPr>
        <p:spPr bwMode="auto">
          <a:xfrm>
            <a:off x="1968500" y="1751013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905000" y="2895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L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048000" y="2895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R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0480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2819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2819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2895600" y="2895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2514600" y="34734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h-1</a:t>
            </a: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1676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1676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1752600" y="2895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3276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3510" name="AutoShape 22"/>
          <p:cNvCxnSpPr>
            <a:cxnSpLocks noChangeShapeType="1"/>
            <a:stCxn id="63492" idx="3"/>
            <a:endCxn id="63499" idx="0"/>
          </p:cNvCxnSpPr>
          <p:nvPr/>
        </p:nvCxnSpPr>
        <p:spPr bwMode="auto">
          <a:xfrm flipH="1">
            <a:off x="2133600" y="2436813"/>
            <a:ext cx="241300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1" name="AutoShape 23"/>
          <p:cNvCxnSpPr>
            <a:cxnSpLocks noChangeShapeType="1"/>
            <a:stCxn id="63492" idx="5"/>
            <a:endCxn id="63500" idx="0"/>
          </p:cNvCxnSpPr>
          <p:nvPr/>
        </p:nvCxnSpPr>
        <p:spPr bwMode="auto">
          <a:xfrm>
            <a:off x="2806700" y="2436813"/>
            <a:ext cx="469900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2" name="AutoShape 24"/>
          <p:cNvSpPr>
            <a:spLocks noChangeArrowheads="1"/>
          </p:cNvSpPr>
          <p:nvPr/>
        </p:nvSpPr>
        <p:spPr bwMode="auto">
          <a:xfrm>
            <a:off x="3810000" y="2819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6400800" y="1295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>
            <a:off x="5638800" y="1981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cxnSp>
        <p:nvCxnSpPr>
          <p:cNvPr id="63515" name="AutoShape 27"/>
          <p:cNvCxnSpPr>
            <a:cxnSpLocks noChangeShapeType="1"/>
            <a:stCxn id="63513" idx="3"/>
            <a:endCxn id="63514" idx="7"/>
          </p:cNvCxnSpPr>
          <p:nvPr/>
        </p:nvCxnSpPr>
        <p:spPr bwMode="auto">
          <a:xfrm flipH="1">
            <a:off x="6159500" y="1751013"/>
            <a:ext cx="3302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6" name="AutoShape 28"/>
          <p:cNvCxnSpPr>
            <a:cxnSpLocks noChangeShapeType="1"/>
            <a:stCxn id="63514" idx="3"/>
            <a:endCxn id="63531" idx="0"/>
          </p:cNvCxnSpPr>
          <p:nvPr/>
        </p:nvCxnSpPr>
        <p:spPr bwMode="auto">
          <a:xfrm flipH="1">
            <a:off x="5334000" y="2436813"/>
            <a:ext cx="393700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6324600" y="2895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L</a:t>
            </a:r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6096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60960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172200" y="2895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715000" y="3276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3522" name="AutoShape 34"/>
          <p:cNvCxnSpPr>
            <a:cxnSpLocks noChangeShapeType="1"/>
            <a:stCxn id="63514" idx="5"/>
            <a:endCxn id="63517" idx="0"/>
          </p:cNvCxnSpPr>
          <p:nvPr/>
        </p:nvCxnSpPr>
        <p:spPr bwMode="auto">
          <a:xfrm>
            <a:off x="6159500" y="2436813"/>
            <a:ext cx="393700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7696200" y="2895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R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76962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7467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74676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7543800" y="2895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7162800" y="34734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h-1</a:t>
            </a:r>
          </a:p>
        </p:txBody>
      </p:sp>
      <p:cxnSp>
        <p:nvCxnSpPr>
          <p:cNvPr id="63529" name="AutoShape 41"/>
          <p:cNvCxnSpPr>
            <a:cxnSpLocks noChangeShapeType="1"/>
            <a:stCxn id="63513" idx="5"/>
            <a:endCxn id="63523" idx="0"/>
          </p:cNvCxnSpPr>
          <p:nvPr/>
        </p:nvCxnSpPr>
        <p:spPr bwMode="auto">
          <a:xfrm>
            <a:off x="6921500" y="1751013"/>
            <a:ext cx="1003300" cy="1144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609600" y="2362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1" name="Rectangle 43"/>
          <p:cNvSpPr>
            <a:spLocks noChangeArrowheads="1"/>
          </p:cNvSpPr>
          <p:nvPr/>
        </p:nvSpPr>
        <p:spPr bwMode="auto">
          <a:xfrm>
            <a:off x="5105400" y="2895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L</a:t>
            </a:r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876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48768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4572000" y="3352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4953000" y="2895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2286000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28194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插入节点</a:t>
            </a: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2268538" y="580548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RR</a:t>
            </a:r>
            <a:r>
              <a:rPr lang="zh-CN" altLang="en-US" sz="2800"/>
              <a:t>型旋转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79045-6EB4-4EB1-B8B9-A084913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57FA-894A-4DBA-8033-CB44EAD9848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173BA-F159-4EA6-953B-2BA9A40C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84C3-BF1C-421F-99A1-04484B26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2286000" y="1295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2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1524000" y="1981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-1</a:t>
            </a:r>
          </a:p>
        </p:txBody>
      </p:sp>
      <p:cxnSp>
        <p:nvCxnSpPr>
          <p:cNvPr id="62469" name="AutoShape 5"/>
          <p:cNvCxnSpPr>
            <a:cxnSpLocks noChangeShapeType="1"/>
            <a:stCxn id="62467" idx="3"/>
            <a:endCxn id="62468" idx="7"/>
          </p:cNvCxnSpPr>
          <p:nvPr/>
        </p:nvCxnSpPr>
        <p:spPr bwMode="auto">
          <a:xfrm flipH="1">
            <a:off x="2044700" y="1751013"/>
            <a:ext cx="3302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2133600" y="2589213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C</a:t>
            </a:r>
          </a:p>
          <a:p>
            <a:pPr algn="ctr"/>
            <a:r>
              <a:rPr lang="en-US" altLang="zh-CN" sz="1800" b="0"/>
              <a:t>1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1752600" y="3276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L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743200" y="3276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R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1752600" y="4419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1524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5240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1600200" y="3276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219200" y="3810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2514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25908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209800" y="3733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h-3</a:t>
            </a:r>
          </a:p>
        </p:txBody>
      </p:sp>
      <p:cxnSp>
        <p:nvCxnSpPr>
          <p:cNvPr id="62482" name="AutoShape 18"/>
          <p:cNvCxnSpPr>
            <a:cxnSpLocks noChangeShapeType="1"/>
            <a:stCxn id="62470" idx="3"/>
            <a:endCxn id="62471" idx="0"/>
          </p:cNvCxnSpPr>
          <p:nvPr/>
        </p:nvCxnSpPr>
        <p:spPr bwMode="auto">
          <a:xfrm flipH="1">
            <a:off x="1981200" y="3044825"/>
            <a:ext cx="2413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83" name="AutoShape 19"/>
          <p:cNvCxnSpPr>
            <a:cxnSpLocks noChangeShapeType="1"/>
            <a:stCxn id="62470" idx="5"/>
            <a:endCxn id="62472" idx="0"/>
          </p:cNvCxnSpPr>
          <p:nvPr/>
        </p:nvCxnSpPr>
        <p:spPr bwMode="auto">
          <a:xfrm>
            <a:off x="2654300" y="3044825"/>
            <a:ext cx="3175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838200" y="3048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L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28600" y="3429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609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6096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685800" y="3048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2489" name="AutoShape 25"/>
          <p:cNvCxnSpPr>
            <a:cxnSpLocks noChangeShapeType="1"/>
            <a:stCxn id="62468" idx="3"/>
            <a:endCxn id="62484" idx="0"/>
          </p:cNvCxnSpPr>
          <p:nvPr/>
        </p:nvCxnSpPr>
        <p:spPr bwMode="auto">
          <a:xfrm flipH="1">
            <a:off x="1066800" y="2436813"/>
            <a:ext cx="5461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0" name="AutoShape 26"/>
          <p:cNvCxnSpPr>
            <a:cxnSpLocks noChangeShapeType="1"/>
            <a:stCxn id="62468" idx="5"/>
            <a:endCxn id="62470" idx="1"/>
          </p:cNvCxnSpPr>
          <p:nvPr/>
        </p:nvCxnSpPr>
        <p:spPr bwMode="auto">
          <a:xfrm>
            <a:off x="2044700" y="2436813"/>
            <a:ext cx="17780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2286000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8194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插入节点</a:t>
            </a:r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3352800" y="23622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R</a:t>
            </a:r>
          </a:p>
        </p:txBody>
      </p:sp>
      <p:cxnSp>
        <p:nvCxnSpPr>
          <p:cNvPr id="62494" name="AutoShape 30"/>
          <p:cNvCxnSpPr>
            <a:cxnSpLocks noChangeShapeType="1"/>
            <a:stCxn id="62467" idx="5"/>
            <a:endCxn id="62493" idx="0"/>
          </p:cNvCxnSpPr>
          <p:nvPr/>
        </p:nvCxnSpPr>
        <p:spPr bwMode="auto">
          <a:xfrm>
            <a:off x="2806700" y="1751013"/>
            <a:ext cx="7747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95" name="AutoShape 31"/>
          <p:cNvSpPr>
            <a:spLocks noChangeArrowheads="1"/>
          </p:cNvSpPr>
          <p:nvPr/>
        </p:nvSpPr>
        <p:spPr bwMode="auto">
          <a:xfrm>
            <a:off x="4191000" y="2819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6" name="Oval 32"/>
          <p:cNvSpPr>
            <a:spLocks noChangeArrowheads="1"/>
          </p:cNvSpPr>
          <p:nvPr/>
        </p:nvSpPr>
        <p:spPr bwMode="auto">
          <a:xfrm>
            <a:off x="6400800" y="1295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C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sp>
        <p:nvSpPr>
          <p:cNvPr id="62497" name="Oval 33"/>
          <p:cNvSpPr>
            <a:spLocks noChangeArrowheads="1"/>
          </p:cNvSpPr>
          <p:nvPr/>
        </p:nvSpPr>
        <p:spPr bwMode="auto">
          <a:xfrm>
            <a:off x="5715000" y="1981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sp>
        <p:nvSpPr>
          <p:cNvPr id="62498" name="Oval 34"/>
          <p:cNvSpPr>
            <a:spLocks noChangeArrowheads="1"/>
          </p:cNvSpPr>
          <p:nvPr/>
        </p:nvSpPr>
        <p:spPr bwMode="auto">
          <a:xfrm>
            <a:off x="7239000" y="1981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-1</a:t>
            </a:r>
          </a:p>
        </p:txBody>
      </p:sp>
      <p:cxnSp>
        <p:nvCxnSpPr>
          <p:cNvPr id="62499" name="AutoShape 35"/>
          <p:cNvCxnSpPr>
            <a:cxnSpLocks noChangeShapeType="1"/>
            <a:stCxn id="62496" idx="3"/>
            <a:endCxn id="62497" idx="7"/>
          </p:cNvCxnSpPr>
          <p:nvPr/>
        </p:nvCxnSpPr>
        <p:spPr bwMode="auto">
          <a:xfrm flipH="1">
            <a:off x="6235700" y="1751013"/>
            <a:ext cx="2540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0" name="AutoShape 36"/>
          <p:cNvCxnSpPr>
            <a:cxnSpLocks noChangeShapeType="1"/>
            <a:stCxn id="62496" idx="5"/>
            <a:endCxn id="62498" idx="1"/>
          </p:cNvCxnSpPr>
          <p:nvPr/>
        </p:nvCxnSpPr>
        <p:spPr bwMode="auto">
          <a:xfrm>
            <a:off x="6921500" y="1751013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5257800" y="28194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L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4724400" y="33972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50292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4" name="Line 40"/>
          <p:cNvSpPr>
            <a:spLocks noChangeShapeType="1"/>
          </p:cNvSpPr>
          <p:nvPr/>
        </p:nvSpPr>
        <p:spPr bwMode="auto">
          <a:xfrm>
            <a:off x="5029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51054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2506" name="AutoShape 42"/>
          <p:cNvCxnSpPr>
            <a:cxnSpLocks noChangeShapeType="1"/>
            <a:stCxn id="62497" idx="3"/>
            <a:endCxn id="62501" idx="0"/>
          </p:cNvCxnSpPr>
          <p:nvPr/>
        </p:nvCxnSpPr>
        <p:spPr bwMode="auto">
          <a:xfrm flipH="1">
            <a:off x="5486400" y="2436813"/>
            <a:ext cx="3175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7" name="Rectangle 43"/>
          <p:cNvSpPr>
            <a:spLocks noChangeArrowheads="1"/>
          </p:cNvSpPr>
          <p:nvPr/>
        </p:nvSpPr>
        <p:spPr bwMode="auto">
          <a:xfrm>
            <a:off x="6248400" y="28194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L</a:t>
            </a:r>
          </a:p>
        </p:txBody>
      </p:sp>
      <p:sp>
        <p:nvSpPr>
          <p:cNvPr id="62508" name="Rectangle 44"/>
          <p:cNvSpPr>
            <a:spLocks noChangeArrowheads="1"/>
          </p:cNvSpPr>
          <p:nvPr/>
        </p:nvSpPr>
        <p:spPr bwMode="auto">
          <a:xfrm>
            <a:off x="6248400" y="3962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>
            <a:off x="6019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0" name="Line 46"/>
          <p:cNvSpPr>
            <a:spLocks noChangeShapeType="1"/>
          </p:cNvSpPr>
          <p:nvPr/>
        </p:nvSpPr>
        <p:spPr bwMode="auto">
          <a:xfrm>
            <a:off x="60198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1" name="Line 47"/>
          <p:cNvSpPr>
            <a:spLocks noChangeShapeType="1"/>
          </p:cNvSpPr>
          <p:nvPr/>
        </p:nvSpPr>
        <p:spPr bwMode="auto">
          <a:xfrm>
            <a:off x="60960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2512" name="AutoShape 48"/>
          <p:cNvCxnSpPr>
            <a:cxnSpLocks noChangeShapeType="1"/>
            <a:stCxn id="62497" idx="5"/>
            <a:endCxn id="62507" idx="0"/>
          </p:cNvCxnSpPr>
          <p:nvPr/>
        </p:nvCxnSpPr>
        <p:spPr bwMode="auto">
          <a:xfrm>
            <a:off x="6235700" y="2436813"/>
            <a:ext cx="2413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13" name="Rectangle 49"/>
          <p:cNvSpPr>
            <a:spLocks noChangeArrowheads="1"/>
          </p:cNvSpPr>
          <p:nvPr/>
        </p:nvSpPr>
        <p:spPr bwMode="auto">
          <a:xfrm>
            <a:off x="6934200" y="28194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R</a:t>
            </a:r>
          </a:p>
        </p:txBody>
      </p:sp>
      <p:sp>
        <p:nvSpPr>
          <p:cNvPr id="62514" name="Line 50"/>
          <p:cNvSpPr>
            <a:spLocks noChangeShapeType="1"/>
          </p:cNvSpPr>
          <p:nvPr/>
        </p:nvSpPr>
        <p:spPr bwMode="auto">
          <a:xfrm>
            <a:off x="7391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>
            <a:off x="73914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6" name="Line 52"/>
          <p:cNvSpPr>
            <a:spLocks noChangeShapeType="1"/>
          </p:cNvSpPr>
          <p:nvPr/>
        </p:nvSpPr>
        <p:spPr bwMode="auto">
          <a:xfrm>
            <a:off x="7500938" y="2819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7467600" y="3200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h-3</a:t>
            </a:r>
          </a:p>
        </p:txBody>
      </p:sp>
      <p:cxnSp>
        <p:nvCxnSpPr>
          <p:cNvPr id="62518" name="AutoShape 54"/>
          <p:cNvCxnSpPr>
            <a:cxnSpLocks noChangeShapeType="1"/>
            <a:stCxn id="62498" idx="3"/>
            <a:endCxn id="62513" idx="0"/>
          </p:cNvCxnSpPr>
          <p:nvPr/>
        </p:nvCxnSpPr>
        <p:spPr bwMode="auto">
          <a:xfrm flipH="1">
            <a:off x="7162800" y="2436813"/>
            <a:ext cx="1651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38100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38100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3897313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3810000" y="2819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7924800" y="28194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R</a:t>
            </a:r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83820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83820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8469313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8382000" y="3276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2528" name="AutoShape 64"/>
          <p:cNvCxnSpPr>
            <a:cxnSpLocks noChangeShapeType="1"/>
            <a:stCxn id="62498" idx="5"/>
            <a:endCxn id="62523" idx="0"/>
          </p:cNvCxnSpPr>
          <p:nvPr/>
        </p:nvCxnSpPr>
        <p:spPr bwMode="auto">
          <a:xfrm>
            <a:off x="7759700" y="2436813"/>
            <a:ext cx="3937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29" name="Rectangle 65"/>
          <p:cNvSpPr>
            <a:spLocks noChangeArrowheads="1"/>
          </p:cNvSpPr>
          <p:nvPr/>
        </p:nvSpPr>
        <p:spPr bwMode="auto">
          <a:xfrm>
            <a:off x="6934200" y="3962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5715000" y="3352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2532" name="Text Box 68"/>
          <p:cNvSpPr txBox="1">
            <a:spLocks noChangeArrowheads="1"/>
          </p:cNvSpPr>
          <p:nvPr/>
        </p:nvSpPr>
        <p:spPr bwMode="auto">
          <a:xfrm>
            <a:off x="2268538" y="580548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LR</a:t>
            </a:r>
            <a:r>
              <a:rPr lang="zh-CN" altLang="en-US" sz="2800"/>
              <a:t>型旋转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A1997-C6E7-4254-B0D5-B796C84E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73AC-2EF7-4B5A-BE6C-55122BDC5DD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6E3199-959F-4597-8954-9FCE58A2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4352B0-38A8-470E-8FB0-A937EC0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676400" y="1219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-2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514600" y="190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1</a:t>
            </a:r>
          </a:p>
        </p:txBody>
      </p:sp>
      <p:cxnSp>
        <p:nvCxnSpPr>
          <p:cNvPr id="64517" name="AutoShape 5"/>
          <p:cNvCxnSpPr>
            <a:cxnSpLocks noChangeShapeType="1"/>
            <a:stCxn id="64515" idx="5"/>
            <a:endCxn id="64516" idx="1"/>
          </p:cNvCxnSpPr>
          <p:nvPr/>
        </p:nvCxnSpPr>
        <p:spPr bwMode="auto">
          <a:xfrm>
            <a:off x="2197100" y="1674813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1828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C</a:t>
            </a:r>
          </a:p>
          <a:p>
            <a:pPr algn="ctr"/>
            <a:r>
              <a:rPr lang="en-US" altLang="zh-CN" sz="1800" b="0"/>
              <a:t>1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371600" y="3276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L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371600" y="4419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1143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11430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1219200" y="3276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838200" y="3810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4525" name="AutoShape 13"/>
          <p:cNvCxnSpPr>
            <a:cxnSpLocks noChangeShapeType="1"/>
            <a:stCxn id="64516" idx="3"/>
            <a:endCxn id="64518" idx="7"/>
          </p:cNvCxnSpPr>
          <p:nvPr/>
        </p:nvCxnSpPr>
        <p:spPr bwMode="auto">
          <a:xfrm flipH="1">
            <a:off x="2349500" y="2360613"/>
            <a:ext cx="2540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26" name="AutoShape 14"/>
          <p:cNvCxnSpPr>
            <a:cxnSpLocks noChangeShapeType="1"/>
            <a:stCxn id="64518" idx="3"/>
            <a:endCxn id="64519" idx="0"/>
          </p:cNvCxnSpPr>
          <p:nvPr/>
        </p:nvCxnSpPr>
        <p:spPr bwMode="auto">
          <a:xfrm flipH="1">
            <a:off x="1600200" y="2970213"/>
            <a:ext cx="3175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2514600" y="32766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R</a:t>
            </a: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2286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2286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23622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981200" y="3733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h-3</a:t>
            </a:r>
          </a:p>
        </p:txBody>
      </p:sp>
      <p:cxnSp>
        <p:nvCxnSpPr>
          <p:cNvPr id="64532" name="AutoShape 20"/>
          <p:cNvCxnSpPr>
            <a:cxnSpLocks noChangeShapeType="1"/>
            <a:stCxn id="64518" idx="5"/>
            <a:endCxn id="64527" idx="0"/>
          </p:cNvCxnSpPr>
          <p:nvPr/>
        </p:nvCxnSpPr>
        <p:spPr bwMode="auto">
          <a:xfrm>
            <a:off x="2349500" y="2970213"/>
            <a:ext cx="3937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304800" y="2286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L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7620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762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88265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838200" y="2743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4538" name="AutoShape 26"/>
          <p:cNvCxnSpPr>
            <a:cxnSpLocks noChangeShapeType="1"/>
            <a:stCxn id="64515" idx="3"/>
            <a:endCxn id="64533" idx="0"/>
          </p:cNvCxnSpPr>
          <p:nvPr/>
        </p:nvCxnSpPr>
        <p:spPr bwMode="auto">
          <a:xfrm flipH="1">
            <a:off x="533400" y="1674813"/>
            <a:ext cx="12319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9" name="AutoShape 27"/>
          <p:cNvSpPr>
            <a:spLocks noChangeArrowheads="1"/>
          </p:cNvSpPr>
          <p:nvPr/>
        </p:nvSpPr>
        <p:spPr bwMode="auto">
          <a:xfrm>
            <a:off x="3962400" y="2819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6400800" y="1219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C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sp>
        <p:nvSpPr>
          <p:cNvPr id="64541" name="Oval 29"/>
          <p:cNvSpPr>
            <a:spLocks noChangeArrowheads="1"/>
          </p:cNvSpPr>
          <p:nvPr/>
        </p:nvSpPr>
        <p:spPr bwMode="auto">
          <a:xfrm>
            <a:off x="5562600" y="190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A</a:t>
            </a:r>
          </a:p>
          <a:p>
            <a:pPr algn="ctr"/>
            <a:r>
              <a:rPr lang="en-US" altLang="zh-CN" sz="1800" b="0"/>
              <a:t>0</a:t>
            </a:r>
          </a:p>
        </p:txBody>
      </p:sp>
      <p:sp>
        <p:nvSpPr>
          <p:cNvPr id="64542" name="Oval 30"/>
          <p:cNvSpPr>
            <a:spLocks noChangeArrowheads="1"/>
          </p:cNvSpPr>
          <p:nvPr/>
        </p:nvSpPr>
        <p:spPr bwMode="auto">
          <a:xfrm>
            <a:off x="7239000" y="1905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/>
              <a:t>B</a:t>
            </a:r>
          </a:p>
          <a:p>
            <a:pPr algn="ctr"/>
            <a:r>
              <a:rPr lang="en-US" altLang="zh-CN" sz="1800" b="0"/>
              <a:t>-1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3352800" y="26670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R</a:t>
            </a:r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3124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3124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200400" y="2667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2819400" y="2895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4548" name="AutoShape 36"/>
          <p:cNvCxnSpPr>
            <a:cxnSpLocks noChangeShapeType="1"/>
            <a:stCxn id="64516" idx="5"/>
            <a:endCxn id="64543" idx="0"/>
          </p:cNvCxnSpPr>
          <p:nvPr/>
        </p:nvCxnSpPr>
        <p:spPr bwMode="auto">
          <a:xfrm>
            <a:off x="3035300" y="2360613"/>
            <a:ext cx="5461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953000" y="27432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A</a:t>
            </a:r>
            <a:r>
              <a:rPr lang="en-US" altLang="zh-CN" b="0" baseline="-25000"/>
              <a:t>L</a:t>
            </a:r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54102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>
            <a:off x="5410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2" name="Line 40"/>
          <p:cNvSpPr>
            <a:spLocks noChangeShapeType="1"/>
          </p:cNvSpPr>
          <p:nvPr/>
        </p:nvSpPr>
        <p:spPr bwMode="auto">
          <a:xfrm>
            <a:off x="5530850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5486400" y="3200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4554" name="AutoShape 42"/>
          <p:cNvCxnSpPr>
            <a:cxnSpLocks noChangeShapeType="1"/>
            <a:stCxn id="64541" idx="3"/>
            <a:endCxn id="64549" idx="0"/>
          </p:cNvCxnSpPr>
          <p:nvPr/>
        </p:nvCxnSpPr>
        <p:spPr bwMode="auto">
          <a:xfrm flipH="1">
            <a:off x="5181600" y="2360613"/>
            <a:ext cx="4699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6248400" y="27432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L</a:t>
            </a: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6248400" y="3886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60198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60198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6096000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5715000" y="33972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6858000" y="2743200"/>
            <a:ext cx="457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C</a:t>
            </a:r>
            <a:r>
              <a:rPr lang="en-US" altLang="zh-CN" b="0" baseline="-25000"/>
              <a:t>R</a:t>
            </a:r>
          </a:p>
        </p:txBody>
      </p:sp>
      <p:sp>
        <p:nvSpPr>
          <p:cNvPr id="64562" name="Line 50"/>
          <p:cNvSpPr>
            <a:spLocks noChangeShapeType="1"/>
          </p:cNvSpPr>
          <p:nvPr/>
        </p:nvSpPr>
        <p:spPr bwMode="auto">
          <a:xfrm>
            <a:off x="73152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>
            <a:off x="73152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4" name="Line 52"/>
          <p:cNvSpPr>
            <a:spLocks noChangeShapeType="1"/>
          </p:cNvSpPr>
          <p:nvPr/>
        </p:nvSpPr>
        <p:spPr bwMode="auto">
          <a:xfrm>
            <a:off x="7435850" y="2743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7391400" y="3200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h-3</a:t>
            </a:r>
          </a:p>
        </p:txBody>
      </p:sp>
      <p:cxnSp>
        <p:nvCxnSpPr>
          <p:cNvPr id="64566" name="AutoShape 54"/>
          <p:cNvCxnSpPr>
            <a:cxnSpLocks noChangeShapeType="1"/>
            <a:stCxn id="64540" idx="3"/>
            <a:endCxn id="64541" idx="7"/>
          </p:cNvCxnSpPr>
          <p:nvPr/>
        </p:nvCxnSpPr>
        <p:spPr bwMode="auto">
          <a:xfrm flipH="1">
            <a:off x="6083300" y="1674813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7" name="AutoShape 55"/>
          <p:cNvCxnSpPr>
            <a:cxnSpLocks noChangeShapeType="1"/>
            <a:stCxn id="64540" idx="5"/>
            <a:endCxn id="64542" idx="1"/>
          </p:cNvCxnSpPr>
          <p:nvPr/>
        </p:nvCxnSpPr>
        <p:spPr bwMode="auto">
          <a:xfrm>
            <a:off x="6921500" y="1674813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8" name="AutoShape 56"/>
          <p:cNvCxnSpPr>
            <a:cxnSpLocks noChangeShapeType="1"/>
            <a:stCxn id="64541" idx="5"/>
            <a:endCxn id="64555" idx="0"/>
          </p:cNvCxnSpPr>
          <p:nvPr/>
        </p:nvCxnSpPr>
        <p:spPr bwMode="auto">
          <a:xfrm>
            <a:off x="6083300" y="2360613"/>
            <a:ext cx="3937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9" name="AutoShape 57"/>
          <p:cNvCxnSpPr>
            <a:cxnSpLocks noChangeShapeType="1"/>
            <a:stCxn id="64542" idx="3"/>
            <a:endCxn id="64561" idx="0"/>
          </p:cNvCxnSpPr>
          <p:nvPr/>
        </p:nvCxnSpPr>
        <p:spPr bwMode="auto">
          <a:xfrm flipH="1">
            <a:off x="7086600" y="2360613"/>
            <a:ext cx="2413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70" name="Rectangle 58"/>
          <p:cNvSpPr>
            <a:spLocks noChangeArrowheads="1"/>
          </p:cNvSpPr>
          <p:nvPr/>
        </p:nvSpPr>
        <p:spPr bwMode="auto">
          <a:xfrm>
            <a:off x="7924800" y="2743200"/>
            <a:ext cx="45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0"/>
              <a:t>B</a:t>
            </a:r>
            <a:r>
              <a:rPr lang="en-US" altLang="zh-CN" b="0" baseline="-25000"/>
              <a:t>R</a:t>
            </a:r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>
            <a:off x="83820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>
            <a:off x="8382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>
            <a:off x="8513763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8458200" y="3276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/>
              <a:t>h-2</a:t>
            </a:r>
          </a:p>
        </p:txBody>
      </p:sp>
      <p:cxnSp>
        <p:nvCxnSpPr>
          <p:cNvPr id="64575" name="AutoShape 63"/>
          <p:cNvCxnSpPr>
            <a:cxnSpLocks noChangeShapeType="1"/>
            <a:stCxn id="64542" idx="5"/>
            <a:endCxn id="64570" idx="0"/>
          </p:cNvCxnSpPr>
          <p:nvPr/>
        </p:nvCxnSpPr>
        <p:spPr bwMode="auto">
          <a:xfrm>
            <a:off x="7759700" y="2360613"/>
            <a:ext cx="3937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6858000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7" name="Rectangle 65"/>
          <p:cNvSpPr>
            <a:spLocks noChangeArrowheads="1"/>
          </p:cNvSpPr>
          <p:nvPr/>
        </p:nvSpPr>
        <p:spPr bwMode="auto">
          <a:xfrm>
            <a:off x="2286000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28194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插入节点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2268538" y="5805488"/>
            <a:ext cx="417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RL</a:t>
            </a:r>
            <a:r>
              <a:rPr lang="zh-CN" altLang="en-US" sz="2800"/>
              <a:t>型旋转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6A1C5-3E6E-4D84-BAC1-C6402BF5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FCC0-4BA1-48E0-AFB1-9C0B450DAC4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A29DE0-B871-4DEA-9599-1C03BA61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4CE70-9F45-48B1-9B4D-027584C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例：构造平衡二叉树</a:t>
            </a:r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24</a:t>
            </a:r>
            <a:r>
              <a:rPr lang="zh-CN" altLang="en-US" dirty="0"/>
              <a:t>、</a:t>
            </a:r>
            <a:r>
              <a:rPr lang="en-US" altLang="zh-CN" dirty="0"/>
              <a:t>37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思考：继续输入</a:t>
            </a:r>
            <a:r>
              <a:rPr lang="en-US" altLang="zh-CN" dirty="0"/>
              <a:t>48</a:t>
            </a:r>
            <a:r>
              <a:rPr lang="zh-CN" altLang="en-US" dirty="0"/>
              <a:t>、</a:t>
            </a:r>
            <a:r>
              <a:rPr lang="en-US" altLang="zh-CN" dirty="0"/>
              <a:t>45</a:t>
            </a:r>
            <a:r>
              <a:rPr lang="zh-CN" altLang="en-US" dirty="0"/>
              <a:t>、</a:t>
            </a:r>
            <a:r>
              <a:rPr lang="en-US" altLang="zh-CN" dirty="0"/>
              <a:t>35</a:t>
            </a:r>
            <a:r>
              <a:rPr lang="zh-CN" altLang="en-US" dirty="0"/>
              <a:t>，画出平衡二叉树的调整过程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7BB0-72F0-4485-8D61-0455FE21960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304860" y="1488572"/>
            <a:ext cx="3620880" cy="2225037"/>
            <a:chOff x="6263871" y="3131466"/>
            <a:chExt cx="3620880" cy="2225037"/>
          </a:xfrm>
        </p:grpSpPr>
        <p:sp>
          <p:nvSpPr>
            <p:cNvPr id="61" name="椭圆 60"/>
            <p:cNvSpPr/>
            <p:nvPr/>
          </p:nvSpPr>
          <p:spPr>
            <a:xfrm>
              <a:off x="8617103" y="3851944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24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6965266" y="3851944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63" name="直接连接符 62"/>
            <p:cNvCxnSpPr>
              <a:stCxn id="79" idx="0"/>
              <a:endCxn id="61" idx="3"/>
            </p:cNvCxnSpPr>
            <p:nvPr/>
          </p:nvCxnSpPr>
          <p:spPr>
            <a:xfrm flipV="1">
              <a:off x="8388000" y="4405047"/>
              <a:ext cx="324000" cy="303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9236751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37</a:t>
              </a:r>
              <a:endParaRPr lang="zh-CN" altLang="en-US" dirty="0"/>
            </a:p>
          </p:txBody>
        </p:sp>
        <p:cxnSp>
          <p:nvCxnSpPr>
            <p:cNvPr id="65" name="直接连接符 64"/>
            <p:cNvCxnSpPr>
              <a:stCxn id="61" idx="5"/>
              <a:endCxn id="64" idx="0"/>
            </p:cNvCxnSpPr>
            <p:nvPr/>
          </p:nvCxnSpPr>
          <p:spPr>
            <a:xfrm>
              <a:off x="9170206" y="4405047"/>
              <a:ext cx="390545" cy="303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809765" y="3131466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67" name="直接连接符 66"/>
            <p:cNvCxnSpPr>
              <a:stCxn id="66" idx="3"/>
              <a:endCxn id="62" idx="7"/>
            </p:cNvCxnSpPr>
            <p:nvPr/>
          </p:nvCxnSpPr>
          <p:spPr>
            <a:xfrm flipH="1">
              <a:off x="7518369" y="3684569"/>
              <a:ext cx="386293" cy="26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263871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7" name="直接连接符 76"/>
            <p:cNvCxnSpPr>
              <a:stCxn id="68" idx="7"/>
              <a:endCxn id="62" idx="3"/>
            </p:cNvCxnSpPr>
            <p:nvPr/>
          </p:nvCxnSpPr>
          <p:spPr>
            <a:xfrm flipV="1">
              <a:off x="6816974" y="4405047"/>
              <a:ext cx="243189" cy="39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8064000" y="4708503"/>
              <a:ext cx="648000" cy="64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</a:t>
              </a:r>
              <a:endParaRPr lang="zh-CN" altLang="en-US" dirty="0"/>
            </a:p>
          </p:txBody>
        </p:sp>
        <p:cxnSp>
          <p:nvCxnSpPr>
            <p:cNvPr id="89" name="直接连接符 88"/>
            <p:cNvCxnSpPr>
              <a:stCxn id="61" idx="1"/>
              <a:endCxn id="66" idx="5"/>
            </p:cNvCxnSpPr>
            <p:nvPr/>
          </p:nvCxnSpPr>
          <p:spPr>
            <a:xfrm flipH="1" flipV="1">
              <a:off x="8362868" y="3684569"/>
              <a:ext cx="349132" cy="262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529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键树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键树</a:t>
            </a:r>
            <a:r>
              <a:rPr lang="en-US" altLang="zh-CN" dirty="0"/>
              <a:t>(keyword tree)</a:t>
            </a:r>
            <a:r>
              <a:rPr lang="zh-CN" altLang="en-US" dirty="0"/>
              <a:t>，又称数字查找树</a:t>
            </a:r>
            <a:r>
              <a:rPr lang="en-US" altLang="zh-CN" dirty="0"/>
              <a:t>(digital search tree)</a:t>
            </a:r>
            <a:r>
              <a:rPr lang="zh-CN" altLang="en-US" dirty="0"/>
              <a:t>：结点为关键字中的单个字符、以从根到叶子的路径表示关键字的树</a:t>
            </a:r>
            <a:endParaRPr lang="en-US" altLang="zh-CN" dirty="0"/>
          </a:p>
          <a:p>
            <a:r>
              <a:rPr lang="zh-CN" altLang="en-US" dirty="0"/>
              <a:t>一般用于字符串或数值型关键字</a:t>
            </a:r>
            <a:endParaRPr lang="en-US" altLang="zh-CN" dirty="0"/>
          </a:p>
          <a:p>
            <a:r>
              <a:rPr lang="zh-CN" altLang="en-US" dirty="0"/>
              <a:t>键树的</a:t>
            </a:r>
            <a:r>
              <a:rPr lang="en-US" altLang="zh-CN" dirty="0"/>
              <a:t>ASL</a:t>
            </a:r>
            <a:r>
              <a:rPr lang="zh-CN" altLang="en-US" dirty="0"/>
              <a:t>为树的深度</a:t>
            </a:r>
            <a:endParaRPr lang="en-US" altLang="zh-CN" dirty="0"/>
          </a:p>
          <a:p>
            <a:r>
              <a:rPr lang="zh-CN" altLang="en-US" dirty="0"/>
              <a:t>常用于统计字符串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1B1F-1F48-4641-8FFC-AED945D0802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57466"/>
              </p:ext>
            </p:extLst>
          </p:nvPr>
        </p:nvGraphicFramePr>
        <p:xfrm>
          <a:off x="5147450" y="2555088"/>
          <a:ext cx="338455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5586412" imgH="5902595" progId="Visio.Drawing.11">
                  <p:embed/>
                </p:oleObj>
              </mc:Choice>
              <mc:Fallback>
                <p:oleObj name="Visio" r:id="rId3" imgW="5586412" imgH="59025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450" y="2555088"/>
                        <a:ext cx="3384550" cy="374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63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关键字的类型（常用）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记录的类型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查找函数原型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06C-A7C3-4FBC-AB49-10B844323DA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2000" y="9072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2000" y="23312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...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除关键字以外的其他数据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000" y="4309347"/>
            <a:ext cx="8848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是线性表，如果找到返回记录的位序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(1...n)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，如果找不到返回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TreeNode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TreeTable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是树表，如果找到返回记录所在结点的指针，如果找不到返回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45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99" y="1188000"/>
            <a:ext cx="8595399" cy="5040000"/>
          </a:xfrm>
        </p:spPr>
        <p:txBody>
          <a:bodyPr/>
          <a:lstStyle/>
          <a:p>
            <a:r>
              <a:rPr lang="zh-CN" altLang="en-US" dirty="0"/>
              <a:t>能否根据关键字的值，直接确定存储位置？</a:t>
            </a:r>
            <a:endParaRPr lang="en-US" altLang="zh-CN" dirty="0"/>
          </a:p>
          <a:p>
            <a:r>
              <a:rPr lang="zh-CN" altLang="en-US" dirty="0"/>
              <a:t>用于确定存储位置的函数，称为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Hash</a:t>
            </a:r>
            <a:r>
              <a:rPr lang="zh-CN" altLang="en-US" dirty="0"/>
              <a:t>原意为杂凑，又称散列</a:t>
            </a:r>
            <a:endParaRPr lang="en-US" altLang="zh-CN" dirty="0"/>
          </a:p>
          <a:p>
            <a:r>
              <a:rPr lang="zh-CN" altLang="en-US" dirty="0"/>
              <a:t>例：全国分省人口统计表</a:t>
            </a:r>
            <a:endParaRPr lang="en-US" altLang="zh-CN" dirty="0"/>
          </a:p>
          <a:p>
            <a:pPr lvl="1"/>
            <a:r>
              <a:rPr lang="zh-CN" altLang="en-US" dirty="0"/>
              <a:t>以省区市名作为关键字，如何</a:t>
            </a: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/>
              <a:t>设计</a:t>
            </a:r>
            <a:r>
              <a:rPr lang="en-US" altLang="zh-CN" dirty="0"/>
              <a:t>Hash</a:t>
            </a:r>
            <a:r>
              <a:rPr lang="zh-CN" altLang="en-US" dirty="0"/>
              <a:t>函数？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Hash</a:t>
            </a:r>
            <a:r>
              <a:rPr lang="zh-CN" altLang="en-US" dirty="0"/>
              <a:t>函数为首字母的编号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(a:1,b:2,…)</a:t>
            </a:r>
          </a:p>
          <a:p>
            <a:pPr lvl="1"/>
            <a:r>
              <a:rPr lang="en-US" altLang="zh-CN" dirty="0"/>
              <a:t>H(Anhui)=1, H(Beijing)=2, H(</a:t>
            </a:r>
            <a:r>
              <a:rPr lang="en-US" altLang="zh-CN" dirty="0" err="1"/>
              <a:t>Aomen</a:t>
            </a:r>
            <a:r>
              <a:rPr lang="en-US" altLang="zh-CN" dirty="0"/>
              <a:t>)=1?!</a:t>
            </a: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Hash</a:t>
            </a:r>
            <a:r>
              <a:rPr lang="zh-CN" altLang="en-US" dirty="0"/>
              <a:t>函数为前两个字母的编号之和</a:t>
            </a:r>
            <a:endParaRPr lang="en-US" altLang="zh-CN" dirty="0"/>
          </a:p>
          <a:p>
            <a:pPr lvl="1"/>
            <a:r>
              <a:rPr lang="en-US" altLang="zh-CN" dirty="0"/>
              <a:t>H(Anhui)=15,H(</a:t>
            </a:r>
            <a:r>
              <a:rPr lang="en-US" altLang="zh-CN" dirty="0" err="1"/>
              <a:t>Aomen</a:t>
            </a:r>
            <a:r>
              <a:rPr lang="en-US" altLang="zh-CN" dirty="0"/>
              <a:t>)=16,H(Hebei)=H(Henan)?!</a:t>
            </a: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Hash</a:t>
            </a:r>
            <a:r>
              <a:rPr lang="zh-CN" altLang="en-US" dirty="0"/>
              <a:t>函数为前两个字母和最后一个字母的编号之和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31D3-C6F0-4BAE-AB2F-07CEF71E27D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56132"/>
              </p:ext>
            </p:extLst>
          </p:nvPr>
        </p:nvGraphicFramePr>
        <p:xfrm>
          <a:off x="5303982" y="2370665"/>
          <a:ext cx="3228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省区市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人口数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安徽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澳门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1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函数是从关键字的值到存储位置的一个映像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函数很难做到一一映射</a:t>
            </a:r>
            <a:endParaRPr lang="en-US" altLang="zh-CN" dirty="0"/>
          </a:p>
          <a:p>
            <a:r>
              <a:rPr lang="zh-CN" altLang="en-US" dirty="0"/>
              <a:t>不同关键字映射到同一存储位置，称为冲突</a:t>
            </a:r>
            <a:r>
              <a:rPr lang="en-US" altLang="zh-CN" dirty="0"/>
              <a:t>(collision)</a:t>
            </a:r>
          </a:p>
          <a:p>
            <a:r>
              <a:rPr lang="zh-CN" altLang="en-US" dirty="0"/>
              <a:t>映射到同一存储位置的不同关键字，称为同义词</a:t>
            </a:r>
            <a:r>
              <a:rPr lang="en-US" altLang="zh-CN" dirty="0"/>
              <a:t>(synonym)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Hash</a:t>
            </a:r>
            <a:r>
              <a:rPr lang="zh-CN" altLang="en-US" dirty="0"/>
              <a:t>函数构造的存储结构称为</a:t>
            </a:r>
            <a:r>
              <a:rPr lang="en-US" altLang="zh-CN" dirty="0"/>
              <a:t>Hash</a:t>
            </a:r>
            <a:r>
              <a:rPr lang="zh-CN" altLang="en-US" dirty="0"/>
              <a:t>表，表中每个存储单元称槽</a:t>
            </a:r>
            <a:r>
              <a:rPr lang="en-US" altLang="zh-CN" dirty="0"/>
              <a:t>(slot)</a:t>
            </a:r>
          </a:p>
          <a:p>
            <a:r>
              <a:rPr lang="zh-CN" altLang="en-US" dirty="0"/>
              <a:t>设计</a:t>
            </a:r>
            <a:r>
              <a:rPr lang="en-US" altLang="zh-CN" dirty="0"/>
              <a:t>Hash</a:t>
            </a:r>
            <a:r>
              <a:rPr lang="zh-CN" altLang="en-US" dirty="0"/>
              <a:t>表的两个问题：如何设计</a:t>
            </a:r>
            <a:r>
              <a:rPr lang="en-US" altLang="zh-CN" dirty="0"/>
              <a:t>Hash</a:t>
            </a:r>
            <a:r>
              <a:rPr lang="zh-CN" altLang="en-US" dirty="0"/>
              <a:t>函数、如何设计冲突解决的机制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4A49-E4EF-4A59-808D-6D45BFAA6D1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48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函数可以自由选择，但必须符合定义域和值域的要求</a:t>
            </a:r>
            <a:endParaRPr lang="en-US" altLang="zh-CN" dirty="0"/>
          </a:p>
          <a:p>
            <a:pPr lvl="1"/>
            <a:r>
              <a:rPr lang="zh-CN" altLang="en-US" dirty="0"/>
              <a:t>定义域 </a:t>
            </a:r>
            <a:r>
              <a:rPr lang="en-US" altLang="zh-CN" dirty="0"/>
              <a:t>– </a:t>
            </a:r>
            <a:r>
              <a:rPr lang="zh-CN" altLang="en-US" dirty="0"/>
              <a:t>关键字取值范围</a:t>
            </a:r>
            <a:endParaRPr lang="en-US" altLang="zh-CN" dirty="0"/>
          </a:p>
          <a:p>
            <a:pPr lvl="1"/>
            <a:r>
              <a:rPr lang="zh-CN" altLang="en-US" dirty="0"/>
              <a:t>值域 </a:t>
            </a:r>
            <a:r>
              <a:rPr lang="en-US" altLang="zh-CN" dirty="0"/>
              <a:t>– </a:t>
            </a:r>
            <a:r>
              <a:rPr lang="zh-CN" altLang="en-US" dirty="0"/>
              <a:t>存储空间的大小</a:t>
            </a:r>
            <a:endParaRPr lang="en-US" altLang="zh-CN" dirty="0"/>
          </a:p>
          <a:p>
            <a:r>
              <a:rPr lang="zh-CN" altLang="en-US" dirty="0"/>
              <a:t>关键字为整数时，常用的构造方法有：线性函数、数字分析、平方取中、折叠、</a:t>
            </a:r>
            <a:r>
              <a:rPr lang="zh-CN" altLang="en-US" dirty="0">
                <a:solidFill>
                  <a:schemeClr val="accent5"/>
                </a:solidFill>
              </a:rPr>
              <a:t>除留余数</a:t>
            </a:r>
            <a:r>
              <a:rPr lang="zh-CN" altLang="en-US" dirty="0"/>
              <a:t>、随机数等</a:t>
            </a:r>
            <a:endParaRPr lang="en-US" altLang="zh-CN" dirty="0"/>
          </a:p>
          <a:p>
            <a:pPr lvl="1"/>
            <a:r>
              <a:rPr lang="zh-CN" altLang="en-US" dirty="0"/>
              <a:t>经常组合使用</a:t>
            </a:r>
            <a:endParaRPr lang="en-US" altLang="zh-CN" dirty="0"/>
          </a:p>
          <a:p>
            <a:r>
              <a:rPr lang="zh-CN" altLang="en-US" dirty="0"/>
              <a:t>关键字不是整数时，常常先转为整数，再采用上述方法</a:t>
            </a:r>
            <a:endParaRPr lang="en-US" altLang="zh-CN" dirty="0"/>
          </a:p>
          <a:p>
            <a:pPr lvl="1"/>
            <a:r>
              <a:rPr lang="zh-CN" altLang="en-US" dirty="0"/>
              <a:t>例如字符串一般先转为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418-B719-455C-8F98-9E017C36129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35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线性函数法</a:t>
            </a:r>
            <a:endParaRPr lang="en-US" altLang="zh-CN" dirty="0"/>
          </a:p>
          <a:p>
            <a:r>
              <a:rPr lang="en-US" altLang="zh-CN" dirty="0"/>
              <a:t>H(key)=key</a:t>
            </a:r>
            <a:r>
              <a:rPr lang="zh-CN" altLang="en-US" dirty="0"/>
              <a:t>或者</a:t>
            </a:r>
            <a:r>
              <a:rPr lang="en-US" altLang="zh-CN" dirty="0"/>
              <a:t>H(key)=</a:t>
            </a:r>
            <a:r>
              <a:rPr lang="en-US" altLang="zh-CN" dirty="0" err="1"/>
              <a:t>a×key+b</a:t>
            </a:r>
            <a:r>
              <a:rPr lang="zh-CN" altLang="en-US" dirty="0"/>
              <a:t>，其中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为常数</a:t>
            </a:r>
            <a:endParaRPr lang="en-US" altLang="zh-CN" dirty="0"/>
          </a:p>
          <a:p>
            <a:r>
              <a:rPr lang="zh-CN" altLang="en-US" dirty="0"/>
              <a:t>例：关键字为年龄</a:t>
            </a:r>
            <a:r>
              <a:rPr lang="en-US" altLang="zh-CN" dirty="0"/>
              <a:t>H(key)=key</a:t>
            </a:r>
          </a:p>
          <a:p>
            <a:r>
              <a:rPr lang="zh-CN" altLang="en-US" dirty="0"/>
              <a:t>例：关键字为出生年份</a:t>
            </a:r>
            <a:r>
              <a:rPr lang="en-US" altLang="zh-CN" dirty="0"/>
              <a:t>H(key)=key-1900</a:t>
            </a:r>
          </a:p>
          <a:p>
            <a:r>
              <a:rPr lang="zh-CN" altLang="en-US" dirty="0"/>
              <a:t>只在少数情况可用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BF08-1736-4001-8E32-ADA8F254147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1682"/>
              </p:ext>
            </p:extLst>
          </p:nvPr>
        </p:nvGraphicFramePr>
        <p:xfrm>
          <a:off x="931816" y="3608977"/>
          <a:ext cx="3065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89342"/>
              </p:ext>
            </p:extLst>
          </p:nvPr>
        </p:nvGraphicFramePr>
        <p:xfrm>
          <a:off x="4654730" y="3587206"/>
          <a:ext cx="3065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出生年份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1980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1990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93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数字分析法</a:t>
            </a:r>
            <a:endParaRPr lang="en-US" altLang="zh-CN" dirty="0"/>
          </a:p>
          <a:p>
            <a:r>
              <a:rPr lang="zh-CN" altLang="en-US" dirty="0"/>
              <a:t>分析关键字取值范围，选择其中“随机”的数位，兼顾存储空间的大小</a:t>
            </a:r>
            <a:endParaRPr lang="en-US" altLang="zh-CN" dirty="0"/>
          </a:p>
          <a:p>
            <a:r>
              <a:rPr lang="zh-CN" altLang="en-US" dirty="0"/>
              <a:t>例：关键字为</a:t>
            </a:r>
            <a:r>
              <a:rPr lang="en-US" altLang="zh-CN" dirty="0"/>
              <a:t>8</a:t>
            </a:r>
            <a:r>
              <a:rPr lang="zh-CN" altLang="en-US" dirty="0"/>
              <a:t>位整数，存储空间大小为</a:t>
            </a:r>
            <a:r>
              <a:rPr lang="en-US" altLang="zh-CN" dirty="0"/>
              <a:t>100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82D2-BC4A-4C99-BC7D-2B7C18A6439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22344"/>
              </p:ext>
            </p:extLst>
          </p:nvPr>
        </p:nvGraphicFramePr>
        <p:xfrm>
          <a:off x="1536000" y="2259149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8 1 3 4 6 5 3 2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8 1 3 7 2 2 4 2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8 1 3 8 7 4 2 2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8 1 3 0 1 3 6 7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8 1 3 2 2 8 1 7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8 1 3 3 8 9 6 7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8 1 3 5 4 1 5 7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8 1 3 6 8 5 3 7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307032" y="2645273"/>
            <a:ext cx="967392" cy="2910795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09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平方取中法</a:t>
            </a:r>
            <a:endParaRPr lang="en-US" altLang="zh-CN" dirty="0"/>
          </a:p>
          <a:p>
            <a:r>
              <a:rPr lang="zh-CN" altLang="en-US" dirty="0"/>
              <a:t>一般对整数平方后，取中间几个数位，较为“随机”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折叠法</a:t>
            </a:r>
            <a:endParaRPr lang="en-US" altLang="zh-CN" dirty="0"/>
          </a:p>
          <a:p>
            <a:r>
              <a:rPr lang="zh-CN" altLang="en-US" dirty="0"/>
              <a:t>将整数分割成位数相同的若干部分，再进行叠加</a:t>
            </a:r>
            <a:endParaRPr lang="en-US" altLang="zh-CN" dirty="0"/>
          </a:p>
          <a:p>
            <a:r>
              <a:rPr lang="zh-CN" altLang="en-US" dirty="0"/>
              <a:t>移位叠加：各部分最低位对齐再相加</a:t>
            </a:r>
            <a:endParaRPr lang="en-US" altLang="zh-CN" dirty="0"/>
          </a:p>
          <a:p>
            <a:r>
              <a:rPr lang="zh-CN" altLang="en-US" dirty="0"/>
              <a:t>间界叠加：沿分割界来回折叠对齐再相加</a:t>
            </a:r>
            <a:endParaRPr lang="en-US" altLang="zh-CN" dirty="0"/>
          </a:p>
          <a:p>
            <a:r>
              <a:rPr lang="zh-CN" altLang="en-US" dirty="0"/>
              <a:t>例：关键字为</a:t>
            </a:r>
            <a:r>
              <a:rPr lang="en-US" altLang="zh-CN" dirty="0"/>
              <a:t>ISBN</a:t>
            </a:r>
            <a:r>
              <a:rPr lang="zh-CN" altLang="en-US" dirty="0"/>
              <a:t>书号：</a:t>
            </a:r>
            <a:r>
              <a:rPr lang="en-US" altLang="zh-CN" dirty="0"/>
              <a:t>0442205864</a:t>
            </a:r>
            <a:r>
              <a:rPr lang="zh-CN" altLang="en-US" dirty="0"/>
              <a:t>，存储空间大小为</a:t>
            </a:r>
            <a:r>
              <a:rPr lang="en-US" altLang="zh-CN" dirty="0"/>
              <a:t>10000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B5F6-B5C2-4279-96A1-36E1CB6EA2C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74415" y="4441372"/>
            <a:ext cx="1011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5864</a:t>
            </a:r>
          </a:p>
          <a:p>
            <a:pPr algn="r"/>
            <a:r>
              <a:rPr lang="en-US" altLang="zh-CN" dirty="0"/>
              <a:t>4220</a:t>
            </a:r>
          </a:p>
          <a:p>
            <a:pPr algn="r"/>
            <a:r>
              <a:rPr lang="en-US" altLang="zh-CN" dirty="0"/>
              <a:t>+)  04</a:t>
            </a:r>
          </a:p>
          <a:p>
            <a:pPr algn="r"/>
            <a:r>
              <a:rPr lang="en-US" altLang="zh-CN" dirty="0"/>
              <a:t>------</a:t>
            </a:r>
          </a:p>
          <a:p>
            <a:pPr algn="r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0088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83227" y="4441372"/>
            <a:ext cx="1011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5864</a:t>
            </a:r>
          </a:p>
          <a:p>
            <a:pPr algn="r"/>
            <a:r>
              <a:rPr lang="en-US" altLang="zh-CN" dirty="0"/>
              <a:t>0224</a:t>
            </a:r>
          </a:p>
          <a:p>
            <a:pPr algn="r"/>
            <a:r>
              <a:rPr lang="en-US" altLang="zh-CN" dirty="0"/>
              <a:t>+)  04</a:t>
            </a:r>
          </a:p>
          <a:p>
            <a:pPr algn="r"/>
            <a:r>
              <a:rPr lang="en-US" altLang="zh-CN" dirty="0"/>
              <a:t>------</a:t>
            </a:r>
          </a:p>
          <a:p>
            <a:pPr algn="r"/>
            <a:r>
              <a:rPr lang="en-US" altLang="zh-CN" dirty="0"/>
              <a:t>6092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27968" y="4297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移位叠加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5694" y="43014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间界叠加</a:t>
            </a:r>
          </a:p>
        </p:txBody>
      </p:sp>
    </p:spTree>
    <p:extLst>
      <p:ext uri="{BB962C8B-B14F-4D97-AF65-F5344CB8AC3E}">
        <p14:creationId xmlns:p14="http://schemas.microsoft.com/office/powerpoint/2010/main" val="2895707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除留余数法</a:t>
            </a:r>
            <a:endParaRPr lang="en-US" altLang="zh-CN" dirty="0"/>
          </a:p>
          <a:p>
            <a:r>
              <a:rPr lang="en-US" altLang="zh-CN" dirty="0"/>
              <a:t>H(key) = key % p</a:t>
            </a:r>
          </a:p>
          <a:p>
            <a:r>
              <a:rPr lang="zh-CN" altLang="en-US" dirty="0"/>
              <a:t>最简单、最常用的方法</a:t>
            </a:r>
            <a:endParaRPr lang="en-US" altLang="zh-CN" dirty="0"/>
          </a:p>
          <a:p>
            <a:r>
              <a:rPr lang="zh-CN" altLang="en-US" dirty="0"/>
              <a:t>也常用于其他方法之后，用于保证值域范围</a:t>
            </a:r>
            <a:endParaRPr lang="en-US" altLang="zh-CN" dirty="0"/>
          </a:p>
          <a:p>
            <a:r>
              <a:rPr lang="zh-CN" altLang="en-US" dirty="0"/>
              <a:t>根据经验，</a:t>
            </a:r>
            <a:r>
              <a:rPr lang="en-US" altLang="zh-CN" dirty="0"/>
              <a:t>p</a:t>
            </a:r>
            <a:r>
              <a:rPr lang="zh-CN" altLang="en-US" dirty="0"/>
              <a:t>应取质数或者质因子不小于</a:t>
            </a:r>
            <a:r>
              <a:rPr lang="en-US" altLang="zh-CN" dirty="0"/>
              <a:t>20</a:t>
            </a:r>
            <a:r>
              <a:rPr lang="zh-CN" altLang="en-US" dirty="0"/>
              <a:t>的合数，可以较好地避免冲突</a:t>
            </a:r>
            <a:endParaRPr lang="en-US" altLang="zh-CN" dirty="0"/>
          </a:p>
          <a:p>
            <a:r>
              <a:rPr lang="en-US" altLang="zh-CN" dirty="0"/>
              <a:t>6. (</a:t>
            </a:r>
            <a:r>
              <a:rPr lang="zh-CN" altLang="en-US" dirty="0"/>
              <a:t>伪</a:t>
            </a:r>
            <a:r>
              <a:rPr lang="en-US" altLang="zh-CN" dirty="0"/>
              <a:t>)</a:t>
            </a:r>
            <a:r>
              <a:rPr lang="zh-CN" altLang="en-US" dirty="0"/>
              <a:t>随机数法</a:t>
            </a:r>
            <a:endParaRPr lang="en-US" altLang="zh-CN" dirty="0"/>
          </a:p>
          <a:p>
            <a:r>
              <a:rPr lang="en-US" altLang="zh-CN" dirty="0"/>
              <a:t>H(key) = random(key)</a:t>
            </a:r>
          </a:p>
          <a:p>
            <a:pPr marL="0" indent="0">
              <a:buNone/>
            </a:pPr>
            <a:r>
              <a:rPr lang="en-US" altLang="zh-CN" sz="1800" dirty="0"/>
              <a:t>// #include 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/>
              <a:t>srand</a:t>
            </a:r>
            <a:r>
              <a:rPr lang="en-US" altLang="zh-CN" sz="1800" dirty="0"/>
              <a:t>(abs(key));</a:t>
            </a:r>
          </a:p>
          <a:p>
            <a:pPr marL="0" indent="0">
              <a:buNone/>
            </a:pPr>
            <a:r>
              <a:rPr lang="en-US" altLang="zh-CN" sz="1800" dirty="0" err="1"/>
              <a:t>Hkey</a:t>
            </a:r>
            <a:r>
              <a:rPr lang="en-US" altLang="zh-CN" sz="1800" dirty="0"/>
              <a:t> = rand();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36F-C67E-4272-9CA4-B77E7C9AF79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78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对于一个实际问题，有给定的关键字取值范围（定义域），如何设计</a:t>
            </a:r>
            <a:r>
              <a:rPr lang="en-US" altLang="zh-CN" dirty="0"/>
              <a:t>Hash</a:t>
            </a:r>
            <a:r>
              <a:rPr lang="zh-CN" altLang="en-US" dirty="0"/>
              <a:t>函数？</a:t>
            </a:r>
            <a:endParaRPr lang="en-US" altLang="zh-CN" dirty="0"/>
          </a:p>
          <a:p>
            <a:r>
              <a:rPr lang="zh-CN" altLang="en-US" dirty="0"/>
              <a:t>好的</a:t>
            </a:r>
            <a:r>
              <a:rPr lang="en-US" altLang="zh-CN" dirty="0"/>
              <a:t>Hash</a:t>
            </a:r>
            <a:r>
              <a:rPr lang="zh-CN" altLang="en-US" dirty="0"/>
              <a:t>函数应尽可能避免冲突</a:t>
            </a:r>
            <a:endParaRPr lang="en-US" altLang="zh-CN" dirty="0"/>
          </a:p>
          <a:p>
            <a:r>
              <a:rPr lang="zh-CN" altLang="en-US" dirty="0"/>
              <a:t>可试用不同的方法，估算冲突的概率</a:t>
            </a:r>
            <a:endParaRPr lang="en-US" altLang="zh-CN" dirty="0"/>
          </a:p>
          <a:p>
            <a:r>
              <a:rPr lang="zh-CN" altLang="en-US" dirty="0"/>
              <a:t>可将多种方法组合使用</a:t>
            </a:r>
            <a:endParaRPr lang="en-US" altLang="zh-CN" dirty="0"/>
          </a:p>
          <a:p>
            <a:r>
              <a:rPr lang="zh-CN" altLang="en-US" dirty="0"/>
              <a:t>一般最后用除留余数保证值域范围</a:t>
            </a:r>
            <a:endParaRPr lang="en-US" altLang="zh-CN" dirty="0"/>
          </a:p>
          <a:p>
            <a:r>
              <a:rPr lang="zh-CN" altLang="en-US" dirty="0"/>
              <a:t>没有普适的“好”方法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773F-76CA-4493-8D25-10C32BEEED29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0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冲突解决的机制</a:t>
            </a:r>
            <a:endParaRPr lang="en-US" altLang="zh-CN" dirty="0"/>
          </a:p>
          <a:p>
            <a:r>
              <a:rPr lang="zh-CN" altLang="en-US" dirty="0"/>
              <a:t>即使精心设计了</a:t>
            </a:r>
            <a:r>
              <a:rPr lang="en-US" altLang="zh-CN" dirty="0"/>
              <a:t>Hash</a:t>
            </a:r>
            <a:r>
              <a:rPr lang="zh-CN" altLang="en-US" dirty="0"/>
              <a:t>函数，</a:t>
            </a:r>
            <a:r>
              <a:rPr lang="en-US" altLang="zh-CN" dirty="0"/>
              <a:t>Hash</a:t>
            </a:r>
            <a:r>
              <a:rPr lang="zh-CN" altLang="en-US" dirty="0"/>
              <a:t>表的冲突</a:t>
            </a:r>
            <a:r>
              <a:rPr lang="en-US" altLang="zh-CN" dirty="0"/>
              <a:t>(collision)</a:t>
            </a:r>
            <a:r>
              <a:rPr lang="zh-CN" altLang="en-US" dirty="0"/>
              <a:t>一般仍然难以完全避免</a:t>
            </a:r>
            <a:endParaRPr lang="en-US" altLang="zh-CN" dirty="0"/>
          </a:p>
          <a:p>
            <a:r>
              <a:rPr lang="zh-CN" altLang="en-US" dirty="0"/>
              <a:t>设存储空间的地址为</a:t>
            </a:r>
            <a:r>
              <a:rPr lang="en-US" altLang="zh-CN" dirty="0"/>
              <a:t>0~n-1</a:t>
            </a:r>
            <a:r>
              <a:rPr lang="zh-CN" altLang="en-US" dirty="0"/>
              <a:t>，</a:t>
            </a:r>
            <a:r>
              <a:rPr lang="en-US" altLang="zh-CN" dirty="0"/>
              <a:t>H(key)=</a:t>
            </a:r>
            <a:r>
              <a:rPr lang="en-US" altLang="zh-CN" dirty="0" err="1"/>
              <a:t>i</a:t>
            </a:r>
            <a:r>
              <a:rPr lang="en-US" altLang="zh-CN" dirty="0"/>
              <a:t> (0&lt;=</a:t>
            </a:r>
            <a:r>
              <a:rPr lang="en-US" altLang="zh-CN" dirty="0" err="1"/>
              <a:t>i</a:t>
            </a:r>
            <a:r>
              <a:rPr lang="en-US" altLang="zh-CN" dirty="0"/>
              <a:t>&lt;=n-1)</a:t>
            </a:r>
            <a:r>
              <a:rPr lang="zh-CN" altLang="en-US" dirty="0"/>
              <a:t>，若地址</a:t>
            </a:r>
            <a:r>
              <a:rPr lang="en-US" altLang="zh-CN" dirty="0" err="1"/>
              <a:t>i</a:t>
            </a:r>
            <a:r>
              <a:rPr lang="zh-CN" altLang="en-US" dirty="0"/>
              <a:t>已经有了一个关键字，则发生了冲突</a:t>
            </a:r>
            <a:endParaRPr lang="en-US" altLang="zh-CN" dirty="0"/>
          </a:p>
          <a:p>
            <a:r>
              <a:rPr lang="zh-CN" altLang="en-US" dirty="0"/>
              <a:t>处理冲突的方法是另找一个“空的”地址，将关键字放入</a:t>
            </a:r>
            <a:endParaRPr lang="en-US" altLang="zh-CN" dirty="0"/>
          </a:p>
          <a:p>
            <a:r>
              <a:rPr lang="zh-CN" altLang="en-US" dirty="0"/>
              <a:t>寻找方法必须是确定的，否则查找时就无法找到</a:t>
            </a:r>
            <a:endParaRPr lang="en-US" altLang="zh-CN" dirty="0"/>
          </a:p>
          <a:p>
            <a:r>
              <a:rPr lang="zh-CN" altLang="en-US" dirty="0"/>
              <a:t>两类方法：开散列法、闭散列法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E3BF-E2EE-43A9-BE51-D123027C986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82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闭散列法之一：开放定址法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H(key)</a:t>
            </a:r>
            <a:r>
              <a:rPr lang="zh-CN" altLang="en-US" dirty="0"/>
              <a:t>的基础上，根据公式计算新地址</a:t>
            </a:r>
            <a:endParaRPr lang="en-US" altLang="zh-CN" dirty="0"/>
          </a:p>
          <a:p>
            <a:pPr lvl="1"/>
            <a:r>
              <a:rPr lang="zh-CN" altLang="en-US" dirty="0"/>
              <a:t>若新地址为空，则将关键字放入</a:t>
            </a:r>
            <a:endParaRPr lang="en-US" altLang="zh-CN" dirty="0"/>
          </a:p>
          <a:p>
            <a:pPr lvl="1"/>
            <a:r>
              <a:rPr lang="zh-CN" altLang="en-US" dirty="0"/>
              <a:t>若新地址不为空，则根据公式再计算下一个新地址</a:t>
            </a:r>
            <a:endParaRPr lang="en-US" altLang="zh-CN" dirty="0"/>
          </a:p>
          <a:p>
            <a:r>
              <a:rPr lang="en-US" altLang="zh-CN" dirty="0" err="1"/>
              <a:t>Add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(H(key) + d</a:t>
            </a:r>
            <a:r>
              <a:rPr lang="en-US" altLang="zh-CN" baseline="-25000" dirty="0"/>
              <a:t>i</a:t>
            </a:r>
            <a:r>
              <a:rPr lang="en-US" altLang="zh-CN" dirty="0"/>
              <a:t>) % n</a:t>
            </a:r>
          </a:p>
          <a:p>
            <a:r>
              <a:rPr lang="zh-CN" altLang="en-US" dirty="0"/>
              <a:t>公式</a:t>
            </a:r>
            <a:r>
              <a:rPr lang="en-US" altLang="zh-CN" dirty="0"/>
              <a:t>1) </a:t>
            </a:r>
            <a:r>
              <a:rPr lang="zh-CN" altLang="en-US" dirty="0"/>
              <a:t>线性探测再散列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 = 1,2,3,…</a:t>
            </a:r>
          </a:p>
          <a:p>
            <a:r>
              <a:rPr lang="zh-CN" altLang="en-US" dirty="0"/>
              <a:t>公式</a:t>
            </a:r>
            <a:r>
              <a:rPr lang="en-US" altLang="zh-CN" dirty="0"/>
              <a:t>2) </a:t>
            </a:r>
            <a:r>
              <a:rPr lang="zh-CN" altLang="en-US" dirty="0"/>
              <a:t>二次探测再散列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 = 1</a:t>
            </a:r>
            <a:r>
              <a:rPr lang="en-US" altLang="zh-CN" baseline="30000" dirty="0"/>
              <a:t>2</a:t>
            </a:r>
            <a:r>
              <a:rPr lang="en-US" altLang="zh-CN" dirty="0"/>
              <a:t>,-1</a:t>
            </a:r>
            <a:r>
              <a:rPr lang="en-US" altLang="zh-CN" baseline="30000" dirty="0"/>
              <a:t>2</a:t>
            </a:r>
            <a:r>
              <a:rPr lang="en-US" altLang="zh-CN" dirty="0"/>
              <a:t>,2</a:t>
            </a:r>
            <a:r>
              <a:rPr lang="en-US" altLang="zh-CN" baseline="30000" dirty="0"/>
              <a:t>2</a:t>
            </a:r>
            <a:r>
              <a:rPr lang="en-US" altLang="zh-CN" dirty="0"/>
              <a:t>,-2</a:t>
            </a:r>
            <a:r>
              <a:rPr lang="en-US" altLang="zh-CN" baseline="30000" dirty="0"/>
              <a:t>2</a:t>
            </a:r>
            <a:r>
              <a:rPr lang="en-US" altLang="zh-CN" dirty="0"/>
              <a:t>,…</a:t>
            </a:r>
          </a:p>
          <a:p>
            <a:r>
              <a:rPr lang="zh-CN" altLang="en-US" dirty="0"/>
              <a:t>公式</a:t>
            </a:r>
            <a:r>
              <a:rPr lang="en-US" altLang="zh-CN" dirty="0"/>
              <a:t>3) </a:t>
            </a:r>
            <a:r>
              <a:rPr lang="zh-CN" altLang="en-US" dirty="0"/>
              <a:t>伪随机探测再散列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 = random()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C11-3083-4D3D-91CC-EC46E80D848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静态查找表</a:t>
            </a:r>
            <a:r>
              <a:rPr lang="en-US" altLang="zh-CN" dirty="0"/>
              <a:t>(static search table)</a:t>
            </a:r>
            <a:r>
              <a:rPr lang="zh-CN" altLang="en-US" dirty="0"/>
              <a:t>：查找表一旦建立，就不会修改，只做查找操作</a:t>
            </a:r>
            <a:endParaRPr lang="en-US" altLang="zh-CN" dirty="0"/>
          </a:p>
          <a:p>
            <a:r>
              <a:rPr lang="zh-CN" altLang="en-US" dirty="0"/>
              <a:t>动态查找表</a:t>
            </a:r>
            <a:r>
              <a:rPr lang="en-US" altLang="zh-CN" dirty="0"/>
              <a:t>(dynamic search table)</a:t>
            </a:r>
            <a:r>
              <a:rPr lang="zh-CN" altLang="en-US" dirty="0"/>
              <a:t>：除了查找操作，还支持对记录的插入、删除或修改</a:t>
            </a:r>
            <a:endParaRPr lang="en-US" altLang="zh-CN" dirty="0"/>
          </a:p>
          <a:p>
            <a:r>
              <a:rPr lang="zh-CN" altLang="en-US" dirty="0"/>
              <a:t>性能分析：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查找操作的时间性能：平均查找长度</a:t>
            </a:r>
            <a:r>
              <a:rPr lang="en-US" altLang="zh-CN" dirty="0"/>
              <a:t>(average search length, ASL)</a:t>
            </a:r>
            <a:r>
              <a:rPr lang="zh-CN" altLang="en-US" dirty="0"/>
              <a:t>定义为不同输入条件下、查找操作中</a:t>
            </a:r>
            <a:r>
              <a:rPr lang="zh-CN" altLang="en-US" dirty="0">
                <a:solidFill>
                  <a:schemeClr val="accent5"/>
                </a:solidFill>
              </a:rPr>
              <a:t>关键字比较</a:t>
            </a:r>
            <a:r>
              <a:rPr lang="zh-CN" altLang="en-US" dirty="0"/>
              <a:t>次数的平均值</a:t>
            </a:r>
            <a:endParaRPr lang="en-US" altLang="zh-CN" dirty="0"/>
          </a:p>
          <a:p>
            <a:pPr lvl="1"/>
            <a:r>
              <a:rPr lang="zh-CN" altLang="en-US" dirty="0"/>
              <a:t>查找成功</a:t>
            </a:r>
            <a:r>
              <a:rPr lang="en-US" altLang="zh-CN" dirty="0"/>
              <a:t>ASL</a:t>
            </a:r>
            <a:r>
              <a:rPr lang="zh-CN" altLang="en-US" dirty="0"/>
              <a:t>、查找失败</a:t>
            </a:r>
            <a:r>
              <a:rPr lang="en-US" altLang="zh-CN" dirty="0"/>
              <a:t>ASL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插入、删除操作的时间性能：对动态查找表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空间复杂度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B293-0379-4DE9-B65E-36D6CB1633D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09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开放定址法示例</a:t>
            </a:r>
            <a:endParaRPr lang="en-US" altLang="zh-CN" dirty="0"/>
          </a:p>
          <a:p>
            <a:r>
              <a:rPr lang="en-US" altLang="zh-CN" dirty="0"/>
              <a:t>H(key) = key % 11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</a:t>
            </a:r>
            <a:r>
              <a:rPr lang="en-US" altLang="zh-CN" dirty="0"/>
              <a:t>17 – 6</a:t>
            </a:r>
            <a:r>
              <a:rPr lang="zh-CN" altLang="en-US" dirty="0"/>
              <a:t>，插入</a:t>
            </a:r>
            <a:r>
              <a:rPr lang="en-US" altLang="zh-CN" dirty="0"/>
              <a:t>60 – 5</a:t>
            </a:r>
            <a:r>
              <a:rPr lang="zh-CN" altLang="en-US" dirty="0"/>
              <a:t>，插入</a:t>
            </a:r>
            <a:r>
              <a:rPr lang="en-US" altLang="zh-CN" dirty="0"/>
              <a:t>29 – 7</a:t>
            </a:r>
          </a:p>
          <a:p>
            <a:r>
              <a:rPr lang="zh-CN" altLang="en-US" dirty="0"/>
              <a:t>插入</a:t>
            </a:r>
            <a:r>
              <a:rPr lang="en-US" altLang="zh-CN" dirty="0"/>
              <a:t>38 – 5</a:t>
            </a:r>
            <a:r>
              <a:rPr lang="zh-CN" altLang="en-US" dirty="0"/>
              <a:t>，冲突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线性探测：</a:t>
            </a:r>
            <a:r>
              <a:rPr lang="en-US" altLang="zh-CN" dirty="0">
                <a:solidFill>
                  <a:schemeClr val="accent2"/>
                </a:solidFill>
              </a:rPr>
              <a:t>5+1,5+2,5+3 – 8</a:t>
            </a:r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二次探测：</a:t>
            </a:r>
            <a:r>
              <a:rPr lang="en-US" altLang="zh-CN" dirty="0">
                <a:solidFill>
                  <a:schemeClr val="accent5"/>
                </a:solidFill>
              </a:rPr>
              <a:t>5+1,5-1 – 4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伪随机探测：假设</a:t>
            </a:r>
            <a:r>
              <a:rPr lang="en-US" altLang="zh-CN" dirty="0">
                <a:solidFill>
                  <a:schemeClr val="accent6"/>
                </a:solidFill>
              </a:rPr>
              <a:t>5+9 – 3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插入</a:t>
            </a:r>
            <a:r>
              <a:rPr lang="en-US" altLang="zh-CN" dirty="0">
                <a:solidFill>
                  <a:schemeClr val="accent2"/>
                </a:solidFill>
              </a:rPr>
              <a:t>30 – 8</a:t>
            </a:r>
            <a:r>
              <a:rPr lang="zh-CN" altLang="en-US" dirty="0">
                <a:solidFill>
                  <a:schemeClr val="accent2"/>
                </a:solidFill>
              </a:rPr>
              <a:t>，冲突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线性探测：</a:t>
            </a:r>
            <a:r>
              <a:rPr lang="en-US" altLang="zh-CN" dirty="0">
                <a:solidFill>
                  <a:schemeClr val="accent2"/>
                </a:solidFill>
              </a:rPr>
              <a:t>8+1 - 9</a:t>
            </a:r>
          </a:p>
          <a:p>
            <a:pPr lvl="1"/>
            <a:r>
              <a:rPr lang="zh-CN" altLang="en-US" dirty="0"/>
              <a:t>非同义词的冲突，称为“二次聚集”，对查找不利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2A84-F780-40D5-BE4D-1420B194E4D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0061"/>
              </p:ext>
            </p:extLst>
          </p:nvPr>
        </p:nvGraphicFramePr>
        <p:xfrm>
          <a:off x="1523999" y="1727926"/>
          <a:ext cx="6096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46230"/>
              </p:ext>
            </p:extLst>
          </p:nvPr>
        </p:nvGraphicFramePr>
        <p:xfrm>
          <a:off x="1523999" y="1397000"/>
          <a:ext cx="6096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94217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41809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45453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96689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38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89401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38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32894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38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47925" y="1724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30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闭散列法之二：多</a:t>
            </a:r>
            <a:r>
              <a:rPr lang="en-US" altLang="zh-CN" dirty="0"/>
              <a:t>Hash</a:t>
            </a:r>
            <a:r>
              <a:rPr lang="zh-CN" altLang="en-US" dirty="0"/>
              <a:t>法</a:t>
            </a:r>
            <a:endParaRPr lang="en-US" altLang="zh-CN" dirty="0"/>
          </a:p>
          <a:p>
            <a:r>
              <a:rPr lang="zh-CN" altLang="en-US" dirty="0"/>
              <a:t>设计多个</a:t>
            </a:r>
            <a:r>
              <a:rPr lang="en-US" altLang="zh-CN" dirty="0"/>
              <a:t>Hash</a:t>
            </a:r>
            <a:r>
              <a:rPr lang="zh-CN" altLang="en-US" dirty="0"/>
              <a:t>函数，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(key),H</a:t>
            </a:r>
            <a:r>
              <a:rPr lang="en-US" altLang="zh-CN" baseline="-25000" dirty="0"/>
              <a:t>2</a:t>
            </a:r>
            <a:r>
              <a:rPr lang="en-US" altLang="zh-CN" dirty="0"/>
              <a:t>(key),…</a:t>
            </a:r>
          </a:p>
          <a:p>
            <a:r>
              <a:rPr lang="zh-CN" altLang="en-US" dirty="0"/>
              <a:t>第一个函数计算结果冲突，则用第二个函数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闭散列法之三：公共溢出区法</a:t>
            </a:r>
            <a:endParaRPr lang="en-US" altLang="zh-CN" dirty="0"/>
          </a:p>
          <a:p>
            <a:r>
              <a:rPr lang="zh-CN" altLang="en-US" dirty="0"/>
              <a:t>设立一个公共的“溢出区”，只要发生冲突，就在公共溢出区中找一个空地址放入</a:t>
            </a:r>
            <a:endParaRPr lang="en-US" altLang="zh-CN" dirty="0"/>
          </a:p>
          <a:p>
            <a:r>
              <a:rPr lang="zh-CN" altLang="en-US" dirty="0"/>
              <a:t>公共溢出区法示例</a:t>
            </a:r>
            <a:endParaRPr lang="en-US" altLang="zh-CN" dirty="0"/>
          </a:p>
          <a:p>
            <a:r>
              <a:rPr lang="en-US" altLang="zh-CN" dirty="0"/>
              <a:t>H(key) = key % 11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9586-6578-4187-A2ED-304A6E5A4EA2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12488"/>
              </p:ext>
            </p:extLst>
          </p:nvPr>
        </p:nvGraphicFramePr>
        <p:xfrm>
          <a:off x="1427998" y="4505960"/>
          <a:ext cx="6096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76439"/>
              </p:ext>
            </p:extLst>
          </p:nvPr>
        </p:nvGraphicFramePr>
        <p:xfrm>
          <a:off x="1427998" y="4175034"/>
          <a:ext cx="6096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98216" y="45023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45808" y="45023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49452" y="45023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84679"/>
              </p:ext>
            </p:extLst>
          </p:nvPr>
        </p:nvGraphicFramePr>
        <p:xfrm>
          <a:off x="1419497" y="5446486"/>
          <a:ext cx="40669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375955" y="50509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公共溢出区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45808" y="48716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98216" y="48716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3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9427 0.08079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-0.2632 0.08079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1" grpId="0"/>
      <p:bldP spid="11" grpId="1"/>
      <p:bldP spid="17" grpId="0"/>
      <p:bldP spid="1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链地址法（拉链法、开散列法）</a:t>
            </a:r>
            <a:endParaRPr lang="en-US" altLang="zh-CN" dirty="0"/>
          </a:p>
          <a:p>
            <a:r>
              <a:rPr lang="zh-CN" altLang="en-US" dirty="0"/>
              <a:t>将同义词存储在一个链表中，</a:t>
            </a:r>
            <a:r>
              <a:rPr lang="en-US" altLang="zh-CN" dirty="0"/>
              <a:t>Hash</a:t>
            </a:r>
            <a:r>
              <a:rPr lang="zh-CN" altLang="en-US" dirty="0"/>
              <a:t>表的槽中存放链表的头指针</a:t>
            </a:r>
            <a:endParaRPr lang="en-US" altLang="zh-CN" dirty="0"/>
          </a:p>
          <a:p>
            <a:r>
              <a:rPr lang="zh-CN" altLang="en-US" dirty="0"/>
              <a:t>链地址法示例</a:t>
            </a:r>
            <a:endParaRPr lang="en-US" altLang="zh-CN" dirty="0"/>
          </a:p>
          <a:p>
            <a:r>
              <a:rPr lang="en-US" altLang="zh-CN" dirty="0"/>
              <a:t>H(key) = key % 11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可在构造时保证链表有序，方便查找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A1C0-F7C4-4AFF-9F80-51303B96D1D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04394"/>
              </p:ext>
            </p:extLst>
          </p:nvPr>
        </p:nvGraphicFramePr>
        <p:xfrm>
          <a:off x="1427998" y="3060337"/>
          <a:ext cx="6096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6875"/>
              </p:ext>
            </p:extLst>
          </p:nvPr>
        </p:nvGraphicFramePr>
        <p:xfrm>
          <a:off x="1427998" y="2729411"/>
          <a:ext cx="6096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789715" y="3579222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>
          <a:xfrm>
            <a:off x="5019906" y="322217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4238" y="3579222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4444429" y="3222170"/>
            <a:ext cx="1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65191" y="3579222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 flipH="1">
            <a:off x="5595382" y="3222170"/>
            <a:ext cx="1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40666" y="3579222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1">
            <a:off x="6170857" y="3222170"/>
            <a:ext cx="1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444429" y="3948554"/>
            <a:ext cx="1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84627" y="393627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73126" y="4296898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40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 flipH="1">
            <a:off x="5603317" y="3939846"/>
            <a:ext cx="7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1.11111E-6 0.10602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6892 -0.05232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8" grpId="1" animBg="1"/>
      <p:bldP spid="20" grpId="0" animBg="1"/>
      <p:bldP spid="24" grpId="0" animBg="1"/>
      <p:bldP spid="36" grpId="0" animBg="1"/>
      <p:bldP spid="36" grpId="1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表的查找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根据关键字的值</a:t>
            </a:r>
            <a:r>
              <a:rPr lang="en-US" altLang="zh-CN" dirty="0"/>
              <a:t>key</a:t>
            </a:r>
            <a:r>
              <a:rPr lang="zh-CN" altLang="en-US" dirty="0"/>
              <a:t>，计算</a:t>
            </a:r>
            <a:r>
              <a:rPr lang="en-US" altLang="zh-CN" dirty="0"/>
              <a:t>Hash</a:t>
            </a:r>
            <a:r>
              <a:rPr lang="zh-CN" altLang="en-US" dirty="0"/>
              <a:t>函数的值</a:t>
            </a:r>
            <a:r>
              <a:rPr lang="en-US" altLang="zh-CN" dirty="0"/>
              <a:t>H(key)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查看相应的存储位置：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若为空，表示查找失败，返回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若不为空，判断关键字的值是否相等：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若相等，表示查找成功，返回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若不等，根据冲突解决机制找下一个存储地址，例如：开放定址、多</a:t>
            </a:r>
            <a:r>
              <a:rPr lang="en-US" altLang="zh-CN" dirty="0"/>
              <a:t>Hash</a:t>
            </a:r>
            <a:r>
              <a:rPr lang="zh-CN" altLang="en-US" dirty="0"/>
              <a:t>、公共溢出区、链地址，返回第</a:t>
            </a:r>
            <a:r>
              <a:rPr lang="en-US" altLang="zh-CN" dirty="0"/>
              <a:t>2</a:t>
            </a:r>
            <a:r>
              <a:rPr lang="zh-CN" altLang="en-US" dirty="0"/>
              <a:t>步继续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16B2-1BA9-434B-82D8-11C2353B964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0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表的插入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根据关键字的值</a:t>
            </a:r>
            <a:r>
              <a:rPr lang="en-US" altLang="zh-CN" dirty="0"/>
              <a:t>key</a:t>
            </a:r>
            <a:r>
              <a:rPr lang="zh-CN" altLang="en-US" dirty="0"/>
              <a:t>，计算</a:t>
            </a:r>
            <a:r>
              <a:rPr lang="en-US" altLang="zh-CN" dirty="0"/>
              <a:t>Hash</a:t>
            </a:r>
            <a:r>
              <a:rPr lang="zh-CN" altLang="en-US" dirty="0"/>
              <a:t>函数的值</a:t>
            </a:r>
            <a:r>
              <a:rPr lang="en-US" altLang="zh-CN" dirty="0"/>
              <a:t>H(key)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查看相应的存储位置：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若为空，在其中插入，返回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若不为空，判断关键字的值是否相等：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若相等，表示表中已存在该关键字，返回错误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若不等，根据冲突解决机制找下一个存储地址，例如：开放定址、多</a:t>
            </a:r>
            <a:r>
              <a:rPr lang="en-US" altLang="zh-CN" dirty="0"/>
              <a:t>Hash</a:t>
            </a:r>
            <a:r>
              <a:rPr lang="zh-CN" altLang="en-US" dirty="0"/>
              <a:t>、公共溢出区、链地址，返回第</a:t>
            </a:r>
            <a:r>
              <a:rPr lang="en-US" altLang="zh-CN" dirty="0"/>
              <a:t>2</a:t>
            </a:r>
            <a:r>
              <a:rPr lang="zh-CN" altLang="en-US" dirty="0"/>
              <a:t>步继续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C70-D717-43F9-85F9-F363C279475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68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表的删除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根据关键字的值</a:t>
            </a:r>
            <a:r>
              <a:rPr lang="en-US" altLang="zh-CN" dirty="0"/>
              <a:t>key</a:t>
            </a:r>
            <a:r>
              <a:rPr lang="zh-CN" altLang="en-US" dirty="0"/>
              <a:t>，计算</a:t>
            </a:r>
            <a:r>
              <a:rPr lang="en-US" altLang="zh-CN" dirty="0"/>
              <a:t>Hash</a:t>
            </a:r>
            <a:r>
              <a:rPr lang="zh-CN" altLang="en-US" dirty="0"/>
              <a:t>函数的值</a:t>
            </a:r>
            <a:r>
              <a:rPr lang="en-US" altLang="zh-CN" dirty="0"/>
              <a:t>H(key)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查看相应的存储位置：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若为空，表示表中不存在该关键字，返回错误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若不为空，判断关键字的值是否相等：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若相等，删除该关键字，返回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若不等，根据冲突解决机制找下一个存储地址，例如：开放定址、多</a:t>
            </a:r>
            <a:r>
              <a:rPr lang="en-US" altLang="zh-CN" dirty="0"/>
              <a:t>Hash</a:t>
            </a:r>
            <a:r>
              <a:rPr lang="zh-CN" altLang="en-US" dirty="0"/>
              <a:t>、公共溢出区、链地址，返回第</a:t>
            </a:r>
            <a:r>
              <a:rPr lang="en-US" altLang="zh-CN" dirty="0"/>
              <a:t>2</a:t>
            </a:r>
            <a:r>
              <a:rPr lang="zh-CN" altLang="en-US" dirty="0"/>
              <a:t>步继续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B317-2D10-449A-928B-17BACA529798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769" y="4799686"/>
            <a:ext cx="861646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如何在</a:t>
            </a:r>
            <a:r>
              <a:rPr lang="en-US" altLang="zh-CN" sz="2400" dirty="0"/>
              <a:t>Hash</a:t>
            </a:r>
            <a:r>
              <a:rPr lang="zh-CN" altLang="en-US" sz="2400" dirty="0"/>
              <a:t>表中删除关键字？不能置之不理，也不能设为空！</a:t>
            </a:r>
            <a:endParaRPr lang="en-US" altLang="zh-CN" sz="2400" dirty="0"/>
          </a:p>
          <a:p>
            <a:r>
              <a:rPr lang="zh-CN" altLang="en-US" sz="2400" dirty="0"/>
              <a:t>链地址法：从链表中删除</a:t>
            </a:r>
            <a:endParaRPr lang="en-US" altLang="zh-CN" sz="2400" dirty="0"/>
          </a:p>
          <a:p>
            <a:r>
              <a:rPr lang="zh-CN" altLang="en-US" sz="2400" dirty="0"/>
              <a:t>开放定址法：设置墓碑</a:t>
            </a:r>
            <a:r>
              <a:rPr lang="en-US" altLang="zh-CN" sz="2400" dirty="0"/>
              <a:t>(tombstone)</a:t>
            </a:r>
          </a:p>
          <a:p>
            <a:r>
              <a:rPr lang="zh-CN" altLang="en-US" sz="2400" dirty="0"/>
              <a:t>引入墓碑后，对查找、插入算法要进行相应修改</a:t>
            </a:r>
          </a:p>
        </p:txBody>
      </p:sp>
    </p:spTree>
    <p:extLst>
      <p:ext uri="{BB962C8B-B14F-4D97-AF65-F5344CB8AC3E}">
        <p14:creationId xmlns:p14="http://schemas.microsoft.com/office/powerpoint/2010/main" val="15300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查找的性能分析</a:t>
            </a:r>
            <a:endParaRPr lang="en-US" altLang="zh-CN" dirty="0"/>
          </a:p>
          <a:p>
            <a:r>
              <a:rPr lang="zh-CN" altLang="en-US" dirty="0"/>
              <a:t>评价</a:t>
            </a:r>
            <a:r>
              <a:rPr lang="en-US" altLang="zh-CN" dirty="0"/>
              <a:t>Hash</a:t>
            </a:r>
            <a:r>
              <a:rPr lang="zh-CN" altLang="en-US" dirty="0"/>
              <a:t>查找的性能，仍然用平均查找长度</a:t>
            </a:r>
            <a:r>
              <a:rPr lang="en-US" altLang="zh-CN" dirty="0"/>
              <a:t>ASL</a:t>
            </a:r>
          </a:p>
          <a:p>
            <a:pPr lvl="1"/>
            <a:r>
              <a:rPr lang="zh-CN" altLang="en-US" dirty="0"/>
              <a:t>查找成功</a:t>
            </a:r>
            <a:endParaRPr lang="en-US" altLang="zh-CN" dirty="0"/>
          </a:p>
          <a:p>
            <a:pPr lvl="1"/>
            <a:r>
              <a:rPr lang="zh-CN" altLang="en-US" dirty="0"/>
              <a:t>查找失败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查找的</a:t>
            </a:r>
            <a:r>
              <a:rPr lang="en-US" altLang="zh-CN" dirty="0"/>
              <a:t>ASL</a:t>
            </a:r>
            <a:r>
              <a:rPr lang="zh-CN" altLang="en-US" dirty="0"/>
              <a:t>取决于表的装填因子</a:t>
            </a:r>
            <a:endParaRPr lang="en-US" altLang="zh-CN" dirty="0"/>
          </a:p>
          <a:p>
            <a:r>
              <a:rPr lang="zh-CN" altLang="zh-CN" dirty="0"/>
              <a:t>α</a:t>
            </a:r>
            <a:r>
              <a:rPr lang="en-US" altLang="zh-CN" dirty="0"/>
              <a:t>=</a:t>
            </a:r>
            <a:r>
              <a:rPr lang="zh-CN" altLang="en-US" dirty="0"/>
              <a:t>表中填入的记录数</a:t>
            </a:r>
            <a:r>
              <a:rPr lang="en-US" altLang="zh-CN" dirty="0"/>
              <a:t>/</a:t>
            </a:r>
            <a:r>
              <a:rPr lang="zh-CN" altLang="en-US" dirty="0"/>
              <a:t>表的长度</a:t>
            </a:r>
            <a:endParaRPr lang="en-US" altLang="zh-CN" dirty="0"/>
          </a:p>
          <a:p>
            <a:r>
              <a:rPr lang="zh-CN" altLang="en-US" dirty="0"/>
              <a:t>装填因子越大，</a:t>
            </a:r>
            <a:r>
              <a:rPr lang="en-US" altLang="zh-CN" dirty="0"/>
              <a:t>ASL</a:t>
            </a:r>
            <a:r>
              <a:rPr lang="zh-CN" altLang="en-US" dirty="0"/>
              <a:t>越大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5ECB-58D1-4B2F-82FB-68BA5B8848A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86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例：比较线性探测再散列法和链地址法</a:t>
            </a:r>
            <a:endParaRPr lang="en-US" altLang="zh-CN" dirty="0"/>
          </a:p>
          <a:p>
            <a:r>
              <a:rPr lang="zh-CN" altLang="en-US" dirty="0"/>
              <a:t>关键字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ym typeface="Wingdings" panose="05000000000000000000" pitchFamily="2" charset="2"/>
              </a:rPr>
              <a:t>(19,14,23,01,68,20,84,27,55,11,10,79)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H(key) = key % 13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线性探测再散列法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371F-A59B-4AE5-B371-4355B3A6AEA5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0258"/>
              </p:ext>
            </p:extLst>
          </p:nvPr>
        </p:nvGraphicFramePr>
        <p:xfrm>
          <a:off x="872408" y="2224311"/>
          <a:ext cx="73991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6022" y="3405051"/>
            <a:ext cx="2903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84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H(84)=6 – </a:t>
            </a:r>
            <a:r>
              <a:rPr lang="zh-CN" altLang="en-US" dirty="0"/>
              <a:t>非空且不等</a:t>
            </a:r>
            <a:endParaRPr lang="en-US" altLang="zh-CN" dirty="0"/>
          </a:p>
          <a:p>
            <a:r>
              <a:rPr lang="en-US" altLang="zh-CN" dirty="0"/>
              <a:t>6+1=7 – </a:t>
            </a:r>
            <a:r>
              <a:rPr lang="zh-CN" altLang="en-US" dirty="0"/>
              <a:t>非空且不等</a:t>
            </a:r>
            <a:endParaRPr lang="en-US" altLang="zh-CN" dirty="0"/>
          </a:p>
          <a:p>
            <a:r>
              <a:rPr lang="en-US" altLang="zh-CN" dirty="0"/>
              <a:t>6+2=8 – </a:t>
            </a:r>
            <a:r>
              <a:rPr lang="zh-CN" altLang="en-US" dirty="0"/>
              <a:t>相等，查找成功</a:t>
            </a:r>
            <a:endParaRPr lang="en-US" altLang="zh-CN" dirty="0"/>
          </a:p>
          <a:p>
            <a:r>
              <a:rPr lang="zh-CN" altLang="en-US" dirty="0"/>
              <a:t>比较次数：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1012"/>
              </p:ext>
            </p:extLst>
          </p:nvPr>
        </p:nvGraphicFramePr>
        <p:xfrm>
          <a:off x="872408" y="2542171"/>
          <a:ext cx="739918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6022" y="5026379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38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H(38)=12 – </a:t>
            </a:r>
            <a:r>
              <a:rPr lang="zh-CN" altLang="en-US" dirty="0"/>
              <a:t>非空且不等</a:t>
            </a:r>
            <a:endParaRPr lang="en-US" altLang="zh-CN" dirty="0"/>
          </a:p>
          <a:p>
            <a:r>
              <a:rPr lang="en-US" altLang="zh-CN" dirty="0"/>
              <a:t>12+1=13~0 – </a:t>
            </a:r>
            <a:r>
              <a:rPr lang="zh-CN" altLang="en-US" dirty="0"/>
              <a:t>空，查找失败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0" y="291737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计算查找成功</a:t>
            </a:r>
            <a:r>
              <a:rPr lang="en-US" altLang="zh-CN" dirty="0"/>
              <a:t>ASL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64206"/>
              </p:ext>
            </p:extLst>
          </p:nvPr>
        </p:nvGraphicFramePr>
        <p:xfrm>
          <a:off x="4247098" y="3286703"/>
          <a:ext cx="41740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60678" y="593066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ASL = 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742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例：比较线性探测再散列法和链地址法</a:t>
            </a:r>
            <a:endParaRPr lang="en-US" altLang="zh-CN" dirty="0"/>
          </a:p>
          <a:p>
            <a:r>
              <a:rPr lang="zh-CN" altLang="en-US" dirty="0"/>
              <a:t>关键字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ym typeface="Wingdings" panose="05000000000000000000" pitchFamily="2" charset="2"/>
              </a:rPr>
              <a:t>(19,14,23,01,68,20,84,27,55,11,10,79)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H(key) = key % 13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链地址法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6709-7368-48C6-9D4B-C1D507A8F8C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2408" y="2224311"/>
          <a:ext cx="73991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92284" y="4453340"/>
            <a:ext cx="2024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84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H(84)=6 – </a:t>
            </a:r>
            <a:r>
              <a:rPr lang="zh-CN" altLang="en-US" dirty="0"/>
              <a:t>非空</a:t>
            </a:r>
            <a:endParaRPr lang="en-US" altLang="zh-CN" dirty="0"/>
          </a:p>
          <a:p>
            <a:r>
              <a:rPr lang="zh-CN" altLang="zh-CN" dirty="0"/>
              <a:t>≠</a:t>
            </a:r>
            <a:r>
              <a:rPr lang="en-US" altLang="zh-CN" dirty="0"/>
              <a:t>19</a:t>
            </a:r>
            <a:r>
              <a:rPr lang="zh-CN" altLang="en-US" dirty="0"/>
              <a:t>，向后找</a:t>
            </a:r>
            <a:endParaRPr lang="en-US" altLang="zh-CN" dirty="0"/>
          </a:p>
          <a:p>
            <a:r>
              <a:rPr lang="en-US" altLang="zh-CN" dirty="0"/>
              <a:t>=84</a:t>
            </a:r>
            <a:r>
              <a:rPr lang="zh-CN" altLang="en-US" dirty="0"/>
              <a:t>，查找成功</a:t>
            </a:r>
            <a:endParaRPr lang="en-US" altLang="zh-CN" dirty="0"/>
          </a:p>
          <a:p>
            <a:r>
              <a:rPr lang="zh-CN" altLang="en-US" dirty="0"/>
              <a:t>比较次数：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7619"/>
              </p:ext>
            </p:extLst>
          </p:nvPr>
        </p:nvGraphicFramePr>
        <p:xfrm>
          <a:off x="872408" y="2542171"/>
          <a:ext cx="739918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9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34430" y="4453340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38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H(38)=12 – </a:t>
            </a:r>
            <a:r>
              <a:rPr lang="zh-CN" altLang="en-US" dirty="0"/>
              <a:t>空，查找失败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834430" y="5284337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计算查找成功</a:t>
            </a:r>
            <a:r>
              <a:rPr lang="en-US" altLang="zh-CN" dirty="0"/>
              <a:t>ASL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ASL = 1.75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85873" y="302187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1716064" y="27432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85873" y="365479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1716064" y="3376120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85873" y="429221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 flipH="1">
            <a:off x="1716064" y="4013540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85873" y="4926205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79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 flipH="1">
            <a:off x="1716064" y="4647531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22342" y="3031200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1">
            <a:off x="2852533" y="2752526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22342" y="365479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>
          <a:xfrm flipH="1">
            <a:off x="2852533" y="3376120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00512" y="302187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>
          <a:xfrm flipH="1">
            <a:off x="4530703" y="2743200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00512" y="365479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84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 flipH="1">
            <a:off x="4530703" y="3376120"/>
            <a:ext cx="3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30965" y="3016117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>
          <a:xfrm flipH="1">
            <a:off x="5161156" y="2737443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91291" y="3016117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4" idx="0"/>
          </p:cNvCxnSpPr>
          <p:nvPr/>
        </p:nvCxnSpPr>
        <p:spPr>
          <a:xfrm flipH="1">
            <a:off x="6821482" y="2737443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91291" y="3654794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6" idx="0"/>
          </p:cNvCxnSpPr>
          <p:nvPr/>
        </p:nvCxnSpPr>
        <p:spPr>
          <a:xfrm flipH="1">
            <a:off x="6821482" y="3376120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1745" y="3016117"/>
            <a:ext cx="460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 flipH="1">
            <a:off x="7451936" y="2737443"/>
            <a:ext cx="1" cy="27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15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静态查找表</a:t>
            </a:r>
            <a:endParaRPr lang="en-US" altLang="zh-CN" dirty="0"/>
          </a:p>
          <a:p>
            <a:pPr lvl="1"/>
            <a:r>
              <a:rPr lang="zh-CN" altLang="en-US" dirty="0"/>
              <a:t>顺序、折半、索引</a:t>
            </a:r>
            <a:endParaRPr lang="en-US" altLang="zh-CN" dirty="0"/>
          </a:p>
          <a:p>
            <a:r>
              <a:rPr lang="zh-CN" altLang="en-US" dirty="0"/>
              <a:t>二叉查找树的概念</a:t>
            </a:r>
            <a:endParaRPr lang="en-US" altLang="zh-CN" dirty="0"/>
          </a:p>
          <a:p>
            <a:r>
              <a:rPr lang="zh-CN" altLang="en-US" dirty="0"/>
              <a:t>二叉查找树的查找、插入、删除</a:t>
            </a:r>
            <a:endParaRPr lang="en-US" altLang="zh-CN" dirty="0"/>
          </a:p>
          <a:p>
            <a:r>
              <a:rPr lang="zh-CN" altLang="en-US" dirty="0"/>
              <a:t>平衡二叉树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表的概念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函数的构造思想</a:t>
            </a:r>
            <a:endParaRPr lang="en-US" altLang="zh-CN" dirty="0"/>
          </a:p>
          <a:p>
            <a:r>
              <a:rPr lang="en-US" altLang="zh-CN" dirty="0"/>
              <a:t>Hash</a:t>
            </a:r>
            <a:r>
              <a:rPr lang="zh-CN" altLang="en-US" dirty="0"/>
              <a:t>表解决冲突的方法</a:t>
            </a:r>
            <a:endParaRPr lang="en-US" altLang="zh-CN" dirty="0"/>
          </a:p>
          <a:p>
            <a:pPr lvl="1"/>
            <a:r>
              <a:rPr lang="zh-CN" altLang="en-US" dirty="0"/>
              <a:t>开放定址法和链地址法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00B3-DC7F-4080-BB90-69267B467F2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静态查找表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静态查找表无需插入删除，常采用线性表</a:t>
            </a:r>
            <a:endParaRPr lang="en-US" altLang="zh-CN" dirty="0"/>
          </a:p>
          <a:p>
            <a:r>
              <a:rPr lang="zh-CN" altLang="en-US" dirty="0"/>
              <a:t>顺序表的查找：</a:t>
            </a:r>
            <a:endParaRPr lang="en-US" altLang="zh-CN" dirty="0"/>
          </a:p>
          <a:p>
            <a:r>
              <a:rPr lang="zh-CN" altLang="en-US" dirty="0"/>
              <a:t>以顺序表作为查找表的存储结构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A5F9-87D0-43D1-ACD5-16E8CCE0406A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2000" y="2812720"/>
            <a:ext cx="7631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数组基地址，约定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号单元不用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length;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顺序表的长度，实际分配空间为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length+1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StaticSearchTable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07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折半查找</a:t>
            </a:r>
            <a:endParaRPr lang="en-US" altLang="zh-CN" dirty="0"/>
          </a:p>
          <a:p>
            <a:r>
              <a:rPr lang="en-US" altLang="zh-CN" dirty="0"/>
              <a:t>7.6 </a:t>
            </a:r>
            <a:r>
              <a:rPr lang="zh-CN" altLang="en-US" dirty="0"/>
              <a:t>二叉排序树</a:t>
            </a:r>
            <a:endParaRPr lang="en-US" altLang="zh-CN" dirty="0"/>
          </a:p>
          <a:p>
            <a:r>
              <a:rPr lang="en-US" altLang="zh-CN" dirty="0"/>
              <a:t>7.7 </a:t>
            </a:r>
            <a:r>
              <a:rPr lang="zh-CN" altLang="en-US" dirty="0"/>
              <a:t>哈希表</a:t>
            </a:r>
            <a:endParaRPr lang="en-US" altLang="zh-CN" dirty="0"/>
          </a:p>
          <a:p>
            <a:r>
              <a:rPr lang="en-US" altLang="zh-CN" dirty="0"/>
              <a:t>7.12 </a:t>
            </a:r>
            <a:r>
              <a:rPr lang="zh-CN" altLang="en-US" dirty="0"/>
              <a:t>判别二叉排序树的算法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420F-FEEE-43A4-8909-F96DC31DD42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36790"/>
            <a:ext cx="8280000" cy="5868770"/>
          </a:xfrm>
        </p:spPr>
        <p:txBody>
          <a:bodyPr/>
          <a:lstStyle/>
          <a:p>
            <a:r>
              <a:rPr lang="zh-CN" altLang="en-US" dirty="0"/>
              <a:t>顺序表查找算法</a:t>
            </a:r>
            <a:endParaRPr lang="en-US" altLang="zh-CN" dirty="0"/>
          </a:p>
          <a:p>
            <a:r>
              <a:rPr lang="zh-CN" altLang="en-US" dirty="0"/>
              <a:t>简单版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改进版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3D6A-DEF0-4CCC-933E-BF5AAD6B2100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77098" y="2185851"/>
            <a:ext cx="283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假设查找成功返回值为</a:t>
            </a:r>
            <a:r>
              <a:rPr lang="en-US" altLang="zh-CN" dirty="0"/>
              <a:t>m</a:t>
            </a:r>
            <a:r>
              <a:rPr lang="zh-CN" altLang="en-US" dirty="0"/>
              <a:t>，则语句频度为</a:t>
            </a:r>
            <a:r>
              <a:rPr lang="en-US" altLang="zh-CN" dirty="0"/>
              <a:t>3m+1</a:t>
            </a:r>
          </a:p>
          <a:p>
            <a:r>
              <a:rPr lang="zh-CN" altLang="en-US" dirty="0"/>
              <a:t>最坏</a:t>
            </a:r>
            <a:r>
              <a:rPr lang="en-US" altLang="zh-CN" dirty="0">
                <a:solidFill>
                  <a:schemeClr val="accent5"/>
                </a:solidFill>
              </a:rPr>
              <a:t>3n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77098" y="4779163"/>
            <a:ext cx="2950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假设查找成功返回值为</a:t>
            </a:r>
            <a:r>
              <a:rPr lang="en-US" altLang="zh-CN" dirty="0"/>
              <a:t>m</a:t>
            </a:r>
            <a:r>
              <a:rPr lang="zh-CN" altLang="en-US" dirty="0"/>
              <a:t>，则语句频度为</a:t>
            </a:r>
            <a:r>
              <a:rPr lang="en-US" altLang="zh-CN" dirty="0"/>
              <a:t>2(n-m)+4</a:t>
            </a:r>
          </a:p>
          <a:p>
            <a:r>
              <a:rPr lang="zh-CN" altLang="en-US" dirty="0"/>
              <a:t>最坏</a:t>
            </a:r>
            <a:r>
              <a:rPr lang="en-US" altLang="zh-CN" dirty="0">
                <a:solidFill>
                  <a:schemeClr val="accent5"/>
                </a:solidFill>
              </a:rPr>
              <a:t>2n</a:t>
            </a:r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6274989" y="3109181"/>
            <a:ext cx="409303" cy="714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81200" y="3109181"/>
            <a:ext cx="170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实测发现可节约一半的时间！</a:t>
            </a:r>
          </a:p>
        </p:txBody>
      </p:sp>
      <p:sp>
        <p:nvSpPr>
          <p:cNvPr id="10" name="矩形 9"/>
          <p:cNvSpPr/>
          <p:nvPr/>
        </p:nvSpPr>
        <p:spPr>
          <a:xfrm>
            <a:off x="578223" y="1354855"/>
            <a:ext cx="68647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Search_Seq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StaticSearchTable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223" y="3825741"/>
            <a:ext cx="7449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Search_Seq2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StaticSearchTable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设置监视哨兵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7165" y="359230"/>
            <a:ext cx="7449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Search_Seq2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StaticSearchTable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设置监视哨兵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ST.data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].key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 anchor="b"/>
              <a:lstStyle/>
              <a:p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r>
                  <a:rPr lang="zh-CN" altLang="en-US" dirty="0"/>
                  <a:t>查找成功</a:t>
                </a:r>
                <a:r>
                  <a:rPr lang="en-US" altLang="zh-CN" dirty="0"/>
                  <a:t>ASL</a:t>
                </a:r>
              </a:p>
              <a:p>
                <a:pPr lvl="1"/>
                <a:r>
                  <a:rPr lang="zh-CN" altLang="en-US" dirty="0"/>
                  <a:t>查找第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条记录，比较次数为</a:t>
                </a:r>
                <a:r>
                  <a:rPr lang="en-US" altLang="zh-CN" dirty="0"/>
                  <a:t>n-i+1</a:t>
                </a:r>
                <a:r>
                  <a:rPr lang="zh-CN" altLang="en-US" dirty="0"/>
                  <a:t>，最多为</a:t>
                </a:r>
                <a:r>
                  <a:rPr lang="en-US" altLang="zh-CN" dirty="0"/>
                  <a:t>n</a:t>
                </a:r>
              </a:p>
              <a:p>
                <a:pPr lvl="1"/>
                <a:r>
                  <a:rPr lang="zh-CN" altLang="en-US" dirty="0"/>
                  <a:t>假设等概率查找，则</a:t>
                </a:r>
                <a:r>
                  <a:rPr lang="en-US" altLang="zh-CN" dirty="0"/>
                  <a:t>ASL=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altLang="zh-CN" dirty="0"/>
                  <a:t>=(n+1)/2</a:t>
                </a:r>
              </a:p>
              <a:p>
                <a:r>
                  <a:rPr lang="zh-CN" altLang="en-US" dirty="0"/>
                  <a:t>查找失败</a:t>
                </a:r>
                <a:r>
                  <a:rPr lang="en-US" altLang="zh-CN" dirty="0"/>
                  <a:t>ASL</a:t>
                </a:r>
              </a:p>
              <a:p>
                <a:pPr lvl="1"/>
                <a:r>
                  <a:rPr lang="zh-CN" altLang="en-US" dirty="0"/>
                  <a:t>查找失败的比较次数一定是</a:t>
                </a:r>
                <a:r>
                  <a:rPr lang="en-US" altLang="zh-CN" dirty="0"/>
                  <a:t>n+1</a:t>
                </a:r>
              </a:p>
              <a:p>
                <a:pPr lvl="1"/>
                <a:r>
                  <a:rPr lang="en-US" altLang="zh-CN" dirty="0"/>
                  <a:t>ASL=n+1</a:t>
                </a:r>
              </a:p>
              <a:p>
                <a:r>
                  <a:rPr lang="zh-CN" altLang="en-US" dirty="0"/>
                  <a:t>顺序查找的</a:t>
                </a:r>
                <a:r>
                  <a:rPr lang="en-US" altLang="zh-CN" dirty="0"/>
                  <a:t>ASL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能否改进？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b="-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17D2-48E5-4607-908F-855119A0152E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004737" y="1249330"/>
            <a:ext cx="180000" cy="21560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有序表的查找</a:t>
            </a:r>
            <a:endParaRPr lang="en-US" altLang="zh-CN" b="1" dirty="0"/>
          </a:p>
          <a:p>
            <a:r>
              <a:rPr lang="zh-CN" altLang="en-US" dirty="0"/>
              <a:t>若线性表有序，可采用“缩小查找范围”的策略</a:t>
            </a:r>
            <a:endParaRPr lang="en-US" altLang="zh-CN" dirty="0"/>
          </a:p>
          <a:p>
            <a:r>
              <a:rPr lang="zh-CN" altLang="en-US" dirty="0"/>
              <a:t>例：查找过程示例</a:t>
            </a:r>
            <a:endParaRPr lang="en-US" altLang="zh-CN" dirty="0"/>
          </a:p>
          <a:p>
            <a:pPr lvl="1"/>
            <a:r>
              <a:rPr lang="zh-CN" altLang="en-US" dirty="0"/>
              <a:t>查找</a:t>
            </a:r>
            <a:r>
              <a:rPr lang="en-US" altLang="zh-CN" dirty="0"/>
              <a:t>21</a:t>
            </a:r>
          </a:p>
          <a:p>
            <a:pPr lvl="1"/>
            <a:r>
              <a:rPr lang="zh-CN" altLang="en-US" dirty="0"/>
              <a:t>查找</a:t>
            </a:r>
            <a:r>
              <a:rPr lang="en-US" altLang="zh-CN" dirty="0"/>
              <a:t>85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189-ADBF-49A5-887E-7B39F87218D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7</a:t>
            </a:r>
            <a:r>
              <a:rPr lang="zh-CN" altLang="en-US"/>
              <a:t>章 查找表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09494"/>
              </p:ext>
            </p:extLst>
          </p:nvPr>
        </p:nvGraphicFramePr>
        <p:xfrm>
          <a:off x="792378" y="3051629"/>
          <a:ext cx="75592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984069" y="351826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21759" y="36035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896069" y="351826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33759" y="36035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434479" y="351826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72169" y="36035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81499" y="351826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19189" y="36035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662933" y="351826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69820" y="36035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005478" y="3516476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03660" y="36017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57405"/>
              </p:ext>
            </p:extLst>
          </p:nvPr>
        </p:nvGraphicFramePr>
        <p:xfrm>
          <a:off x="792378" y="4849949"/>
          <a:ext cx="755924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984069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1759" y="54018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896069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3759" y="54018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434479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72169" y="54018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445549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83239" y="54018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182767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89654" y="54018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072228" y="531658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70410" y="54018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2987651" y="4114800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25341" y="42000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151964" y="5917369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89654" y="6002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433737" y="5955353"/>
            <a:ext cx="0" cy="53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471427" y="60406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4" grpId="0"/>
      <p:bldP spid="14" grpId="1"/>
      <p:bldP spid="17" grpId="0"/>
      <p:bldP spid="17" grpId="1"/>
      <p:bldP spid="20" grpId="0"/>
      <p:bldP spid="22" grpId="0"/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3" grpId="0"/>
      <p:bldP spid="35" grpId="0"/>
      <p:bldP spid="35" grpId="1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5425</Words>
  <Application>Microsoft Office PowerPoint</Application>
  <PresentationFormat>全屏显示(4:3)</PresentationFormat>
  <Paragraphs>1206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Courier New</vt:lpstr>
      <vt:lpstr>Office 主题</vt:lpstr>
      <vt:lpstr>Visio</vt:lpstr>
      <vt:lpstr>《数据结构及其算法》</vt:lpstr>
      <vt:lpstr>第7章 查找表</vt:lpstr>
      <vt:lpstr>7.1 查找表的基本概念</vt:lpstr>
      <vt:lpstr>PowerPoint 演示文稿</vt:lpstr>
      <vt:lpstr>PowerPoint 演示文稿</vt:lpstr>
      <vt:lpstr>7.2 静态查找表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动态查找表</vt:lpstr>
      <vt:lpstr>7.3.1 二叉查找树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键树</vt:lpstr>
      <vt:lpstr>7.3.3 哈希表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202</cp:revision>
  <dcterms:created xsi:type="dcterms:W3CDTF">2014-01-23T07:26:01Z</dcterms:created>
  <dcterms:modified xsi:type="dcterms:W3CDTF">2023-10-07T12:58:27Z</dcterms:modified>
</cp:coreProperties>
</file>