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406" r:id="rId2"/>
    <p:sldId id="257" r:id="rId3"/>
    <p:sldId id="337" r:id="rId4"/>
    <p:sldId id="338" r:id="rId5"/>
    <p:sldId id="339" r:id="rId6"/>
    <p:sldId id="340" r:id="rId7"/>
    <p:sldId id="341" r:id="rId8"/>
    <p:sldId id="347" r:id="rId9"/>
    <p:sldId id="342" r:id="rId10"/>
    <p:sldId id="346" r:id="rId11"/>
    <p:sldId id="348" r:id="rId12"/>
    <p:sldId id="349" r:id="rId13"/>
    <p:sldId id="351" r:id="rId14"/>
    <p:sldId id="352" r:id="rId15"/>
    <p:sldId id="350" r:id="rId16"/>
    <p:sldId id="353" r:id="rId17"/>
    <p:sldId id="354" r:id="rId18"/>
    <p:sldId id="355" r:id="rId19"/>
    <p:sldId id="356" r:id="rId20"/>
    <p:sldId id="344" r:id="rId21"/>
    <p:sldId id="357" r:id="rId22"/>
    <p:sldId id="345" r:id="rId23"/>
    <p:sldId id="358" r:id="rId24"/>
    <p:sldId id="30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8" autoAdjust="0"/>
  </p:normalViewPr>
  <p:slideViewPr>
    <p:cSldViewPr snapToGrid="0">
      <p:cViewPr varScale="1">
        <p:scale>
          <a:sx n="157" d="100"/>
          <a:sy n="157" d="100"/>
        </p:scale>
        <p:origin x="1122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0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3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1077-35BC-42B4-9882-7233AC4E5A6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4E09-E9C0-443D-93D3-179DCF3C6EB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526D-BDEE-4FD1-A6EF-68301450DE8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999" y="6372000"/>
            <a:ext cx="1196201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82E70840-F644-4774-8A22-61EFD756D8EC}" type="datetime1">
              <a:rPr lang="zh-CN" altLang="en-US" smtClean="0"/>
              <a:t>2023/10/7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36202" y="6372000"/>
            <a:ext cx="5787797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9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8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贪心策略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贪心一般用于逐步优化</a:t>
            </a:r>
            <a:endParaRPr lang="en-US" altLang="zh-CN" dirty="0"/>
          </a:p>
          <a:p>
            <a:r>
              <a:rPr lang="zh-CN" altLang="en-US" dirty="0"/>
              <a:t>贪心：</a:t>
            </a:r>
            <a:r>
              <a:rPr lang="en-US" altLang="zh-CN" dirty="0"/>
              <a:t>Greedy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Huffman</a:t>
            </a:r>
            <a:r>
              <a:rPr lang="zh-CN" altLang="en-US" dirty="0">
                <a:solidFill>
                  <a:schemeClr val="accent5"/>
                </a:solidFill>
              </a:rPr>
              <a:t>树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最小生成树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/>
              <a:t>每一步都选择一个“目前已知最优”的方案</a:t>
            </a:r>
            <a:endParaRPr lang="en-US" altLang="zh-CN" dirty="0"/>
          </a:p>
          <a:p>
            <a:r>
              <a:rPr lang="zh-CN" altLang="en-US" dirty="0"/>
              <a:t>贪心策略不能保证得到原问题的最优解（有时能得到是因为问题本身的特性）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CB-B825-4B2A-8855-B849453F578E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5"/>
                    </a:solidFill>
                  </a:rPr>
                  <a:t>装箱问题</a:t>
                </a: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lvl="1"/>
                <a:r>
                  <a:rPr lang="zh-CN" altLang="en-US" dirty="0"/>
                  <a:t>设有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件货物，体积分别是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/>
                  <a:t>，用大小为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的箱子装这些货物，至少需要多少只箱子？</a:t>
                </a:r>
                <a:endParaRPr lang="en-US" altLang="zh-CN" dirty="0"/>
              </a:p>
              <a:p>
                <a:r>
                  <a:rPr lang="zh-CN" altLang="en-US" dirty="0"/>
                  <a:t>穷举法：复杂度极高</a:t>
                </a:r>
                <a:endParaRPr lang="en-US" altLang="zh-CN" dirty="0"/>
              </a:p>
              <a:p>
                <a:r>
                  <a:rPr lang="zh-CN" altLang="en-US" dirty="0"/>
                  <a:t>贪心法：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箱子编号，货物逐个装箱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每件货物选择第一个它能装下的箱子</a:t>
                </a:r>
                <a:r>
                  <a:rPr lang="en-US" altLang="zh-CN" dirty="0"/>
                  <a:t>(first-fit)</a:t>
                </a:r>
              </a:p>
              <a:p>
                <a:pPr lvl="1"/>
                <a:r>
                  <a:rPr lang="zh-CN" altLang="en-US" dirty="0"/>
                  <a:t>例如：</a:t>
                </a:r>
                <a:r>
                  <a:rPr lang="en-US" altLang="zh-CN" dirty="0"/>
                  <a:t>0.6,0.45,0.35,0.2,0.2,0.2</a:t>
                </a:r>
              </a:p>
              <a:p>
                <a:pPr lvl="1"/>
                <a:r>
                  <a:rPr lang="zh-CN" altLang="en-US" dirty="0"/>
                  <a:t>装箱结果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ym typeface="Wingdings" panose="05000000000000000000" pitchFamily="2" charset="2"/>
                  </a:rPr>
                  <a:t>(0.6,0.35)(0.45,0.2,0.2)(0.2)</a:t>
                </a:r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不是最优解，例如</a:t>
                </a:r>
                <a:r>
                  <a:rPr lang="en-US" altLang="zh-CN" dirty="0">
                    <a:sym typeface="Wingdings" panose="05000000000000000000" pitchFamily="2" charset="2"/>
                  </a:rPr>
                  <a:t>(0.6,0.2,0.2)(0.45,0.35,0.2)</a:t>
                </a:r>
              </a:p>
              <a:p>
                <a:r>
                  <a:rPr lang="zh-CN" altLang="en-US" dirty="0"/>
                  <a:t>至今尚未找到能在多项式时间内求出最优解的算法，</a:t>
                </a:r>
                <a:r>
                  <a:rPr lang="en-US" altLang="zh-CN" dirty="0"/>
                  <a:t>NP-hard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350" r="-4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9FD-83EC-4561-80D3-EF1D2F68E34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动态规划策略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动态规划既是缩小规模，又是逐步优化</a:t>
            </a:r>
            <a:endParaRPr lang="en-US" altLang="zh-CN" dirty="0"/>
          </a:p>
          <a:p>
            <a:r>
              <a:rPr lang="zh-CN" altLang="en-US" dirty="0"/>
              <a:t>动态规划：</a:t>
            </a:r>
            <a:r>
              <a:rPr lang="en-US" altLang="zh-CN" dirty="0"/>
              <a:t>Dynamic Programming</a:t>
            </a:r>
          </a:p>
          <a:p>
            <a:r>
              <a:rPr lang="zh-CN" altLang="en-US" dirty="0"/>
              <a:t>很多问题可以采用缩小规模的策略，但计算效率并不提高，问题在于子问题被重复计算。动态规划保存子问题的解避免重复计算，“以空间换时间”</a:t>
            </a:r>
            <a:endParaRPr lang="en-US" altLang="zh-CN" dirty="0"/>
          </a:p>
          <a:p>
            <a:pPr lvl="1"/>
            <a:r>
              <a:rPr lang="zh-CN" altLang="en-US" dirty="0"/>
              <a:t>与分治法的区别在于分治法的子问题相互独立，没有重复计算</a:t>
            </a:r>
            <a:endParaRPr lang="en-US" altLang="zh-CN" dirty="0"/>
          </a:p>
          <a:p>
            <a:r>
              <a:rPr lang="zh-CN" altLang="en-US" dirty="0"/>
              <a:t>标准动态规划是用于求解多阶段优化问题，采用逐步优化策略</a:t>
            </a:r>
            <a:endParaRPr lang="en-US" altLang="zh-CN" dirty="0"/>
          </a:p>
          <a:p>
            <a:pPr lvl="1"/>
            <a:r>
              <a:rPr lang="zh-CN" altLang="en-US" dirty="0"/>
              <a:t>与贪心法的区别在于贪心法每次只选一个方案，而动态规划保存多套方案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AC4-3552-49E3-A8D9-A0C23895B35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5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动态规划原理</a:t>
            </a:r>
            <a:endParaRPr lang="en-US" altLang="zh-CN" b="1" dirty="0"/>
          </a:p>
          <a:p>
            <a:r>
              <a:rPr lang="zh-CN" altLang="en-US" dirty="0"/>
              <a:t>计算斐波那契数列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递归算法复杂度很高，因为有大量重复计算</a:t>
            </a:r>
            <a:endParaRPr lang="en-US" altLang="zh-CN" dirty="0"/>
          </a:p>
          <a:p>
            <a:r>
              <a:rPr lang="zh-CN" altLang="en-US" dirty="0"/>
              <a:t>设一个表格保存中间结果，避免重复计算，即可将复杂度降至</a:t>
            </a:r>
            <a:r>
              <a:rPr lang="en-US" altLang="zh-CN" dirty="0"/>
              <a:t>O(n)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4B4A-CE93-4689-BC3D-A665520CF16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374583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3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最小编辑距离问题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/>
              <a:t>两个字符串之间的最小编辑距离，指的是最少用多少次编辑（插入、删除、替换）就能从字符串</a:t>
            </a:r>
            <a:r>
              <a:rPr lang="en-US" altLang="zh-CN" dirty="0"/>
              <a:t>A</a:t>
            </a:r>
            <a:r>
              <a:rPr lang="zh-CN" altLang="en-US" dirty="0"/>
              <a:t>变为字符串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可用于拼写纠错</a:t>
            </a:r>
            <a:endParaRPr lang="en-US" altLang="zh-CN" dirty="0"/>
          </a:p>
          <a:p>
            <a:r>
              <a:rPr lang="zh-CN" altLang="en-US" dirty="0"/>
              <a:t>采用缩小规模策略</a:t>
            </a:r>
            <a:endParaRPr lang="en-US" altLang="zh-CN" dirty="0"/>
          </a:p>
          <a:p>
            <a:pPr lvl="1"/>
            <a:r>
              <a:rPr lang="zh-CN" altLang="en-US" dirty="0"/>
              <a:t>对于字符串</a:t>
            </a:r>
            <a:r>
              <a:rPr lang="en-US" altLang="zh-CN" dirty="0"/>
              <a:t>a[1..m]</a:t>
            </a:r>
            <a:r>
              <a:rPr lang="zh-CN" altLang="en-US" dirty="0"/>
              <a:t>和</a:t>
            </a:r>
            <a:r>
              <a:rPr lang="en-US" altLang="zh-CN" dirty="0"/>
              <a:t>b[1..n]</a:t>
            </a:r>
            <a:r>
              <a:rPr lang="zh-CN" altLang="en-US" dirty="0"/>
              <a:t>，记最小编辑距离为</a:t>
            </a:r>
            <a:r>
              <a:rPr lang="en-US" altLang="zh-CN" dirty="0"/>
              <a:t>d(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最后一步编辑有三种可能：插入、删除、替换</a:t>
            </a:r>
            <a:endParaRPr lang="en-US" altLang="zh-CN" dirty="0"/>
          </a:p>
          <a:p>
            <a:pPr lvl="1"/>
            <a:r>
              <a:rPr lang="en-US" altLang="zh-CN" dirty="0"/>
              <a:t>d(</a:t>
            </a:r>
            <a:r>
              <a:rPr lang="en-US" altLang="zh-CN" dirty="0" err="1"/>
              <a:t>m,n</a:t>
            </a:r>
            <a:r>
              <a:rPr lang="en-US" altLang="zh-CN" dirty="0"/>
              <a:t>)=min(d(m,n-1)+1, d(m-1,n)+1, d(m-1,n-1)+c)</a:t>
            </a:r>
            <a:r>
              <a:rPr lang="zh-CN" altLang="en-US" dirty="0"/>
              <a:t>其中如果</a:t>
            </a:r>
            <a:r>
              <a:rPr lang="en-US" altLang="zh-CN" dirty="0"/>
              <a:t>a[m]=b[n]</a:t>
            </a:r>
            <a:r>
              <a:rPr lang="zh-CN" altLang="en-US" dirty="0"/>
              <a:t>则</a:t>
            </a:r>
            <a:r>
              <a:rPr lang="en-US" altLang="zh-CN" dirty="0"/>
              <a:t>c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，否则为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使用二维数组存放</a:t>
            </a:r>
            <a:r>
              <a:rPr lang="en-US" altLang="zh-CN" dirty="0"/>
              <a:t>d(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FF65-0131-4865-B0D9-DD80F4B86EB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57" y="4340735"/>
            <a:ext cx="3649243" cy="20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最短路径问题的</a:t>
            </a:r>
            <a:r>
              <a:rPr lang="en-US" altLang="zh-CN" dirty="0">
                <a:solidFill>
                  <a:schemeClr val="accent5"/>
                </a:solidFill>
              </a:rPr>
              <a:t>Floyd</a:t>
            </a:r>
            <a:r>
              <a:rPr lang="zh-CN" altLang="en-US" dirty="0">
                <a:solidFill>
                  <a:schemeClr val="accent5"/>
                </a:solidFill>
              </a:rPr>
              <a:t>算法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/>
              <a:t>令</a:t>
            </a:r>
            <a:r>
              <a:rPr lang="en-US" altLang="zh-CN" dirty="0"/>
              <a:t>D(</a:t>
            </a:r>
            <a:r>
              <a:rPr lang="en-US" altLang="zh-CN" dirty="0" err="1"/>
              <a:t>i,j,k</a:t>
            </a:r>
            <a:r>
              <a:rPr lang="en-US" altLang="zh-CN" dirty="0"/>
              <a:t>)</a:t>
            </a:r>
            <a:r>
              <a:rPr lang="zh-CN" altLang="en-US" dirty="0"/>
              <a:t>表示只能以前</a:t>
            </a:r>
            <a:r>
              <a:rPr lang="en-US" altLang="zh-CN" dirty="0"/>
              <a:t>k</a:t>
            </a:r>
            <a:r>
              <a:rPr lang="zh-CN" altLang="en-US" dirty="0"/>
              <a:t>个顶点作为中转时，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则有</a:t>
            </a:r>
            <a:r>
              <a:rPr lang="en-US" altLang="zh-CN" dirty="0"/>
              <a:t>D(i,j,0)=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，</a:t>
            </a:r>
            <a:r>
              <a:rPr lang="en-US" altLang="zh-CN" dirty="0"/>
              <a:t>D(</a:t>
            </a:r>
            <a:r>
              <a:rPr lang="en-US" altLang="zh-CN" dirty="0" err="1"/>
              <a:t>i,j,N</a:t>
            </a:r>
            <a:r>
              <a:rPr lang="en-US" altLang="zh-CN" dirty="0"/>
              <a:t>)</a:t>
            </a:r>
            <a:r>
              <a:rPr lang="zh-CN" altLang="en-US" dirty="0"/>
              <a:t>就是我们要求的最终结果</a:t>
            </a:r>
            <a:endParaRPr lang="en-US" altLang="zh-CN" dirty="0"/>
          </a:p>
          <a:p>
            <a:r>
              <a:rPr lang="en-US" altLang="zh-CN" dirty="0"/>
              <a:t>D(i,j,k+1)=min{D(</a:t>
            </a:r>
            <a:r>
              <a:rPr lang="en-US" altLang="zh-CN" dirty="0" err="1"/>
              <a:t>i,j,k</a:t>
            </a:r>
            <a:r>
              <a:rPr lang="en-US" altLang="zh-CN" dirty="0"/>
              <a:t>),D(i,k+1,k)+D(k+1,j,k)}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DB45-787B-4FC1-BD0B-5897FCAF708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8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例：寻找所有顶点之间的最短路径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第一步</a:t>
            </a:r>
            <a:r>
              <a:rPr lang="zh-CN" altLang="en-US" dirty="0"/>
              <a:t>：寻找直达的路径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8F6-314D-425A-A76E-B9729323407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42" y="1345648"/>
            <a:ext cx="2410958" cy="196575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88526" y="3051629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84172" y="4744640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8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例：寻找所有顶点之间的最短路径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第二步</a:t>
            </a:r>
            <a:r>
              <a:rPr lang="zh-CN" altLang="en-US" dirty="0"/>
              <a:t>：试探经过</a:t>
            </a:r>
            <a:r>
              <a:rPr lang="en-US" altLang="zh-CN" dirty="0"/>
              <a:t>V0</a:t>
            </a:r>
            <a:r>
              <a:rPr lang="zh-CN" altLang="en-US" dirty="0"/>
              <a:t>是否存在更短的路径</a:t>
            </a:r>
            <a:endParaRPr lang="en-US" altLang="zh-CN" dirty="0"/>
          </a:p>
          <a:p>
            <a:pPr lvl="1"/>
            <a:r>
              <a:rPr lang="en-US" altLang="zh-CN" dirty="0"/>
              <a:t>b-&gt;a-&gt;c:17</a:t>
            </a:r>
            <a:r>
              <a:rPr lang="zh-CN" altLang="en-US" dirty="0"/>
              <a:t>大于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b-&gt;c:2</a:t>
            </a:r>
            <a:r>
              <a:rPr lang="zh-CN" altLang="en-US" dirty="0"/>
              <a:t>，放弃</a:t>
            </a:r>
            <a:endParaRPr lang="en-US" altLang="zh-CN" dirty="0"/>
          </a:p>
          <a:p>
            <a:pPr lvl="1"/>
            <a:r>
              <a:rPr lang="en-US" altLang="zh-CN" dirty="0"/>
              <a:t>c-&gt;a-&gt;b:7</a:t>
            </a:r>
            <a:r>
              <a:rPr lang="zh-CN" altLang="en-US" dirty="0"/>
              <a:t>小于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c-&gt;b:∞</a:t>
            </a:r>
            <a:r>
              <a:rPr lang="zh-CN" altLang="en-US" dirty="0"/>
              <a:t>，保留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034-72E8-4C1D-BCA9-7B4AC12CA83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42" y="1345648"/>
            <a:ext cx="2410958" cy="196575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88526" y="3051629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84172" y="4744640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17029" y="41413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17029" y="41825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17029" y="585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cab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例：寻找所有顶点之间的最短路径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第三步</a:t>
            </a:r>
            <a:r>
              <a:rPr lang="zh-CN" altLang="en-US" dirty="0"/>
              <a:t>：试探经过</a:t>
            </a:r>
            <a:r>
              <a:rPr lang="en-US" altLang="zh-CN" dirty="0"/>
              <a:t>V0</a:t>
            </a:r>
            <a:r>
              <a:rPr lang="zh-CN" altLang="en-US" dirty="0"/>
              <a:t>和</a:t>
            </a:r>
            <a:r>
              <a:rPr lang="en-US" altLang="zh-CN" dirty="0"/>
              <a:t>V1</a:t>
            </a:r>
            <a:r>
              <a:rPr lang="zh-CN" altLang="en-US" dirty="0"/>
              <a:t>是否存在更短的路径</a:t>
            </a:r>
            <a:endParaRPr lang="en-US" altLang="zh-CN" dirty="0"/>
          </a:p>
          <a:p>
            <a:pPr lvl="1"/>
            <a:r>
              <a:rPr lang="en-US" altLang="zh-CN" dirty="0"/>
              <a:t>a…-&gt;b-&gt;…c:6</a:t>
            </a:r>
            <a:r>
              <a:rPr lang="zh-CN" altLang="en-US" dirty="0"/>
              <a:t>小于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a-&gt;c:11</a:t>
            </a:r>
            <a:r>
              <a:rPr lang="zh-CN" altLang="en-US" dirty="0"/>
              <a:t>，保留</a:t>
            </a:r>
            <a:endParaRPr lang="en-US" altLang="zh-CN" dirty="0"/>
          </a:p>
          <a:p>
            <a:pPr lvl="1"/>
            <a:r>
              <a:rPr lang="en-US" altLang="zh-CN" dirty="0"/>
              <a:t>c…-&gt;b-&gt;…a:13</a:t>
            </a:r>
            <a:r>
              <a:rPr lang="zh-CN" altLang="en-US" dirty="0"/>
              <a:t>大于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c-&gt;a:3</a:t>
            </a:r>
            <a:r>
              <a:rPr lang="zh-CN" altLang="en-US" dirty="0"/>
              <a:t>，放弃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7DD0-0ADC-4C3E-B86F-8A46C8BD6D5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42" y="1345648"/>
            <a:ext cx="2410958" cy="196575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88526" y="3051629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84172" y="4744640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29743" y="3417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9743" y="508580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29743" y="34134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9743" y="508580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5"/>
                </a:solidFill>
              </a:rPr>
              <a:t>abc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例：寻找所有顶点之间的最短路径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第四步</a:t>
            </a:r>
            <a:r>
              <a:rPr lang="zh-CN" altLang="en-US" dirty="0"/>
              <a:t>：试探经过</a:t>
            </a:r>
            <a:r>
              <a:rPr lang="en-US" altLang="zh-CN" dirty="0"/>
              <a:t>V0</a:t>
            </a:r>
            <a:r>
              <a:rPr lang="zh-CN" altLang="en-US" dirty="0"/>
              <a:t>和</a:t>
            </a:r>
            <a:r>
              <a:rPr lang="en-US" altLang="zh-CN" dirty="0"/>
              <a:t>V1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是否存在更短的路径</a:t>
            </a:r>
            <a:endParaRPr lang="en-US" altLang="zh-CN" dirty="0"/>
          </a:p>
          <a:p>
            <a:pPr lvl="1"/>
            <a:r>
              <a:rPr lang="en-US" altLang="zh-CN" dirty="0"/>
              <a:t>a…-&gt;c-&gt;…b:13</a:t>
            </a:r>
            <a:r>
              <a:rPr lang="zh-CN" altLang="en-US" dirty="0"/>
              <a:t>大于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a-&gt;b:4</a:t>
            </a:r>
            <a:r>
              <a:rPr lang="zh-CN" altLang="en-US" dirty="0"/>
              <a:t>，放弃</a:t>
            </a:r>
            <a:endParaRPr lang="en-US" altLang="zh-CN" dirty="0"/>
          </a:p>
          <a:p>
            <a:pPr lvl="1"/>
            <a:r>
              <a:rPr lang="en-US" altLang="zh-CN" dirty="0"/>
              <a:t>b…-&gt;c-&gt;…a:5</a:t>
            </a:r>
            <a:r>
              <a:rPr lang="zh-CN" altLang="en-US" dirty="0"/>
              <a:t>小于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b-&gt;a:6</a:t>
            </a:r>
            <a:r>
              <a:rPr lang="zh-CN" altLang="en-US" dirty="0"/>
              <a:t>，保留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结束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BA64-9478-40DF-A202-220E1E2FA19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42" y="1345648"/>
            <a:ext cx="2410958" cy="196575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88526" y="3051629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84172" y="4744640"/>
          <a:ext cx="323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abc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81005" y="37719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81005" y="550381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84434" y="37888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81005" y="550381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5"/>
                </a:solidFill>
              </a:rPr>
              <a:t>bca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算法设计策略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算法设计的基本方法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分治策略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贪心策略</a:t>
            </a:r>
            <a:endParaRPr lang="en-US" altLang="zh-CN" dirty="0"/>
          </a:p>
          <a:p>
            <a:r>
              <a:rPr lang="en-US" altLang="zh-CN" dirty="0"/>
              <a:t>9.4 </a:t>
            </a:r>
            <a:r>
              <a:rPr lang="zh-CN" altLang="en-US" dirty="0"/>
              <a:t>动态规划策略</a:t>
            </a:r>
            <a:endParaRPr lang="en-US" altLang="zh-CN" dirty="0"/>
          </a:p>
          <a:p>
            <a:r>
              <a:rPr lang="en-US" altLang="zh-CN" dirty="0"/>
              <a:t>9.5 </a:t>
            </a:r>
            <a:r>
              <a:rPr lang="zh-CN" altLang="en-US" dirty="0"/>
              <a:t>回溯策略</a:t>
            </a:r>
            <a:endParaRPr lang="en-US" altLang="zh-CN" dirty="0"/>
          </a:p>
          <a:p>
            <a:r>
              <a:rPr lang="en-US" altLang="zh-CN" dirty="0"/>
              <a:t>9.6 </a:t>
            </a:r>
            <a:r>
              <a:rPr lang="zh-CN" altLang="en-US" dirty="0"/>
              <a:t>分枝限界策略</a:t>
            </a:r>
            <a:endParaRPr lang="en-US" altLang="zh-CN" dirty="0"/>
          </a:p>
          <a:p>
            <a:r>
              <a:rPr lang="en-US" altLang="zh-CN" i="1" dirty="0"/>
              <a:t>9.7 </a:t>
            </a:r>
            <a:r>
              <a:rPr lang="zh-CN" altLang="en-US" i="1" dirty="0"/>
              <a:t>智能优化策略</a:t>
            </a:r>
            <a:endParaRPr lang="en-US" altLang="zh-CN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05E1-FA23-4E7E-B18C-3274CD977F6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9</a:t>
            </a:r>
            <a:r>
              <a:rPr lang="zh-CN" altLang="en-US" dirty="0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5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回溯策略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回溯是一种解空间搜索策略</a:t>
            </a:r>
            <a:endParaRPr lang="en-US" altLang="zh-CN" dirty="0"/>
          </a:p>
          <a:p>
            <a:r>
              <a:rPr lang="zh-CN" altLang="en-US" dirty="0"/>
              <a:t>回溯：</a:t>
            </a:r>
            <a:r>
              <a:rPr lang="en-US" altLang="zh-CN" dirty="0"/>
              <a:t>Backtracking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图的深度优先搜索遍历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/>
              <a:t>回溯法的本质是对解空间做深度优先搜索</a:t>
            </a:r>
            <a:endParaRPr lang="en-US" altLang="zh-CN" dirty="0"/>
          </a:p>
          <a:p>
            <a:r>
              <a:rPr lang="zh-CN" altLang="en-US" dirty="0"/>
              <a:t>一般用递归或栈实现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2A82-13FB-44EA-A764-CCD4C1FAAB3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装箱问题</a:t>
            </a:r>
            <a:endParaRPr lang="en-US" altLang="zh-CN" dirty="0"/>
          </a:p>
          <a:p>
            <a:r>
              <a:rPr lang="zh-CN" altLang="en-US" dirty="0"/>
              <a:t>输入为：</a:t>
            </a:r>
            <a:r>
              <a:rPr lang="en-US" altLang="zh-CN" dirty="0"/>
              <a:t>0.6,0.45,0.35,0.2,0.2,0.2</a:t>
            </a:r>
            <a:r>
              <a:rPr lang="zh-CN" altLang="en-US" dirty="0"/>
              <a:t>，要求只能用两只箱子</a:t>
            </a:r>
            <a:endParaRPr lang="en-US" altLang="zh-CN" dirty="0"/>
          </a:p>
          <a:p>
            <a:r>
              <a:rPr lang="zh-CN" altLang="en-US" dirty="0"/>
              <a:t>回溯法：</a:t>
            </a:r>
            <a:endParaRPr lang="en-US" altLang="zh-CN" dirty="0"/>
          </a:p>
          <a:p>
            <a:pPr lvl="1"/>
            <a:r>
              <a:rPr lang="zh-CN" altLang="en-US" dirty="0"/>
              <a:t>进：将下一个货物放进箱子</a:t>
            </a:r>
            <a:endParaRPr lang="en-US" altLang="zh-CN" dirty="0"/>
          </a:p>
          <a:p>
            <a:pPr lvl="1"/>
            <a:r>
              <a:rPr lang="zh-CN" altLang="en-US" dirty="0"/>
              <a:t>退：返回上一步，将最后一个加入的货物换一只箱子</a:t>
            </a:r>
            <a:endParaRPr lang="en-US" altLang="zh-CN" dirty="0"/>
          </a:p>
          <a:p>
            <a:r>
              <a:rPr lang="zh-CN" altLang="en-US" dirty="0"/>
              <a:t>算法运行过程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A23-6C91-4F22-8C20-86CA93C6981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6728" y="384918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箱子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36727" y="4362521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箱子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837509" y="38799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0.6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37509" y="4393298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0.45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9792" y="3879966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0.35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37728" y="439329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0.2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37947" y="439329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0.2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84278" y="439329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37728" y="38799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0.2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37946" y="38799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87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4.72222E-6 0.0743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2" grpId="0"/>
      <p:bldP spid="12" grpId="1"/>
      <p:bldP spid="13" grpId="0"/>
      <p:bldP spid="13" grpId="1"/>
      <p:bldP spid="13" grpId="2"/>
      <p:bldP spid="14" grpId="0"/>
      <p:bldP spid="14" grpId="1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分枝限界策略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分枝限界是一种解空间搜索策略</a:t>
            </a:r>
            <a:endParaRPr lang="en-US" altLang="zh-CN" dirty="0"/>
          </a:p>
          <a:p>
            <a:r>
              <a:rPr lang="zh-CN" altLang="en-US" dirty="0"/>
              <a:t>分枝限界：</a:t>
            </a:r>
            <a:r>
              <a:rPr lang="en-US" altLang="zh-CN" dirty="0"/>
              <a:t>Branch and Bound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图的广度优先搜索遍历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/>
              <a:t>分枝限界法的本质是对解空间做广度优先搜索</a:t>
            </a:r>
            <a:endParaRPr lang="en-US" altLang="zh-CN" dirty="0"/>
          </a:p>
          <a:p>
            <a:r>
              <a:rPr lang="zh-CN" altLang="en-US" dirty="0"/>
              <a:t>一般用队列或优先队列（堆）实现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14EE-4509-400E-A55A-B2AED640AED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装箱问题</a:t>
            </a:r>
            <a:endParaRPr lang="en-US" altLang="zh-CN" dirty="0"/>
          </a:p>
          <a:p>
            <a:r>
              <a:rPr lang="zh-CN" altLang="en-US" dirty="0"/>
              <a:t>输入为：</a:t>
            </a:r>
            <a:r>
              <a:rPr lang="en-US" altLang="zh-CN" dirty="0"/>
              <a:t>0.6,0.45,0.35,0.2,0.2,0.2</a:t>
            </a:r>
            <a:r>
              <a:rPr lang="zh-CN" altLang="en-US" dirty="0"/>
              <a:t>，要求只能用两只箱子</a:t>
            </a:r>
            <a:endParaRPr lang="en-US" altLang="zh-CN" dirty="0"/>
          </a:p>
          <a:p>
            <a:r>
              <a:rPr lang="zh-CN" altLang="en-US" dirty="0"/>
              <a:t>分枝定界法：</a:t>
            </a:r>
            <a:endParaRPr lang="en-US" altLang="zh-CN" dirty="0"/>
          </a:p>
          <a:p>
            <a:pPr lvl="1"/>
            <a:r>
              <a:rPr lang="zh-CN" altLang="en-US" dirty="0"/>
              <a:t>分枝：将下一个货物放入所有可能的箱子</a:t>
            </a:r>
            <a:endParaRPr lang="en-US" altLang="zh-CN" dirty="0"/>
          </a:p>
          <a:p>
            <a:pPr lvl="1"/>
            <a:r>
              <a:rPr lang="zh-CN" altLang="en-US" dirty="0"/>
              <a:t>定界：去除不合理的情况</a:t>
            </a:r>
            <a:endParaRPr lang="en-US" altLang="zh-CN" dirty="0"/>
          </a:p>
          <a:p>
            <a:r>
              <a:rPr lang="zh-CN" altLang="en-US" dirty="0"/>
              <a:t>算法运行过程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D65E-E837-42FD-87FA-22326555A36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10592" y="2873829"/>
            <a:ext cx="5982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37759" y="3387161"/>
            <a:ext cx="12875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0.6+0.45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07206" y="3387161"/>
            <a:ext cx="73609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0.6</a:t>
            </a:r>
          </a:p>
          <a:p>
            <a:r>
              <a:rPr lang="en-US" altLang="zh-CN" dirty="0"/>
              <a:t>0.45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28751" y="4232568"/>
            <a:ext cx="12875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0.6+0.35</a:t>
            </a:r>
          </a:p>
          <a:p>
            <a:r>
              <a:rPr lang="en-US" altLang="zh-CN" dirty="0"/>
              <a:t>0.45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13911" y="4232567"/>
            <a:ext cx="142539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0.6</a:t>
            </a:r>
          </a:p>
          <a:p>
            <a:r>
              <a:rPr lang="en-US" altLang="zh-CN" dirty="0"/>
              <a:t>0.45+0.35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47563" y="4232567"/>
            <a:ext cx="73609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0.6</a:t>
            </a:r>
          </a:p>
          <a:p>
            <a:r>
              <a:rPr lang="en-US" altLang="zh-CN" dirty="0"/>
              <a:t>0.45</a:t>
            </a:r>
          </a:p>
          <a:p>
            <a:r>
              <a:rPr lang="en-US" altLang="zh-CN" dirty="0"/>
              <a:t>0.35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1"/>
            <a:endCxn id="7" idx="0"/>
          </p:cNvCxnSpPr>
          <p:nvPr/>
        </p:nvCxnSpPr>
        <p:spPr>
          <a:xfrm flipH="1">
            <a:off x="5581525" y="3058495"/>
            <a:ext cx="429067" cy="32866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>
            <a:off x="6608833" y="3058495"/>
            <a:ext cx="466423" cy="32866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1"/>
            <a:endCxn id="9" idx="0"/>
          </p:cNvCxnSpPr>
          <p:nvPr/>
        </p:nvCxnSpPr>
        <p:spPr>
          <a:xfrm flipH="1">
            <a:off x="5372517" y="3710327"/>
            <a:ext cx="1334689" cy="52224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  <a:endCxn id="10" idx="0"/>
          </p:cNvCxnSpPr>
          <p:nvPr/>
        </p:nvCxnSpPr>
        <p:spPr>
          <a:xfrm flipH="1">
            <a:off x="6926606" y="4033492"/>
            <a:ext cx="148650" cy="199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3"/>
            <a:endCxn id="11" idx="0"/>
          </p:cNvCxnSpPr>
          <p:nvPr/>
        </p:nvCxnSpPr>
        <p:spPr>
          <a:xfrm>
            <a:off x="7443305" y="3710327"/>
            <a:ext cx="772308" cy="5222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81525" y="536049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............</a:t>
            </a:r>
            <a:endParaRPr lang="zh-CN" altLang="en-US" dirty="0"/>
          </a:p>
        </p:txBody>
      </p:sp>
      <p:sp>
        <p:nvSpPr>
          <p:cNvPr id="25" name="乘号 24"/>
          <p:cNvSpPr/>
          <p:nvPr/>
        </p:nvSpPr>
        <p:spPr>
          <a:xfrm>
            <a:off x="4694894" y="3129037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7978108" y="4297607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解空间搜索、缩小规模、优化</a:t>
            </a:r>
            <a:endParaRPr lang="en-US" altLang="zh-CN" dirty="0"/>
          </a:p>
          <a:p>
            <a:r>
              <a:rPr lang="zh-CN" altLang="en-US" dirty="0"/>
              <a:t>常用的算法设计策略</a:t>
            </a:r>
            <a:endParaRPr lang="en-US" altLang="zh-CN" dirty="0"/>
          </a:p>
          <a:p>
            <a:pPr lvl="1"/>
            <a:r>
              <a:rPr lang="zh-CN" altLang="en-US" dirty="0"/>
              <a:t>穷举法</a:t>
            </a:r>
            <a:endParaRPr lang="en-US" altLang="zh-CN" dirty="0"/>
          </a:p>
          <a:p>
            <a:pPr lvl="1"/>
            <a:r>
              <a:rPr lang="zh-CN" altLang="en-US" dirty="0"/>
              <a:t>分治法</a:t>
            </a:r>
            <a:endParaRPr lang="en-US" altLang="zh-CN" dirty="0"/>
          </a:p>
          <a:p>
            <a:pPr lvl="1"/>
            <a:r>
              <a:rPr lang="zh-CN" altLang="en-US" dirty="0"/>
              <a:t>贪心法</a:t>
            </a:r>
            <a:endParaRPr lang="en-US" altLang="zh-CN" dirty="0"/>
          </a:p>
          <a:p>
            <a:pPr lvl="1"/>
            <a:r>
              <a:rPr lang="zh-CN" altLang="en-US" dirty="0"/>
              <a:t>动态规划</a:t>
            </a:r>
            <a:endParaRPr lang="en-US" altLang="zh-CN" dirty="0"/>
          </a:p>
          <a:p>
            <a:pPr lvl="1"/>
            <a:r>
              <a:rPr lang="zh-CN" altLang="en-US" dirty="0"/>
              <a:t>回溯法</a:t>
            </a:r>
            <a:endParaRPr lang="en-US" altLang="zh-CN" dirty="0"/>
          </a:p>
          <a:p>
            <a:pPr lvl="1"/>
            <a:r>
              <a:rPr lang="zh-CN" altLang="en-US" dirty="0"/>
              <a:t>分枝定界法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5F31-E2DD-4EAC-A2D2-A683A8A9B74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算法设计的基本方法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算法设计有没有“诀窍”？</a:t>
            </a:r>
            <a:endParaRPr lang="en-US" altLang="zh-CN" dirty="0"/>
          </a:p>
          <a:p>
            <a:r>
              <a:rPr lang="zh-CN" altLang="en-US" dirty="0"/>
              <a:t>求解问题的策略</a:t>
            </a:r>
            <a:endParaRPr lang="en-US" altLang="zh-CN" dirty="0"/>
          </a:p>
          <a:p>
            <a:pPr lvl="1"/>
            <a:r>
              <a:rPr lang="zh-CN" altLang="en-US" dirty="0"/>
              <a:t>解空间搜索：穷举法、回溯法、分枝限界法</a:t>
            </a:r>
            <a:endParaRPr lang="en-US" altLang="zh-CN" dirty="0"/>
          </a:p>
          <a:p>
            <a:pPr lvl="1"/>
            <a:r>
              <a:rPr lang="zh-CN" altLang="en-US" dirty="0"/>
              <a:t>缩小规模：递推</a:t>
            </a:r>
            <a:r>
              <a:rPr lang="en-US" altLang="zh-CN" dirty="0"/>
              <a:t>/</a:t>
            </a:r>
            <a:r>
              <a:rPr lang="zh-CN" altLang="en-US" dirty="0"/>
              <a:t>递归法、分治法</a:t>
            </a:r>
            <a:endParaRPr lang="en-US" altLang="zh-CN" dirty="0"/>
          </a:p>
          <a:p>
            <a:pPr lvl="1"/>
            <a:r>
              <a:rPr lang="zh-CN" altLang="en-US" dirty="0"/>
              <a:t>优化：迭代法、贪心法、动态规划、智能优化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D823-C260-4FE4-AF18-31840F0BCF0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5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解空间搜索策略</a:t>
            </a:r>
            <a:endParaRPr lang="en-US" altLang="zh-CN" dirty="0"/>
          </a:p>
          <a:p>
            <a:pPr lvl="1"/>
            <a:r>
              <a:rPr lang="zh-CN" altLang="en-US" dirty="0"/>
              <a:t>问题的特点：问题常常有若干个条件，问题的所有可能的解（或者满足一部分条件的所有的解）可以一一枚举</a:t>
            </a:r>
            <a:endParaRPr lang="en-US" altLang="zh-CN" dirty="0"/>
          </a:p>
          <a:p>
            <a:r>
              <a:rPr lang="zh-CN" altLang="en-US" dirty="0"/>
              <a:t>穷举法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最大公约数的穷举算法</a:t>
            </a:r>
            <a:endParaRPr lang="en-US" altLang="zh-CN" dirty="0">
              <a:solidFill>
                <a:schemeClr val="accent5"/>
              </a:solidFill>
            </a:endParaRPr>
          </a:p>
          <a:p>
            <a:pPr lvl="2"/>
            <a:r>
              <a:rPr lang="zh-CN" altLang="en-US" dirty="0"/>
              <a:t>最大公约数不小于</a:t>
            </a:r>
            <a:r>
              <a:rPr lang="en-US" altLang="zh-CN" dirty="0"/>
              <a:t>1</a:t>
            </a:r>
            <a:r>
              <a:rPr lang="zh-CN" altLang="en-US" dirty="0"/>
              <a:t>，不大于</a:t>
            </a:r>
            <a:r>
              <a:rPr lang="en-US" altLang="zh-CN" dirty="0"/>
              <a:t>min(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min(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一一枚举，看是否是公约数，如果是，就是最大公约数</a:t>
            </a:r>
            <a:endParaRPr lang="en-US" altLang="zh-CN" dirty="0"/>
          </a:p>
          <a:p>
            <a:pPr lvl="1"/>
            <a:r>
              <a:rPr lang="zh-CN" altLang="en-US" dirty="0"/>
              <a:t>穷举法对于所有“解可枚举”的问题都可以用，但一般是效率最低的算法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14CD-A8E7-4E58-AC9E-EE1019F27D7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缩小规模策略</a:t>
            </a:r>
            <a:endParaRPr lang="en-US" altLang="zh-CN" dirty="0"/>
          </a:p>
          <a:p>
            <a:pPr lvl="1"/>
            <a:r>
              <a:rPr lang="zh-CN" altLang="en-US" dirty="0"/>
              <a:t>问题的特点：大规模问题可以拆分为若干个小规模问题，若干个小规模问题的解可以结合为大规模问题的解</a:t>
            </a:r>
            <a:endParaRPr lang="en-US" altLang="zh-CN" dirty="0"/>
          </a:p>
          <a:p>
            <a:pPr lvl="1"/>
            <a:r>
              <a:rPr lang="zh-CN" altLang="en-US" dirty="0"/>
              <a:t>缩小规模的方式：减一法、折半法等</a:t>
            </a:r>
            <a:endParaRPr lang="en-US" altLang="zh-CN" dirty="0"/>
          </a:p>
          <a:p>
            <a:r>
              <a:rPr lang="zh-CN" altLang="en-US" dirty="0"/>
              <a:t>递推</a:t>
            </a:r>
            <a:r>
              <a:rPr lang="en-US" altLang="zh-CN" dirty="0"/>
              <a:t>/</a:t>
            </a:r>
            <a:r>
              <a:rPr lang="zh-CN" altLang="en-US" dirty="0"/>
              <a:t>递归法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Hanoi</a:t>
            </a:r>
            <a:r>
              <a:rPr lang="zh-CN" altLang="en-US" dirty="0">
                <a:solidFill>
                  <a:schemeClr val="accent5"/>
                </a:solidFill>
              </a:rPr>
              <a:t>塔问题的递归算法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插入排序算法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/>
              <a:t>递推是指从初始条件（一般即规模为</a:t>
            </a:r>
            <a:r>
              <a:rPr lang="en-US" altLang="zh-CN" dirty="0"/>
              <a:t>1</a:t>
            </a:r>
            <a:r>
              <a:rPr lang="zh-CN" altLang="en-US" dirty="0"/>
              <a:t>的问题的解）逐步推算出</a:t>
            </a:r>
            <a:r>
              <a:rPr lang="en-US" altLang="zh-CN" dirty="0"/>
              <a:t>n</a:t>
            </a:r>
            <a:r>
              <a:rPr lang="zh-CN" altLang="en-US" dirty="0"/>
              <a:t>问题的解</a:t>
            </a:r>
            <a:endParaRPr lang="en-US" altLang="zh-CN" dirty="0"/>
          </a:p>
          <a:p>
            <a:pPr lvl="1"/>
            <a:r>
              <a:rPr lang="zh-CN" altLang="en-US" dirty="0"/>
              <a:t>递归是指求解</a:t>
            </a:r>
            <a:r>
              <a:rPr lang="en-US" altLang="zh-CN" dirty="0"/>
              <a:t>n</a:t>
            </a:r>
            <a:r>
              <a:rPr lang="zh-CN" altLang="en-US" dirty="0"/>
              <a:t>问题的算法使用了求解</a:t>
            </a:r>
            <a:r>
              <a:rPr lang="en-US" altLang="zh-CN" dirty="0"/>
              <a:t>m(m&lt;n)</a:t>
            </a:r>
            <a:r>
              <a:rPr lang="zh-CN" altLang="en-US" dirty="0"/>
              <a:t>问题的同一算法</a:t>
            </a:r>
            <a:endParaRPr lang="en-US" altLang="zh-CN" dirty="0"/>
          </a:p>
          <a:p>
            <a:pPr lvl="1"/>
            <a:r>
              <a:rPr lang="zh-CN" altLang="en-US" dirty="0"/>
              <a:t>递推总可以用递归改写，但递归有时不能用递推改写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DB4-7761-4933-ACA2-0BAA8129A5A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优化策略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问题的特点：问题本身是一个优化问题，或者可以改写为优化问题</a:t>
                </a:r>
                <a:endParaRPr lang="en-US" altLang="zh-CN" dirty="0"/>
              </a:p>
              <a:p>
                <a:r>
                  <a:rPr lang="zh-CN" altLang="en-US" dirty="0"/>
                  <a:t>迭代法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chemeClr val="accent5"/>
                    </a:solidFill>
                  </a:rPr>
                  <a:t>解方程的牛顿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-</a:t>
                </a:r>
                <a:r>
                  <a:rPr lang="zh-CN" altLang="en-US" dirty="0">
                    <a:solidFill>
                      <a:schemeClr val="accent5"/>
                    </a:solidFill>
                  </a:rPr>
                  <a:t>拉夫逊法</a:t>
                </a: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lvl="2"/>
                <a:r>
                  <a:rPr lang="zh-CN" altLang="en-US" dirty="0"/>
                  <a:t>求方程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dirty="0"/>
                  <a:t>的解，假设函数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处处可微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从初始值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开始迭代，在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附近寻找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根据泰勒展开得到迭代公式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迭代法的关键在于能否收敛、收敛速度如何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1350" r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29FE-5FA2-451F-917B-DA831009680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9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分治策略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分治是一种缩小规模的做法</a:t>
            </a:r>
            <a:endParaRPr lang="en-US" altLang="zh-CN" dirty="0"/>
          </a:p>
          <a:p>
            <a:r>
              <a:rPr lang="zh-CN" altLang="en-US" dirty="0"/>
              <a:t>分治：</a:t>
            </a:r>
            <a:r>
              <a:rPr lang="en-US" altLang="zh-CN" dirty="0"/>
              <a:t>Divide and Conquer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折半查找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快速排序、归并排序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/>
              <a:t>分治策略的关键</a:t>
            </a:r>
            <a:endParaRPr lang="en-US" altLang="zh-CN" dirty="0"/>
          </a:p>
          <a:p>
            <a:pPr lvl="1"/>
            <a:r>
              <a:rPr lang="zh-CN" altLang="en-US" dirty="0"/>
              <a:t>怎么分：</a:t>
            </a:r>
            <a:r>
              <a:rPr lang="en-US" altLang="zh-CN" dirty="0"/>
              <a:t>n</a:t>
            </a:r>
            <a:r>
              <a:rPr lang="zh-CN" altLang="en-US" dirty="0"/>
              <a:t>问题如何分解为若干个</a:t>
            </a:r>
            <a:r>
              <a:rPr lang="en-US" altLang="zh-CN" dirty="0"/>
              <a:t>m(m&lt;n)</a:t>
            </a:r>
            <a:r>
              <a:rPr lang="zh-CN" altLang="en-US" dirty="0"/>
              <a:t>问题，</a:t>
            </a:r>
            <a:r>
              <a:rPr lang="en-US" altLang="zh-CN" dirty="0"/>
              <a:t>m</a:t>
            </a:r>
            <a:r>
              <a:rPr lang="zh-CN" altLang="en-US" dirty="0"/>
              <a:t>问题彼此独立</a:t>
            </a:r>
            <a:endParaRPr lang="en-US" altLang="zh-CN" dirty="0"/>
          </a:p>
          <a:p>
            <a:pPr lvl="1"/>
            <a:r>
              <a:rPr lang="zh-CN" altLang="en-US" dirty="0"/>
              <a:t>怎么合：若干个</a:t>
            </a:r>
            <a:r>
              <a:rPr lang="en-US" altLang="zh-CN" dirty="0"/>
              <a:t>m</a:t>
            </a:r>
            <a:r>
              <a:rPr lang="zh-CN" altLang="en-US" dirty="0"/>
              <a:t>问题的解如何合并为</a:t>
            </a:r>
            <a:r>
              <a:rPr lang="en-US" altLang="zh-CN" dirty="0"/>
              <a:t>n</a:t>
            </a:r>
            <a:r>
              <a:rPr lang="zh-CN" altLang="en-US" dirty="0"/>
              <a:t>问题的解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7701-6F5C-4CC3-928E-54F7BB3B641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5"/>
                    </a:solidFill>
                  </a:rPr>
                  <a:t>最近点对问题</a:t>
                </a: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lvl="1"/>
                <a:r>
                  <a:rPr lang="zh-CN" altLang="en-US" dirty="0"/>
                  <a:t>假设在数轴上分布了一组点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，找出这组点中距离最近的两个点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穷举法：复杂度</a:t>
                </a:r>
                <a:r>
                  <a:rPr lang="en-US" altLang="zh-CN" dirty="0"/>
                  <a:t>O(n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分治法：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分：在数轴上选择阈值，将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个点分为两部分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合：最近点对要么在第一部分中，要么在第二部分中，要么是第一部分的最大点和第二部分的最小点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算法分析：选阈值（求中位数）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、划分点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、求最大最小值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，故</a:t>
                </a:r>
                <a:r>
                  <a:rPr lang="en-US" altLang="zh-CN" dirty="0"/>
                  <a:t>T(n)=2T(n/2)+O(n)</a:t>
                </a:r>
              </a:p>
              <a:p>
                <a:pPr lvl="1"/>
                <a:r>
                  <a:rPr lang="zh-CN" altLang="en-US" dirty="0"/>
                  <a:t>复杂度</a:t>
                </a:r>
                <a:r>
                  <a:rPr lang="en-US" altLang="zh-CN" dirty="0"/>
                  <a:t>T(n)=O(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350" r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56-48FE-4D3C-8B27-3B644259D56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6812" y="4868091"/>
                <a:ext cx="7930376" cy="1427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分治算法复杂度：设分治算法的时间复杂度满足</a:t>
                </a:r>
                <a:r>
                  <a:rPr lang="en-US" altLang="zh-CN" dirty="0"/>
                  <a:t>T(n)=</a:t>
                </a:r>
                <a:r>
                  <a:rPr lang="en-US" altLang="zh-CN" dirty="0" err="1"/>
                  <a:t>aT</a:t>
                </a:r>
                <a:r>
                  <a:rPr lang="en-US" altLang="zh-CN" dirty="0"/>
                  <a:t>(n/b)+O(</a:t>
                </a:r>
                <a:r>
                  <a:rPr lang="en-US" altLang="zh-CN" dirty="0" err="1"/>
                  <a:t>n</a:t>
                </a:r>
                <a:r>
                  <a:rPr lang="en-US" altLang="zh-CN" baseline="30000" dirty="0" err="1"/>
                  <a:t>k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12" y="4868091"/>
                <a:ext cx="7930376" cy="1427442"/>
              </a:xfrm>
              <a:prstGeom prst="rect">
                <a:avLst/>
              </a:prstGeom>
              <a:blipFill rotWithShape="0">
                <a:blip r:embed="rId3"/>
                <a:stretch>
                  <a:fillRect l="-692" t="-2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7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矩阵乘法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/>
              <a:t>简单实现：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分治法：</a:t>
            </a:r>
            <a:endParaRPr lang="en-US" altLang="zh-CN" dirty="0"/>
          </a:p>
          <a:p>
            <a:pPr lvl="1"/>
            <a:r>
              <a:rPr lang="zh-CN" altLang="en-US" dirty="0"/>
              <a:t>分：将矩阵分解为子矩阵</a:t>
            </a:r>
            <a:endParaRPr lang="en-US" altLang="zh-CN" dirty="0"/>
          </a:p>
          <a:p>
            <a:pPr lvl="1"/>
            <a:r>
              <a:rPr lang="zh-CN" altLang="en-US" dirty="0"/>
              <a:t>合：将子矩阵相乘的结果相加</a:t>
            </a:r>
            <a:endParaRPr lang="en-US" altLang="zh-CN" dirty="0"/>
          </a:p>
          <a:p>
            <a:pPr lvl="1"/>
            <a:r>
              <a:rPr lang="zh-CN" altLang="en-US" dirty="0"/>
              <a:t>技巧：减少乘法、增加加法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B2BB-2E9D-4B36-B9F9-E51C6723DCA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9</a:t>
            </a:r>
            <a:r>
              <a:rPr lang="zh-CN" altLang="en-US"/>
              <a:t>章 算法设计策略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54425" y="1258388"/>
                <a:ext cx="331757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425" y="1258388"/>
                <a:ext cx="3317575" cy="4619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71600" y="3095897"/>
                <a:ext cx="2808526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95897"/>
                <a:ext cx="2808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89891" y="3511395"/>
                <a:ext cx="28341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91" y="3511395"/>
                <a:ext cx="2834109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15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43330" y="5218398"/>
                <a:ext cx="2457339" cy="773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30" y="5218398"/>
                <a:ext cx="2457339" cy="773225"/>
              </a:xfrm>
              <a:prstGeom prst="rect">
                <a:avLst/>
              </a:prstGeom>
              <a:blipFill rotWithShape="0">
                <a:blip r:embed="rId5"/>
                <a:stretch>
                  <a:fillRect b="-9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0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2108</Words>
  <Application>Microsoft Office PowerPoint</Application>
  <PresentationFormat>全屏显示(4:3)</PresentationFormat>
  <Paragraphs>383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Courier New</vt:lpstr>
      <vt:lpstr>Office 主题</vt:lpstr>
      <vt:lpstr>《数据结构及其算法》</vt:lpstr>
      <vt:lpstr>第9章 算法设计策略</vt:lpstr>
      <vt:lpstr>9.1 算法设计的基本方法</vt:lpstr>
      <vt:lpstr>PowerPoint 演示文稿</vt:lpstr>
      <vt:lpstr>PowerPoint 演示文稿</vt:lpstr>
      <vt:lpstr>PowerPoint 演示文稿</vt:lpstr>
      <vt:lpstr>9.2 分治策略</vt:lpstr>
      <vt:lpstr>PowerPoint 演示文稿</vt:lpstr>
      <vt:lpstr>PowerPoint 演示文稿</vt:lpstr>
      <vt:lpstr>9.3 贪心策略</vt:lpstr>
      <vt:lpstr>PowerPoint 演示文稿</vt:lpstr>
      <vt:lpstr>9.4 动态规划策略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9.5 回溯策略</vt:lpstr>
      <vt:lpstr>PowerPoint 演示文稿</vt:lpstr>
      <vt:lpstr>9.6 分枝限界策略</vt:lpstr>
      <vt:lpstr>PowerPoint 演示文稿</vt:lpstr>
      <vt:lpstr>本章复习提纲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224</cp:revision>
  <dcterms:created xsi:type="dcterms:W3CDTF">2014-01-23T07:26:01Z</dcterms:created>
  <dcterms:modified xsi:type="dcterms:W3CDTF">2023-10-07T13:19:56Z</dcterms:modified>
</cp:coreProperties>
</file>