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2" r:id="rId2"/>
    <p:sldId id="284" r:id="rId3"/>
    <p:sldId id="314" r:id="rId4"/>
    <p:sldId id="315" r:id="rId5"/>
    <p:sldId id="316" r:id="rId6"/>
    <p:sldId id="318" r:id="rId7"/>
    <p:sldId id="332" r:id="rId8"/>
    <p:sldId id="322" r:id="rId9"/>
    <p:sldId id="333" r:id="rId10"/>
    <p:sldId id="326" r:id="rId11"/>
    <p:sldId id="327" r:id="rId12"/>
    <p:sldId id="329" r:id="rId13"/>
    <p:sldId id="328" r:id="rId14"/>
    <p:sldId id="334" r:id="rId15"/>
    <p:sldId id="347" r:id="rId16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454E"/>
    <a:srgbClr val="B3434F"/>
    <a:srgbClr val="B1424D"/>
    <a:srgbClr val="333399"/>
    <a:srgbClr val="404040"/>
    <a:srgbClr val="C0C0C0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/>
    <p:restoredTop sz="94643"/>
  </p:normalViewPr>
  <p:slideViewPr>
    <p:cSldViewPr snapToGrid="0">
      <p:cViewPr varScale="1">
        <p:scale>
          <a:sx n="163" d="100"/>
          <a:sy n="163" d="100"/>
        </p:scale>
        <p:origin x="96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BE491-2993-4BB0-AB68-971F978C32B5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60134-F0DD-4D6C-B793-85AF375E8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085BA-1C5D-476D-A2DB-8BD83F8363B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2111-4ADC-4255-8FAE-8F9A2DEC4B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7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Gregory’s series</a:t>
            </a:r>
            <a:r>
              <a:rPr lang="zh-CN" altLang="en-US" dirty="0"/>
              <a:t>原理是用</a:t>
            </a:r>
            <a:r>
              <a:rPr lang="en-US" altLang="zh-CN" dirty="0" err="1"/>
              <a:t>arctan</a:t>
            </a:r>
            <a:r>
              <a:rPr lang="en-US" altLang="zh-CN" dirty="0"/>
              <a:t> x</a:t>
            </a:r>
            <a:r>
              <a:rPr lang="zh-CN" altLang="en-US" dirty="0"/>
              <a:t>做泰勒展开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9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这个例子如果不用引用参数，运行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100000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次的时间需要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9.073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秒；用了以后需要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3.262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949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000" y="720000"/>
            <a:ext cx="7920000" cy="1800000"/>
          </a:xfrm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0" y="2952000"/>
            <a:ext cx="7920000" cy="3240000"/>
          </a:xfrm>
          <a:solidFill>
            <a:schemeClr val="tx2">
              <a:alpha val="15000"/>
            </a:schemeClr>
          </a:solidFill>
        </p:spPr>
        <p:txBody>
          <a:bodyPr lIns="180000" tIns="180000" rIns="180000" bIns="180000"/>
          <a:lstStyle>
            <a:lvl1pPr marL="0" indent="0" algn="ctr">
              <a:buNone/>
              <a:defRPr sz="3200">
                <a:solidFill>
                  <a:schemeClr val="accent5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700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D1F-CDE8-43D5-8906-5F035561B700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课程介绍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098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E231-FF29-4230-A5DC-3AB8A20473CE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课程介绍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24F9-C59F-4E6E-8D81-AE000F9BE0A5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课程介绍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7920000" cy="720723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00" y="1188000"/>
            <a:ext cx="8280000" cy="50400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00" y="6372000"/>
            <a:ext cx="1199096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404040"/>
                </a:solidFill>
              </a:defRPr>
            </a:lvl1pPr>
          </a:lstStyle>
          <a:p>
            <a:fld id="{DE26A9EE-C09C-49C6-ACF8-0707C8DC98FC}" type="datetime1">
              <a:rPr lang="zh-CN" altLang="en-US" smtClean="0"/>
              <a:t>2023/9/5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39096" y="6372000"/>
            <a:ext cx="5784904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rgbClr val="404040"/>
                </a:solidFill>
              </a:defRPr>
            </a:lvl1pPr>
          </a:lstStyle>
          <a:p>
            <a:r>
              <a:rPr lang="zh-CN" altLang="en-US"/>
              <a:t>数据结构及其算法 课程介绍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32000" y="6372000"/>
            <a:ext cx="10800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404040"/>
                </a:solidFill>
              </a:defRPr>
            </a:lvl1pPr>
          </a:lstStyle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数据结构及其算法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1" y="2952000"/>
            <a:ext cx="7920000" cy="3240000"/>
          </a:xfrm>
        </p:spPr>
        <p:txBody>
          <a:bodyPr rIns="180000" anchor="ctr"/>
          <a:lstStyle/>
          <a:p>
            <a:r>
              <a:rPr lang="zh-CN" altLang="en-US" sz="2800" dirty="0"/>
              <a:t>刘 东</a:t>
            </a:r>
            <a:endParaRPr lang="en-US" altLang="zh-CN" sz="2800" dirty="0"/>
          </a:p>
          <a:p>
            <a:r>
              <a:rPr lang="zh-CN" altLang="en-US" sz="2800" dirty="0"/>
              <a:t>信息科学技术学院</a:t>
            </a:r>
            <a:endParaRPr lang="en-US" altLang="zh-CN" sz="2800" dirty="0"/>
          </a:p>
          <a:p>
            <a:r>
              <a:rPr lang="zh-CN" altLang="en-US" sz="2800" dirty="0"/>
              <a:t>中国科学技术大学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98833" y="25833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 Structure and Algorithm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011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0.4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局部变量与全局变量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90F-202E-4BA7-AE0D-E9F37C0E79BC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73560" y="1672042"/>
            <a:ext cx="49968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count;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count;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(count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count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putchar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'.'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count;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func1();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"The count is %d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temp);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count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func2();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22241" y="5312229"/>
            <a:ext cx="37689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..........The count is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3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引用参数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等语言提供的功能，</a:t>
            </a:r>
            <a:r>
              <a:rPr lang="en-US" altLang="zh-CN" dirty="0"/>
              <a:t>C</a:t>
            </a:r>
            <a:r>
              <a:rPr lang="zh-CN" altLang="en-US" dirty="0"/>
              <a:t>语言不支持</a:t>
            </a:r>
            <a:endParaRPr lang="en-US" altLang="zh-CN" dirty="0"/>
          </a:p>
          <a:p>
            <a:pPr lvl="1"/>
            <a:r>
              <a:rPr lang="zh-CN" altLang="en-US" dirty="0"/>
              <a:t>引用参数传递的是“地址”而不是“值”，因此引用参数使得对参数“值”的修改可以回传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语言的“传指针”可实现类似功能，但代码繁琐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377F-DB54-48A9-B9EB-C3F5CE03413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63515" y="2429691"/>
            <a:ext cx="461697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chValue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 {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chPointer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chValue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(a);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"%d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a);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chPointer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a);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"%d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a);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chRef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(a);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"%d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a);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78673" y="2565981"/>
            <a:ext cx="1750423" cy="727634"/>
          </a:xfrm>
          <a:prstGeom prst="wedgeRoundRectCallout">
            <a:avLst>
              <a:gd name="adj1" fmla="val 63744"/>
              <a:gd name="adj2" fmla="val 277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传值：</a:t>
            </a:r>
            <a:endParaRPr lang="en-US" altLang="zh-CN" dirty="0"/>
          </a:p>
          <a:p>
            <a:pPr algn="ctr"/>
            <a:r>
              <a:rPr lang="zh-CN" altLang="en-US" dirty="0"/>
              <a:t>修改无法回传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278672" y="3741356"/>
            <a:ext cx="1750423" cy="727634"/>
          </a:xfrm>
          <a:prstGeom prst="wedgeRoundRectCallout">
            <a:avLst>
              <a:gd name="adj1" fmla="val 63744"/>
              <a:gd name="adj2" fmla="val -883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传指针（特殊的值）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6988421" y="3632781"/>
            <a:ext cx="1750423" cy="727634"/>
          </a:xfrm>
          <a:prstGeom prst="wedgeRoundRectCallout">
            <a:avLst>
              <a:gd name="adj1" fmla="val -76057"/>
              <a:gd name="adj2" fmla="val -3324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传引用：</a:t>
            </a:r>
            <a:endParaRPr lang="en-US" altLang="zh-CN" dirty="0"/>
          </a:p>
          <a:p>
            <a:pPr algn="ctr"/>
            <a:r>
              <a:rPr lang="zh-CN" altLang="en-US" dirty="0"/>
              <a:t>修改可以回传</a:t>
            </a:r>
          </a:p>
        </p:txBody>
      </p:sp>
    </p:spTree>
    <p:extLst>
      <p:ext uri="{BB962C8B-B14F-4D97-AF65-F5344CB8AC3E}">
        <p14:creationId xmlns:p14="http://schemas.microsoft.com/office/powerpoint/2010/main" val="126810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引用参数的用法</a:t>
            </a:r>
            <a:endParaRPr lang="en-US" altLang="zh-CN" dirty="0"/>
          </a:p>
          <a:p>
            <a:pPr lvl="1"/>
            <a:r>
              <a:rPr lang="zh-CN" altLang="en-US" dirty="0"/>
              <a:t>实现“多输出”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避免大型数据结构的复制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377F-DB54-48A9-B9EB-C3F5CE03413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1210492"/>
            <a:ext cx="7782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MaxMin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maxValue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minValue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输入数组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，其长度为</a:t>
            </a:r>
            <a:r>
              <a:rPr lang="en-US" altLang="zh-CN" i="1" kern="0" dirty="0" err="1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以引用参数返回数组中的最大值和最小值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000" y="2795448"/>
            <a:ext cx="84160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BigStruct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array[N];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MaxValue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BigStruct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a.array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a.array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m) 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a.array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3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指针的引用参数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377F-DB54-48A9-B9EB-C3F5CE03413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7143" y="931815"/>
            <a:ext cx="714971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InitArray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[]p;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DestoryArray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[]p;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InitArray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(p, N);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"Pointer: %d 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p);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p[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sum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sum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DestoryArray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"Pointer: %d Sum: %d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p, sum);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3464" y="3248292"/>
            <a:ext cx="52854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Pointer: 6849840 Pointer: 0 Sum: 4950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15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本章复习提纲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语言的主要特性</a:t>
            </a:r>
            <a:endParaRPr lang="en-US" altLang="zh-CN" dirty="0"/>
          </a:p>
          <a:p>
            <a:pPr lvl="1"/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zh-CN" altLang="en-US" dirty="0"/>
              <a:t>动态内存管理</a:t>
            </a:r>
            <a:endParaRPr lang="en-US" altLang="zh-CN" dirty="0"/>
          </a:p>
          <a:p>
            <a:pPr lvl="1"/>
            <a:r>
              <a:rPr lang="zh-CN" altLang="en-US" dirty="0"/>
              <a:t>输入输出</a:t>
            </a:r>
            <a:endParaRPr lang="en-US" altLang="zh-CN" dirty="0"/>
          </a:p>
          <a:p>
            <a:pPr lvl="1"/>
            <a:r>
              <a:rPr lang="zh-CN" altLang="en-US" dirty="0"/>
              <a:t>引用参数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90F-202E-4BA7-AE0D-E9F37C0E79BC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4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在个人电脑上安装一种</a:t>
            </a:r>
            <a:r>
              <a:rPr lang="en-US" altLang="zh-CN" dirty="0"/>
              <a:t>C++</a:t>
            </a:r>
            <a:r>
              <a:rPr lang="zh-CN" altLang="en-US" dirty="0"/>
              <a:t>语言开发工具，尝试编译运行本章课件中提供的代码</a:t>
            </a:r>
            <a:endParaRPr lang="en-US" altLang="zh-CN" dirty="0"/>
          </a:p>
          <a:p>
            <a:r>
              <a:rPr lang="zh-CN" altLang="en-US" dirty="0"/>
              <a:t>本次作业不用提交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95A1-6194-44E2-AFD5-E0E584DBE120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0.1 </a:t>
            </a:r>
            <a:r>
              <a:rPr lang="zh-CN" altLang="en-US" dirty="0"/>
              <a:t>程序设计基础</a:t>
            </a:r>
            <a:endParaRPr lang="en-US" altLang="zh-CN" dirty="0"/>
          </a:p>
          <a:p>
            <a:r>
              <a:rPr lang="en-US" altLang="zh-CN" dirty="0"/>
              <a:t>0.2 </a:t>
            </a:r>
            <a:r>
              <a:rPr lang="zh-CN" altLang="en-US" dirty="0"/>
              <a:t>指针与数组</a:t>
            </a:r>
            <a:endParaRPr lang="en-US" altLang="zh-CN" dirty="0"/>
          </a:p>
          <a:p>
            <a:r>
              <a:rPr lang="en-US" altLang="zh-CN" dirty="0"/>
              <a:t>0.3 </a:t>
            </a:r>
            <a:r>
              <a:rPr lang="zh-CN" altLang="en-US" dirty="0"/>
              <a:t>输入输出</a:t>
            </a:r>
            <a:endParaRPr lang="en-US" altLang="zh-CN" dirty="0"/>
          </a:p>
          <a:p>
            <a:r>
              <a:rPr lang="en-US" altLang="zh-CN" dirty="0"/>
              <a:t>0.4 </a:t>
            </a:r>
            <a:r>
              <a:rPr lang="zh-CN" altLang="en-US" dirty="0"/>
              <a:t>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BEFA-183F-4B70-AE0B-5E87706F806E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8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0.1 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Hello, World!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90F-202E-4BA7-AE0D-E9F37C0E79BC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46923" y="1689463"/>
            <a:ext cx="52501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iostream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"Hello,"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 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"World"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"!"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8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用两种方法求圆周率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377F-DB54-48A9-B9EB-C3F5CE03413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-2" y="853430"/>
            <a:ext cx="8725787" cy="5355312"/>
          </a:xfrm>
          <a:prstGeom prst="rect">
            <a:avLst/>
          </a:prstGeom>
          <a:noFill/>
        </p:spPr>
        <p:txBody>
          <a:bodyPr wrap="none" numCol="2" spcCol="180000" rtlCol="0">
            <a:spAutoFit/>
          </a:bodyPr>
          <a:lstStyle/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math.h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stdlib.h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iostream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Gregory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pi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0.0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fabs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(t)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1e-6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pi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s; 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pi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MonteCarlo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count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1000000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(rand())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RAND_MAX;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(rand())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RAND_MAX;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(x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(count)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"Gregory      : 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Gregory()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"Monte Carlo 0: 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MonteCarlo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"Monte Carlo 1: 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MonteCarlo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59383" y="4493623"/>
            <a:ext cx="321754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altLang="zh-CN" dirty="0"/>
              <a:t>Gregory      : 3.14159</a:t>
            </a:r>
          </a:p>
          <a:p>
            <a:r>
              <a:rPr lang="it-IT" altLang="zh-CN" dirty="0"/>
              <a:t>Monte Carlo 0: 3.14164</a:t>
            </a:r>
          </a:p>
          <a:p>
            <a:r>
              <a:rPr lang="it-IT" altLang="zh-CN" dirty="0"/>
              <a:t>Monte Carlo 1: 3.13909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3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0.2 </a:t>
            </a:r>
            <a:r>
              <a:rPr lang="zh-CN" altLang="en-US" dirty="0"/>
              <a:t>指针与数组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指针是什么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90F-202E-4BA7-AE0D-E9F37C0E79BC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0639" y="2168434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_USE_MATH_DEFINES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math.h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8.1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M_PI;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c;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"Variables        : %c %d %g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c,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d);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"Pointed variables: %c %d %g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"Pointers         : %d %d %d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"Added pointers   : %d %d %d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4644" y="2612571"/>
            <a:ext cx="597471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Variables        : a 8 3.14159</a:t>
            </a:r>
          </a:p>
          <a:p>
            <a:r>
              <a:rPr lang="en-US" altLang="zh-CN" dirty="0"/>
              <a:t>Pointed variables: a 8 3.14159</a:t>
            </a:r>
          </a:p>
          <a:p>
            <a:r>
              <a:rPr lang="en-US" altLang="zh-CN" dirty="0"/>
              <a:t>Pointers         : 4456167 4456152 4456136</a:t>
            </a:r>
          </a:p>
          <a:p>
            <a:r>
              <a:rPr lang="en-US" altLang="zh-CN" dirty="0"/>
              <a:t>Added pointers   : 4456168 4456156 4456144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84644" y="3918857"/>
            <a:ext cx="597471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Variables        : a 8 3.14159</a:t>
            </a:r>
          </a:p>
          <a:p>
            <a:r>
              <a:rPr lang="en-US" altLang="zh-CN" dirty="0"/>
              <a:t>Pointed variables: a 8 3.14159</a:t>
            </a:r>
          </a:p>
          <a:p>
            <a:r>
              <a:rPr lang="en-US" altLang="zh-CN" dirty="0"/>
              <a:t>Pointers         : 5634279 5634264 5634248</a:t>
            </a:r>
          </a:p>
          <a:p>
            <a:r>
              <a:rPr lang="en-US" altLang="zh-CN" dirty="0"/>
              <a:t>Added pointers   : 5634280 5634268 5634256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指针和数组的关系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377F-DB54-48A9-B9EB-C3F5CE03413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1089000"/>
            <a:ext cx="9144000" cy="4680000"/>
          </a:xfrm>
          <a:prstGeom prst="rect">
            <a:avLst/>
          </a:prstGeom>
          <a:noFill/>
        </p:spPr>
        <p:txBody>
          <a:bodyPr wrap="none" numCol="2" spcCol="180000" rtlCol="0">
            <a:spAutoFit/>
          </a:bodyPr>
          <a:lstStyle/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stdlib.h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iostream</a:t>
            </a:r>
            <a:r>
              <a:rPr lang="en-US" altLang="zh-CN" kern="0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max_element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(a[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m) 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max_element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(a[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m) 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malloc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pa[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max_element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 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max_element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(a,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 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max_element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(pa)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 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max_element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(pa, N)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free(pa);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2892" y="583385"/>
            <a:ext cx="22525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5 5 678710410 5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669" y="2159726"/>
            <a:ext cx="3622766" cy="35705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9A819C-0E15-4AFA-B00E-BBD453CD1CF4}"/>
              </a:ext>
            </a:extLst>
          </p:cNvPr>
          <p:cNvSpPr/>
          <p:nvPr/>
        </p:nvSpPr>
        <p:spPr>
          <a:xfrm>
            <a:off x="2440081" y="240391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956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动态内存管理</a:t>
            </a:r>
            <a:endParaRPr lang="en-US" altLang="zh-CN" b="1" dirty="0"/>
          </a:p>
          <a:p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en-US" altLang="zh-CN" dirty="0" err="1"/>
              <a:t>malloc</a:t>
            </a:r>
            <a:r>
              <a:rPr lang="en-US" altLang="zh-CN" dirty="0"/>
              <a:t>, free, </a:t>
            </a:r>
            <a:r>
              <a:rPr lang="en-US" altLang="zh-CN" dirty="0" err="1"/>
              <a:t>realloc</a:t>
            </a:r>
            <a:endParaRPr lang="en-US" altLang="zh-CN" dirty="0"/>
          </a:p>
          <a:p>
            <a:pPr lvl="1"/>
            <a:r>
              <a:rPr lang="zh-CN" altLang="en-US" dirty="0"/>
              <a:t>只分配或释放内存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en-US" altLang="zh-CN" dirty="0"/>
              <a:t>new, delete</a:t>
            </a:r>
          </a:p>
          <a:p>
            <a:pPr lvl="1"/>
            <a:r>
              <a:rPr lang="zh-CN" altLang="en-US" i="1" dirty="0"/>
              <a:t>分配内存并调用构造函数、调用析构函数并释放内存</a:t>
            </a:r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绝不能混用！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377F-DB54-48A9-B9EB-C3F5CE03413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8274" y="2090053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malloc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pa[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free(pa);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8274" y="4319450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[N];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pa[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[]pa;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87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0.3 </a:t>
            </a:r>
            <a:r>
              <a:rPr lang="zh-CN" altLang="en-US" dirty="0"/>
              <a:t>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1188000"/>
            <a:ext cx="8280000" cy="5040000"/>
          </a:xfrm>
        </p:spPr>
        <p:txBody>
          <a:bodyPr/>
          <a:lstStyle/>
          <a:p>
            <a:r>
              <a:rPr lang="zh-CN" altLang="en-US" dirty="0"/>
              <a:t>标准输入输出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90F-202E-4BA7-AE0D-E9F37C0E79BC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03102" y="1648640"/>
            <a:ext cx="404469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Input two integers: 3 4</a:t>
            </a:r>
          </a:p>
          <a:p>
            <a:r>
              <a:rPr lang="en-US" altLang="zh-CN" dirty="0"/>
              <a:t>Input operator: Input error!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2000" y="1852308"/>
            <a:ext cx="56300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a, b, res;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"Input two integers: 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"%d %d"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"Input operator: 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(c)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'+'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res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'-'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res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A0A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default: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"Input error!"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exit(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"Result: %d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res);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0214" y="2467992"/>
            <a:ext cx="3936606" cy="10741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4700088" y="2728452"/>
            <a:ext cx="1899420" cy="1134008"/>
          </a:xfrm>
          <a:prstGeom prst="wedgeRectCallout">
            <a:avLst>
              <a:gd name="adj1" fmla="val -63472"/>
              <a:gd name="adj2" fmla="val -388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此处加入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getchar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或者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fflush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stdin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71757" y="4232632"/>
            <a:ext cx="335540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Input two integers: 3 4</a:t>
            </a:r>
          </a:p>
          <a:p>
            <a:r>
              <a:rPr lang="en-US" altLang="zh-CN" dirty="0"/>
              <a:t>Input operator: +</a:t>
            </a:r>
          </a:p>
          <a:p>
            <a:r>
              <a:rPr lang="en-US" altLang="zh-CN" dirty="0"/>
              <a:t>Result: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01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标准输入输出</a:t>
            </a:r>
            <a:endParaRPr lang="en-US" altLang="zh-CN" b="1" dirty="0"/>
          </a:p>
          <a:p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en-US" altLang="zh-CN" dirty="0" err="1"/>
              <a:t>scanf</a:t>
            </a:r>
            <a:r>
              <a:rPr lang="en-US" altLang="zh-CN" dirty="0"/>
              <a:t>, 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pPr lvl="1"/>
            <a:r>
              <a:rPr lang="it-IT" altLang="zh-CN" dirty="0"/>
              <a:t>scanf("%d %d", &amp;a, &amp;b);</a:t>
            </a:r>
          </a:p>
          <a:p>
            <a:pPr lvl="1"/>
            <a:r>
              <a:rPr lang="it-IT" altLang="zh-CN" dirty="0"/>
              <a:t>printf("%d %d", a, b);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cout</a:t>
            </a:r>
            <a:endParaRPr lang="en-US" altLang="zh-CN" dirty="0"/>
          </a:p>
          <a:p>
            <a:pPr lvl="1"/>
            <a:r>
              <a:rPr lang="en-US" altLang="zh-CN" dirty="0" err="1"/>
              <a:t>cin</a:t>
            </a:r>
            <a:r>
              <a:rPr lang="en-US" altLang="zh-CN" dirty="0"/>
              <a:t> &gt;&gt; a &gt;&gt; b;</a:t>
            </a:r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a &lt;&lt; ' ' &lt;&lt; b;</a:t>
            </a:r>
          </a:p>
          <a:p>
            <a:r>
              <a:rPr lang="zh-CN" altLang="en-US" dirty="0"/>
              <a:t>慎用</a:t>
            </a:r>
            <a:r>
              <a:rPr lang="en-US" altLang="zh-CN" dirty="0" err="1"/>
              <a:t>scanf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/>
            <a:r>
              <a:rPr lang="zh-CN" altLang="en-US" dirty="0"/>
              <a:t>必须提供正确的指针，且保证存储空间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慎用字符串输入！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377F-DB54-48A9-B9EB-C3F5CE03413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数据结构及其算法 第</a:t>
            </a:r>
            <a:r>
              <a:rPr lang="en-US" altLang="zh-CN" dirty="0"/>
              <a:t>0</a:t>
            </a:r>
            <a:r>
              <a:rPr lang="zh-CN" altLang="en-US" dirty="0"/>
              <a:t>章 预备知识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3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Courier New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1905</Words>
  <Application>Microsoft Office PowerPoint</Application>
  <PresentationFormat>全屏显示(4:3)</PresentationFormat>
  <Paragraphs>292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Office 主题</vt:lpstr>
      <vt:lpstr>《数据结构及其算法》</vt:lpstr>
      <vt:lpstr>第0章 预备知识</vt:lpstr>
      <vt:lpstr>0.1 程序设计基础</vt:lpstr>
      <vt:lpstr>PowerPoint 演示文稿</vt:lpstr>
      <vt:lpstr>0.2 指针与数组</vt:lpstr>
      <vt:lpstr>PowerPoint 演示文稿</vt:lpstr>
      <vt:lpstr>PowerPoint 演示文稿</vt:lpstr>
      <vt:lpstr>0.3 输入输出</vt:lpstr>
      <vt:lpstr>PowerPoint 演示文稿</vt:lpstr>
      <vt:lpstr>0.4 函数</vt:lpstr>
      <vt:lpstr>PowerPoint 演示文稿</vt:lpstr>
      <vt:lpstr>PowerPoint 演示文稿</vt:lpstr>
      <vt:lpstr>PowerPoint 演示文稿</vt:lpstr>
      <vt:lpstr>本章复习提纲</vt:lpstr>
      <vt:lpstr>作业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Liu</dc:creator>
  <cp:lastModifiedBy>Liu Dong</cp:lastModifiedBy>
  <cp:revision>99</cp:revision>
  <cp:lastPrinted>2015-08-31T09:27:00Z</cp:lastPrinted>
  <dcterms:created xsi:type="dcterms:W3CDTF">2014-01-23T07:26:00Z</dcterms:created>
  <dcterms:modified xsi:type="dcterms:W3CDTF">2023-09-05T05:21:58Z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