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48" r:id="rId2"/>
    <p:sldId id="28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8" r:id="rId15"/>
    <p:sldId id="329" r:id="rId16"/>
    <p:sldId id="330" r:id="rId17"/>
    <p:sldId id="331" r:id="rId18"/>
    <p:sldId id="333" r:id="rId19"/>
    <p:sldId id="334" r:id="rId20"/>
    <p:sldId id="341" r:id="rId21"/>
    <p:sldId id="338" r:id="rId22"/>
    <p:sldId id="344" r:id="rId23"/>
    <p:sldId id="345" r:id="rId24"/>
    <p:sldId id="339" r:id="rId25"/>
    <p:sldId id="337" r:id="rId26"/>
    <p:sldId id="346" r:id="rId27"/>
    <p:sldId id="347" r:id="rId28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404040"/>
    <a:srgbClr val="C0C0C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957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5DED4-F66D-4814-86D7-28E9E34364D3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517F5C1-AABD-43DD-B1D6-F1028DE20BC3}">
      <dgm:prSet phldrT="[文本]"/>
      <dgm:spPr/>
      <dgm:t>
        <a:bodyPr/>
        <a:lstStyle/>
        <a:p>
          <a:r>
            <a:rPr lang="zh-CN" altLang="en-US" dirty="0"/>
            <a:t>正确性</a:t>
          </a:r>
        </a:p>
      </dgm:t>
    </dgm:pt>
    <dgm:pt modelId="{000CEB98-70B2-4DC4-A3E7-46F8813AD5A8}" type="parTrans" cxnId="{241D3B19-4127-48B2-A74B-4A2633A472E2}">
      <dgm:prSet/>
      <dgm:spPr/>
      <dgm:t>
        <a:bodyPr/>
        <a:lstStyle/>
        <a:p>
          <a:endParaRPr lang="zh-CN" altLang="en-US"/>
        </a:p>
      </dgm:t>
    </dgm:pt>
    <dgm:pt modelId="{33F5485A-4ED3-4BE4-8718-93D9574665F4}" type="sibTrans" cxnId="{241D3B19-4127-48B2-A74B-4A2633A472E2}">
      <dgm:prSet/>
      <dgm:spPr/>
      <dgm:t>
        <a:bodyPr/>
        <a:lstStyle/>
        <a:p>
          <a:endParaRPr lang="zh-CN" altLang="en-US"/>
        </a:p>
      </dgm:t>
    </dgm:pt>
    <dgm:pt modelId="{81B08306-AF4B-46EB-A14A-8403E588B538}">
      <dgm:prSet phldrT="[文本]"/>
      <dgm:spPr/>
      <dgm:t>
        <a:bodyPr/>
        <a:lstStyle/>
        <a:p>
          <a:r>
            <a:rPr lang="zh-CN" altLang="en-US" dirty="0"/>
            <a:t>可读性</a:t>
          </a:r>
        </a:p>
      </dgm:t>
    </dgm:pt>
    <dgm:pt modelId="{95D45187-E676-4429-85E5-B280053265BC}" type="parTrans" cxnId="{4A91CA73-3911-42A6-B3D8-32F7FFB53DAA}">
      <dgm:prSet/>
      <dgm:spPr/>
      <dgm:t>
        <a:bodyPr/>
        <a:lstStyle/>
        <a:p>
          <a:endParaRPr lang="zh-CN" altLang="en-US"/>
        </a:p>
      </dgm:t>
    </dgm:pt>
    <dgm:pt modelId="{952FA0C3-A3CE-48BF-B121-E77C8981F971}" type="sibTrans" cxnId="{4A91CA73-3911-42A6-B3D8-32F7FFB53DAA}">
      <dgm:prSet/>
      <dgm:spPr/>
      <dgm:t>
        <a:bodyPr/>
        <a:lstStyle/>
        <a:p>
          <a:endParaRPr lang="zh-CN" altLang="en-US"/>
        </a:p>
      </dgm:t>
    </dgm:pt>
    <dgm:pt modelId="{648B549D-5D19-46A7-BBCB-FC473AA7EFF4}">
      <dgm:prSet phldrT="[文本]"/>
      <dgm:spPr/>
      <dgm:t>
        <a:bodyPr/>
        <a:lstStyle/>
        <a:p>
          <a:r>
            <a:rPr lang="zh-CN" altLang="en-US" dirty="0"/>
            <a:t>健壮性</a:t>
          </a:r>
        </a:p>
      </dgm:t>
    </dgm:pt>
    <dgm:pt modelId="{0196BB31-C4F8-4A7C-BE9B-30EABB885BCC}" type="parTrans" cxnId="{AB51F720-A7FA-46B0-B1A1-7A41434E3B8D}">
      <dgm:prSet/>
      <dgm:spPr/>
      <dgm:t>
        <a:bodyPr/>
        <a:lstStyle/>
        <a:p>
          <a:endParaRPr lang="zh-CN" altLang="en-US"/>
        </a:p>
      </dgm:t>
    </dgm:pt>
    <dgm:pt modelId="{0598C318-BE94-4B2C-8208-CDB6806E2280}" type="sibTrans" cxnId="{AB51F720-A7FA-46B0-B1A1-7A41434E3B8D}">
      <dgm:prSet/>
      <dgm:spPr/>
      <dgm:t>
        <a:bodyPr/>
        <a:lstStyle/>
        <a:p>
          <a:endParaRPr lang="zh-CN" altLang="en-US"/>
        </a:p>
      </dgm:t>
    </dgm:pt>
    <dgm:pt modelId="{FC7E816F-316C-4E5A-874C-0861E3E27706}">
      <dgm:prSet phldrT="[文本]"/>
      <dgm:spPr/>
      <dgm:t>
        <a:bodyPr/>
        <a:lstStyle/>
        <a:p>
          <a:r>
            <a:rPr lang="zh-CN" altLang="en-US" dirty="0"/>
            <a:t>高效性</a:t>
          </a:r>
        </a:p>
      </dgm:t>
    </dgm:pt>
    <dgm:pt modelId="{6309D107-132C-49B8-A00C-9948912A4806}" type="parTrans" cxnId="{542EF772-FF07-48F3-ADA3-47255B6C529B}">
      <dgm:prSet/>
      <dgm:spPr/>
      <dgm:t>
        <a:bodyPr/>
        <a:lstStyle/>
        <a:p>
          <a:endParaRPr lang="zh-CN" altLang="en-US"/>
        </a:p>
      </dgm:t>
    </dgm:pt>
    <dgm:pt modelId="{CCDBAD71-F03C-4F65-AC69-6F9D80C1DFF4}" type="sibTrans" cxnId="{542EF772-FF07-48F3-ADA3-47255B6C529B}">
      <dgm:prSet/>
      <dgm:spPr/>
      <dgm:t>
        <a:bodyPr/>
        <a:lstStyle/>
        <a:p>
          <a:endParaRPr lang="zh-CN" altLang="en-US"/>
        </a:p>
      </dgm:t>
    </dgm:pt>
    <dgm:pt modelId="{B3A4E976-00BB-484B-A927-87597DAEC78A}">
      <dgm:prSet phldrT="[文本]"/>
      <dgm:spPr/>
      <dgm:t>
        <a:bodyPr/>
        <a:lstStyle/>
        <a:p>
          <a:r>
            <a:rPr lang="zh-CN" altLang="en-US" dirty="0"/>
            <a:t>简洁性</a:t>
          </a:r>
        </a:p>
      </dgm:t>
    </dgm:pt>
    <dgm:pt modelId="{2F3007F8-F7EF-440D-BB7A-D6E4696072BA}" type="parTrans" cxnId="{CDF505AC-20F0-4E55-B44A-96619D452176}">
      <dgm:prSet/>
      <dgm:spPr/>
      <dgm:t>
        <a:bodyPr/>
        <a:lstStyle/>
        <a:p>
          <a:endParaRPr lang="zh-CN" altLang="en-US"/>
        </a:p>
      </dgm:t>
    </dgm:pt>
    <dgm:pt modelId="{CE7D0A90-8D53-476F-9D3E-90BE44149FBD}" type="sibTrans" cxnId="{CDF505AC-20F0-4E55-B44A-96619D452176}">
      <dgm:prSet/>
      <dgm:spPr/>
      <dgm:t>
        <a:bodyPr/>
        <a:lstStyle/>
        <a:p>
          <a:endParaRPr lang="zh-CN" altLang="en-US"/>
        </a:p>
      </dgm:t>
    </dgm:pt>
    <dgm:pt modelId="{93BACC9A-8F44-419B-8D93-E923CE222FB5}" type="pres">
      <dgm:prSet presAssocID="{6A05DED4-F66D-4814-86D7-28E9E34364D3}" presName="cycle" presStyleCnt="0">
        <dgm:presLayoutVars>
          <dgm:dir/>
          <dgm:resizeHandles val="exact"/>
        </dgm:presLayoutVars>
      </dgm:prSet>
      <dgm:spPr/>
    </dgm:pt>
    <dgm:pt modelId="{50EE6286-BE72-4816-BA0E-114CAF21A6B7}" type="pres">
      <dgm:prSet presAssocID="{9517F5C1-AABD-43DD-B1D6-F1028DE20BC3}" presName="node" presStyleLbl="node1" presStyleIdx="0" presStyleCnt="5">
        <dgm:presLayoutVars>
          <dgm:bulletEnabled val="1"/>
        </dgm:presLayoutVars>
      </dgm:prSet>
      <dgm:spPr/>
    </dgm:pt>
    <dgm:pt modelId="{A3FA95B7-2BFA-4B5E-941E-ED3D87DE1DA7}" type="pres">
      <dgm:prSet presAssocID="{9517F5C1-AABD-43DD-B1D6-F1028DE20BC3}" presName="spNode" presStyleCnt="0"/>
      <dgm:spPr/>
    </dgm:pt>
    <dgm:pt modelId="{5A001DE0-0026-4029-8AD8-BC0737B19C64}" type="pres">
      <dgm:prSet presAssocID="{33F5485A-4ED3-4BE4-8718-93D9574665F4}" presName="sibTrans" presStyleLbl="sibTrans1D1" presStyleIdx="0" presStyleCnt="5"/>
      <dgm:spPr/>
    </dgm:pt>
    <dgm:pt modelId="{65BA9BEF-2E55-4C6A-A5C8-B003B2D3BD30}" type="pres">
      <dgm:prSet presAssocID="{81B08306-AF4B-46EB-A14A-8403E588B538}" presName="node" presStyleLbl="node1" presStyleIdx="1" presStyleCnt="5">
        <dgm:presLayoutVars>
          <dgm:bulletEnabled val="1"/>
        </dgm:presLayoutVars>
      </dgm:prSet>
      <dgm:spPr/>
    </dgm:pt>
    <dgm:pt modelId="{4554E15B-8FE2-47B7-9ED9-0998913BCB1D}" type="pres">
      <dgm:prSet presAssocID="{81B08306-AF4B-46EB-A14A-8403E588B538}" presName="spNode" presStyleCnt="0"/>
      <dgm:spPr/>
    </dgm:pt>
    <dgm:pt modelId="{07750A07-B0C1-400B-9CFE-19DD31C369B2}" type="pres">
      <dgm:prSet presAssocID="{952FA0C3-A3CE-48BF-B121-E77C8981F971}" presName="sibTrans" presStyleLbl="sibTrans1D1" presStyleIdx="1" presStyleCnt="5"/>
      <dgm:spPr/>
    </dgm:pt>
    <dgm:pt modelId="{0690B518-4874-4BBB-AE98-50091821560E}" type="pres">
      <dgm:prSet presAssocID="{648B549D-5D19-46A7-BBCB-FC473AA7EFF4}" presName="node" presStyleLbl="node1" presStyleIdx="2" presStyleCnt="5">
        <dgm:presLayoutVars>
          <dgm:bulletEnabled val="1"/>
        </dgm:presLayoutVars>
      </dgm:prSet>
      <dgm:spPr/>
    </dgm:pt>
    <dgm:pt modelId="{7D27E75C-5B4A-4041-84D8-FB12B2593C3C}" type="pres">
      <dgm:prSet presAssocID="{648B549D-5D19-46A7-BBCB-FC473AA7EFF4}" presName="spNode" presStyleCnt="0"/>
      <dgm:spPr/>
    </dgm:pt>
    <dgm:pt modelId="{3B020BAC-804C-429F-AE01-3B7789AB7E64}" type="pres">
      <dgm:prSet presAssocID="{0598C318-BE94-4B2C-8208-CDB6806E2280}" presName="sibTrans" presStyleLbl="sibTrans1D1" presStyleIdx="2" presStyleCnt="5"/>
      <dgm:spPr/>
    </dgm:pt>
    <dgm:pt modelId="{CFB596E6-E9C4-403E-B942-EF374D6FFE59}" type="pres">
      <dgm:prSet presAssocID="{FC7E816F-316C-4E5A-874C-0861E3E27706}" presName="node" presStyleLbl="node1" presStyleIdx="3" presStyleCnt="5">
        <dgm:presLayoutVars>
          <dgm:bulletEnabled val="1"/>
        </dgm:presLayoutVars>
      </dgm:prSet>
      <dgm:spPr/>
    </dgm:pt>
    <dgm:pt modelId="{57088977-ED90-464E-AA50-F8CC37CEDF1D}" type="pres">
      <dgm:prSet presAssocID="{FC7E816F-316C-4E5A-874C-0861E3E27706}" presName="spNode" presStyleCnt="0"/>
      <dgm:spPr/>
    </dgm:pt>
    <dgm:pt modelId="{6CFEB55A-0706-4F03-9DC9-4D2AA2EDD333}" type="pres">
      <dgm:prSet presAssocID="{CCDBAD71-F03C-4F65-AC69-6F9D80C1DFF4}" presName="sibTrans" presStyleLbl="sibTrans1D1" presStyleIdx="3" presStyleCnt="5"/>
      <dgm:spPr/>
    </dgm:pt>
    <dgm:pt modelId="{80619BC0-771E-4882-8DC1-51A354459CF1}" type="pres">
      <dgm:prSet presAssocID="{B3A4E976-00BB-484B-A927-87597DAEC78A}" presName="node" presStyleLbl="node1" presStyleIdx="4" presStyleCnt="5">
        <dgm:presLayoutVars>
          <dgm:bulletEnabled val="1"/>
        </dgm:presLayoutVars>
      </dgm:prSet>
      <dgm:spPr/>
    </dgm:pt>
    <dgm:pt modelId="{EB922906-E995-413A-A31B-039A53DABB01}" type="pres">
      <dgm:prSet presAssocID="{B3A4E976-00BB-484B-A927-87597DAEC78A}" presName="spNode" presStyleCnt="0"/>
      <dgm:spPr/>
    </dgm:pt>
    <dgm:pt modelId="{71BFF43F-9468-46A9-9D47-791E432A8DD8}" type="pres">
      <dgm:prSet presAssocID="{CE7D0A90-8D53-476F-9D3E-90BE44149FBD}" presName="sibTrans" presStyleLbl="sibTrans1D1" presStyleIdx="4" presStyleCnt="5"/>
      <dgm:spPr/>
    </dgm:pt>
  </dgm:ptLst>
  <dgm:cxnLst>
    <dgm:cxn modelId="{A24F0302-608A-4D61-BAE2-49F00FE458AF}" type="presOf" srcId="{952FA0C3-A3CE-48BF-B121-E77C8981F971}" destId="{07750A07-B0C1-400B-9CFE-19DD31C369B2}" srcOrd="0" destOrd="0" presId="urn:microsoft.com/office/officeart/2005/8/layout/cycle6"/>
    <dgm:cxn modelId="{7FAC3E07-FC7B-409B-946E-EA48E4119B38}" type="presOf" srcId="{FC7E816F-316C-4E5A-874C-0861E3E27706}" destId="{CFB596E6-E9C4-403E-B942-EF374D6FFE59}" srcOrd="0" destOrd="0" presId="urn:microsoft.com/office/officeart/2005/8/layout/cycle6"/>
    <dgm:cxn modelId="{6CD13010-1BB4-4D2E-8746-F5D6061431A6}" type="presOf" srcId="{81B08306-AF4B-46EB-A14A-8403E588B538}" destId="{65BA9BEF-2E55-4C6A-A5C8-B003B2D3BD30}" srcOrd="0" destOrd="0" presId="urn:microsoft.com/office/officeart/2005/8/layout/cycle6"/>
    <dgm:cxn modelId="{84AE8B11-EDF6-426D-B490-9A82F5AF16F0}" type="presOf" srcId="{6A05DED4-F66D-4814-86D7-28E9E34364D3}" destId="{93BACC9A-8F44-419B-8D93-E923CE222FB5}" srcOrd="0" destOrd="0" presId="urn:microsoft.com/office/officeart/2005/8/layout/cycle6"/>
    <dgm:cxn modelId="{241D3B19-4127-48B2-A74B-4A2633A472E2}" srcId="{6A05DED4-F66D-4814-86D7-28E9E34364D3}" destId="{9517F5C1-AABD-43DD-B1D6-F1028DE20BC3}" srcOrd="0" destOrd="0" parTransId="{000CEB98-70B2-4DC4-A3E7-46F8813AD5A8}" sibTransId="{33F5485A-4ED3-4BE4-8718-93D9574665F4}"/>
    <dgm:cxn modelId="{AB51F720-A7FA-46B0-B1A1-7A41434E3B8D}" srcId="{6A05DED4-F66D-4814-86D7-28E9E34364D3}" destId="{648B549D-5D19-46A7-BBCB-FC473AA7EFF4}" srcOrd="2" destOrd="0" parTransId="{0196BB31-C4F8-4A7C-BE9B-30EABB885BCC}" sibTransId="{0598C318-BE94-4B2C-8208-CDB6806E2280}"/>
    <dgm:cxn modelId="{CEC51C2C-C7E3-4D9F-BBC2-4FF86037DAD8}" type="presOf" srcId="{CCDBAD71-F03C-4F65-AC69-6F9D80C1DFF4}" destId="{6CFEB55A-0706-4F03-9DC9-4D2AA2EDD333}" srcOrd="0" destOrd="0" presId="urn:microsoft.com/office/officeart/2005/8/layout/cycle6"/>
    <dgm:cxn modelId="{BE818B3B-F979-4146-8252-C4C505490674}" type="presOf" srcId="{33F5485A-4ED3-4BE4-8718-93D9574665F4}" destId="{5A001DE0-0026-4029-8AD8-BC0737B19C64}" srcOrd="0" destOrd="0" presId="urn:microsoft.com/office/officeart/2005/8/layout/cycle6"/>
    <dgm:cxn modelId="{002BB448-127D-4BE7-8266-E2D8FA333A02}" type="presOf" srcId="{CE7D0A90-8D53-476F-9D3E-90BE44149FBD}" destId="{71BFF43F-9468-46A9-9D47-791E432A8DD8}" srcOrd="0" destOrd="0" presId="urn:microsoft.com/office/officeart/2005/8/layout/cycle6"/>
    <dgm:cxn modelId="{542EF772-FF07-48F3-ADA3-47255B6C529B}" srcId="{6A05DED4-F66D-4814-86D7-28E9E34364D3}" destId="{FC7E816F-316C-4E5A-874C-0861E3E27706}" srcOrd="3" destOrd="0" parTransId="{6309D107-132C-49B8-A00C-9948912A4806}" sibTransId="{CCDBAD71-F03C-4F65-AC69-6F9D80C1DFF4}"/>
    <dgm:cxn modelId="{4A91CA73-3911-42A6-B3D8-32F7FFB53DAA}" srcId="{6A05DED4-F66D-4814-86D7-28E9E34364D3}" destId="{81B08306-AF4B-46EB-A14A-8403E588B538}" srcOrd="1" destOrd="0" parTransId="{95D45187-E676-4429-85E5-B280053265BC}" sibTransId="{952FA0C3-A3CE-48BF-B121-E77C8981F971}"/>
    <dgm:cxn modelId="{CDF505AC-20F0-4E55-B44A-96619D452176}" srcId="{6A05DED4-F66D-4814-86D7-28E9E34364D3}" destId="{B3A4E976-00BB-484B-A927-87597DAEC78A}" srcOrd="4" destOrd="0" parTransId="{2F3007F8-F7EF-440D-BB7A-D6E4696072BA}" sibTransId="{CE7D0A90-8D53-476F-9D3E-90BE44149FBD}"/>
    <dgm:cxn modelId="{D41593B8-0842-42D5-9DA5-7409E5464189}" type="presOf" srcId="{648B549D-5D19-46A7-BBCB-FC473AA7EFF4}" destId="{0690B518-4874-4BBB-AE98-50091821560E}" srcOrd="0" destOrd="0" presId="urn:microsoft.com/office/officeart/2005/8/layout/cycle6"/>
    <dgm:cxn modelId="{997903E7-9533-4E8F-AD69-E36F6A7C6CC9}" type="presOf" srcId="{0598C318-BE94-4B2C-8208-CDB6806E2280}" destId="{3B020BAC-804C-429F-AE01-3B7789AB7E64}" srcOrd="0" destOrd="0" presId="urn:microsoft.com/office/officeart/2005/8/layout/cycle6"/>
    <dgm:cxn modelId="{13BD5CEE-C310-464C-8086-B31D0A5BA0A9}" type="presOf" srcId="{9517F5C1-AABD-43DD-B1D6-F1028DE20BC3}" destId="{50EE6286-BE72-4816-BA0E-114CAF21A6B7}" srcOrd="0" destOrd="0" presId="urn:microsoft.com/office/officeart/2005/8/layout/cycle6"/>
    <dgm:cxn modelId="{8E16C6F3-7E58-4CF7-A820-0E5D0A9F40EB}" type="presOf" srcId="{B3A4E976-00BB-484B-A927-87597DAEC78A}" destId="{80619BC0-771E-4882-8DC1-51A354459CF1}" srcOrd="0" destOrd="0" presId="urn:microsoft.com/office/officeart/2005/8/layout/cycle6"/>
    <dgm:cxn modelId="{4C66306B-DE4A-4DBB-9A84-F94A1D03C961}" type="presParOf" srcId="{93BACC9A-8F44-419B-8D93-E923CE222FB5}" destId="{50EE6286-BE72-4816-BA0E-114CAF21A6B7}" srcOrd="0" destOrd="0" presId="urn:microsoft.com/office/officeart/2005/8/layout/cycle6"/>
    <dgm:cxn modelId="{497DA98A-949E-4F29-A5C8-CA0C522B0C0A}" type="presParOf" srcId="{93BACC9A-8F44-419B-8D93-E923CE222FB5}" destId="{A3FA95B7-2BFA-4B5E-941E-ED3D87DE1DA7}" srcOrd="1" destOrd="0" presId="urn:microsoft.com/office/officeart/2005/8/layout/cycle6"/>
    <dgm:cxn modelId="{67B432AE-EAAE-4EC4-996E-0002C908516C}" type="presParOf" srcId="{93BACC9A-8F44-419B-8D93-E923CE222FB5}" destId="{5A001DE0-0026-4029-8AD8-BC0737B19C64}" srcOrd="2" destOrd="0" presId="urn:microsoft.com/office/officeart/2005/8/layout/cycle6"/>
    <dgm:cxn modelId="{52091796-424A-4A15-A1F5-DFF38AFC3E50}" type="presParOf" srcId="{93BACC9A-8F44-419B-8D93-E923CE222FB5}" destId="{65BA9BEF-2E55-4C6A-A5C8-B003B2D3BD30}" srcOrd="3" destOrd="0" presId="urn:microsoft.com/office/officeart/2005/8/layout/cycle6"/>
    <dgm:cxn modelId="{2DF8ADC3-10F5-4C72-83C8-80499DDC10B2}" type="presParOf" srcId="{93BACC9A-8F44-419B-8D93-E923CE222FB5}" destId="{4554E15B-8FE2-47B7-9ED9-0998913BCB1D}" srcOrd="4" destOrd="0" presId="urn:microsoft.com/office/officeart/2005/8/layout/cycle6"/>
    <dgm:cxn modelId="{8E57AA2D-5322-4F38-B788-7B2C5C55EC19}" type="presParOf" srcId="{93BACC9A-8F44-419B-8D93-E923CE222FB5}" destId="{07750A07-B0C1-400B-9CFE-19DD31C369B2}" srcOrd="5" destOrd="0" presId="urn:microsoft.com/office/officeart/2005/8/layout/cycle6"/>
    <dgm:cxn modelId="{E923122D-44D0-4226-B1A8-C309BB1A5857}" type="presParOf" srcId="{93BACC9A-8F44-419B-8D93-E923CE222FB5}" destId="{0690B518-4874-4BBB-AE98-50091821560E}" srcOrd="6" destOrd="0" presId="urn:microsoft.com/office/officeart/2005/8/layout/cycle6"/>
    <dgm:cxn modelId="{60991B28-4856-4FB5-947E-FD1FC6782DAE}" type="presParOf" srcId="{93BACC9A-8F44-419B-8D93-E923CE222FB5}" destId="{7D27E75C-5B4A-4041-84D8-FB12B2593C3C}" srcOrd="7" destOrd="0" presId="urn:microsoft.com/office/officeart/2005/8/layout/cycle6"/>
    <dgm:cxn modelId="{831594BB-6699-4F31-B477-DE084CDDC0A7}" type="presParOf" srcId="{93BACC9A-8F44-419B-8D93-E923CE222FB5}" destId="{3B020BAC-804C-429F-AE01-3B7789AB7E64}" srcOrd="8" destOrd="0" presId="urn:microsoft.com/office/officeart/2005/8/layout/cycle6"/>
    <dgm:cxn modelId="{8E791FFC-C261-4422-97B9-D6D1C6F4C8C7}" type="presParOf" srcId="{93BACC9A-8F44-419B-8D93-E923CE222FB5}" destId="{CFB596E6-E9C4-403E-B942-EF374D6FFE59}" srcOrd="9" destOrd="0" presId="urn:microsoft.com/office/officeart/2005/8/layout/cycle6"/>
    <dgm:cxn modelId="{8A8AC43D-CF76-4A2F-8C36-CAC90FA1DFAC}" type="presParOf" srcId="{93BACC9A-8F44-419B-8D93-E923CE222FB5}" destId="{57088977-ED90-464E-AA50-F8CC37CEDF1D}" srcOrd="10" destOrd="0" presId="urn:microsoft.com/office/officeart/2005/8/layout/cycle6"/>
    <dgm:cxn modelId="{EBA21E9F-950B-4D41-8D4B-7E0E05E0E94E}" type="presParOf" srcId="{93BACC9A-8F44-419B-8D93-E923CE222FB5}" destId="{6CFEB55A-0706-4F03-9DC9-4D2AA2EDD333}" srcOrd="11" destOrd="0" presId="urn:microsoft.com/office/officeart/2005/8/layout/cycle6"/>
    <dgm:cxn modelId="{07C25E26-FFC9-42AB-B74C-42F82C0CAD0C}" type="presParOf" srcId="{93BACC9A-8F44-419B-8D93-E923CE222FB5}" destId="{80619BC0-771E-4882-8DC1-51A354459CF1}" srcOrd="12" destOrd="0" presId="urn:microsoft.com/office/officeart/2005/8/layout/cycle6"/>
    <dgm:cxn modelId="{1000F34A-D613-4508-BC07-C85C4473BB68}" type="presParOf" srcId="{93BACC9A-8F44-419B-8D93-E923CE222FB5}" destId="{EB922906-E995-413A-A31B-039A53DABB01}" srcOrd="13" destOrd="0" presId="urn:microsoft.com/office/officeart/2005/8/layout/cycle6"/>
    <dgm:cxn modelId="{F535D40B-6C92-4FC6-8A69-B7460ADF943B}" type="presParOf" srcId="{93BACC9A-8F44-419B-8D93-E923CE222FB5}" destId="{71BFF43F-9468-46A9-9D47-791E432A8DD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E6286-BE72-4816-BA0E-114CAF21A6B7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正确性</a:t>
          </a:r>
        </a:p>
      </dsp:txBody>
      <dsp:txXfrm>
        <a:off x="2422865" y="44730"/>
        <a:ext cx="1250268" cy="783022"/>
      </dsp:txXfrm>
    </dsp:sp>
    <dsp:sp modelId="{5A001DE0-0026-4029-8AD8-BC0737B19C6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A9BEF-2E55-4C6A-A5C8-B003B2D3BD30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可读性</a:t>
          </a:r>
        </a:p>
      </dsp:txBody>
      <dsp:txXfrm>
        <a:off x="4070661" y="1241923"/>
        <a:ext cx="1250268" cy="783022"/>
      </dsp:txXfrm>
    </dsp:sp>
    <dsp:sp modelId="{07750A07-B0C1-400B-9CFE-19DD31C369B2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0B518-4874-4BBB-AE98-50091821560E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健壮性</a:t>
          </a:r>
        </a:p>
      </dsp:txBody>
      <dsp:txXfrm>
        <a:off x="3441259" y="3179023"/>
        <a:ext cx="1250268" cy="783022"/>
      </dsp:txXfrm>
    </dsp:sp>
    <dsp:sp modelId="{3B020BAC-804C-429F-AE01-3B7789AB7E6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596E6-E9C4-403E-B942-EF374D6FFE59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高效性</a:t>
          </a:r>
        </a:p>
      </dsp:txBody>
      <dsp:txXfrm>
        <a:off x="1404472" y="3179023"/>
        <a:ext cx="1250268" cy="783022"/>
      </dsp:txXfrm>
    </dsp:sp>
    <dsp:sp modelId="{6CFEB55A-0706-4F03-9DC9-4D2AA2EDD333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19BC0-771E-4882-8DC1-51A354459CF1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简洁性</a:t>
          </a:r>
        </a:p>
      </dsp:txBody>
      <dsp:txXfrm>
        <a:off x="775070" y="1241923"/>
        <a:ext cx="1250268" cy="783022"/>
      </dsp:txXfrm>
    </dsp:sp>
    <dsp:sp modelId="{71BFF43F-9468-46A9-9D47-791E432A8DD8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0DCD1-F5B8-4A2B-B9C1-4F294BD73ECB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F355-3805-4D66-883D-39051C7AE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70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85BA-1C5D-476D-A2DB-8BD83F8363B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2111-4ADC-4255-8FAE-8F9A2DEC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949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000" y="720000"/>
            <a:ext cx="7920000" cy="1800000"/>
          </a:xfrm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0" y="2952000"/>
            <a:ext cx="7920000" cy="3240000"/>
          </a:xfrm>
          <a:solidFill>
            <a:schemeClr val="tx2">
              <a:alpha val="15000"/>
            </a:schemeClr>
          </a:solidFill>
        </p:spPr>
        <p:txBody>
          <a:bodyPr lIns="180000" tIns="180000" rIns="180000" bIns="180000"/>
          <a:lstStyle>
            <a:lvl1pPr marL="0" indent="0" algn="ctr">
              <a:buNone/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700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A776-B015-4727-8AD8-8D4A67822A7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098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ED1-424B-4B67-ACF3-CF45E68C3D2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863-C09D-4CE7-80EE-76811A4F9120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7920000" cy="720723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8280000" cy="5040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1999" y="6372000"/>
            <a:ext cx="1164371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404040"/>
                </a:solidFill>
              </a:defRPr>
            </a:lvl1pPr>
          </a:lstStyle>
          <a:p>
            <a:fld id="{C7514BFA-4B01-4696-A37E-0E34BF50CDA6}" type="datetime1">
              <a:rPr lang="zh-CN" altLang="en-US" smtClean="0"/>
              <a:t>2023/9/5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04372" y="6372000"/>
            <a:ext cx="5819627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2000" y="637200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04040"/>
                </a:solidFill>
              </a:defRPr>
            </a:lvl1pPr>
          </a:lstStyle>
          <a:p>
            <a:fld id="{24A57B6C-934B-48B6-B496-329E090EEF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9" r:id="rId4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数据结构及其算法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1" y="2952000"/>
            <a:ext cx="7920000" cy="3240000"/>
          </a:xfrm>
        </p:spPr>
        <p:txBody>
          <a:bodyPr rIns="180000" anchor="ctr"/>
          <a:lstStyle/>
          <a:p>
            <a:r>
              <a:rPr lang="zh-CN" altLang="en-US" sz="2800" dirty="0"/>
              <a:t>刘 东</a:t>
            </a:r>
            <a:endParaRPr lang="en-US" altLang="zh-CN" sz="2800" dirty="0"/>
          </a:p>
          <a:p>
            <a:r>
              <a:rPr lang="zh-CN" altLang="en-US" sz="2800" dirty="0"/>
              <a:t>信息科学技术学院</a:t>
            </a:r>
            <a:endParaRPr lang="en-US" altLang="zh-CN" sz="2800" dirty="0"/>
          </a:p>
          <a:p>
            <a:r>
              <a:rPr lang="zh-CN" altLang="en-US" sz="2800" dirty="0"/>
              <a:t>中国科学技术大学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98833" y="2583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Structure and Algorithm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83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b="1" dirty="0"/>
              <a:t>典型的数据“结构”</a:t>
            </a:r>
            <a:endParaRPr lang="en-US" altLang="zh-CN" b="1" dirty="0"/>
          </a:p>
          <a:p>
            <a:r>
              <a:rPr lang="zh-CN" altLang="en-US" dirty="0"/>
              <a:t>集合</a:t>
            </a:r>
            <a:endParaRPr lang="en-US" altLang="zh-CN" dirty="0"/>
          </a:p>
          <a:p>
            <a:r>
              <a:rPr lang="zh-CN" altLang="en-US" dirty="0"/>
              <a:t>线性结构</a:t>
            </a:r>
            <a:endParaRPr lang="en-US" altLang="zh-CN" dirty="0"/>
          </a:p>
          <a:p>
            <a:r>
              <a:rPr lang="zh-CN" altLang="en-US" dirty="0"/>
              <a:t>树形结构</a:t>
            </a:r>
            <a:endParaRPr lang="en-US" altLang="zh-CN" dirty="0"/>
          </a:p>
          <a:p>
            <a:r>
              <a:rPr lang="zh-CN" altLang="en-US" dirty="0"/>
              <a:t>图状结构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D0C2-2CCB-4AC0-AFAF-10CF9C3953EA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2281"/>
          <a:stretch/>
        </p:blipFill>
        <p:spPr>
          <a:xfrm>
            <a:off x="4996621" y="828385"/>
            <a:ext cx="3256062" cy="52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数据结构的形式定义：</a:t>
            </a:r>
            <a:r>
              <a:rPr lang="en-US" altLang="zh-CN" dirty="0" err="1"/>
              <a:t>Data_Structure</a:t>
            </a:r>
            <a:r>
              <a:rPr lang="en-US" altLang="zh-CN" dirty="0"/>
              <a:t>=(D,S)</a:t>
            </a:r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：数据元素的集合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：数据之间关系的集合</a:t>
            </a:r>
            <a:endParaRPr lang="en-US" altLang="zh-CN" dirty="0"/>
          </a:p>
          <a:p>
            <a:r>
              <a:rPr lang="zh-CN" altLang="en-US" dirty="0"/>
              <a:t>例：复数数据结构</a:t>
            </a:r>
            <a:endParaRPr lang="en-US" altLang="zh-CN" dirty="0"/>
          </a:p>
          <a:p>
            <a:pPr lvl="1"/>
            <a:r>
              <a:rPr lang="en-US" altLang="zh-CN" dirty="0" err="1"/>
              <a:t>ComplexNumber</a:t>
            </a:r>
            <a:r>
              <a:rPr lang="en-US" altLang="zh-CN" dirty="0"/>
              <a:t> = (D,S)</a:t>
            </a:r>
          </a:p>
          <a:p>
            <a:pPr lvl="1"/>
            <a:r>
              <a:rPr lang="en-US" altLang="zh-CN" dirty="0"/>
              <a:t>D = {</a:t>
            </a:r>
            <a:r>
              <a:rPr lang="en-US" altLang="zh-CN" dirty="0" err="1"/>
              <a:t>real,imag|real,imag</a:t>
            </a:r>
            <a:r>
              <a:rPr lang="zh-CN" altLang="en-US" dirty="0"/>
              <a:t>为实数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S = {&lt;</a:t>
            </a:r>
            <a:r>
              <a:rPr lang="en-US" altLang="zh-CN" dirty="0" err="1"/>
              <a:t>real,imag</a:t>
            </a:r>
            <a:r>
              <a:rPr lang="en-US" altLang="zh-CN" dirty="0"/>
              <a:t>&gt;}</a:t>
            </a:r>
          </a:p>
          <a:p>
            <a:r>
              <a:rPr lang="zh-CN" altLang="en-US" dirty="0"/>
              <a:t>常用</a:t>
            </a:r>
            <a:r>
              <a:rPr lang="en-US" altLang="zh-CN" dirty="0"/>
              <a:t>&lt;&gt;</a:t>
            </a:r>
            <a:r>
              <a:rPr lang="zh-CN" altLang="en-US" dirty="0"/>
              <a:t>表示有序关系，</a:t>
            </a:r>
            <a:r>
              <a:rPr lang="en-US" altLang="zh-CN" dirty="0"/>
              <a:t>()</a:t>
            </a:r>
            <a:r>
              <a:rPr lang="zh-CN" altLang="en-US" dirty="0"/>
              <a:t>表示无序关系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A48C-2DAD-4A96-BA2E-36D9EEE8292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371354" y="4269441"/>
            <a:ext cx="2401293" cy="884614"/>
            <a:chOff x="3509212" y="4269441"/>
            <a:chExt cx="2401293" cy="884614"/>
          </a:xfrm>
        </p:grpSpPr>
        <p:sp>
          <p:nvSpPr>
            <p:cNvPr id="6" name="椭圆 5"/>
            <p:cNvSpPr/>
            <p:nvPr/>
          </p:nvSpPr>
          <p:spPr>
            <a:xfrm>
              <a:off x="3697261" y="4269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362455" y="4269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6" idx="6"/>
              <a:endCxn id="7" idx="2"/>
            </p:cNvCxnSpPr>
            <p:nvPr/>
          </p:nvCxnSpPr>
          <p:spPr>
            <a:xfrm>
              <a:off x="4057261" y="4449441"/>
              <a:ext cx="130519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509212" y="478472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real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74406" y="478472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imag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74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数据结构在计算机中的存储方式称为数据的物理结构或存储结构</a:t>
            </a:r>
            <a:endParaRPr lang="en-US" altLang="zh-CN" dirty="0"/>
          </a:p>
          <a:p>
            <a:pPr lvl="1"/>
            <a:r>
              <a:rPr lang="zh-CN" altLang="en-US" dirty="0"/>
              <a:t>数学模型又称为数据的逻辑结构</a:t>
            </a:r>
            <a:endParaRPr lang="en-US" altLang="zh-CN" dirty="0"/>
          </a:p>
          <a:p>
            <a:r>
              <a:rPr lang="zh-CN" altLang="en-US" dirty="0"/>
              <a:t>数据元素存储为位串（元素</a:t>
            </a:r>
            <a:r>
              <a:rPr lang="en-US" altLang="zh-CN" dirty="0"/>
              <a:t>element</a:t>
            </a:r>
            <a:r>
              <a:rPr lang="zh-CN" altLang="en-US" dirty="0"/>
              <a:t>或结点</a:t>
            </a:r>
            <a:r>
              <a:rPr lang="en-US" altLang="zh-CN" dirty="0"/>
              <a:t>node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数据项存储为子位串（数据域</a:t>
            </a:r>
            <a:r>
              <a:rPr lang="en-US" altLang="zh-CN" dirty="0"/>
              <a:t>data field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典型的存储结构</a:t>
            </a:r>
            <a:endParaRPr lang="en-US" altLang="zh-CN" dirty="0"/>
          </a:p>
          <a:p>
            <a:pPr lvl="1"/>
            <a:r>
              <a:rPr lang="zh-CN" altLang="en-US" dirty="0"/>
              <a:t>顺序存储</a:t>
            </a:r>
            <a:endParaRPr lang="en-US" altLang="zh-CN" dirty="0"/>
          </a:p>
          <a:p>
            <a:pPr lvl="1"/>
            <a:r>
              <a:rPr lang="zh-CN" altLang="en-US" dirty="0"/>
              <a:t>链式存储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57E-25C0-4361-95F5-B7583B2BC1C0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8910"/>
          <a:stretch/>
        </p:blipFill>
        <p:spPr>
          <a:xfrm>
            <a:off x="4123564" y="2984916"/>
            <a:ext cx="4048436" cy="30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5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抽象数据类型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r>
              <a:rPr lang="en-US" altLang="zh-CN" dirty="0"/>
              <a:t>(data type)</a:t>
            </a:r>
            <a:r>
              <a:rPr lang="zh-CN" altLang="en-US" dirty="0"/>
              <a:t>：一个值的集合和定义在这个值集上的一组操作的总称</a:t>
            </a:r>
            <a:endParaRPr lang="en-US" altLang="zh-CN" dirty="0"/>
          </a:p>
          <a:p>
            <a:pPr lvl="1"/>
            <a:r>
              <a:rPr lang="zh-CN" altLang="en-US" dirty="0"/>
              <a:t>原子类型：如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</a:p>
          <a:p>
            <a:pPr lvl="1"/>
            <a:r>
              <a:rPr lang="zh-CN" altLang="en-US" dirty="0"/>
              <a:t>结构类型：如数组、</a:t>
            </a:r>
            <a:r>
              <a:rPr lang="en-US" altLang="zh-CN" dirty="0" err="1"/>
              <a:t>struct</a:t>
            </a:r>
            <a:r>
              <a:rPr lang="zh-CN" altLang="en-US" dirty="0"/>
              <a:t>、</a:t>
            </a:r>
            <a:r>
              <a:rPr lang="en-US" altLang="zh-CN" i="1" dirty="0"/>
              <a:t>class (C++)</a:t>
            </a:r>
          </a:p>
          <a:p>
            <a:r>
              <a:rPr lang="zh-CN" altLang="en-US" dirty="0"/>
              <a:t>抽象数据类型</a:t>
            </a:r>
            <a:r>
              <a:rPr lang="en-US" altLang="zh-CN" dirty="0"/>
              <a:t>(abstract data type, ADT)</a:t>
            </a:r>
            <a:r>
              <a:rPr lang="zh-CN" altLang="en-US" dirty="0"/>
              <a:t>：一个数学模型以及定义在该模型上的一组操作</a:t>
            </a:r>
            <a:endParaRPr lang="en-US" altLang="zh-CN" dirty="0"/>
          </a:p>
          <a:p>
            <a:pPr lvl="1"/>
            <a:r>
              <a:rPr lang="en-US" altLang="zh-CN" dirty="0"/>
              <a:t>ADT=(D,S,P)</a:t>
            </a:r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：对数据的操作（函数）的集合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r>
              <a:rPr lang="en-US" altLang="zh-CN" dirty="0"/>
              <a:t>(encapsulate)</a:t>
            </a:r>
            <a:r>
              <a:rPr lang="zh-CN" altLang="en-US" dirty="0"/>
              <a:t>了一组操作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5EC8-2B49-45AA-B467-6F221488392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9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复数</a:t>
            </a:r>
            <a:r>
              <a:rPr lang="en-US" altLang="zh-CN" dirty="0"/>
              <a:t>ADT</a:t>
            </a:r>
            <a:r>
              <a:rPr lang="zh-CN" altLang="en-US" dirty="0"/>
              <a:t>的定义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909D-BA1E-4E61-86C7-71EC0C3AFE9F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53573" y="1035424"/>
            <a:ext cx="58368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ADT </a:t>
            </a:r>
            <a:r>
              <a:rPr lang="en-US" altLang="zh-CN" dirty="0" err="1"/>
              <a:t>ComplexNumber</a:t>
            </a:r>
            <a:r>
              <a:rPr lang="en-US" altLang="zh-CN" dirty="0"/>
              <a:t> {</a:t>
            </a:r>
          </a:p>
          <a:p>
            <a:r>
              <a:rPr lang="zh-CN" altLang="en-US" dirty="0"/>
              <a:t>数据：</a:t>
            </a:r>
            <a:endParaRPr lang="en-US" altLang="zh-CN" dirty="0"/>
          </a:p>
          <a:p>
            <a:r>
              <a:rPr lang="en-US" altLang="zh-CN" dirty="0"/>
              <a:t>  D = {</a:t>
            </a:r>
            <a:r>
              <a:rPr lang="en-US" altLang="zh-CN" dirty="0" err="1"/>
              <a:t>real,imag|real,imag</a:t>
            </a:r>
            <a:r>
              <a:rPr lang="zh-CN" altLang="en-US" dirty="0"/>
              <a:t>为实数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S = {&lt;</a:t>
            </a:r>
            <a:r>
              <a:rPr lang="en-US" altLang="zh-CN" dirty="0" err="1"/>
              <a:t>real,imag</a:t>
            </a:r>
            <a:r>
              <a:rPr lang="en-US" altLang="zh-CN" dirty="0"/>
              <a:t>&gt;}</a:t>
            </a:r>
          </a:p>
          <a:p>
            <a:r>
              <a:rPr lang="zh-CN" altLang="en-US" dirty="0"/>
              <a:t>操作：</a:t>
            </a:r>
            <a:endParaRPr lang="en-US" altLang="zh-CN" dirty="0"/>
          </a:p>
          <a:p>
            <a:r>
              <a:rPr lang="en-US" altLang="zh-CN" dirty="0"/>
              <a:t>  // </a:t>
            </a:r>
            <a:r>
              <a:rPr lang="zh-CN" altLang="en-US" dirty="0"/>
              <a:t>构造一个复数</a:t>
            </a:r>
            <a:endParaRPr lang="en-US" altLang="zh-CN" dirty="0"/>
          </a:p>
          <a:p>
            <a:r>
              <a:rPr lang="en-US" altLang="zh-CN" dirty="0"/>
              <a:t>  // c [out]: </a:t>
            </a:r>
            <a:r>
              <a:rPr lang="zh-CN" altLang="en-US" dirty="0"/>
              <a:t>复数，构造结果</a:t>
            </a:r>
            <a:endParaRPr lang="en-US" altLang="zh-CN" dirty="0"/>
          </a:p>
          <a:p>
            <a:r>
              <a:rPr lang="en-US" altLang="zh-CN" dirty="0"/>
              <a:t>  // v1 [in]: </a:t>
            </a:r>
            <a:r>
              <a:rPr lang="zh-CN" altLang="en-US" dirty="0"/>
              <a:t>实数，作为复数实部</a:t>
            </a:r>
            <a:endParaRPr lang="en-US" altLang="zh-CN" dirty="0"/>
          </a:p>
          <a:p>
            <a:r>
              <a:rPr lang="en-US" altLang="zh-CN" dirty="0"/>
              <a:t>  // v2 [in]: </a:t>
            </a:r>
            <a:r>
              <a:rPr lang="zh-CN" altLang="en-US" dirty="0"/>
              <a:t>实数，作为复数虚部</a:t>
            </a:r>
            <a:endParaRPr lang="en-US" altLang="zh-CN" dirty="0"/>
          </a:p>
          <a:p>
            <a:r>
              <a:rPr lang="en-US" altLang="zh-CN" dirty="0"/>
              <a:t>  void </a:t>
            </a:r>
            <a:r>
              <a:rPr lang="en-US" altLang="zh-CN" dirty="0" err="1"/>
              <a:t>InitComplexNumber</a:t>
            </a:r>
            <a:r>
              <a:rPr lang="en-US" altLang="zh-CN" dirty="0"/>
              <a:t>(&amp;c,v1,v2);</a:t>
            </a:r>
          </a:p>
          <a:p>
            <a:r>
              <a:rPr lang="en-US" altLang="zh-CN" dirty="0"/>
              <a:t>  // </a:t>
            </a:r>
            <a:r>
              <a:rPr lang="zh-CN" altLang="en-US" dirty="0"/>
              <a:t>复数相加</a:t>
            </a:r>
            <a:endParaRPr lang="en-US" altLang="zh-CN" dirty="0"/>
          </a:p>
          <a:p>
            <a:r>
              <a:rPr lang="en-US" altLang="zh-CN" dirty="0"/>
              <a:t>  // c1 [in]: </a:t>
            </a:r>
            <a:r>
              <a:rPr lang="zh-CN" altLang="en-US" dirty="0"/>
              <a:t>复数，被加数</a:t>
            </a:r>
            <a:endParaRPr lang="en-US" altLang="zh-CN" dirty="0"/>
          </a:p>
          <a:p>
            <a:r>
              <a:rPr lang="en-US" altLang="zh-CN" dirty="0"/>
              <a:t>  // c2 [in]: </a:t>
            </a:r>
            <a:r>
              <a:rPr lang="zh-CN" altLang="en-US" dirty="0"/>
              <a:t>复数，加数</a:t>
            </a:r>
            <a:endParaRPr lang="en-US" altLang="zh-CN" dirty="0"/>
          </a:p>
          <a:p>
            <a:r>
              <a:rPr lang="en-US" altLang="zh-CN" dirty="0"/>
              <a:t>  // return : </a:t>
            </a:r>
            <a:r>
              <a:rPr lang="zh-CN" altLang="en-US" dirty="0"/>
              <a:t>复数，和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ComplexNumber</a:t>
            </a:r>
            <a:r>
              <a:rPr lang="en-US" altLang="zh-CN" dirty="0"/>
              <a:t> </a:t>
            </a:r>
            <a:r>
              <a:rPr lang="en-US" altLang="zh-CN" dirty="0" err="1"/>
              <a:t>PlusComplexNumber</a:t>
            </a:r>
            <a:r>
              <a:rPr lang="en-US" altLang="zh-CN" dirty="0"/>
              <a:t>(c1,c2);</a:t>
            </a:r>
          </a:p>
          <a:p>
            <a:r>
              <a:rPr lang="en-US" altLang="zh-CN" dirty="0"/>
              <a:t>  ……</a:t>
            </a:r>
          </a:p>
          <a:p>
            <a:r>
              <a:rPr lang="en-US" altLang="zh-CN" dirty="0"/>
              <a:t>} End ADT </a:t>
            </a:r>
            <a:r>
              <a:rPr lang="en-US" altLang="zh-CN" dirty="0" err="1"/>
              <a:t>ComplexNumber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53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复数</a:t>
            </a:r>
            <a:r>
              <a:rPr lang="en-US" altLang="zh-CN" i="1" dirty="0"/>
              <a:t>ADT</a:t>
            </a:r>
            <a:r>
              <a:rPr lang="zh-CN" altLang="en-US" i="1" dirty="0"/>
              <a:t>用</a:t>
            </a:r>
            <a:r>
              <a:rPr lang="en-US" altLang="zh-CN" i="1" dirty="0"/>
              <a:t>C++</a:t>
            </a:r>
            <a:r>
              <a:rPr lang="zh-CN" altLang="en-US" i="1" dirty="0"/>
              <a:t>语言实现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EE10-FED8-41EB-8A57-B9CA1D6B6EB1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3780" y="847160"/>
            <a:ext cx="6896440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ComplexNumber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real,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InitComplexNumber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v1,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v2)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v1;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v2;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ComplexNumber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PlusComplexNumber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ComplexNumber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c2)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ComplexNumber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res.real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c2.real;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res.imag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c2.imag;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ComplexNumber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c1, c2;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c1.InitComplexNumber(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c2.InitComplexNumber(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ComplexNumber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c1.PlusComplexNumber(c2);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"%g%+</a:t>
            </a:r>
            <a:r>
              <a:rPr lang="en-US" altLang="zh-CN" kern="0" dirty="0" err="1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gi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res.real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res.imag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7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算法概述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(Problem)</a:t>
            </a:r>
          </a:p>
          <a:p>
            <a:pPr lvl="1"/>
            <a:r>
              <a:rPr lang="zh-CN" altLang="en-US" dirty="0"/>
              <a:t>计算机求解的问题往往附加对计算资源的限制，如合理的运行时间、内存占用等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(Algorithm)</a:t>
            </a:r>
          </a:p>
          <a:p>
            <a:pPr lvl="1"/>
            <a:r>
              <a:rPr lang="zh-CN" altLang="en-US" dirty="0"/>
              <a:t>“一个算法，就是一个有穷规则的集合，其中之规则定义了一个解决某一特定类型问题的运算序列”</a:t>
            </a:r>
            <a:endParaRPr lang="en-US" altLang="zh-CN" dirty="0"/>
          </a:p>
          <a:p>
            <a:pPr lvl="1"/>
            <a:r>
              <a:rPr lang="zh-CN" altLang="en-US" dirty="0"/>
              <a:t>一个问题可以有多种算法，但一个算法只能解决一种特定类型的问题</a:t>
            </a:r>
            <a:endParaRPr lang="en-US" altLang="zh-CN" dirty="0"/>
          </a:p>
          <a:p>
            <a:pPr lvl="1"/>
            <a:r>
              <a:rPr lang="zh-CN" altLang="en-US" dirty="0"/>
              <a:t>正确性、具体性、确定性、有限性、可终止性</a:t>
            </a:r>
            <a:endParaRPr lang="en-US" altLang="zh-CN" dirty="0"/>
          </a:p>
          <a:p>
            <a:r>
              <a:rPr lang="zh-CN" altLang="en-US" dirty="0"/>
              <a:t>程序</a:t>
            </a:r>
            <a:r>
              <a:rPr lang="en-US" altLang="zh-CN" dirty="0"/>
              <a:t>(Program)</a:t>
            </a:r>
          </a:p>
          <a:p>
            <a:pPr lvl="1"/>
            <a:r>
              <a:rPr lang="zh-CN" altLang="en-US" dirty="0"/>
              <a:t>一个算法使用某种程序设计语言的具体实现</a:t>
            </a:r>
            <a:endParaRPr lang="en-US" altLang="zh-CN" dirty="0"/>
          </a:p>
          <a:p>
            <a:pPr lvl="1"/>
            <a:r>
              <a:rPr lang="zh-CN" altLang="en-US" dirty="0"/>
              <a:t>一个算法可以有多个不同的程序实现，但有的程序不对应于算法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43A5-FA9C-47E0-BD77-12046775E32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0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最大公约数问题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5DDA-F196-4B9E-BAC4-631D2CFD611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7011" y="981635"/>
            <a:ext cx="60099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algo1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algo2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(r)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r; r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123456789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87654321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"%d 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algo1(m, n), algo2(m, n));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9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算法评价标准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235-940A-43F7-BD33-0FAE9F486AB7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2630098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90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算法分析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算法设计的目标</a:t>
            </a:r>
            <a:endParaRPr lang="en-US" altLang="zh-CN" dirty="0"/>
          </a:p>
          <a:p>
            <a:pPr lvl="1"/>
            <a:r>
              <a:rPr lang="zh-CN" altLang="en-US" dirty="0"/>
              <a:t>简便算法：容易理解、方便编码和调试</a:t>
            </a:r>
            <a:endParaRPr lang="en-US" altLang="zh-CN" dirty="0"/>
          </a:p>
          <a:p>
            <a:pPr lvl="1"/>
            <a:r>
              <a:rPr lang="zh-CN" altLang="en-US" dirty="0"/>
              <a:t>高效算法：运行时间短、占用空间少</a:t>
            </a:r>
            <a:endParaRPr lang="en-US" altLang="zh-CN" dirty="0"/>
          </a:p>
          <a:p>
            <a:r>
              <a:rPr lang="zh-CN" altLang="en-US" dirty="0"/>
              <a:t>算法效率分析</a:t>
            </a:r>
            <a:endParaRPr lang="en-US" altLang="zh-CN" dirty="0"/>
          </a:p>
          <a:p>
            <a:pPr lvl="1"/>
            <a:r>
              <a:rPr lang="zh-CN" altLang="en-US" dirty="0"/>
              <a:t>时间复杂度：运行时间</a:t>
            </a:r>
            <a:endParaRPr lang="en-US" altLang="zh-CN" dirty="0"/>
          </a:p>
          <a:p>
            <a:pPr lvl="1"/>
            <a:r>
              <a:rPr lang="zh-CN" altLang="en-US" dirty="0"/>
              <a:t>空间复杂度：占用空间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3F1D-D381-4E6F-9830-2AEDADBF07B6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9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数据结构导论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概念与术语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抽象数据类型</a:t>
            </a:r>
            <a:endParaRPr lang="en-US" altLang="zh-CN" dirty="0"/>
          </a:p>
          <a:p>
            <a:r>
              <a:rPr lang="en-US" altLang="zh-CN" dirty="0"/>
              <a:t>1.3 </a:t>
            </a:r>
            <a:r>
              <a:rPr lang="zh-CN" altLang="en-US" dirty="0"/>
              <a:t>算法概述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算法分析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44F-DD3F-4D2C-B36C-C95D3CB9C746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8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如何评价算法的时间复杂度？</a:t>
            </a:r>
            <a:endParaRPr lang="en-US" altLang="zh-CN" b="1" dirty="0"/>
          </a:p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：事后统计</a:t>
            </a:r>
            <a:endParaRPr lang="en-US" altLang="zh-CN" dirty="0"/>
          </a:p>
          <a:p>
            <a:pPr lvl="1"/>
            <a:r>
              <a:rPr lang="zh-CN" altLang="en-US" dirty="0"/>
              <a:t>编程实现该算法，测算程序的运行时间</a:t>
            </a:r>
            <a:endParaRPr lang="en-US" altLang="zh-CN" dirty="0"/>
          </a:p>
          <a:p>
            <a:pPr lvl="1"/>
            <a:r>
              <a:rPr lang="zh-CN" altLang="en-US" dirty="0"/>
              <a:t>优点：最准确</a:t>
            </a:r>
            <a:endParaRPr lang="en-US" altLang="zh-CN" dirty="0"/>
          </a:p>
          <a:p>
            <a:pPr lvl="1"/>
            <a:r>
              <a:rPr lang="zh-CN" altLang="en-US" dirty="0"/>
              <a:t>缺点：需要先编写程序，运行时间依赖于硬件环境、程序实现、输入数据等因素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：事前估算</a:t>
            </a:r>
            <a:endParaRPr lang="en-US" altLang="zh-CN" dirty="0"/>
          </a:p>
          <a:p>
            <a:pPr lvl="1"/>
            <a:r>
              <a:rPr lang="zh-CN" altLang="en-US" dirty="0"/>
              <a:t>根据算法的步骤，估计算法的运行时间</a:t>
            </a:r>
            <a:endParaRPr lang="en-US" altLang="zh-CN" dirty="0"/>
          </a:p>
          <a:p>
            <a:pPr lvl="1"/>
            <a:r>
              <a:rPr lang="zh-CN" altLang="en-US" dirty="0"/>
              <a:t>优点：不需要编写程序，与硬件环境、程序实现无关，可估算不同输入数据的不同情况</a:t>
            </a:r>
            <a:endParaRPr lang="en-US" altLang="zh-CN" dirty="0"/>
          </a:p>
          <a:p>
            <a:pPr lvl="1"/>
            <a:r>
              <a:rPr lang="zh-CN" altLang="en-US" dirty="0"/>
              <a:t>缺点：未必准确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24C4-524A-4006-A009-3A5623AAE41E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4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“理想机器”模型</a:t>
            </a:r>
            <a:endParaRPr lang="en-US" altLang="zh-CN" dirty="0"/>
          </a:p>
          <a:p>
            <a:pPr lvl="1"/>
            <a:r>
              <a:rPr lang="zh-CN" altLang="en-US" dirty="0"/>
              <a:t>单个</a:t>
            </a:r>
            <a:r>
              <a:rPr lang="en-US" altLang="zh-CN" dirty="0"/>
              <a:t>CPU</a:t>
            </a:r>
            <a:r>
              <a:rPr lang="zh-CN" altLang="en-US" dirty="0"/>
              <a:t>、无限大内存</a:t>
            </a:r>
            <a:endParaRPr lang="en-US" altLang="zh-CN" dirty="0"/>
          </a:p>
          <a:p>
            <a:pPr lvl="1"/>
            <a:r>
              <a:rPr lang="zh-CN" altLang="en-US" dirty="0"/>
              <a:t>每个基本语句的执行时间都是</a:t>
            </a:r>
            <a:r>
              <a:rPr lang="en-US" altLang="zh-CN" dirty="0"/>
              <a:t>1</a:t>
            </a:r>
            <a:r>
              <a:rPr lang="zh-CN" altLang="en-US" dirty="0"/>
              <a:t>单位</a:t>
            </a:r>
            <a:endParaRPr lang="en-US" altLang="zh-CN" dirty="0"/>
          </a:p>
          <a:p>
            <a:r>
              <a:rPr lang="zh-CN" altLang="en-US" dirty="0"/>
              <a:t>例：矩阵乘法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语句的频度</a:t>
            </a:r>
            <a:r>
              <a:rPr lang="en-US" altLang="zh-CN" dirty="0"/>
              <a:t>(frequency count)</a:t>
            </a:r>
            <a:r>
              <a:rPr lang="zh-CN" altLang="en-US" dirty="0"/>
              <a:t>：执行次数</a:t>
            </a:r>
            <a:endParaRPr lang="en-US" altLang="zh-CN" dirty="0"/>
          </a:p>
          <a:p>
            <a:r>
              <a:rPr lang="zh-CN" altLang="en-US" dirty="0"/>
              <a:t>算法的执行时间一般是问题规模的函数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2F14-7EA0-4BB9-B5CF-89B6624911FF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2140362"/>
            <a:ext cx="4870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c[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0.0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k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][k]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b[k][j];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41695"/>
              </p:ext>
            </p:extLst>
          </p:nvPr>
        </p:nvGraphicFramePr>
        <p:xfrm>
          <a:off x="5428881" y="1852806"/>
          <a:ext cx="2952000" cy="259588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执行次数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执行时间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2m+2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2m+2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m(2p+2)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m(2p+2)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mp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mp</a:t>
                      </a:r>
                      <a:r>
                        <a:rPr lang="en-US" altLang="zh-CN" sz="1800" dirty="0"/>
                        <a:t>(2n+2)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mp</a:t>
                      </a:r>
                      <a:r>
                        <a:rPr lang="en-US" altLang="zh-CN" sz="1800" dirty="0"/>
                        <a:t>(2n+2)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mnp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2mnp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合计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4mnp+5mp+4m+2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2000" y="2140362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5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采用事前估算法得到算法的运行时间一般表示为问题规模</a:t>
            </a:r>
            <a:r>
              <a:rPr lang="en-US" altLang="zh-CN" dirty="0"/>
              <a:t>n</a:t>
            </a:r>
            <a:r>
              <a:rPr lang="zh-CN" altLang="en-US" dirty="0"/>
              <a:t>的某个数量级函数</a:t>
            </a:r>
            <a:r>
              <a:rPr lang="en-US" altLang="zh-CN" dirty="0"/>
              <a:t>f(n)</a:t>
            </a:r>
            <a:r>
              <a:rPr lang="zh-CN" altLang="en-US" dirty="0"/>
              <a:t>，称为算法的渐近时间复杂度，记作</a:t>
            </a:r>
            <a:r>
              <a:rPr lang="en-US" altLang="zh-CN" dirty="0"/>
              <a:t>T(n)=O(f(n))</a:t>
            </a:r>
          </a:p>
          <a:p>
            <a:r>
              <a:rPr lang="zh-CN" altLang="en-US" dirty="0"/>
              <a:t>常用数量级函数：</a:t>
            </a:r>
            <a:endParaRPr lang="en-US" altLang="zh-CN" dirty="0"/>
          </a:p>
          <a:p>
            <a:pPr lvl="1"/>
            <a:r>
              <a:rPr lang="en-US" altLang="zh-CN" dirty="0"/>
              <a:t>O(1)</a:t>
            </a:r>
          </a:p>
          <a:p>
            <a:pPr lvl="1"/>
            <a:r>
              <a:rPr lang="en-US" altLang="zh-CN" dirty="0"/>
              <a:t>O(log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</a:p>
          <a:p>
            <a:pPr lvl="1"/>
            <a:r>
              <a:rPr lang="en-US" altLang="zh-CN" dirty="0"/>
              <a:t>O(n)</a:t>
            </a:r>
          </a:p>
          <a:p>
            <a:pPr lvl="1"/>
            <a:r>
              <a:rPr lang="en-US" altLang="zh-CN" dirty="0"/>
              <a:t>O(nlog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</a:p>
          <a:p>
            <a:pPr lvl="1"/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O(n!)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85EC-4A21-43CE-A6A4-14EC8E9C8555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2615453" y="2561665"/>
            <a:ext cx="537882" cy="2514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16103"/>
          <a:stretch/>
        </p:blipFill>
        <p:spPr>
          <a:xfrm>
            <a:off x="3460814" y="2164914"/>
            <a:ext cx="4943707" cy="33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7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例：分析算法的渐近时间复杂度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基本语句的时间是</a:t>
            </a:r>
            <a:r>
              <a:rPr lang="en-US" altLang="zh-CN" dirty="0"/>
              <a:t>O(1)</a:t>
            </a:r>
          </a:p>
          <a:p>
            <a:r>
              <a:rPr lang="zh-CN" altLang="en-US" dirty="0"/>
              <a:t>循环语句只考虑循环体，多层循环只考虑最内层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O</a:t>
            </a:r>
            <a:r>
              <a:rPr lang="zh-CN" altLang="en-US" dirty="0"/>
              <a:t>的加法和乘法规则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T(n)=O(n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598-4076-40DA-A61F-73253BD855BA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73560" y="900949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3560" y="900949"/>
            <a:ext cx="322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468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例：冒泡排序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算法的执行时间不仅取决于问题规模，还与具体输入数据有关</a:t>
            </a:r>
            <a:endParaRPr lang="en-US" altLang="zh-CN" dirty="0"/>
          </a:p>
          <a:p>
            <a:r>
              <a:rPr lang="zh-CN" altLang="en-US" dirty="0"/>
              <a:t>最好、最坏、平均时间复杂度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9695-EAD8-4706-816F-E45BBC5DA5C9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2000" y="813547"/>
            <a:ext cx="5756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BubbleSort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change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change;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change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(a[j]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change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a[j]; a[j]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a[j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00561" y="1367545"/>
            <a:ext cx="2646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最好情况：</a:t>
            </a:r>
            <a:endParaRPr lang="en-US" altLang="zh-CN" sz="2400" dirty="0"/>
          </a:p>
          <a:p>
            <a:r>
              <a:rPr lang="zh-CN" altLang="en-US" sz="2400" dirty="0"/>
              <a:t>数组恰好是正序的</a:t>
            </a:r>
            <a:endParaRPr lang="en-US" altLang="zh-CN" sz="2400" dirty="0"/>
          </a:p>
          <a:p>
            <a:r>
              <a:rPr lang="en-US" altLang="zh-CN" sz="2400" dirty="0"/>
              <a:t>O(n)</a:t>
            </a:r>
          </a:p>
          <a:p>
            <a:r>
              <a:rPr lang="zh-CN" altLang="en-US" sz="2400" dirty="0"/>
              <a:t>最坏情况：</a:t>
            </a:r>
            <a:endParaRPr lang="en-US" altLang="zh-CN" sz="2400" dirty="0"/>
          </a:p>
          <a:p>
            <a:r>
              <a:rPr lang="zh-CN" altLang="en-US" sz="2400" dirty="0"/>
              <a:t>数组恰好是逆序的</a:t>
            </a:r>
            <a:endParaRPr lang="en-US" altLang="zh-CN" sz="2400" dirty="0"/>
          </a:p>
          <a:p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4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如何评价算法的空间复杂度？</a:t>
            </a:r>
            <a:endParaRPr lang="en-US" altLang="zh-CN" b="1" dirty="0"/>
          </a:p>
          <a:p>
            <a:r>
              <a:rPr lang="zh-CN" altLang="en-US" dirty="0"/>
              <a:t>采用事前估算法，一般表示为问题规模</a:t>
            </a:r>
            <a:r>
              <a:rPr lang="en-US" altLang="zh-CN" dirty="0"/>
              <a:t>n</a:t>
            </a:r>
            <a:r>
              <a:rPr lang="zh-CN" altLang="en-US" dirty="0"/>
              <a:t>的某个数量级函数</a:t>
            </a:r>
            <a:r>
              <a:rPr lang="en-US" altLang="zh-CN" dirty="0"/>
              <a:t>g(n)</a:t>
            </a:r>
            <a:r>
              <a:rPr lang="zh-CN" altLang="en-US" dirty="0"/>
              <a:t>，记作</a:t>
            </a:r>
            <a:r>
              <a:rPr lang="en-US" altLang="zh-CN" dirty="0"/>
              <a:t>S(n)=O(g(n))</a:t>
            </a:r>
          </a:p>
          <a:p>
            <a:r>
              <a:rPr lang="zh-CN" altLang="en-US" dirty="0"/>
              <a:t>一般不考虑输入、输出所占用的存储空间，只考虑算法需要的额外存储空间</a:t>
            </a:r>
            <a:endParaRPr lang="en-US" altLang="zh-CN" dirty="0"/>
          </a:p>
          <a:p>
            <a:r>
              <a:rPr lang="zh-CN" altLang="en-US" dirty="0"/>
              <a:t>常见算法的空间复杂度都是</a:t>
            </a:r>
            <a:r>
              <a:rPr lang="en-US" altLang="zh-CN" dirty="0"/>
              <a:t>O(1)</a:t>
            </a:r>
            <a:r>
              <a:rPr lang="zh-CN" altLang="en-US" dirty="0"/>
              <a:t>，称为原地工作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C96A-7409-44A9-893C-6272B47A27FF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3039035"/>
            <a:ext cx="5756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BubbleSort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change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change;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change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(a[j]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change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a[j]; a[j]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a[j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6364" y="3637429"/>
            <a:ext cx="330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冒泡排序的额外存储是</a:t>
            </a:r>
            <a:r>
              <a:rPr lang="en-US" altLang="zh-CN" sz="2400" dirty="0" err="1"/>
              <a:t>change,t,i,j</a:t>
            </a:r>
            <a:endParaRPr lang="en-US" altLang="zh-CN" sz="2400" dirty="0"/>
          </a:p>
          <a:p>
            <a:r>
              <a:rPr lang="zh-CN" altLang="en-US" sz="2400" dirty="0"/>
              <a:t>空间复杂度为</a:t>
            </a:r>
            <a:r>
              <a:rPr lang="en-US" altLang="zh-CN" sz="2400" dirty="0"/>
              <a:t>O(1)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590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本章复习提纲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数据结构的基本概念</a:t>
            </a:r>
            <a:endParaRPr lang="en-US" altLang="zh-CN" dirty="0"/>
          </a:p>
          <a:p>
            <a:pPr lvl="1"/>
            <a:r>
              <a:rPr lang="zh-CN" altLang="en-US" dirty="0"/>
              <a:t>逻辑结构与存储结构</a:t>
            </a:r>
            <a:endParaRPr lang="en-US" altLang="zh-CN" dirty="0"/>
          </a:p>
          <a:p>
            <a:r>
              <a:rPr lang="zh-CN" altLang="en-US" dirty="0"/>
              <a:t>抽象数据类型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算法分析：时空复杂度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2C-8A88-49B6-953E-D390726DB0C7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6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求语句频度（一行有多个语句的，仅考虑第一个语句）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FE0-845E-4FBA-AB86-1D3723D2C326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利用计算机解决具体问题的步骤</a:t>
            </a:r>
            <a:endParaRPr lang="en-US" altLang="zh-CN" dirty="0"/>
          </a:p>
          <a:p>
            <a:pPr lvl="1"/>
            <a:r>
              <a:rPr lang="zh-CN" altLang="en-US" dirty="0"/>
              <a:t>从具体问题抽象出数学模型</a:t>
            </a:r>
            <a:endParaRPr lang="en-US" altLang="zh-CN" dirty="0"/>
          </a:p>
          <a:p>
            <a:pPr lvl="1"/>
            <a:r>
              <a:rPr lang="zh-CN" altLang="en-US" dirty="0"/>
              <a:t>针对数学模型设计算法</a:t>
            </a:r>
            <a:endParaRPr lang="en-US" altLang="zh-CN" dirty="0"/>
          </a:p>
          <a:p>
            <a:pPr lvl="1"/>
            <a:r>
              <a:rPr lang="zh-CN" altLang="en-US" dirty="0"/>
              <a:t>将算法转化为程序</a:t>
            </a:r>
            <a:endParaRPr lang="en-US" altLang="zh-CN" dirty="0"/>
          </a:p>
          <a:p>
            <a:r>
              <a:rPr lang="zh-CN" altLang="en-US" dirty="0"/>
              <a:t>数学模型：用数学语言描述客观事物的特性和事物之间的关系</a:t>
            </a:r>
            <a:endParaRPr lang="en-US" altLang="zh-CN" dirty="0"/>
          </a:p>
          <a:p>
            <a:pPr lvl="1"/>
            <a:r>
              <a:rPr lang="zh-CN" altLang="en-US" dirty="0"/>
              <a:t>对于数值计算问题，数学模型一般是方程</a:t>
            </a:r>
            <a:endParaRPr lang="en-US" altLang="zh-CN" dirty="0"/>
          </a:p>
          <a:p>
            <a:pPr lvl="1"/>
            <a:r>
              <a:rPr lang="zh-CN" altLang="en-US" dirty="0"/>
              <a:t>对于非数值计算问题，数学模型一般是表、树、图等结构</a:t>
            </a:r>
            <a:endParaRPr lang="en-US" altLang="zh-CN" dirty="0"/>
          </a:p>
          <a:p>
            <a:r>
              <a:rPr lang="zh-CN" altLang="en-US" dirty="0"/>
              <a:t>数值计算问题</a:t>
            </a:r>
            <a:endParaRPr lang="en-US" altLang="zh-CN" dirty="0"/>
          </a:p>
          <a:p>
            <a:pPr lvl="1"/>
            <a:r>
              <a:rPr lang="zh-CN" altLang="en-US" dirty="0"/>
              <a:t>如：最大公约数问题</a:t>
            </a:r>
            <a:endParaRPr lang="en-US" altLang="zh-CN" dirty="0"/>
          </a:p>
          <a:p>
            <a:pPr lvl="1"/>
            <a:r>
              <a:rPr lang="zh-CN" altLang="en-US" dirty="0"/>
              <a:t>输入：</a:t>
            </a:r>
            <a:r>
              <a:rPr lang="en-US" altLang="zh-CN" dirty="0" err="1"/>
              <a:t>m,n</a:t>
            </a:r>
            <a:endParaRPr lang="en-US" altLang="zh-CN" dirty="0"/>
          </a:p>
          <a:p>
            <a:pPr lvl="1"/>
            <a:r>
              <a:rPr lang="zh-CN" altLang="en-US" dirty="0"/>
              <a:t>输出：</a:t>
            </a:r>
            <a:r>
              <a:rPr lang="en-US" altLang="zh-CN" dirty="0"/>
              <a:t>p</a:t>
            </a:r>
          </a:p>
          <a:p>
            <a:pPr lvl="1"/>
            <a:r>
              <a:rPr lang="zh-CN" altLang="en-US" dirty="0"/>
              <a:t>数学模型：</a:t>
            </a:r>
            <a:r>
              <a:rPr lang="en-US" altLang="zh-CN" dirty="0"/>
              <a:t>p = max{</a:t>
            </a:r>
            <a:r>
              <a:rPr lang="en-US" altLang="zh-CN" dirty="0" err="1"/>
              <a:t>q|m%q</a:t>
            </a:r>
            <a:r>
              <a:rPr lang="en-US" altLang="zh-CN" dirty="0"/>
              <a:t>==0 &amp;&amp; </a:t>
            </a:r>
            <a:r>
              <a:rPr lang="en-US" altLang="zh-CN" dirty="0" err="1"/>
              <a:t>n%q</a:t>
            </a:r>
            <a:r>
              <a:rPr lang="en-US" altLang="zh-CN" dirty="0"/>
              <a:t>==0}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A4E3-61FA-4B01-BCD3-DBEE9619DE9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非数值计算问题</a:t>
            </a:r>
            <a:r>
              <a:rPr lang="en-US" altLang="zh-CN" b="1" dirty="0"/>
              <a:t>1</a:t>
            </a:r>
            <a:r>
              <a:rPr lang="zh-CN" altLang="en-US" b="1" dirty="0"/>
              <a:t>：查找图书</a:t>
            </a:r>
            <a:endParaRPr lang="en-US" altLang="zh-CN" b="1" dirty="0"/>
          </a:p>
          <a:p>
            <a:r>
              <a:rPr lang="zh-CN" altLang="en-US" dirty="0"/>
              <a:t>输入：图书目录、查找关键字</a:t>
            </a:r>
            <a:endParaRPr lang="en-US" altLang="zh-CN" dirty="0"/>
          </a:p>
          <a:p>
            <a:r>
              <a:rPr lang="zh-CN" altLang="en-US" dirty="0"/>
              <a:t>输出：图书编号</a:t>
            </a:r>
            <a:endParaRPr lang="en-US" altLang="zh-CN" dirty="0"/>
          </a:p>
          <a:p>
            <a:r>
              <a:rPr lang="zh-CN" altLang="en-US" dirty="0"/>
              <a:t>数学模型：表（线性结构）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33A-DAB5-4B0D-A596-B22D4D8F3FDA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9692"/>
          <a:stretch/>
        </p:blipFill>
        <p:spPr>
          <a:xfrm>
            <a:off x="1265785" y="2513943"/>
            <a:ext cx="6612430" cy="36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非数值计算问题</a:t>
            </a:r>
            <a:r>
              <a:rPr lang="en-US" altLang="zh-CN" b="1" dirty="0"/>
              <a:t>2</a:t>
            </a:r>
            <a:r>
              <a:rPr lang="zh-CN" altLang="en-US" b="1" dirty="0"/>
              <a:t>：人机对弈</a:t>
            </a:r>
            <a:endParaRPr lang="en-US" altLang="zh-CN" b="1" dirty="0"/>
          </a:p>
          <a:p>
            <a:r>
              <a:rPr lang="zh-CN" altLang="en-US" dirty="0"/>
              <a:t>输入：当前棋盘格局</a:t>
            </a:r>
            <a:endParaRPr lang="en-US" altLang="zh-CN" dirty="0"/>
          </a:p>
          <a:p>
            <a:r>
              <a:rPr lang="zh-CN" altLang="en-US" dirty="0"/>
              <a:t>输出：最佳落子位置</a:t>
            </a:r>
            <a:endParaRPr lang="en-US" altLang="zh-CN" dirty="0"/>
          </a:p>
          <a:p>
            <a:r>
              <a:rPr lang="zh-CN" altLang="en-US" dirty="0"/>
              <a:t>数学模型：状态树（树形结构）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67C-259B-4A54-B96D-8CDC262A623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32245"/>
          <a:stretch/>
        </p:blipFill>
        <p:spPr>
          <a:xfrm>
            <a:off x="1971819" y="3425168"/>
            <a:ext cx="5200363" cy="22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4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非数值计算问题</a:t>
            </a:r>
            <a:r>
              <a:rPr lang="en-US" altLang="zh-CN" b="1" dirty="0"/>
              <a:t>3</a:t>
            </a:r>
            <a:r>
              <a:rPr lang="zh-CN" altLang="en-US" b="1" dirty="0"/>
              <a:t>：六度分隔</a:t>
            </a:r>
            <a:endParaRPr lang="en-US" altLang="zh-CN" b="1" dirty="0"/>
          </a:p>
          <a:p>
            <a:r>
              <a:rPr lang="zh-CN" altLang="en-US" dirty="0"/>
              <a:t>输入：人际关系</a:t>
            </a:r>
            <a:endParaRPr lang="en-US" altLang="zh-CN" dirty="0"/>
          </a:p>
          <a:p>
            <a:r>
              <a:rPr lang="zh-CN" altLang="en-US" dirty="0"/>
              <a:t>输出：最短路径</a:t>
            </a:r>
            <a:endParaRPr lang="en-US" altLang="zh-CN" dirty="0"/>
          </a:p>
          <a:p>
            <a:r>
              <a:rPr lang="zh-CN" altLang="en-US" dirty="0"/>
              <a:t>数学模型：社会网络（图状结构）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B716-F9F9-4F99-9C13-62AAC68ACE8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39" y="2375260"/>
            <a:ext cx="4917123" cy="35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7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非数值计算问题中的线性、树形、网状等数学模型统称为数据结构</a:t>
            </a:r>
            <a:endParaRPr lang="en-US" altLang="zh-CN" dirty="0"/>
          </a:p>
          <a:p>
            <a:r>
              <a:rPr lang="zh-CN" altLang="en-US" dirty="0"/>
              <a:t>程序设计 </a:t>
            </a:r>
            <a:r>
              <a:rPr lang="en-US" altLang="zh-CN" dirty="0"/>
              <a:t>= </a:t>
            </a:r>
            <a:r>
              <a:rPr lang="zh-CN" altLang="en-US" dirty="0"/>
              <a:t>数据结构 </a:t>
            </a:r>
            <a:r>
              <a:rPr lang="en-US" altLang="zh-CN" dirty="0"/>
              <a:t>+ </a:t>
            </a:r>
            <a:r>
              <a:rPr lang="zh-CN" altLang="en-US" dirty="0"/>
              <a:t>算法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AE7D-1FBD-4A6E-9D47-3881D1955357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1299"/>
          <a:stretch/>
        </p:blipFill>
        <p:spPr>
          <a:xfrm>
            <a:off x="2568037" y="1974837"/>
            <a:ext cx="4007927" cy="36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7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“数据结构”学科开创者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1B85-C203-423F-B107-5F4CA05A1064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Picture 6" descr="http://www-cs-faculty.stanford.edu/~uno/boxed-set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29" y="3249331"/>
            <a:ext cx="3399771" cy="284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-cs-faculty.stanford.edu/~uno/d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97" y="158932"/>
            <a:ext cx="2181233" cy="29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61119" y="1277731"/>
            <a:ext cx="3944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Donald E. Knuth (</a:t>
            </a:r>
            <a:r>
              <a:rPr lang="zh-CN" altLang="en-US" sz="2800" dirty="0"/>
              <a:t>高德纳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656739" y="3147341"/>
            <a:ext cx="4426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Art of Computer Programming (TAOCP)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157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概念与术语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(data)</a:t>
            </a:r>
            <a:r>
              <a:rPr lang="zh-CN" altLang="en-US" dirty="0"/>
              <a:t>：是对客观事物的符号表示，所有能输入到计算机中并被计算机程序处理的符号的总称</a:t>
            </a:r>
            <a:endParaRPr lang="en-US" altLang="zh-CN" dirty="0"/>
          </a:p>
          <a:p>
            <a:r>
              <a:rPr lang="zh-CN" altLang="en-US" dirty="0"/>
              <a:t>数据元素</a:t>
            </a:r>
            <a:r>
              <a:rPr lang="en-US" altLang="zh-CN" dirty="0"/>
              <a:t>(data element)</a:t>
            </a:r>
            <a:r>
              <a:rPr lang="zh-CN" altLang="en-US" dirty="0"/>
              <a:t>：数据的基本单位</a:t>
            </a:r>
            <a:endParaRPr lang="en-US" altLang="zh-CN" dirty="0"/>
          </a:p>
          <a:p>
            <a:pPr lvl="1"/>
            <a:r>
              <a:rPr lang="zh-CN" altLang="en-US" dirty="0"/>
              <a:t>数据项</a:t>
            </a:r>
            <a:r>
              <a:rPr lang="en-US" altLang="zh-CN" dirty="0"/>
              <a:t>(data item)</a:t>
            </a:r>
            <a:r>
              <a:rPr lang="zh-CN" altLang="en-US" dirty="0"/>
              <a:t>：数据的不可分割的最小单位</a:t>
            </a:r>
            <a:endParaRPr lang="en-US" altLang="zh-CN" dirty="0"/>
          </a:p>
          <a:p>
            <a:r>
              <a:rPr lang="zh-CN" altLang="en-US" dirty="0"/>
              <a:t>数据对象</a:t>
            </a:r>
            <a:r>
              <a:rPr lang="en-US" altLang="zh-CN" dirty="0"/>
              <a:t>(data object)</a:t>
            </a:r>
            <a:r>
              <a:rPr lang="zh-CN" altLang="en-US" dirty="0"/>
              <a:t>：性质相同的数据元素的集合</a:t>
            </a:r>
            <a:endParaRPr lang="en-US" altLang="zh-CN" dirty="0"/>
          </a:p>
          <a:p>
            <a:r>
              <a:rPr lang="zh-CN" altLang="en-US" dirty="0"/>
              <a:t>数据结构</a:t>
            </a:r>
            <a:r>
              <a:rPr lang="en-US" altLang="zh-CN" dirty="0"/>
              <a:t>(data structure)</a:t>
            </a:r>
            <a:r>
              <a:rPr lang="zh-CN" altLang="en-US" dirty="0"/>
              <a:t>：相互之间存在一种或多种特定关系的数据元素的集合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9B7F-C60E-4D2E-8AF4-0D39EF1710C2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1</a:t>
            </a:r>
            <a:r>
              <a:rPr lang="zh-CN" altLang="en-US"/>
              <a:t>章 数据结构导论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9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Courier New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2269</Words>
  <Application>Microsoft Office PowerPoint</Application>
  <PresentationFormat>全屏显示(4:3)</PresentationFormat>
  <Paragraphs>373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Office 主题</vt:lpstr>
      <vt:lpstr>《数据结构及其算法》</vt:lpstr>
      <vt:lpstr>第1章 数据结构导论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概念与术语</vt:lpstr>
      <vt:lpstr>PowerPoint 演示文稿</vt:lpstr>
      <vt:lpstr>PowerPoint 演示文稿</vt:lpstr>
      <vt:lpstr>PowerPoint 演示文稿</vt:lpstr>
      <vt:lpstr>1.2 抽象数据类型</vt:lpstr>
      <vt:lpstr>PowerPoint 演示文稿</vt:lpstr>
      <vt:lpstr>PowerPoint 演示文稿</vt:lpstr>
      <vt:lpstr>1.3 算法概述</vt:lpstr>
      <vt:lpstr>PowerPoint 演示文稿</vt:lpstr>
      <vt:lpstr>PowerPoint 演示文稿</vt:lpstr>
      <vt:lpstr>1.4 算法分析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本章复习提纲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Liu</dc:creator>
  <cp:lastModifiedBy>Liu Dong</cp:lastModifiedBy>
  <cp:revision>156</cp:revision>
  <dcterms:created xsi:type="dcterms:W3CDTF">2014-01-23T07:26:01Z</dcterms:created>
  <dcterms:modified xsi:type="dcterms:W3CDTF">2023-09-05T01:08:19Z</dcterms:modified>
</cp:coreProperties>
</file>