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348" r:id="rId2"/>
    <p:sldId id="306" r:id="rId3"/>
    <p:sldId id="359" r:id="rId4"/>
    <p:sldId id="309" r:id="rId5"/>
    <p:sldId id="361" r:id="rId6"/>
    <p:sldId id="363" r:id="rId7"/>
    <p:sldId id="365" r:id="rId8"/>
    <p:sldId id="366" r:id="rId9"/>
    <p:sldId id="367" r:id="rId10"/>
    <p:sldId id="368" r:id="rId11"/>
    <p:sldId id="369" r:id="rId12"/>
    <p:sldId id="317" r:id="rId13"/>
    <p:sldId id="370" r:id="rId14"/>
    <p:sldId id="320" r:id="rId15"/>
    <p:sldId id="319" r:id="rId16"/>
    <p:sldId id="371" r:id="rId17"/>
    <p:sldId id="322" r:id="rId18"/>
    <p:sldId id="372" r:id="rId19"/>
    <p:sldId id="373" r:id="rId20"/>
    <p:sldId id="394" r:id="rId21"/>
    <p:sldId id="327" r:id="rId22"/>
    <p:sldId id="374" r:id="rId23"/>
    <p:sldId id="330" r:id="rId24"/>
    <p:sldId id="331" r:id="rId25"/>
    <p:sldId id="375" r:id="rId26"/>
    <p:sldId id="376" r:id="rId27"/>
    <p:sldId id="334" r:id="rId28"/>
    <p:sldId id="377" r:id="rId29"/>
    <p:sldId id="335" r:id="rId30"/>
    <p:sldId id="378" r:id="rId31"/>
    <p:sldId id="379" r:id="rId32"/>
    <p:sldId id="380" r:id="rId33"/>
    <p:sldId id="337" r:id="rId34"/>
    <p:sldId id="381" r:id="rId35"/>
    <p:sldId id="382" r:id="rId36"/>
    <p:sldId id="343" r:id="rId37"/>
    <p:sldId id="383" r:id="rId38"/>
    <p:sldId id="384" r:id="rId39"/>
    <p:sldId id="345" r:id="rId40"/>
    <p:sldId id="346" r:id="rId41"/>
    <p:sldId id="347" r:id="rId42"/>
    <p:sldId id="351" r:id="rId43"/>
    <p:sldId id="385" r:id="rId44"/>
    <p:sldId id="390" r:id="rId45"/>
    <p:sldId id="352" r:id="rId46"/>
    <p:sldId id="353" r:id="rId47"/>
    <p:sldId id="391" r:id="rId48"/>
    <p:sldId id="392" r:id="rId49"/>
    <p:sldId id="393" r:id="rId50"/>
    <p:sldId id="395" r:id="rId51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404040"/>
    <a:srgbClr val="C0C0C0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957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41DF3-8B64-4208-85D2-A6804918149D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0489B-0982-4100-9757-3DD1CDA50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5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085BA-1C5D-476D-A2DB-8BD83F8363B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2111-4ADC-4255-8FAE-8F9A2DEC4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22111-4ADC-4255-8FAE-8F9A2DEC4B3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9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2000" y="720000"/>
            <a:ext cx="7920000" cy="1800000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0" y="2952000"/>
            <a:ext cx="7920000" cy="3240000"/>
          </a:xfrm>
          <a:solidFill>
            <a:schemeClr val="tx2">
              <a:alpha val="15000"/>
            </a:schemeClr>
          </a:solidFill>
        </p:spPr>
        <p:txBody>
          <a:bodyPr lIns="180000" tIns="180000" rIns="180000" bIns="180000"/>
          <a:lstStyle>
            <a:lvl1pPr marL="0" indent="0" algn="ctr">
              <a:buNone/>
              <a:defRPr sz="3200">
                <a:solidFill>
                  <a:schemeClr val="accent5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700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795C-28BB-433E-B712-34BC3212362A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098000"/>
            <a:ext cx="9144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65EB-426C-4112-8453-5E4D33F3A2E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C954-321C-4099-8FC7-9E742E621412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7920000" cy="720723"/>
          </a:xfrm>
          <a:prstGeom prst="rect">
            <a:avLst/>
          </a:prstGeom>
          <a:solidFill>
            <a:srgbClr val="3333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8280000" cy="5040000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00" y="6372000"/>
            <a:ext cx="1184628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404040"/>
                </a:solidFill>
              </a:defRPr>
            </a:lvl1pPr>
          </a:lstStyle>
          <a:p>
            <a:fld id="{7F9B1DDC-150A-41EA-BF52-8317BA8EC23F}" type="datetime1">
              <a:rPr lang="zh-CN" altLang="en-US" smtClean="0"/>
              <a:t>2023/9/5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24628" y="6372000"/>
            <a:ext cx="5799372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rgbClr val="404040"/>
                </a:solidFill>
              </a:defRPr>
            </a:lvl1pPr>
          </a:lstStyle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2000" y="6372000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404040"/>
                </a:solidFill>
              </a:defRPr>
            </a:lvl1pPr>
          </a:lstStyle>
          <a:p>
            <a:fld id="{24A57B6C-934B-48B6-B496-329E090EE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0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9" r:id="rId4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数据结构及其算法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001" y="2952000"/>
            <a:ext cx="7920000" cy="3240000"/>
          </a:xfrm>
        </p:spPr>
        <p:txBody>
          <a:bodyPr rIns="180000" anchor="ctr"/>
          <a:lstStyle/>
          <a:p>
            <a:r>
              <a:rPr lang="zh-CN" altLang="en-US" sz="2800" dirty="0"/>
              <a:t>刘 东</a:t>
            </a:r>
            <a:endParaRPr lang="en-US" altLang="zh-CN" sz="2800" dirty="0"/>
          </a:p>
          <a:p>
            <a:r>
              <a:rPr lang="zh-CN" altLang="en-US" sz="2800" dirty="0"/>
              <a:t>信息科学技术学院</a:t>
            </a:r>
            <a:endParaRPr lang="en-US" altLang="zh-CN" sz="2800" dirty="0"/>
          </a:p>
          <a:p>
            <a:r>
              <a:rPr lang="zh-CN" altLang="en-US" sz="2800" dirty="0"/>
              <a:t>中国科学技术大学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898833" y="25833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Structure and Algorithm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83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2.7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5260-DFAA-4E07-AF3D-41330997742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2000" y="847159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bool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ListEmpty_sq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000" y="2433914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3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2.9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思考：如何实现“找出顺序表中所有等于</a:t>
            </a:r>
            <a:r>
              <a:rPr lang="en-US" altLang="zh-CN" dirty="0"/>
              <a:t>e</a:t>
            </a:r>
            <a:r>
              <a:rPr lang="zh-CN" altLang="en-US" dirty="0"/>
              <a:t>的元素的位序”？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C546-64A0-42F6-9894-E22225A5343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88354"/>
            <a:ext cx="689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GetElem_sq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"Invalid </a:t>
            </a:r>
            <a:r>
              <a:rPr lang="en-US" altLang="zh-CN" kern="0" dirty="0" err="1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63578" y="1773184"/>
            <a:ext cx="42963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语言数组下标从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开始，与线性表的位序差</a:t>
            </a:r>
            <a:r>
              <a:rPr lang="en-US" altLang="zh-CN" sz="2400" dirty="0"/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2000" y="2790253"/>
            <a:ext cx="5376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5069794" cy="5868770"/>
          </a:xfrm>
        </p:spPr>
        <p:txBody>
          <a:bodyPr anchor="ctr"/>
          <a:lstStyle/>
          <a:p>
            <a:r>
              <a:rPr lang="zh-CN" altLang="en-US" dirty="0"/>
              <a:t>插入元素：</a:t>
            </a:r>
            <a:r>
              <a:rPr lang="en-US" altLang="zh-CN" dirty="0" err="1"/>
              <a:t>ListInsert</a:t>
            </a:r>
            <a:r>
              <a:rPr lang="en-US" altLang="zh-CN" dirty="0"/>
              <a:t>(&amp;</a:t>
            </a:r>
            <a:r>
              <a:rPr lang="en-US" altLang="zh-CN" dirty="0" err="1"/>
              <a:t>L,i,e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数学描述：将线性表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,a</a:t>
            </a:r>
            <a:r>
              <a:rPr lang="en-US" altLang="zh-CN" baseline="-25000" dirty="0"/>
              <a:t>i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变为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,e,a</a:t>
            </a:r>
            <a:r>
              <a:rPr lang="en-US" altLang="zh-CN" baseline="-25000" dirty="0"/>
              <a:t>i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顺序表实现插入时，必须移动元素才能“腾出”所需的存储空间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10D8-D359-4C91-93B0-0D86DC89921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0797"/>
          <a:stretch/>
        </p:blipFill>
        <p:spPr>
          <a:xfrm>
            <a:off x="5501794" y="1315654"/>
            <a:ext cx="3210206" cy="4036284"/>
          </a:xfrm>
          <a:prstGeom prst="rect">
            <a:avLst/>
          </a:prstGeom>
        </p:spPr>
      </p:pic>
      <p:sp>
        <p:nvSpPr>
          <p:cNvPr id="10" name="右弧形箭头 9"/>
          <p:cNvSpPr/>
          <p:nvPr/>
        </p:nvSpPr>
        <p:spPr>
          <a:xfrm>
            <a:off x="7167154" y="4500738"/>
            <a:ext cx="156755" cy="3831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7167154" y="4141356"/>
            <a:ext cx="156755" cy="3831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7167154" y="3781973"/>
            <a:ext cx="156755" cy="3831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>
            <a:off x="7167154" y="3421885"/>
            <a:ext cx="156755" cy="3831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2.10 </a:t>
            </a:r>
            <a:r>
              <a:rPr lang="zh-CN" altLang="en-US" dirty="0"/>
              <a:t>顺序表插入元素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2149-82DF-49E3-9C12-07C946E2053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94233"/>
            <a:ext cx="8036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"Invalid </a:t>
            </a:r>
            <a:r>
              <a:rPr lang="en-US" altLang="zh-CN" kern="0" dirty="0" err="1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Increment(L,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3126441"/>
            <a:ext cx="6769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Increment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inc_size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inc_size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inc_size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82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359230"/>
                <a:ext cx="8280000" cy="5868770"/>
              </a:xfrm>
            </p:spPr>
            <p:txBody>
              <a:bodyPr/>
              <a:lstStyle/>
              <a:p>
                <a:r>
                  <a:rPr lang="zh-CN" altLang="en-US" dirty="0"/>
                  <a:t>算法分析</a:t>
                </a:r>
                <a:endParaRPr lang="en-US" altLang="zh-CN" dirty="0"/>
              </a:p>
              <a:p>
                <a:r>
                  <a:rPr lang="zh-CN" altLang="en-US" dirty="0"/>
                  <a:t>移动元素的次数为</a:t>
                </a:r>
                <a:r>
                  <a:rPr lang="en-US" altLang="zh-CN" dirty="0"/>
                  <a:t>n-i+1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时间复杂度取决于输入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最坏：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次，</a:t>
                </a:r>
                <a:r>
                  <a:rPr lang="en-US" altLang="zh-CN" dirty="0"/>
                  <a:t>O(n)</a:t>
                </a:r>
              </a:p>
              <a:p>
                <a:pPr lvl="1"/>
                <a:r>
                  <a:rPr lang="zh-CN" altLang="en-US" dirty="0"/>
                  <a:t>平均：假设等概率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O(n)</a:t>
                </a:r>
              </a:p>
              <a:p>
                <a:r>
                  <a:rPr lang="zh-CN" altLang="en-US" dirty="0"/>
                  <a:t>如果需要扩容，时间复杂度再加上</a:t>
                </a:r>
                <a:r>
                  <a:rPr lang="en-US" altLang="zh-CN" dirty="0"/>
                  <a:t>O(n)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359230"/>
                <a:ext cx="8280000" cy="5868770"/>
              </a:xfrm>
              <a:blipFill rotWithShape="0">
                <a:blip r:embed="rId2"/>
                <a:stretch>
                  <a:fillRect l="-1546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53F1-32C4-41F9-82AA-2B474E6E62D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452282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2000" y="3818965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a[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7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4636389" cy="5868770"/>
          </a:xfrm>
        </p:spPr>
        <p:txBody>
          <a:bodyPr anchor="ctr"/>
          <a:lstStyle/>
          <a:p>
            <a:r>
              <a:rPr lang="zh-CN" altLang="en-US" dirty="0"/>
              <a:t>删除元素：</a:t>
            </a:r>
            <a:r>
              <a:rPr lang="en-US" altLang="zh-CN" dirty="0" err="1"/>
              <a:t>ListDelete</a:t>
            </a:r>
            <a:r>
              <a:rPr lang="en-US" altLang="zh-CN" dirty="0"/>
              <a:t>(&amp;L,</a:t>
            </a:r>
            <a:r>
              <a:rPr lang="en-US" altLang="zh-CN" dirty="0" err="1"/>
              <a:t>i</a:t>
            </a:r>
            <a:r>
              <a:rPr lang="en-US" altLang="zh-CN" dirty="0"/>
              <a:t>,&amp;e)</a:t>
            </a:r>
          </a:p>
          <a:p>
            <a:r>
              <a:rPr lang="zh-CN" altLang="en-US" dirty="0"/>
              <a:t>数学描述：将线性表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,a</a:t>
            </a:r>
            <a:r>
              <a:rPr lang="en-US" altLang="zh-CN" baseline="-25000" dirty="0"/>
              <a:t>i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变为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并令</a:t>
            </a:r>
            <a:r>
              <a:rPr lang="en-US" altLang="zh-CN" dirty="0"/>
              <a:t>e=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endParaRPr lang="en-US" altLang="zh-CN" dirty="0"/>
          </a:p>
          <a:p>
            <a:r>
              <a:rPr lang="zh-CN" altLang="en-US" dirty="0"/>
              <a:t>顺序表实现删除时，必须移动元素来“填补”不用的存储空间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65C4-ABEA-49C5-BB51-CFF01186894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0395"/>
          <a:stretch/>
        </p:blipFill>
        <p:spPr>
          <a:xfrm>
            <a:off x="5068389" y="1373675"/>
            <a:ext cx="3239588" cy="4106006"/>
          </a:xfrm>
          <a:prstGeom prst="rect">
            <a:avLst/>
          </a:prstGeom>
        </p:spPr>
      </p:pic>
      <p:sp>
        <p:nvSpPr>
          <p:cNvPr id="7" name="左弧形箭头 6"/>
          <p:cNvSpPr/>
          <p:nvPr/>
        </p:nvSpPr>
        <p:spPr>
          <a:xfrm flipH="1" flipV="1">
            <a:off x="6688183" y="3153403"/>
            <a:ext cx="209006" cy="365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左弧形箭头 7"/>
          <p:cNvSpPr/>
          <p:nvPr/>
        </p:nvSpPr>
        <p:spPr>
          <a:xfrm flipH="1" flipV="1">
            <a:off x="6688183" y="3519163"/>
            <a:ext cx="209006" cy="365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左弧形箭头 8"/>
          <p:cNvSpPr/>
          <p:nvPr/>
        </p:nvSpPr>
        <p:spPr>
          <a:xfrm flipH="1" flipV="1">
            <a:off x="6688183" y="3884923"/>
            <a:ext cx="209006" cy="365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左弧形箭头 9"/>
          <p:cNvSpPr/>
          <p:nvPr/>
        </p:nvSpPr>
        <p:spPr>
          <a:xfrm flipH="1" flipV="1">
            <a:off x="6688183" y="4250683"/>
            <a:ext cx="209006" cy="3657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2.12 </a:t>
            </a:r>
            <a:r>
              <a:rPr lang="zh-CN" altLang="en-US" dirty="0"/>
              <a:t>顺序表删除元素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0AA2-EC6B-46CD-A431-495D6A9EE4E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176618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"Invalid </a:t>
            </a:r>
            <a:r>
              <a:rPr lang="en-US" altLang="zh-CN" kern="0" dirty="0" err="1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7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359230"/>
                <a:ext cx="8280000" cy="5868770"/>
              </a:xfrm>
            </p:spPr>
            <p:txBody>
              <a:bodyPr/>
              <a:lstStyle/>
              <a:p>
                <a:r>
                  <a:rPr lang="zh-CN" altLang="en-US" dirty="0"/>
                  <a:t>算法分析</a:t>
                </a:r>
                <a:endParaRPr lang="en-US" altLang="zh-CN" dirty="0"/>
              </a:p>
              <a:p>
                <a:r>
                  <a:rPr lang="zh-CN" altLang="en-US" dirty="0"/>
                  <a:t>移动元素的次数为</a:t>
                </a:r>
                <a:r>
                  <a:rPr lang="en-US" altLang="zh-CN" dirty="0"/>
                  <a:t>n-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时间复杂度取决于输入</a:t>
                </a:r>
                <a:r>
                  <a:rPr lang="en-US" altLang="zh-CN" dirty="0" err="1"/>
                  <a:t>i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最坏：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次，</a:t>
                </a:r>
                <a:r>
                  <a:rPr lang="en-US" altLang="zh-CN" dirty="0"/>
                  <a:t>O(n)</a:t>
                </a:r>
              </a:p>
              <a:p>
                <a:pPr lvl="1"/>
                <a:r>
                  <a:rPr lang="zh-CN" altLang="en-US" dirty="0"/>
                  <a:t>平均：假设等概率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O(n)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359230"/>
                <a:ext cx="8280000" cy="5868770"/>
              </a:xfrm>
              <a:blipFill rotWithShape="0">
                <a:blip r:embed="rId2"/>
                <a:stretch>
                  <a:fillRect l="-1546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C993-D76C-40B4-95E1-A7F6C7B847A9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00" y="1405214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j)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[j];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41652" y="3944979"/>
            <a:ext cx="7460697" cy="2308324"/>
            <a:chOff x="1206137" y="4119155"/>
            <a:chExt cx="7460697" cy="2308324"/>
          </a:xfrm>
        </p:grpSpPr>
        <p:sp>
          <p:nvSpPr>
            <p:cNvPr id="6" name="文本框 5"/>
            <p:cNvSpPr txBox="1"/>
            <p:nvPr/>
          </p:nvSpPr>
          <p:spPr>
            <a:xfrm>
              <a:off x="1206137" y="4119155"/>
              <a:ext cx="7380000" cy="2308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思考：如果将顺序表的实现修改为</a:t>
              </a:r>
              <a:endParaRPr lang="en-US" altLang="zh-CN" sz="2400" dirty="0"/>
            </a:p>
            <a:p>
              <a:endParaRPr lang="en-US" altLang="zh-CN" sz="2400" dirty="0"/>
            </a:p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zh-CN" altLang="en-US" sz="2400" dirty="0"/>
                <a:t>则在频繁插入删除元素时，会有什么问题？</a:t>
              </a:r>
              <a:endParaRPr lang="en-US" altLang="zh-CN" sz="2400" dirty="0"/>
            </a:p>
            <a:p>
              <a:r>
                <a:rPr lang="zh-CN" altLang="en-US" sz="2400" dirty="0"/>
                <a:t>能不能不记录“当前分配内存大小”这个信息？</a:t>
              </a:r>
              <a:endParaRPr lang="en-US" altLang="zh-CN" sz="2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6137" y="4488486"/>
              <a:ext cx="7460697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b="1" kern="0" dirty="0" err="1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typedef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kern="0" dirty="0" err="1">
                  <a:solidFill>
                    <a:srgbClr val="00800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struct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{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kern="0" dirty="0" err="1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ElemType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kern="0" dirty="0">
                  <a:solidFill>
                    <a:srgbClr val="666666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kern="0" dirty="0" err="1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elem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en-US" altLang="zh-CN" i="1" kern="0" dirty="0">
                  <a:solidFill>
                    <a:srgbClr val="4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i="1" kern="0" dirty="0">
                  <a:solidFill>
                    <a:srgbClr val="4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基地址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kern="0" dirty="0" err="1">
                  <a:solidFill>
                    <a:srgbClr val="B0004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length;     </a:t>
              </a:r>
              <a:r>
                <a:rPr lang="en-US" altLang="zh-CN" i="1" kern="0" dirty="0">
                  <a:solidFill>
                    <a:srgbClr val="4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i="1" kern="0" dirty="0">
                  <a:solidFill>
                    <a:srgbClr val="4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当前线性表长度，</a:t>
              </a:r>
              <a:r>
                <a:rPr lang="zh-CN" altLang="en-US" b="1" i="1" u="sng" kern="0" dirty="0">
                  <a:solidFill>
                    <a:srgbClr val="4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同时也是</a:t>
              </a:r>
              <a:r>
                <a:rPr lang="zh-CN" altLang="en-US" i="1" kern="0" dirty="0">
                  <a:solidFill>
                    <a:srgbClr val="408080"/>
                  </a:solidFill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当前分配内存大小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 </a:t>
              </a:r>
              <a:r>
                <a:rPr lang="en-US" altLang="zh-CN" kern="0" dirty="0" err="1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SqList</a:t>
              </a:r>
              <a:r>
                <a:rPr lang="en-US" altLang="zh-CN" kern="0" dirty="0"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</a:t>
              </a:r>
              <a:endPara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1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顺序表实现算法</a:t>
            </a:r>
            <a:r>
              <a:rPr lang="en-US" altLang="zh-CN" dirty="0"/>
              <a:t>2.1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035D-F6A7-4F09-896A-F3ACFBE7200A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001806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(List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List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ListEmpty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e);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(La, e))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e);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DestroyList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3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2.13 </a:t>
            </a:r>
            <a:r>
              <a:rPr lang="zh-CN" altLang="en-US" dirty="0"/>
              <a:t>顺序表求并集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针对特定存储结构的算法不具备通用性，但往往效率更高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1E42-B824-4083-AD80-2DE942A1C0E2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87501"/>
            <a:ext cx="575670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Increment(La,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Lb.listsize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线性表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线性表的基本概念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线性表的顺序表示</a:t>
            </a:r>
            <a:endParaRPr lang="en-US" altLang="zh-CN" dirty="0"/>
          </a:p>
          <a:p>
            <a:r>
              <a:rPr lang="en-US" altLang="zh-CN" dirty="0"/>
              <a:t>2.3 </a:t>
            </a:r>
            <a:r>
              <a:rPr lang="zh-CN" altLang="en-US" dirty="0"/>
              <a:t>线性表的链式表示</a:t>
            </a:r>
            <a:endParaRPr lang="en-US" altLang="zh-CN" dirty="0"/>
          </a:p>
          <a:p>
            <a:r>
              <a:rPr lang="en-US" altLang="zh-CN" dirty="0"/>
              <a:t>2.4 </a:t>
            </a:r>
            <a:r>
              <a:rPr lang="zh-CN" altLang="en-US" dirty="0"/>
              <a:t>线性结构的深入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C489-86C0-4753-B832-7EC78B92BAF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3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2.25~2.27 </a:t>
            </a:r>
            <a:r>
              <a:rPr lang="zh-CN" altLang="en-US" dirty="0"/>
              <a:t>交换顺序表的前</a:t>
            </a:r>
            <a:r>
              <a:rPr lang="en-US" altLang="zh-CN" dirty="0"/>
              <a:t>m</a:t>
            </a:r>
            <a:r>
              <a:rPr lang="zh-CN" altLang="en-US" dirty="0"/>
              <a:t>个元素和后</a:t>
            </a:r>
            <a:r>
              <a:rPr lang="en-US" altLang="zh-CN" dirty="0"/>
              <a:t>n</a:t>
            </a:r>
            <a:r>
              <a:rPr lang="zh-CN" altLang="en-US" dirty="0"/>
              <a:t>个元素，要求算法空间复杂度尽可能低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2.25</a:t>
            </a:r>
          </a:p>
          <a:p>
            <a:pPr lvl="1"/>
            <a:r>
              <a:rPr lang="zh-CN" altLang="en-US" dirty="0"/>
              <a:t>对每个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en-US" altLang="zh-CN" dirty="0"/>
              <a:t> (k=1…n)</a:t>
            </a:r>
            <a:r>
              <a:rPr lang="zh-CN" altLang="en-US" dirty="0"/>
              <a:t>，暂存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endParaRPr lang="en-US" altLang="zh-CN" baseline="-25000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=1…m)</a:t>
            </a:r>
            <a:r>
              <a:rPr lang="zh-CN" altLang="en-US" dirty="0"/>
              <a:t>逐个后移一位</a:t>
            </a:r>
            <a:endParaRPr lang="en-US" altLang="zh-CN" dirty="0"/>
          </a:p>
          <a:p>
            <a:pPr lvl="1"/>
            <a:r>
              <a:rPr lang="zh-CN" altLang="en-US" dirty="0"/>
              <a:t>将暂存的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zh-CN" altLang="en-US" dirty="0"/>
              <a:t>放到合适位置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2.26</a:t>
            </a:r>
          </a:p>
          <a:p>
            <a:pPr lvl="1"/>
            <a:r>
              <a:rPr lang="zh-CN" altLang="en-US" dirty="0"/>
              <a:t>逆置顺序表，即交换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en-US" altLang="zh-CN" baseline="-25000" dirty="0"/>
              <a:t>n+1-i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=1…n)</a:t>
            </a:r>
          </a:p>
          <a:p>
            <a:r>
              <a:rPr lang="zh-CN" altLang="en-US" dirty="0"/>
              <a:t>算法</a:t>
            </a:r>
            <a:r>
              <a:rPr lang="en-US" altLang="zh-CN" dirty="0"/>
              <a:t>2.27</a:t>
            </a:r>
          </a:p>
          <a:p>
            <a:pPr lvl="1"/>
            <a:r>
              <a:rPr lang="zh-CN" altLang="en-US" dirty="0"/>
              <a:t>逆置原表</a:t>
            </a:r>
            <a:endParaRPr lang="en-US" altLang="zh-CN" dirty="0"/>
          </a:p>
          <a:p>
            <a:pPr lvl="1"/>
            <a:r>
              <a:rPr lang="zh-CN" altLang="en-US" dirty="0"/>
              <a:t>逆置前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1"/>
            <a:r>
              <a:rPr lang="zh-CN" altLang="en-US" dirty="0"/>
              <a:t>逆置后</a:t>
            </a:r>
            <a:r>
              <a:rPr lang="en-US" altLang="zh-CN" dirty="0"/>
              <a:t>m</a:t>
            </a:r>
            <a:r>
              <a:rPr lang="zh-CN" altLang="en-US" dirty="0"/>
              <a:t>个元素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FED-6014-4F7A-BEF6-96570831130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1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顺序表的特点</a:t>
            </a:r>
            <a:endParaRPr lang="en-US" altLang="zh-CN" b="1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随机存取：访问任一元素的时间复杂度均为</a:t>
            </a:r>
            <a:r>
              <a:rPr lang="en-US" altLang="zh-CN" dirty="0"/>
              <a:t>O(1)</a:t>
            </a:r>
          </a:p>
          <a:p>
            <a:pPr lvl="1"/>
            <a:r>
              <a:rPr lang="zh-CN" altLang="en-US" dirty="0"/>
              <a:t>逻辑相邻</a:t>
            </a:r>
            <a:r>
              <a:rPr lang="en-US" altLang="zh-CN" dirty="0"/>
              <a:t>&lt;-&gt;</a:t>
            </a:r>
            <a:r>
              <a:rPr lang="zh-CN" altLang="en-US" dirty="0"/>
              <a:t>物理相邻，便于查找前驱、后继</a:t>
            </a:r>
            <a:endParaRPr lang="en-US" altLang="zh-CN" dirty="0"/>
          </a:p>
          <a:p>
            <a:pPr lvl="1"/>
            <a:r>
              <a:rPr lang="zh-CN" altLang="en-US" dirty="0"/>
              <a:t>没有额外存储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插入、删除元素复杂：时间复杂度为</a:t>
            </a:r>
            <a:r>
              <a:rPr lang="en-US" altLang="zh-CN" dirty="0"/>
              <a:t>O(n)</a:t>
            </a:r>
            <a:r>
              <a:rPr lang="zh-CN" altLang="en-US" dirty="0"/>
              <a:t>，且需要移动元素</a:t>
            </a:r>
            <a:endParaRPr lang="en-US" altLang="zh-CN" dirty="0"/>
          </a:p>
          <a:p>
            <a:pPr lvl="1"/>
            <a:r>
              <a:rPr lang="zh-CN" altLang="en-US" dirty="0"/>
              <a:t>预分配空间不易确定：分配少了会发生频繁的重新分配，分配多了会浪费</a:t>
            </a:r>
            <a:endParaRPr lang="en-US" altLang="zh-CN" dirty="0"/>
          </a:p>
          <a:p>
            <a:r>
              <a:rPr lang="en-US" altLang="zh-CN" i="1" dirty="0"/>
              <a:t>C++</a:t>
            </a:r>
            <a:r>
              <a:rPr lang="zh-CN" altLang="en-US" i="1" dirty="0"/>
              <a:t>中的</a:t>
            </a:r>
            <a:r>
              <a:rPr lang="en-US" altLang="zh-CN" i="1" dirty="0"/>
              <a:t>vector</a:t>
            </a:r>
            <a:r>
              <a:rPr lang="zh-CN" altLang="en-US" i="1" dirty="0"/>
              <a:t>类是顺序表的一种实现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A29-09E3-4E89-A380-ED064824279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17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链表：用一组任意的存储单元存储线性表的数据元素，用指针</a:t>
            </a:r>
            <a:r>
              <a:rPr lang="en-US" altLang="zh-CN" dirty="0"/>
              <a:t>(pointer)</a:t>
            </a:r>
            <a:r>
              <a:rPr lang="zh-CN" altLang="en-US" dirty="0"/>
              <a:t>或称链</a:t>
            </a:r>
            <a:r>
              <a:rPr lang="en-US" altLang="zh-CN" dirty="0"/>
              <a:t>(link)</a:t>
            </a:r>
            <a:r>
              <a:rPr lang="zh-CN" altLang="en-US" dirty="0"/>
              <a:t>来表示元素之间的逻辑关系</a:t>
            </a:r>
            <a:endParaRPr lang="en-US" altLang="zh-CN" dirty="0"/>
          </a:p>
          <a:p>
            <a:r>
              <a:rPr lang="zh-CN" altLang="en-US" dirty="0"/>
              <a:t>单链表：每个数据元素附加一个指针来指向其直接后继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D3F6-5B98-4AF3-AA52-93DB5577414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950201" y="2905388"/>
            <a:ext cx="2339546" cy="913031"/>
            <a:chOff x="5123935" y="1813693"/>
            <a:chExt cx="2339546" cy="913031"/>
          </a:xfrm>
        </p:grpSpPr>
        <p:sp>
          <p:nvSpPr>
            <p:cNvPr id="8" name="矩形 7"/>
            <p:cNvSpPr/>
            <p:nvPr/>
          </p:nvSpPr>
          <p:spPr>
            <a:xfrm>
              <a:off x="5123935" y="2183027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数据域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293708" y="2183026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指针域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70542" y="18136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结点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b="17800"/>
          <a:stretch/>
        </p:blipFill>
        <p:spPr>
          <a:xfrm>
            <a:off x="344592" y="3799954"/>
            <a:ext cx="4314227" cy="24932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37" y="5024605"/>
            <a:ext cx="4213198" cy="126862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6744" y="423427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头指针</a:t>
            </a:r>
            <a:r>
              <a:rPr lang="zh-CN" altLang="en-US" dirty="0"/>
              <a:t>：第一个结点的地址</a:t>
            </a:r>
            <a:endParaRPr lang="en-US" altLang="zh-CN" dirty="0"/>
          </a:p>
          <a:p>
            <a:r>
              <a:rPr lang="zh-CN" altLang="en-US" dirty="0"/>
              <a:t>最后一个结点的指针域为</a:t>
            </a:r>
            <a:r>
              <a:rPr lang="en-US" altLang="zh-CN" dirty="0">
                <a:solidFill>
                  <a:schemeClr val="accent5"/>
                </a:solidFill>
              </a:rPr>
              <a:t>NULL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b="1" dirty="0"/>
              <a:t>单链表的实现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5"/>
                </a:solidFill>
              </a:rPr>
              <a:t>注意</a:t>
            </a:r>
            <a:r>
              <a:rPr lang="zh-CN" altLang="en-US" dirty="0"/>
              <a:t>：头指针和结点中的指针类型是一样的</a:t>
            </a:r>
            <a:endParaRPr lang="en-US" altLang="zh-CN" dirty="0"/>
          </a:p>
          <a:p>
            <a:r>
              <a:rPr lang="en-US" altLang="zh-CN" dirty="0" err="1"/>
              <a:t>LinkList</a:t>
            </a:r>
            <a:r>
              <a:rPr lang="en-US" altLang="zh-CN" dirty="0"/>
              <a:t> p; // p</a:t>
            </a:r>
            <a:r>
              <a:rPr lang="zh-CN" altLang="en-US" dirty="0"/>
              <a:t>指向一个结点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p-&gt;data</a:t>
            </a:r>
            <a:r>
              <a:rPr lang="zh-CN" altLang="en-US" dirty="0"/>
              <a:t>是该结点的数据域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p-&gt;next</a:t>
            </a:r>
            <a:r>
              <a:rPr lang="zh-CN" altLang="en-US" dirty="0"/>
              <a:t>是该结点的指针域，指向下一个结点</a:t>
            </a:r>
            <a:endParaRPr lang="en-US" altLang="zh-CN" dirty="0"/>
          </a:p>
          <a:p>
            <a:r>
              <a:rPr lang="zh-CN" altLang="en-US" dirty="0"/>
              <a:t>生成一个结点：</a:t>
            </a:r>
            <a:r>
              <a:rPr lang="en-US" altLang="zh-CN" dirty="0"/>
              <a:t>p = new </a:t>
            </a:r>
            <a:r>
              <a:rPr lang="en-US" altLang="zh-CN" dirty="0" err="1"/>
              <a:t>LNode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回收一个结点：</a:t>
            </a:r>
            <a:r>
              <a:rPr lang="en-US" altLang="zh-CN" dirty="0"/>
              <a:t>delete p;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0695-2B14-4D3F-98A5-3BC8EF3C8EB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30959" y="1668686"/>
            <a:ext cx="2970227" cy="641182"/>
            <a:chOff x="5741773" y="2975228"/>
            <a:chExt cx="2970227" cy="641182"/>
          </a:xfrm>
        </p:grpSpPr>
        <p:sp>
          <p:nvSpPr>
            <p:cNvPr id="7" name="矩形 6"/>
            <p:cNvSpPr/>
            <p:nvPr/>
          </p:nvSpPr>
          <p:spPr>
            <a:xfrm>
              <a:off x="6372454" y="3072713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542227" y="3072712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endCxn id="7" idx="1"/>
            </p:cNvCxnSpPr>
            <p:nvPr/>
          </p:nvCxnSpPr>
          <p:spPr>
            <a:xfrm>
              <a:off x="5741773" y="3344562"/>
              <a:ext cx="630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895851" y="29752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32000" y="1069050"/>
            <a:ext cx="4273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数据域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指针域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9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头结点：有时在链表的第一个数据元素之前附设的一个结点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可以在该结点中存储信息，例如链表的长度</a:t>
            </a:r>
            <a:endParaRPr lang="en-US" altLang="zh-CN" dirty="0"/>
          </a:p>
          <a:p>
            <a:pPr lvl="1"/>
            <a:r>
              <a:rPr lang="zh-CN" altLang="en-US" dirty="0"/>
              <a:t>可以简化程序</a:t>
            </a:r>
            <a:endParaRPr lang="en-US" altLang="zh-CN" dirty="0"/>
          </a:p>
          <a:p>
            <a:r>
              <a:rPr lang="zh-CN" altLang="en-US" dirty="0"/>
              <a:t>带头结点的单链表，是否为空？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L-&gt;next==NULL</a:t>
            </a:r>
          </a:p>
          <a:p>
            <a:r>
              <a:rPr lang="zh-CN" altLang="en-US" dirty="0"/>
              <a:t>不带头结点的单链表，是否为空？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L==NULL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FBA7-97F3-4537-9EB4-8455A925471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51542"/>
          <a:stretch/>
        </p:blipFill>
        <p:spPr>
          <a:xfrm>
            <a:off x="2003144" y="4486689"/>
            <a:ext cx="5137711" cy="8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b="1" dirty="0"/>
              <a:t>单链表基本操作的实现</a:t>
            </a:r>
            <a:endParaRPr lang="en-US" altLang="zh-CN" b="1" dirty="0"/>
          </a:p>
          <a:p>
            <a:r>
              <a:rPr lang="zh-CN" altLang="en-US" dirty="0"/>
              <a:t>算法</a:t>
            </a:r>
            <a:r>
              <a:rPr lang="en-US" altLang="zh-CN" dirty="0"/>
              <a:t>2.14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2.15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dirty="0" err="1"/>
              <a:t>DestroyList</a:t>
            </a:r>
            <a:r>
              <a:rPr lang="en-US" altLang="zh-CN" dirty="0"/>
              <a:t>(&amp;L)</a:t>
            </a:r>
            <a:r>
              <a:rPr lang="zh-CN" altLang="en-US" dirty="0"/>
              <a:t>如何实现？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9FEF-D4E3-42E5-878C-384FBB34FBA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364872"/>
            <a:ext cx="398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InitList_L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2776817"/>
            <a:ext cx="3983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查找元素的位序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链表没有随机存储性质，位序不便使用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2.16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0316-BA38-4288-A5A9-FE9D20910AC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297637"/>
            <a:ext cx="55034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4215661"/>
            <a:ext cx="6009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LocateElem_L2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1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链表插入元素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给定位序插入元素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5761-E531-4F61-A846-95E6AFE55EA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12000" y="915768"/>
            <a:ext cx="2970227" cy="641182"/>
            <a:chOff x="5741773" y="2975228"/>
            <a:chExt cx="2970227" cy="641182"/>
          </a:xfrm>
        </p:grpSpPr>
        <p:sp>
          <p:nvSpPr>
            <p:cNvPr id="7" name="矩形 6"/>
            <p:cNvSpPr/>
            <p:nvPr/>
          </p:nvSpPr>
          <p:spPr>
            <a:xfrm>
              <a:off x="6372454" y="3072713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baseline="-25000" dirty="0"/>
                <a:t>i-1</a:t>
              </a:r>
              <a:endParaRPr lang="zh-CN" altLang="en-US" baseline="-25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542227" y="3072712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endCxn id="7" idx="1"/>
            </p:cNvCxnSpPr>
            <p:nvPr/>
          </p:nvCxnSpPr>
          <p:spPr>
            <a:xfrm>
              <a:off x="5741773" y="3344562"/>
              <a:ext cx="630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95851" y="29752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447513" y="1013253"/>
            <a:ext cx="1169773" cy="543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endParaRPr lang="zh-CN" altLang="en-US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6617286" y="1013252"/>
            <a:ext cx="1169773" cy="543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4209535" y="1285100"/>
            <a:ext cx="123797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086886" y="1813005"/>
            <a:ext cx="2970227" cy="641182"/>
            <a:chOff x="5741773" y="2975228"/>
            <a:chExt cx="2970227" cy="641182"/>
          </a:xfrm>
        </p:grpSpPr>
        <p:sp>
          <p:nvSpPr>
            <p:cNvPr id="17" name="矩形 16"/>
            <p:cNvSpPr/>
            <p:nvPr/>
          </p:nvSpPr>
          <p:spPr>
            <a:xfrm>
              <a:off x="6372454" y="3072713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542227" y="3072712"/>
              <a:ext cx="1169773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endCxn id="17" idx="1"/>
            </p:cNvCxnSpPr>
            <p:nvPr/>
          </p:nvCxnSpPr>
          <p:spPr>
            <a:xfrm>
              <a:off x="5741773" y="3344562"/>
              <a:ext cx="630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895851" y="29752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>
            <a:off x="7514367" y="1285100"/>
            <a:ext cx="123797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51270" y="101325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757098" y="101325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7" name="直接箭头连接符 26"/>
          <p:cNvCxnSpPr>
            <a:endCxn id="12" idx="2"/>
          </p:cNvCxnSpPr>
          <p:nvPr/>
        </p:nvCxnSpPr>
        <p:spPr>
          <a:xfrm flipV="1">
            <a:off x="5753463" y="1556950"/>
            <a:ext cx="278937" cy="625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7" idx="0"/>
          </p:cNvCxnSpPr>
          <p:nvPr/>
        </p:nvCxnSpPr>
        <p:spPr>
          <a:xfrm>
            <a:off x="4209535" y="1285099"/>
            <a:ext cx="92919" cy="625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47646" y="4020905"/>
            <a:ext cx="276870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O(n)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17505" y="5535503"/>
            <a:ext cx="590899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思考：如果</a:t>
            </a:r>
            <a:r>
              <a:rPr lang="en-US" altLang="zh-CN" sz="2400" dirty="0"/>
              <a:t>L</a:t>
            </a:r>
            <a:r>
              <a:rPr lang="zh-CN" altLang="en-US" sz="2400" dirty="0"/>
              <a:t>带头结点，要做怎样的修改？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2000" y="2859992"/>
            <a:ext cx="66431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"Invalid </a:t>
            </a:r>
            <a:r>
              <a:rPr lang="en-US" altLang="zh-CN" kern="0" dirty="0" err="1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value"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给定指针插入元素（后插）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2.17 </a:t>
            </a:r>
            <a:r>
              <a:rPr lang="zh-CN" altLang="en-US" dirty="0"/>
              <a:t>给定指针插入元素（前插）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534-9902-445D-8F5A-5E7EB31E21C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2884393"/>
            <a:ext cx="67698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p) 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"Invalid p value"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968187"/>
            <a:ext cx="676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p-&gt;next;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p-&gt;next =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1343" y="4009263"/>
            <a:ext cx="48013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思考：前插能否借助后插来实现？</a:t>
            </a:r>
          </a:p>
        </p:txBody>
      </p:sp>
    </p:spTree>
    <p:extLst>
      <p:ext uri="{BB962C8B-B14F-4D97-AF65-F5344CB8AC3E}">
        <p14:creationId xmlns:p14="http://schemas.microsoft.com/office/powerpoint/2010/main" val="10994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链表删除元素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2.18 </a:t>
            </a:r>
            <a:r>
              <a:rPr lang="zh-CN" altLang="en-US" dirty="0"/>
              <a:t>给定指针删除元素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A64D-A945-4DBC-9787-FABADE9BE6F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37780" y="1027310"/>
            <a:ext cx="2214681" cy="634613"/>
            <a:chOff x="5853620" y="2438099"/>
            <a:chExt cx="2214681" cy="634613"/>
          </a:xfrm>
        </p:grpSpPr>
        <p:sp>
          <p:nvSpPr>
            <p:cNvPr id="27" name="矩形 26"/>
            <p:cNvSpPr/>
            <p:nvPr/>
          </p:nvSpPr>
          <p:spPr>
            <a:xfrm>
              <a:off x="6484301" y="2529015"/>
              <a:ext cx="792000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baseline="-25000" dirty="0"/>
                <a:t>i-1</a:t>
              </a:r>
              <a:endParaRPr lang="zh-CN" altLang="en-US" baseline="-25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276301" y="2529015"/>
              <a:ext cx="792000" cy="5436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next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endCxn id="27" idx="1"/>
            </p:cNvCxnSpPr>
            <p:nvPr/>
          </p:nvCxnSpPr>
          <p:spPr>
            <a:xfrm>
              <a:off x="5853620" y="2800864"/>
              <a:ext cx="630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007699" y="243809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767493" y="1118226"/>
            <a:ext cx="792000" cy="543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endParaRPr lang="zh-CN" altLang="en-US" baseline="-25000" dirty="0"/>
          </a:p>
        </p:txBody>
      </p:sp>
      <p:sp>
        <p:nvSpPr>
          <p:cNvPr id="34" name="矩形 33"/>
          <p:cNvSpPr/>
          <p:nvPr/>
        </p:nvSpPr>
        <p:spPr>
          <a:xfrm>
            <a:off x="4559493" y="1118226"/>
            <a:ext cx="792000" cy="543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1"/>
          </p:cNvCxnSpPr>
          <p:nvPr/>
        </p:nvCxnSpPr>
        <p:spPr>
          <a:xfrm>
            <a:off x="3136812" y="1390075"/>
            <a:ext cx="630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40126" y="1118226"/>
            <a:ext cx="792000" cy="543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endParaRPr lang="zh-CN" altLang="en-US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6632126" y="1118226"/>
            <a:ext cx="792000" cy="5436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endCxn id="38" idx="1"/>
          </p:cNvCxnSpPr>
          <p:nvPr/>
        </p:nvCxnSpPr>
        <p:spPr>
          <a:xfrm>
            <a:off x="5209445" y="1390075"/>
            <a:ext cx="6306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93730" y="111822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9241" y="111822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328072" y="1379834"/>
            <a:ext cx="45739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任意多边形 49"/>
          <p:cNvSpPr/>
          <p:nvPr/>
        </p:nvSpPr>
        <p:spPr>
          <a:xfrm>
            <a:off x="3152503" y="1384663"/>
            <a:ext cx="2682240" cy="444232"/>
          </a:xfrm>
          <a:custGeom>
            <a:avLst/>
            <a:gdLst>
              <a:gd name="connsiteX0" fmla="*/ 0 w 2682240"/>
              <a:gd name="connsiteY0" fmla="*/ 0 h 862151"/>
              <a:gd name="connsiteX1" fmla="*/ 1410788 w 2682240"/>
              <a:gd name="connsiteY1" fmla="*/ 862148 h 862151"/>
              <a:gd name="connsiteX2" fmla="*/ 2682240 w 2682240"/>
              <a:gd name="connsiteY2" fmla="*/ 8708 h 862151"/>
              <a:gd name="connsiteX0" fmla="*/ 0 w 2682240"/>
              <a:gd name="connsiteY0" fmla="*/ 0 h 444232"/>
              <a:gd name="connsiteX1" fmla="*/ 1349828 w 2682240"/>
              <a:gd name="connsiteY1" fmla="*/ 444137 h 444232"/>
              <a:gd name="connsiteX2" fmla="*/ 2682240 w 2682240"/>
              <a:gd name="connsiteY2" fmla="*/ 8708 h 44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444232">
                <a:moveTo>
                  <a:pt x="0" y="0"/>
                </a:moveTo>
                <a:cubicBezTo>
                  <a:pt x="481874" y="430348"/>
                  <a:pt x="902788" y="442686"/>
                  <a:pt x="1349828" y="444137"/>
                </a:cubicBezTo>
                <a:cubicBezTo>
                  <a:pt x="1796868" y="445588"/>
                  <a:pt x="2270034" y="436153"/>
                  <a:pt x="2682240" y="870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33" idx="0"/>
          </p:cNvCxnSpPr>
          <p:nvPr/>
        </p:nvCxnSpPr>
        <p:spPr>
          <a:xfrm>
            <a:off x="3538797" y="871946"/>
            <a:ext cx="624696" cy="24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689883" y="6257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197360" y="3088061"/>
            <a:ext cx="276870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时间复杂度：</a:t>
            </a:r>
            <a:r>
              <a:rPr lang="en-US" altLang="zh-CN" sz="2400" dirty="0"/>
              <a:t>O(n)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32000" y="2427194"/>
            <a:ext cx="7149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L) 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p) q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next))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ErrorMsg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BA2121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"Invalid p value"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q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17505" y="5535503"/>
            <a:ext cx="590899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思考：如果</a:t>
            </a:r>
            <a:r>
              <a:rPr lang="en-US" altLang="zh-CN" sz="2400" dirty="0"/>
              <a:t>L</a:t>
            </a:r>
            <a:r>
              <a:rPr lang="zh-CN" altLang="en-US" sz="2400" dirty="0"/>
              <a:t>带头结点，要做怎样的修改？</a:t>
            </a:r>
          </a:p>
        </p:txBody>
      </p:sp>
    </p:spTree>
    <p:extLst>
      <p:ext uri="{BB962C8B-B14F-4D97-AF65-F5344CB8AC3E}">
        <p14:creationId xmlns:p14="http://schemas.microsoft.com/office/powerpoint/2010/main" val="356031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0" grpId="0" animBg="1"/>
      <p:bldP spid="53" grpId="0"/>
      <p:bldP spid="54" grpId="0" animBg="1"/>
      <p:bldP spid="6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线性表的基本概念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r>
              <a:rPr lang="en-US" altLang="zh-CN" dirty="0"/>
              <a:t>(linear list</a:t>
            </a:r>
            <a:r>
              <a:rPr lang="zh-CN" altLang="en-US" dirty="0"/>
              <a:t>，常简称</a:t>
            </a:r>
            <a:r>
              <a:rPr lang="en-US" altLang="zh-CN" dirty="0"/>
              <a:t>list)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个数据元素的有限序列</a:t>
            </a:r>
            <a:endParaRPr lang="en-US" altLang="zh-CN" dirty="0"/>
          </a:p>
          <a:p>
            <a:pPr lvl="1"/>
            <a:r>
              <a:rPr lang="zh-CN" altLang="en-US" dirty="0"/>
              <a:t>如：大写字母表</a:t>
            </a:r>
            <a:r>
              <a:rPr lang="en-US" altLang="zh-CN" dirty="0"/>
              <a:t>(A,B,…,Z)</a:t>
            </a:r>
          </a:p>
          <a:p>
            <a:pPr lvl="1"/>
            <a:r>
              <a:rPr lang="zh-CN" altLang="en-US" dirty="0"/>
              <a:t>如：学生信息登记表</a:t>
            </a:r>
          </a:p>
          <a:p>
            <a:r>
              <a:rPr lang="zh-CN" altLang="en-US" dirty="0"/>
              <a:t>线性表与集合的关系</a:t>
            </a:r>
            <a:endParaRPr lang="en-US" altLang="zh-CN" dirty="0"/>
          </a:p>
          <a:p>
            <a:pPr lvl="1"/>
            <a:r>
              <a:rPr lang="zh-CN" altLang="en-US" dirty="0"/>
              <a:t>集合中的元素无序，线性表中的元素有序</a:t>
            </a:r>
            <a:endParaRPr lang="en-US" altLang="zh-CN" dirty="0"/>
          </a:p>
          <a:p>
            <a:pPr lvl="1"/>
            <a:r>
              <a:rPr lang="zh-CN" altLang="en-US" dirty="0"/>
              <a:t>集合常用线性表表示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94D8-844D-4205-B403-8EAAD0D5E8F9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6592"/>
          <a:stretch/>
        </p:blipFill>
        <p:spPr>
          <a:xfrm>
            <a:off x="4368397" y="4136693"/>
            <a:ext cx="4440372" cy="18338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12275" y="505131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</a:t>
            </a:r>
            <a:r>
              <a:rPr lang="en-US" altLang="zh-CN" dirty="0"/>
              <a:t>(record)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412275" y="542065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数据项</a:t>
            </a:r>
            <a:r>
              <a:rPr lang="en-US" altLang="zh-CN" dirty="0"/>
              <a:t>(item)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8" idx="3"/>
          </p:cNvCxnSpPr>
          <p:nvPr/>
        </p:nvCxnSpPr>
        <p:spPr>
          <a:xfrm flipV="1">
            <a:off x="4161472" y="4894217"/>
            <a:ext cx="488905" cy="34176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3"/>
          </p:cNvCxnSpPr>
          <p:nvPr/>
        </p:nvCxnSpPr>
        <p:spPr>
          <a:xfrm flipV="1">
            <a:off x="4116588" y="5420651"/>
            <a:ext cx="690543" cy="184666"/>
          </a:xfrm>
          <a:prstGeom prst="curvedConnector3">
            <a:avLst>
              <a:gd name="adj1" fmla="val 9666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9" idx="3"/>
          </p:cNvCxnSpPr>
          <p:nvPr/>
        </p:nvCxnSpPr>
        <p:spPr>
          <a:xfrm flipV="1">
            <a:off x="4116588" y="5420651"/>
            <a:ext cx="1439481" cy="184666"/>
          </a:xfrm>
          <a:prstGeom prst="curvedConnector3">
            <a:avLst>
              <a:gd name="adj1" fmla="val 9718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9" idx="3"/>
          </p:cNvCxnSpPr>
          <p:nvPr/>
        </p:nvCxnSpPr>
        <p:spPr>
          <a:xfrm flipV="1">
            <a:off x="4116588" y="5420651"/>
            <a:ext cx="2083915" cy="184666"/>
          </a:xfrm>
          <a:prstGeom prst="curvedConnector3">
            <a:avLst>
              <a:gd name="adj1" fmla="val 984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50377" y="4789714"/>
            <a:ext cx="3944983" cy="20029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单链表实现算法</a:t>
            </a:r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BCE-F765-4B79-ACE0-AAC5B74D70C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001806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(List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List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ListEmpty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e);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(La, e))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e);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DestroyList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5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2.19 </a:t>
            </a:r>
            <a:r>
              <a:rPr lang="zh-CN" altLang="en-US" dirty="0"/>
              <a:t>单链表求并集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0CC8-E333-4D60-95CD-E71F3D39B812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54741"/>
            <a:ext cx="55034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Union_L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La) {La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pre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{pre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6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2.20 </a:t>
            </a:r>
            <a:r>
              <a:rPr lang="zh-CN" altLang="en-US" dirty="0"/>
              <a:t>单链表求并集改进版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算法分析：</a:t>
            </a:r>
            <a:r>
              <a:rPr lang="en-US" altLang="zh-CN" dirty="0"/>
              <a:t>O(</a:t>
            </a:r>
            <a:r>
              <a:rPr lang="en-US" altLang="zh-CN" dirty="0" err="1"/>
              <a:t>mn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13CF-BF9B-4284-AC8D-00141E18E91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042147"/>
            <a:ext cx="56300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Union_L2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(p)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La; La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095379"/>
              </p:ext>
            </p:extLst>
          </p:nvPr>
        </p:nvGraphicFramePr>
        <p:xfrm>
          <a:off x="431800" y="975360"/>
          <a:ext cx="8280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相同点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顺序表特点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单链表特点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逻辑结构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线性表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顺序存储结构：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动态数组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链式存储结构：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指针链接的结点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额外存储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无，存储中全是数据元素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（但是可能有未用的预分配空间）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有，数据元素后附加指针域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（不需要预先分配空间）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位序</a:t>
                      </a:r>
                      <a:r>
                        <a:rPr lang="en-US" altLang="zh-CN" sz="2000" dirty="0"/>
                        <a:t>-&gt;</a:t>
                      </a:r>
                      <a:r>
                        <a:rPr lang="zh-CN" altLang="en-US" sz="2000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O(1)</a:t>
                      </a:r>
                    </a:p>
                    <a:p>
                      <a:r>
                        <a:rPr lang="zh-CN" altLang="en-US" sz="2000" dirty="0"/>
                        <a:t>随机存取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O(n)</a:t>
                      </a:r>
                    </a:p>
                    <a:p>
                      <a:r>
                        <a:rPr lang="zh-CN" altLang="en-US" sz="2000" dirty="0"/>
                        <a:t>非随机存取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查找前驱、后继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容易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后继容易</a:t>
                      </a:r>
                      <a:endParaRPr lang="en-US" altLang="zh-CN" sz="2000" dirty="0"/>
                    </a:p>
                    <a:p>
                      <a:r>
                        <a:rPr lang="zh-CN" altLang="en-US" sz="2000" dirty="0"/>
                        <a:t>前驱困难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插入、删除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复杂度均为</a:t>
                      </a:r>
                      <a:r>
                        <a:rPr lang="en-US" altLang="zh-CN" sz="2000" dirty="0"/>
                        <a:t>O(n)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时间用在“移动元素”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时间用在“定位元素”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9D32D-28E4-42FA-A4E8-03B08ADB4BF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9870" y="329456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顺序表和单链表的比较</a:t>
            </a:r>
          </a:p>
        </p:txBody>
      </p:sp>
    </p:spTree>
    <p:extLst>
      <p:ext uri="{BB962C8B-B14F-4D97-AF65-F5344CB8AC3E}">
        <p14:creationId xmlns:p14="http://schemas.microsoft.com/office/powerpoint/2010/main" val="171400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线性结构的深入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单链表存在一些使用上的不便</a:t>
            </a:r>
            <a:endParaRPr lang="en-US" altLang="zh-CN" dirty="0"/>
          </a:p>
          <a:p>
            <a:pPr lvl="1"/>
            <a:r>
              <a:rPr lang="zh-CN" altLang="en-US" dirty="0"/>
              <a:t>丢失了头指针，就无法访问链表中的所有元素</a:t>
            </a:r>
            <a:endParaRPr lang="en-US" altLang="zh-CN" dirty="0"/>
          </a:p>
          <a:p>
            <a:pPr lvl="1"/>
            <a:r>
              <a:rPr lang="zh-CN" altLang="en-US" dirty="0"/>
              <a:t>表头插入删除容易，表尾插入删除困难</a:t>
            </a:r>
            <a:endParaRPr lang="en-US" altLang="zh-CN" dirty="0"/>
          </a:p>
          <a:p>
            <a:pPr lvl="1"/>
            <a:r>
              <a:rPr lang="zh-CN" altLang="en-US" dirty="0"/>
              <a:t>计算表长复杂度高</a:t>
            </a:r>
            <a:endParaRPr lang="en-US" altLang="zh-CN" dirty="0"/>
          </a:p>
          <a:p>
            <a:pPr lvl="1"/>
            <a:r>
              <a:rPr lang="zh-CN" altLang="en-US" dirty="0"/>
              <a:t>找后继容易、找前驱困难</a:t>
            </a:r>
            <a:endParaRPr lang="en-US" altLang="zh-CN" dirty="0"/>
          </a:p>
          <a:p>
            <a:r>
              <a:rPr lang="zh-CN" altLang="en-US" dirty="0"/>
              <a:t>解决方案：充分利用指针的灵活性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D4A4-4359-4974-BA45-0B54701DDA5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36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循环链表</a:t>
            </a:r>
            <a:r>
              <a:rPr lang="zh-CN" altLang="en-US" dirty="0"/>
              <a:t>：整个链表形成一个环</a:t>
            </a:r>
            <a:endParaRPr lang="en-US" altLang="zh-CN" dirty="0"/>
          </a:p>
          <a:p>
            <a:r>
              <a:rPr lang="zh-CN" altLang="en-US" dirty="0"/>
              <a:t>经常与头结点配合使用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判断是否为空表：</a:t>
            </a:r>
            <a:endParaRPr lang="en-US" altLang="zh-CN" dirty="0"/>
          </a:p>
          <a:p>
            <a:r>
              <a:rPr lang="en-US" altLang="zh-CN" dirty="0"/>
              <a:t>L-&gt;next == L</a:t>
            </a:r>
          </a:p>
          <a:p>
            <a:r>
              <a:rPr lang="zh-CN" altLang="en-US" dirty="0"/>
              <a:t>查找元素（修改算法</a:t>
            </a:r>
            <a:r>
              <a:rPr lang="en-US" altLang="zh-CN" dirty="0"/>
              <a:t>2.16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8554-51EB-450F-9EEE-98B508494F3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40508"/>
          <a:stretch/>
        </p:blipFill>
        <p:spPr>
          <a:xfrm>
            <a:off x="3554684" y="1316069"/>
            <a:ext cx="5157316" cy="10496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7239" y="1517724"/>
            <a:ext cx="295220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优点：从表中任一结点出发，均可找到表中其它结点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2000" y="3805526"/>
            <a:ext cx="6009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LocateElem_L3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L-&gt;next;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 != 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e) p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 == L ? NULL :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5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尾指针</a:t>
            </a:r>
            <a:r>
              <a:rPr lang="zh-CN" altLang="en-US" dirty="0"/>
              <a:t>：指向最后一个元素</a:t>
            </a:r>
            <a:endParaRPr lang="en-US" altLang="zh-CN" dirty="0"/>
          </a:p>
          <a:p>
            <a:r>
              <a:rPr lang="zh-CN" altLang="en-US" dirty="0"/>
              <a:t>设有尾指针的单链表：</a:t>
            </a:r>
            <a:endParaRPr lang="en-US" altLang="zh-CN" dirty="0"/>
          </a:p>
          <a:p>
            <a:r>
              <a:rPr lang="zh-CN" altLang="en-US" dirty="0"/>
              <a:t>表头插入元素：</a:t>
            </a:r>
            <a:endParaRPr lang="en-US" altLang="zh-CN" dirty="0"/>
          </a:p>
          <a:p>
            <a:r>
              <a:rPr lang="en-US" altLang="zh-CN" dirty="0"/>
              <a:t>p-&gt;data=e; p-&gt;next=L-&gt;next; L-&gt;next=p;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表尾插入元素：</a:t>
            </a:r>
            <a:endParaRPr lang="en-US" altLang="zh-CN" dirty="0"/>
          </a:p>
          <a:p>
            <a:r>
              <a:rPr lang="en-US" altLang="zh-CN" dirty="0"/>
              <a:t>p-&gt;data=e; p-&gt;next=NULL; tail-&gt;next=p; tail=p;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C484-1D04-4019-B440-E4715BC84AC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3388" b="67495"/>
          <a:stretch/>
        </p:blipFill>
        <p:spPr>
          <a:xfrm>
            <a:off x="4515848" y="1283458"/>
            <a:ext cx="3936102" cy="589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63950" y="7984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631999" y="1102470"/>
            <a:ext cx="279951" cy="35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3388" b="67495"/>
          <a:stretch/>
        </p:blipFill>
        <p:spPr>
          <a:xfrm>
            <a:off x="2455064" y="2767748"/>
            <a:ext cx="3936102" cy="5894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03166" y="228272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571215" y="2586760"/>
            <a:ext cx="279951" cy="35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71835" y="2314911"/>
            <a:ext cx="432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3603835" y="2314911"/>
            <a:ext cx="432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47536" y="2314911"/>
            <a:ext cx="32252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5" idx="3"/>
            <a:endCxn id="13" idx="1"/>
          </p:cNvCxnSpPr>
          <p:nvPr/>
        </p:nvCxnSpPr>
        <p:spPr>
          <a:xfrm>
            <a:off x="2770060" y="2494911"/>
            <a:ext cx="401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19835" y="2467386"/>
            <a:ext cx="107731" cy="471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2"/>
          </p:cNvCxnSpPr>
          <p:nvPr/>
        </p:nvCxnSpPr>
        <p:spPr>
          <a:xfrm flipV="1">
            <a:off x="3387835" y="2674911"/>
            <a:ext cx="0" cy="387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乘号 25"/>
          <p:cNvSpPr/>
          <p:nvPr/>
        </p:nvSpPr>
        <p:spPr>
          <a:xfrm>
            <a:off x="3387835" y="2875617"/>
            <a:ext cx="432000" cy="432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/>
          <a:srcRect r="23388" b="67495"/>
          <a:stretch/>
        </p:blipFill>
        <p:spPr>
          <a:xfrm>
            <a:off x="2462592" y="4811282"/>
            <a:ext cx="3936102" cy="589405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5210694" y="4326254"/>
            <a:ext cx="736099" cy="656422"/>
            <a:chOff x="5210694" y="4326254"/>
            <a:chExt cx="736099" cy="656422"/>
          </a:xfrm>
        </p:grpSpPr>
        <p:sp>
          <p:nvSpPr>
            <p:cNvPr id="28" name="文本框 27"/>
            <p:cNvSpPr txBox="1"/>
            <p:nvPr/>
          </p:nvSpPr>
          <p:spPr>
            <a:xfrm>
              <a:off x="5210694" y="432625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tail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578743" y="4630294"/>
              <a:ext cx="279951" cy="352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矩形 29"/>
          <p:cNvSpPr/>
          <p:nvPr/>
        </p:nvSpPr>
        <p:spPr>
          <a:xfrm>
            <a:off x="6635650" y="5557321"/>
            <a:ext cx="432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7067649" y="5557321"/>
            <a:ext cx="736099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911351" y="5557321"/>
            <a:ext cx="322524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2" idx="3"/>
            <a:endCxn id="30" idx="1"/>
          </p:cNvCxnSpPr>
          <p:nvPr/>
        </p:nvCxnSpPr>
        <p:spPr>
          <a:xfrm>
            <a:off x="6233875" y="5737321"/>
            <a:ext cx="401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0"/>
          </p:cNvCxnSpPr>
          <p:nvPr/>
        </p:nvCxnSpPr>
        <p:spPr>
          <a:xfrm>
            <a:off x="6192273" y="5249248"/>
            <a:ext cx="659377" cy="30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12049 0.08635 " pathEditMode="relative" rAng="0" ptsTypes="AA">
                                      <p:cBhvr>
                                        <p:cTn id="8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/>
      <p:bldP spid="26" grpId="0" animBg="1"/>
      <p:bldP spid="30" grpId="0" animBg="1"/>
      <p:bldP spid="31" grpId="0" animBg="1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循环链表</a:t>
            </a:r>
            <a:r>
              <a:rPr lang="en-US" altLang="zh-CN" b="1" dirty="0"/>
              <a:t>+</a:t>
            </a:r>
            <a:r>
              <a:rPr lang="zh-CN" altLang="en-US" b="1" dirty="0"/>
              <a:t>尾指针</a:t>
            </a:r>
            <a:endParaRPr lang="en-US" altLang="zh-CN" b="1" dirty="0"/>
          </a:p>
          <a:p>
            <a:r>
              <a:rPr lang="zh-CN" altLang="en-US" dirty="0"/>
              <a:t>循环链表一般只设尾指针，无需头指针</a:t>
            </a:r>
            <a:endParaRPr lang="en-US" altLang="zh-CN" dirty="0"/>
          </a:p>
          <a:p>
            <a:r>
              <a:rPr lang="zh-CN" altLang="en-US" dirty="0"/>
              <a:t>两个只设尾指针的循环链表首尾相接：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3F5D-91A6-4075-8959-A9A26E640DD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0826"/>
          <a:stretch/>
        </p:blipFill>
        <p:spPr>
          <a:xfrm>
            <a:off x="4194411" y="2159864"/>
            <a:ext cx="4403289" cy="3534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1851" y="2837514"/>
            <a:ext cx="3204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 = B-&gt;next;      // B</a:t>
            </a:r>
            <a:r>
              <a:rPr lang="zh-CN" altLang="en-US" dirty="0"/>
              <a:t>表头</a:t>
            </a:r>
            <a:endParaRPr lang="en-US" altLang="zh-CN" dirty="0"/>
          </a:p>
          <a:p>
            <a:r>
              <a:rPr lang="en-US" altLang="zh-CN" dirty="0"/>
              <a:t>B-&gt;next = A-&gt;next;   // </a:t>
            </a:r>
            <a:r>
              <a:rPr lang="zh-CN" altLang="en-US" dirty="0"/>
              <a:t>新的表头</a:t>
            </a:r>
            <a:endParaRPr lang="en-US" altLang="zh-CN" dirty="0"/>
          </a:p>
          <a:p>
            <a:r>
              <a:rPr lang="en-US" altLang="zh-CN" dirty="0"/>
              <a:t>A-&gt;next = temp-&gt;next; // </a:t>
            </a:r>
            <a:r>
              <a:rPr lang="zh-CN" altLang="en-US" dirty="0"/>
              <a:t>头尾相接</a:t>
            </a:r>
            <a:endParaRPr lang="en-US" altLang="zh-CN" dirty="0"/>
          </a:p>
          <a:p>
            <a:r>
              <a:rPr lang="en-US" altLang="zh-CN" dirty="0"/>
              <a:t>A = B; //</a:t>
            </a:r>
            <a:r>
              <a:rPr lang="zh-CN" altLang="en-US" dirty="0"/>
              <a:t>新的表尾</a:t>
            </a:r>
            <a:endParaRPr lang="en-US" altLang="zh-CN" dirty="0"/>
          </a:p>
          <a:p>
            <a:r>
              <a:rPr lang="en-US" altLang="zh-CN" dirty="0"/>
              <a:t>delete temp; //</a:t>
            </a:r>
            <a:r>
              <a:rPr lang="zh-CN" altLang="en-US" dirty="0"/>
              <a:t>回收结点</a:t>
            </a:r>
          </a:p>
        </p:txBody>
      </p:sp>
    </p:spTree>
    <p:extLst>
      <p:ext uri="{BB962C8B-B14F-4D97-AF65-F5344CB8AC3E}">
        <p14:creationId xmlns:p14="http://schemas.microsoft.com/office/powerpoint/2010/main" val="42205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单链表</a:t>
            </a:r>
            <a:r>
              <a:rPr lang="en-US" altLang="zh-CN" b="1" dirty="0"/>
              <a:t>+</a:t>
            </a:r>
            <a:r>
              <a:rPr lang="zh-CN" altLang="en-US" b="1" dirty="0"/>
              <a:t>尾指针</a:t>
            </a:r>
            <a:r>
              <a:rPr lang="en-US" altLang="zh-CN" b="1" dirty="0"/>
              <a:t>+</a:t>
            </a:r>
            <a:r>
              <a:rPr lang="zh-CN" altLang="en-US" b="1" dirty="0"/>
              <a:t>表长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2.23 </a:t>
            </a:r>
            <a:r>
              <a:rPr lang="zh-CN" altLang="en-US" dirty="0"/>
              <a:t>从数组创建链表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3103-AD97-4B06-A1D1-679AE946337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21124"/>
            <a:ext cx="2970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head, tail;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length;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AdvLinkList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2882065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CreateList_AdvL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AdvLinkList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L.head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L.tail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L.head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n;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L.tail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L.tail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7455" y="5701553"/>
            <a:ext cx="510909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思考：对于单链表如何实现该算法？</a:t>
            </a:r>
          </a:p>
        </p:txBody>
      </p:sp>
    </p:spTree>
    <p:extLst>
      <p:ext uri="{BB962C8B-B14F-4D97-AF65-F5344CB8AC3E}">
        <p14:creationId xmlns:p14="http://schemas.microsoft.com/office/powerpoint/2010/main" val="15399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双向链表</a:t>
            </a:r>
            <a:r>
              <a:rPr lang="zh-CN" altLang="en-US" dirty="0"/>
              <a:t>：每个结点有两个指针域，分别指向直接前驱和直接后继</a:t>
            </a:r>
            <a:endParaRPr lang="en-US" altLang="zh-CN" dirty="0"/>
          </a:p>
          <a:p>
            <a:r>
              <a:rPr lang="zh-CN" altLang="en-US" dirty="0"/>
              <a:t>优点：查找前驱、后继都很方便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双向链表的特性：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p-&gt;next-&gt;prior = p = p-&gt;prior-&gt;next</a:t>
            </a:r>
          </a:p>
          <a:p>
            <a:r>
              <a:rPr lang="zh-CN" altLang="en-US" dirty="0"/>
              <a:t>双向循环链表：整个链表形成两个环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D718-C6D2-4932-8BBD-052C0BA047B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061"/>
          <a:stretch/>
        </p:blipFill>
        <p:spPr>
          <a:xfrm>
            <a:off x="3808601" y="2283700"/>
            <a:ext cx="4903399" cy="12259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2000" y="1896035"/>
            <a:ext cx="3097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线性表的数学模型：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i-1</a:t>
            </a:r>
            <a:r>
              <a:rPr lang="en-US" altLang="zh-CN" dirty="0"/>
              <a:t>,a</a:t>
            </a:r>
            <a:r>
              <a:rPr lang="en-US" altLang="zh-CN" baseline="-25000" dirty="0"/>
              <a:t>i</a:t>
            </a:r>
            <a:r>
              <a:rPr lang="en-US" altLang="zh-CN" dirty="0"/>
              <a:t>,a</a:t>
            </a:r>
            <a:r>
              <a:rPr lang="en-US" altLang="zh-CN" baseline="-25000" dirty="0"/>
              <a:t>i+1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元素个数</a:t>
            </a:r>
            <a:r>
              <a:rPr lang="en-US" altLang="zh-CN" dirty="0"/>
              <a:t>n</a:t>
            </a:r>
            <a:r>
              <a:rPr lang="zh-CN" altLang="en-US" dirty="0"/>
              <a:t>称为线性表的长度，</a:t>
            </a:r>
            <a:r>
              <a:rPr lang="en-US" altLang="zh-CN" dirty="0"/>
              <a:t>n=0</a:t>
            </a:r>
            <a:r>
              <a:rPr lang="zh-CN" altLang="en-US" dirty="0"/>
              <a:t>时称为空表</a:t>
            </a:r>
            <a:endParaRPr lang="en-US" altLang="zh-CN" dirty="0"/>
          </a:p>
          <a:p>
            <a:pPr lvl="1"/>
            <a:r>
              <a:rPr lang="en-US" altLang="zh-CN" dirty="0"/>
              <a:t>1&lt;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en-US" altLang="zh-CN" baseline="-25000" dirty="0"/>
              <a:t>i-1</a:t>
            </a:r>
            <a:r>
              <a:rPr lang="zh-CN" altLang="en-US" dirty="0"/>
              <a:t>是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的（直接）前驱</a:t>
            </a:r>
            <a:endParaRPr lang="en-US" altLang="zh-CN" dirty="0"/>
          </a:p>
          <a:p>
            <a:pPr lvl="1"/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&lt;n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en-US" altLang="zh-CN" baseline="-25000" dirty="0"/>
              <a:t>i+1</a:t>
            </a:r>
            <a:r>
              <a:rPr lang="zh-CN" altLang="en-US" dirty="0"/>
              <a:t>是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的（直接）后继</a:t>
            </a:r>
            <a:endParaRPr lang="en-US" altLang="zh-CN" dirty="0"/>
          </a:p>
          <a:p>
            <a:pPr lvl="1"/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en-US" dirty="0"/>
              <a:t>在线性表中的</a:t>
            </a:r>
            <a:r>
              <a:rPr lang="zh-CN" altLang="en-US" dirty="0">
                <a:solidFill>
                  <a:schemeClr val="accent5"/>
                </a:solidFill>
              </a:rPr>
              <a:t>位序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线性表的操作：</a:t>
            </a:r>
            <a:endParaRPr lang="en-US" altLang="zh-CN" dirty="0"/>
          </a:p>
          <a:p>
            <a:pPr lvl="1"/>
            <a:r>
              <a:rPr lang="zh-CN" altLang="en-US" dirty="0"/>
              <a:t>创建、销毁、清空</a:t>
            </a:r>
            <a:endParaRPr lang="en-US" altLang="zh-CN" dirty="0"/>
          </a:p>
          <a:p>
            <a:pPr lvl="1"/>
            <a:r>
              <a:rPr lang="zh-CN" altLang="en-US" dirty="0"/>
              <a:t>计算长度、判断是否为空表</a:t>
            </a:r>
            <a:endParaRPr lang="en-US" altLang="zh-CN" dirty="0"/>
          </a:p>
          <a:p>
            <a:pPr lvl="1"/>
            <a:r>
              <a:rPr lang="zh-CN" altLang="en-US" dirty="0"/>
              <a:t>求前驱、求后继</a:t>
            </a:r>
            <a:endParaRPr lang="en-US" altLang="zh-CN" dirty="0"/>
          </a:p>
          <a:p>
            <a:pPr lvl="1"/>
            <a:r>
              <a:rPr lang="zh-CN" altLang="en-US" dirty="0"/>
              <a:t>根据位序取元素、查找元素的位序</a:t>
            </a:r>
            <a:endParaRPr lang="en-US" altLang="zh-CN" dirty="0"/>
          </a:p>
          <a:p>
            <a:pPr lvl="1"/>
            <a:r>
              <a:rPr lang="zh-CN" altLang="en-US" dirty="0"/>
              <a:t>插入、删除、修改元素</a:t>
            </a:r>
            <a:endParaRPr lang="en-US" altLang="zh-CN" dirty="0"/>
          </a:p>
          <a:p>
            <a:pPr lvl="1"/>
            <a:r>
              <a:rPr lang="zh-CN" altLang="en-US" dirty="0"/>
              <a:t>遍历</a:t>
            </a:r>
            <a:r>
              <a:rPr lang="en-US" altLang="zh-CN" dirty="0"/>
              <a:t>(traverse)</a:t>
            </a:r>
            <a:r>
              <a:rPr lang="zh-CN" altLang="en-US" dirty="0"/>
              <a:t>：对每个数据元素执行同样的操作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AB8A-271B-4C2A-85D1-C662A226FB8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766164" y="2569028"/>
            <a:ext cx="452846" cy="2333898"/>
          </a:xfrm>
          <a:prstGeom prst="rightBrace">
            <a:avLst>
              <a:gd name="adj1" fmla="val 279166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7505" y="3274312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抽象数据类型：线性表</a:t>
            </a:r>
            <a:endParaRPr lang="en-US" altLang="zh-CN" dirty="0"/>
          </a:p>
          <a:p>
            <a:r>
              <a:rPr lang="en-US" altLang="zh-CN" dirty="0"/>
              <a:t>ADT List</a:t>
            </a:r>
          </a:p>
          <a:p>
            <a:r>
              <a:rPr lang="zh-CN" altLang="en-US" dirty="0"/>
              <a:t>课本</a:t>
            </a:r>
            <a:r>
              <a:rPr lang="en-US" altLang="zh-CN" dirty="0"/>
              <a:t>PP.23~24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5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双向链表插入元素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2.21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74AB-2C58-4494-82CB-180633D12D4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050869" y="1100930"/>
            <a:ext cx="1188000" cy="360000"/>
            <a:chOff x="3278777" y="1048679"/>
            <a:chExt cx="1188000" cy="360000"/>
          </a:xfrm>
        </p:grpSpPr>
        <p:sp>
          <p:nvSpPr>
            <p:cNvPr id="6" name="矩形 5"/>
            <p:cNvSpPr/>
            <p:nvPr/>
          </p:nvSpPr>
          <p:spPr>
            <a:xfrm>
              <a:off x="3566777" y="1048679"/>
              <a:ext cx="612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baseline="-25000" dirty="0"/>
                <a:t>i-1</a:t>
              </a:r>
              <a:endParaRPr lang="zh-CN" altLang="en-US" baseline="-25000" dirty="0"/>
            </a:p>
          </p:txBody>
        </p:sp>
        <p:sp>
          <p:nvSpPr>
            <p:cNvPr id="7" name="矩形 6"/>
            <p:cNvSpPr/>
            <p:nvPr/>
          </p:nvSpPr>
          <p:spPr>
            <a:xfrm flipV="1">
              <a:off x="41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2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26869" y="1100930"/>
            <a:ext cx="1188000" cy="360000"/>
            <a:chOff x="3278777" y="1048679"/>
            <a:chExt cx="1188000" cy="360000"/>
          </a:xfrm>
        </p:grpSpPr>
        <p:sp>
          <p:nvSpPr>
            <p:cNvPr id="11" name="矩形 10"/>
            <p:cNvSpPr/>
            <p:nvPr/>
          </p:nvSpPr>
          <p:spPr>
            <a:xfrm>
              <a:off x="3566777" y="1048679"/>
              <a:ext cx="612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</a:t>
              </a:r>
              <a:r>
                <a:rPr lang="en-US" altLang="zh-CN" baseline="-25000" dirty="0" err="1"/>
                <a:t>i</a:t>
              </a:r>
              <a:endParaRPr lang="zh-CN" altLang="en-US" baseline="-25000" dirty="0"/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41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8869" y="1767136"/>
            <a:ext cx="1188000" cy="360000"/>
            <a:chOff x="3278777" y="1048679"/>
            <a:chExt cx="1188000" cy="360000"/>
          </a:xfrm>
        </p:grpSpPr>
        <p:sp>
          <p:nvSpPr>
            <p:cNvPr id="15" name="矩形 14"/>
            <p:cNvSpPr/>
            <p:nvPr/>
          </p:nvSpPr>
          <p:spPr>
            <a:xfrm>
              <a:off x="3566777" y="1048679"/>
              <a:ext cx="612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41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cxnSp>
        <p:nvCxnSpPr>
          <p:cNvPr id="19" name="直接箭头连接符 18"/>
          <p:cNvCxnSpPr>
            <a:endCxn id="8" idx="1"/>
          </p:cNvCxnSpPr>
          <p:nvPr/>
        </p:nvCxnSpPr>
        <p:spPr>
          <a:xfrm>
            <a:off x="1512000" y="1219200"/>
            <a:ext cx="538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726869" y="1337471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80173" y="10915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094869" y="1214534"/>
            <a:ext cx="1332000" cy="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238869" y="1337471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470048" y="1214534"/>
            <a:ext cx="538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623954" y="1332805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253767" y="10915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275783" y="833790"/>
            <a:ext cx="624696" cy="24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426869" y="5875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614610" y="1749596"/>
            <a:ext cx="624696" cy="24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65696" y="1503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16" idx="3"/>
          </p:cNvCxnSpPr>
          <p:nvPr/>
        </p:nvCxnSpPr>
        <p:spPr>
          <a:xfrm flipH="1">
            <a:off x="4426869" y="1332805"/>
            <a:ext cx="144000" cy="614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17" idx="0"/>
          </p:cNvCxnSpPr>
          <p:nvPr/>
        </p:nvCxnSpPr>
        <p:spPr>
          <a:xfrm>
            <a:off x="3094869" y="1210322"/>
            <a:ext cx="288000" cy="556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7" idx="0"/>
          </p:cNvCxnSpPr>
          <p:nvPr/>
        </p:nvCxnSpPr>
        <p:spPr>
          <a:xfrm flipH="1" flipV="1">
            <a:off x="3094869" y="1460930"/>
            <a:ext cx="288000" cy="483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282869" y="1451075"/>
            <a:ext cx="143563" cy="50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2000" y="2900907"/>
            <a:ext cx="72763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ListInsert_DL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双向链表删除元素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2.22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FC49-A287-43C4-A1CD-5221768D892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050869" y="1100930"/>
            <a:ext cx="1188000" cy="360000"/>
            <a:chOff x="3278777" y="1048679"/>
            <a:chExt cx="1188000" cy="360000"/>
          </a:xfrm>
        </p:grpSpPr>
        <p:sp>
          <p:nvSpPr>
            <p:cNvPr id="7" name="矩形 6"/>
            <p:cNvSpPr/>
            <p:nvPr/>
          </p:nvSpPr>
          <p:spPr>
            <a:xfrm>
              <a:off x="3566777" y="1048679"/>
              <a:ext cx="612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baseline="-25000" dirty="0"/>
                <a:t>i-1</a:t>
              </a:r>
              <a:endParaRPr lang="zh-CN" altLang="en-US" baseline="-25000" dirty="0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41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2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25889" y="1104580"/>
            <a:ext cx="1188000" cy="360000"/>
            <a:chOff x="3278777" y="1048679"/>
            <a:chExt cx="1188000" cy="360000"/>
          </a:xfrm>
        </p:grpSpPr>
        <p:sp>
          <p:nvSpPr>
            <p:cNvPr id="11" name="矩形 10"/>
            <p:cNvSpPr/>
            <p:nvPr/>
          </p:nvSpPr>
          <p:spPr>
            <a:xfrm>
              <a:off x="3566777" y="1048679"/>
              <a:ext cx="612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</a:t>
              </a:r>
              <a:r>
                <a:rPr lang="en-US" altLang="zh-CN" baseline="-25000" dirty="0" err="1"/>
                <a:t>i</a:t>
              </a:r>
              <a:endParaRPr lang="zh-CN" altLang="en-US" baseline="-25000" dirty="0"/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41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00909" y="1104580"/>
            <a:ext cx="1188000" cy="360000"/>
            <a:chOff x="3278777" y="1048679"/>
            <a:chExt cx="1188000" cy="360000"/>
          </a:xfrm>
        </p:grpSpPr>
        <p:sp>
          <p:nvSpPr>
            <p:cNvPr id="15" name="矩形 14"/>
            <p:cNvSpPr/>
            <p:nvPr/>
          </p:nvSpPr>
          <p:spPr>
            <a:xfrm>
              <a:off x="3566777" y="1048679"/>
              <a:ext cx="612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r>
                <a:rPr lang="en-US" altLang="zh-CN" baseline="-25000" dirty="0"/>
                <a:t>i+1</a:t>
              </a:r>
              <a:endParaRPr lang="zh-CN" altLang="en-US" baseline="-25000" dirty="0"/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41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78777" y="1048679"/>
              <a:ext cx="288000" cy="36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80173" y="10915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669889" y="1244391"/>
            <a:ext cx="538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823795" y="1362662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946516" y="10915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4219889" y="679269"/>
            <a:ext cx="0" cy="42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094869" y="1222931"/>
            <a:ext cx="538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248775" y="1341202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512000" y="1222931"/>
            <a:ext cx="538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1665906" y="1341202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244909" y="1235682"/>
            <a:ext cx="5388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398815" y="1353953"/>
            <a:ext cx="468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24323" y="67926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3" name="任意多边形 42"/>
          <p:cNvSpPr/>
          <p:nvPr/>
        </p:nvSpPr>
        <p:spPr>
          <a:xfrm>
            <a:off x="3108960" y="1219200"/>
            <a:ext cx="2098766" cy="555158"/>
          </a:xfrm>
          <a:custGeom>
            <a:avLst/>
            <a:gdLst>
              <a:gd name="connsiteX0" fmla="*/ 0 w 2098766"/>
              <a:gd name="connsiteY0" fmla="*/ 0 h 555158"/>
              <a:gd name="connsiteX1" fmla="*/ 1088571 w 2098766"/>
              <a:gd name="connsiteY1" fmla="*/ 548640 h 555158"/>
              <a:gd name="connsiteX2" fmla="*/ 2098766 w 2098766"/>
              <a:gd name="connsiteY2" fmla="*/ 252549 h 55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8766" h="555158">
                <a:moveTo>
                  <a:pt x="0" y="0"/>
                </a:moveTo>
                <a:cubicBezTo>
                  <a:pt x="369388" y="253274"/>
                  <a:pt x="738777" y="506549"/>
                  <a:pt x="1088571" y="548640"/>
                </a:cubicBezTo>
                <a:cubicBezTo>
                  <a:pt x="1438365" y="590731"/>
                  <a:pt x="1768565" y="421640"/>
                  <a:pt x="2098766" y="25254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222173" y="1349829"/>
            <a:ext cx="2194560" cy="601600"/>
          </a:xfrm>
          <a:custGeom>
            <a:avLst/>
            <a:gdLst>
              <a:gd name="connsiteX0" fmla="*/ 2029097 w 2029097"/>
              <a:gd name="connsiteY0" fmla="*/ 0 h 732318"/>
              <a:gd name="connsiteX1" fmla="*/ 992777 w 2029097"/>
              <a:gd name="connsiteY1" fmla="*/ 731520 h 732318"/>
              <a:gd name="connsiteX2" fmla="*/ 0 w 2029097"/>
              <a:gd name="connsiteY2" fmla="*/ 113211 h 732318"/>
              <a:gd name="connsiteX0" fmla="*/ 2194560 w 2194560"/>
              <a:gd name="connsiteY0" fmla="*/ 0 h 731968"/>
              <a:gd name="connsiteX1" fmla="*/ 1158240 w 2194560"/>
              <a:gd name="connsiteY1" fmla="*/ 731520 h 731968"/>
              <a:gd name="connsiteX2" fmla="*/ 0 w 2194560"/>
              <a:gd name="connsiteY2" fmla="*/ 87085 h 731968"/>
              <a:gd name="connsiteX0" fmla="*/ 2194560 w 2194560"/>
              <a:gd name="connsiteY0" fmla="*/ 0 h 601600"/>
              <a:gd name="connsiteX1" fmla="*/ 1062446 w 2194560"/>
              <a:gd name="connsiteY1" fmla="*/ 600892 h 601600"/>
              <a:gd name="connsiteX2" fmla="*/ 0 w 2194560"/>
              <a:gd name="connsiteY2" fmla="*/ 87085 h 6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601600">
                <a:moveTo>
                  <a:pt x="2194560" y="0"/>
                </a:moveTo>
                <a:cubicBezTo>
                  <a:pt x="1845491" y="356326"/>
                  <a:pt x="1428206" y="586378"/>
                  <a:pt x="1062446" y="600892"/>
                </a:cubicBezTo>
                <a:cubicBezTo>
                  <a:pt x="696686" y="615406"/>
                  <a:pt x="327297" y="405673"/>
                  <a:pt x="0" y="87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2000" y="2553148"/>
            <a:ext cx="7529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ListDelete_DL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prior;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链表的特点</a:t>
            </a:r>
            <a:endParaRPr lang="en-US" altLang="zh-CN" b="1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插入、删除元素较为简单：给定位序做插入删除，时间复杂度为</a:t>
            </a:r>
            <a:r>
              <a:rPr lang="en-US" altLang="zh-CN" dirty="0"/>
              <a:t>O(n)</a:t>
            </a:r>
            <a:r>
              <a:rPr lang="zh-CN" altLang="en-US" dirty="0"/>
              <a:t>，但不需要移动元素，只需要修改指针</a:t>
            </a:r>
            <a:endParaRPr lang="en-US" altLang="zh-CN" dirty="0"/>
          </a:p>
          <a:p>
            <a:pPr lvl="1"/>
            <a:r>
              <a:rPr lang="zh-CN" altLang="en-US" dirty="0"/>
              <a:t>指针的用法非常灵活：循环链表、尾指针、双向链表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不需要预先分配空间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非随机存取</a:t>
            </a:r>
            <a:endParaRPr lang="en-US" altLang="zh-CN" dirty="0"/>
          </a:p>
          <a:p>
            <a:pPr lvl="1"/>
            <a:r>
              <a:rPr lang="zh-CN" altLang="en-US" dirty="0"/>
              <a:t>有额外存储（指针域）</a:t>
            </a:r>
            <a:endParaRPr lang="en-US" altLang="zh-CN" dirty="0"/>
          </a:p>
          <a:p>
            <a:r>
              <a:rPr lang="zh-CN" altLang="en-US" dirty="0"/>
              <a:t>链表中，位序的概念被淡化，“位置”（地址）的概念被强化</a:t>
            </a:r>
            <a:endParaRPr lang="en-US" altLang="zh-CN" dirty="0"/>
          </a:p>
          <a:p>
            <a:r>
              <a:rPr lang="en-US" altLang="zh-CN" i="1" dirty="0"/>
              <a:t>C++</a:t>
            </a:r>
            <a:r>
              <a:rPr lang="zh-CN" altLang="en-US" i="1" dirty="0"/>
              <a:t>中的</a:t>
            </a:r>
            <a:r>
              <a:rPr lang="en-US" altLang="zh-CN" i="1" dirty="0"/>
              <a:t>list</a:t>
            </a:r>
            <a:r>
              <a:rPr lang="zh-CN" altLang="en-US" i="1" dirty="0"/>
              <a:t>类是双向链表的一种实现，</a:t>
            </a:r>
            <a:r>
              <a:rPr lang="en-US" altLang="zh-CN" i="1" dirty="0" err="1"/>
              <a:t>forward_list</a:t>
            </a:r>
            <a:r>
              <a:rPr lang="zh-CN" altLang="en-US" i="1" dirty="0"/>
              <a:t>类是单链表的一种实现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2AEA-C477-4D5D-B4BF-ACEF1A2D9A64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36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有序表</a:t>
            </a:r>
            <a:r>
              <a:rPr lang="zh-CN" altLang="en-US" dirty="0"/>
              <a:t>：线性表中的元素按照值的非递减或非递增有序排列</a:t>
            </a:r>
            <a:endParaRPr lang="en-US" altLang="zh-CN" dirty="0"/>
          </a:p>
          <a:p>
            <a:r>
              <a:rPr lang="zh-CN" altLang="en-US" dirty="0"/>
              <a:t>有序表既可以顺序存储，又可以链式存储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2.24 </a:t>
            </a:r>
            <a:r>
              <a:rPr lang="zh-CN" altLang="en-US" dirty="0"/>
              <a:t>有序表的纯化（去除重复元素）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6C-607D-40B0-8032-9F53FEBE9F0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2306171"/>
            <a:ext cx="53767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purge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(j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[j];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j;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3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pPr algn="just"/>
            <a:r>
              <a:rPr lang="zh-CN" altLang="en-US" dirty="0"/>
              <a:t>算法</a:t>
            </a:r>
            <a:r>
              <a:rPr lang="en-US" altLang="zh-CN" dirty="0"/>
              <a:t>2.28 </a:t>
            </a:r>
            <a:r>
              <a:rPr lang="zh-CN" altLang="en-US" dirty="0"/>
              <a:t>有序表求并集（有头结点的单链表）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3FD3-E6E3-4417-8D80-5163D3AF4269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95082"/>
            <a:ext cx="638989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Union_ord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7839" y="5768403"/>
            <a:ext cx="768832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思考：试比较算法</a:t>
            </a:r>
            <a:r>
              <a:rPr lang="en-US" altLang="zh-CN" sz="2400" dirty="0"/>
              <a:t>2.1</a:t>
            </a:r>
            <a:r>
              <a:rPr lang="zh-CN" altLang="en-US" sz="2400" dirty="0"/>
              <a:t>、</a:t>
            </a:r>
            <a:r>
              <a:rPr lang="en-US" altLang="zh-CN" sz="2400" dirty="0"/>
              <a:t>2.13</a:t>
            </a:r>
            <a:r>
              <a:rPr lang="zh-CN" altLang="en-US" sz="2400" dirty="0"/>
              <a:t>、</a:t>
            </a:r>
            <a:r>
              <a:rPr lang="en-US" altLang="zh-CN" sz="2400" dirty="0"/>
              <a:t>2.19</a:t>
            </a:r>
            <a:r>
              <a:rPr lang="zh-CN" altLang="en-US" sz="2400" dirty="0"/>
              <a:t>、</a:t>
            </a:r>
            <a:r>
              <a:rPr lang="en-US" altLang="zh-CN" sz="2400" dirty="0"/>
              <a:t>2.20</a:t>
            </a:r>
            <a:r>
              <a:rPr lang="zh-CN" altLang="en-US" sz="2400" dirty="0"/>
              <a:t>以及</a:t>
            </a:r>
            <a:r>
              <a:rPr lang="en-US" altLang="zh-CN" sz="2400" dirty="0"/>
              <a:t>2.28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64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线性表应用举例：一元多项式运算</a:t>
            </a:r>
            <a:endParaRPr lang="en-US" altLang="zh-CN" b="1" dirty="0"/>
          </a:p>
          <a:p>
            <a:r>
              <a:rPr lang="zh-CN" altLang="en-US" dirty="0"/>
              <a:t>如何表示一元多项式？</a:t>
            </a:r>
            <a:endParaRPr lang="en-US" altLang="zh-CN" dirty="0"/>
          </a:p>
          <a:p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(x) = p</a:t>
            </a:r>
            <a:r>
              <a:rPr lang="en-US" altLang="zh-CN" baseline="-25000" dirty="0"/>
              <a:t>0 </a:t>
            </a:r>
            <a:r>
              <a:rPr lang="en-US" altLang="zh-CN" dirty="0"/>
              <a:t>+ p</a:t>
            </a:r>
            <a:r>
              <a:rPr lang="en-US" altLang="zh-CN" baseline="-25000" dirty="0"/>
              <a:t>1</a:t>
            </a:r>
            <a:r>
              <a:rPr lang="en-US" altLang="zh-CN" dirty="0"/>
              <a:t>x + p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 </a:t>
            </a:r>
            <a:r>
              <a:rPr lang="en-US" altLang="zh-CN" dirty="0"/>
              <a:t>+ … +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pPr marL="0" indent="0">
              <a:buNone/>
            </a:pPr>
            <a:r>
              <a:rPr lang="zh-CN" altLang="en-US" dirty="0"/>
              <a:t>可以表示为线性（有序）表：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(p</a:t>
            </a:r>
            <a:r>
              <a:rPr lang="en-US" altLang="zh-CN" baseline="-25000" dirty="0"/>
              <a:t>0</a:t>
            </a:r>
            <a:r>
              <a:rPr lang="en-US" altLang="zh-CN" dirty="0"/>
              <a:t>, p</a:t>
            </a:r>
            <a:r>
              <a:rPr lang="en-US" altLang="zh-CN" baseline="-25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如果系数中非零元很少，为了节省存储空间，可以只存储非零元的系数和指数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S(x) = 1 + 3x</a:t>
            </a:r>
            <a:r>
              <a:rPr lang="en-US" altLang="zh-CN" baseline="30000" dirty="0"/>
              <a:t>10000</a:t>
            </a:r>
            <a:r>
              <a:rPr lang="en-US" altLang="zh-CN" dirty="0"/>
              <a:t> + 2x</a:t>
            </a:r>
            <a:r>
              <a:rPr lang="en-US" altLang="zh-CN" baseline="30000" dirty="0"/>
              <a:t>20000</a:t>
            </a:r>
          </a:p>
          <a:p>
            <a:pPr marL="0" indent="0">
              <a:buNone/>
            </a:pPr>
            <a:r>
              <a:rPr lang="zh-CN" altLang="en-US" dirty="0"/>
              <a:t>可以表示为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(&lt;1,0&gt;, &lt;3,10000&gt;, &lt;2,20000&gt;)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E389-8D79-4588-B5A1-46386D692DD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66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一元多项式求和</a:t>
            </a:r>
            <a:endParaRPr lang="en-US" altLang="zh-CN" dirty="0"/>
          </a:p>
          <a:p>
            <a:r>
              <a:rPr lang="en-US" altLang="zh-CN" dirty="0"/>
              <a:t>A(x) = 7 + 3x + 9x</a:t>
            </a:r>
            <a:r>
              <a:rPr lang="en-US" altLang="zh-CN" baseline="30000" dirty="0"/>
              <a:t>8</a:t>
            </a:r>
            <a:r>
              <a:rPr lang="en-US" altLang="zh-CN" dirty="0"/>
              <a:t> + 5x</a:t>
            </a:r>
            <a:r>
              <a:rPr lang="en-US" altLang="zh-CN" baseline="30000" dirty="0"/>
              <a:t>17</a:t>
            </a:r>
          </a:p>
          <a:p>
            <a:r>
              <a:rPr lang="en-US" altLang="zh-CN" dirty="0"/>
              <a:t>B(x) = 8x + 22x</a:t>
            </a:r>
            <a:r>
              <a:rPr lang="en-US" altLang="zh-CN" baseline="30000" dirty="0"/>
              <a:t>7</a:t>
            </a:r>
            <a:r>
              <a:rPr lang="en-US" altLang="zh-CN" dirty="0"/>
              <a:t> + (-9)x</a:t>
            </a:r>
            <a:r>
              <a:rPr lang="en-US" altLang="zh-CN" baseline="30000" dirty="0"/>
              <a:t>8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C(x) = A(x) + B(x)</a:t>
            </a:r>
          </a:p>
          <a:p>
            <a:pPr marL="0" indent="0">
              <a:buNone/>
            </a:pPr>
            <a:r>
              <a:rPr lang="en-US" altLang="zh-CN" dirty="0"/>
              <a:t>= 7 + 11x + 22x</a:t>
            </a:r>
            <a:r>
              <a:rPr lang="en-US" altLang="zh-CN" baseline="30000" dirty="0"/>
              <a:t>7</a:t>
            </a:r>
            <a:r>
              <a:rPr lang="en-US" altLang="zh-CN" dirty="0"/>
              <a:t> + 5x</a:t>
            </a:r>
            <a:r>
              <a:rPr lang="en-US" altLang="zh-CN" baseline="30000" dirty="0"/>
              <a:t>17</a:t>
            </a:r>
            <a:endParaRPr lang="zh-CN" altLang="en-US" baseline="30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EF47-0AD7-454A-8D71-E57FC31EF9DA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35546"/>
          <a:stretch/>
        </p:blipFill>
        <p:spPr>
          <a:xfrm>
            <a:off x="633502" y="1911060"/>
            <a:ext cx="5465754" cy="11318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35155"/>
          <a:stretch/>
        </p:blipFill>
        <p:spPr>
          <a:xfrm>
            <a:off x="633502" y="4375852"/>
            <a:ext cx="5585617" cy="11542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29942" y="3582800"/>
            <a:ext cx="295465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类似于有序表的归并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254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一元多项式及其加法的实现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1792-24D1-4241-9226-848F880ED89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853887"/>
            <a:ext cx="29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系数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expn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Polynomial;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3213847"/>
            <a:ext cx="63898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(Polynomial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Polynomial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La;</a:t>
            </a:r>
            <a:endParaRPr lang="zh-CN" altLang="zh-CN" sz="1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见下页</a:t>
            </a:r>
            <a:endParaRPr lang="en-US" altLang="zh-CN" i="1" kern="0" dirty="0">
              <a:solidFill>
                <a:srgbClr val="40808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</a:t>
            </a:r>
            <a:endParaRPr lang="zh-CN" altLang="zh-CN" sz="1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4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一元多项式求和的实现（修改算法</a:t>
            </a:r>
            <a:r>
              <a:rPr lang="en-US" altLang="zh-CN" dirty="0"/>
              <a:t>2.28</a:t>
            </a:r>
            <a:r>
              <a:rPr lang="zh-CN" altLang="en-US" dirty="0"/>
              <a:t>）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AF54-46DB-4F23-ADAF-BB4DB61853B9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907677"/>
            <a:ext cx="63898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data.expn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data.expn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data.expn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data.expn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sum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data.coef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data.coef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fabs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(sum)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1e-9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qa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data.coef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sum;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pa; pa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pa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next;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2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本章复习提纲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线性表的基本概念</a:t>
            </a:r>
            <a:endParaRPr lang="en-US" altLang="zh-CN" dirty="0"/>
          </a:p>
          <a:p>
            <a:r>
              <a:rPr lang="zh-CN" altLang="en-US" dirty="0"/>
              <a:t>顺序表和单链表</a:t>
            </a:r>
            <a:endParaRPr lang="en-US" altLang="zh-CN" dirty="0"/>
          </a:p>
          <a:p>
            <a:pPr lvl="1"/>
            <a:r>
              <a:rPr lang="zh-CN" altLang="en-US" dirty="0"/>
              <a:t>存储结构及其特点</a:t>
            </a:r>
            <a:endParaRPr lang="en-US" altLang="zh-CN" dirty="0"/>
          </a:p>
          <a:p>
            <a:pPr lvl="1"/>
            <a:r>
              <a:rPr lang="zh-CN" altLang="en-US" dirty="0"/>
              <a:t>基本操作的实现</a:t>
            </a:r>
            <a:endParaRPr lang="en-US" altLang="zh-CN" dirty="0"/>
          </a:p>
          <a:p>
            <a:r>
              <a:rPr lang="zh-CN" altLang="en-US" dirty="0"/>
              <a:t>链表的高级形态</a:t>
            </a:r>
            <a:endParaRPr lang="en-US" altLang="zh-CN" dirty="0"/>
          </a:p>
          <a:p>
            <a:pPr lvl="1"/>
            <a:r>
              <a:rPr lang="zh-CN" altLang="en-US" dirty="0"/>
              <a:t>循环链表、尾指针</a:t>
            </a:r>
            <a:endParaRPr lang="en-US" altLang="zh-CN" dirty="0"/>
          </a:p>
          <a:p>
            <a:pPr lvl="1"/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/>
              <a:t>有序</a:t>
            </a:r>
            <a:r>
              <a:rPr lang="zh-CN" altLang="en-US" dirty="0"/>
              <a:t>表及其操作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CBB-6CD6-4467-9CA2-39984D1995D9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4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2.1 </a:t>
            </a:r>
            <a:r>
              <a:rPr lang="zh-CN" altLang="en-US" dirty="0"/>
              <a:t>求两个集合的并集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0CBC-F0A1-494E-BFCF-A9618757091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2000" y="1001806"/>
            <a:ext cx="4490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Union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(List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La, List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ListEmpty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e);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LocateElem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(La, e))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ListInsert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(La,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La_len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e);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DestroyList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Lb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98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顺序表的有序插入算法</a:t>
            </a:r>
            <a:endParaRPr lang="en-US" altLang="zh-CN" dirty="0"/>
          </a:p>
          <a:p>
            <a:r>
              <a:rPr lang="en-US" altLang="zh-CN" dirty="0"/>
              <a:t>2.4 </a:t>
            </a:r>
            <a:r>
              <a:rPr lang="zh-CN" altLang="en-US" dirty="0"/>
              <a:t>单链表的有序插入算法</a:t>
            </a:r>
            <a:endParaRPr lang="en-US" altLang="zh-CN" dirty="0"/>
          </a:p>
          <a:p>
            <a:r>
              <a:rPr lang="en-US" altLang="zh-CN" dirty="0"/>
              <a:t>2.5 </a:t>
            </a:r>
            <a:r>
              <a:rPr lang="zh-CN" altLang="en-US" dirty="0"/>
              <a:t>顺序表的逆置算法</a:t>
            </a:r>
            <a:endParaRPr lang="en-US" altLang="zh-CN" dirty="0"/>
          </a:p>
          <a:p>
            <a:r>
              <a:rPr lang="en-US" altLang="zh-CN" dirty="0"/>
              <a:t>2.8 </a:t>
            </a:r>
            <a:r>
              <a:rPr lang="zh-CN" altLang="en-US" dirty="0"/>
              <a:t>顺序表的分离奇偶算法</a:t>
            </a:r>
            <a:endParaRPr lang="en-US" altLang="zh-CN" dirty="0"/>
          </a:p>
          <a:p>
            <a:r>
              <a:rPr lang="en-US" altLang="zh-CN" dirty="0"/>
              <a:t>2.8’ </a:t>
            </a:r>
            <a:r>
              <a:rPr lang="zh-CN" altLang="en-US" dirty="0"/>
              <a:t>用带头结点的单链表重做</a:t>
            </a:r>
            <a:r>
              <a:rPr lang="en-US" altLang="zh-CN" dirty="0"/>
              <a:t>2.8</a:t>
            </a:r>
            <a:r>
              <a:rPr lang="zh-CN" altLang="en-US" dirty="0"/>
              <a:t>题</a:t>
            </a:r>
            <a:endParaRPr lang="en-US" altLang="zh-CN" dirty="0"/>
          </a:p>
          <a:p>
            <a:r>
              <a:rPr lang="en-US" altLang="zh-CN" dirty="0"/>
              <a:t>2.9 </a:t>
            </a:r>
            <a:r>
              <a:rPr lang="zh-CN" altLang="en-US" dirty="0"/>
              <a:t>双向循环链表改造算法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1A05-A407-45BF-88A5-5296798B86D8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6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定义与实现</a:t>
            </a:r>
            <a:endParaRPr lang="en-US" altLang="zh-CN" dirty="0"/>
          </a:p>
          <a:p>
            <a:r>
              <a:rPr lang="en-US" altLang="zh-CN" dirty="0"/>
              <a:t>ADT List</a:t>
            </a:r>
            <a:r>
              <a:rPr lang="zh-CN" altLang="en-US" dirty="0"/>
              <a:t>定义了线性表的数学模型和基本操作</a:t>
            </a:r>
            <a:endParaRPr lang="en-US" altLang="zh-CN" dirty="0"/>
          </a:p>
          <a:p>
            <a:r>
              <a:rPr lang="zh-CN" altLang="en-US" dirty="0"/>
              <a:t>在实现这些基本操作时，既要考虑</a:t>
            </a:r>
            <a:r>
              <a:rPr lang="zh-CN" altLang="en-US" dirty="0">
                <a:solidFill>
                  <a:schemeClr val="accent5"/>
                </a:solidFill>
              </a:rPr>
              <a:t>逻辑</a:t>
            </a:r>
            <a:r>
              <a:rPr lang="zh-CN" altLang="en-US" dirty="0"/>
              <a:t>结构，又要考虑</a:t>
            </a:r>
            <a:r>
              <a:rPr lang="zh-CN" altLang="en-US" dirty="0">
                <a:solidFill>
                  <a:schemeClr val="accent5"/>
                </a:solidFill>
              </a:rPr>
              <a:t>存储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逻辑结构：</a:t>
            </a:r>
            <a:r>
              <a:rPr lang="en-US" altLang="zh-CN" dirty="0"/>
              <a:t>ADT List</a:t>
            </a:r>
          </a:p>
          <a:p>
            <a:r>
              <a:rPr lang="zh-CN" altLang="en-US" dirty="0"/>
              <a:t>存储结构</a:t>
            </a:r>
            <a:endParaRPr lang="en-US" altLang="zh-CN" dirty="0"/>
          </a:p>
          <a:p>
            <a:pPr lvl="1"/>
            <a:r>
              <a:rPr lang="zh-CN" altLang="en-US" dirty="0"/>
              <a:t>顺序存储</a:t>
            </a:r>
            <a:r>
              <a:rPr lang="en-US" altLang="zh-CN" dirty="0"/>
              <a:t>-&gt;</a:t>
            </a:r>
            <a:r>
              <a:rPr lang="zh-CN" altLang="en-US" dirty="0"/>
              <a:t>顺序表</a:t>
            </a:r>
            <a:endParaRPr lang="en-US" altLang="zh-CN" dirty="0"/>
          </a:p>
          <a:p>
            <a:pPr lvl="1"/>
            <a:r>
              <a:rPr lang="zh-CN" altLang="en-US" dirty="0"/>
              <a:t>链式存储</a:t>
            </a:r>
            <a:r>
              <a:rPr lang="en-US" altLang="zh-CN" dirty="0"/>
              <a:t>-&gt;</a:t>
            </a:r>
            <a:r>
              <a:rPr lang="zh-CN" altLang="en-US" dirty="0"/>
              <a:t>链表</a:t>
            </a:r>
            <a:endParaRPr lang="en-US" altLang="zh-CN" dirty="0"/>
          </a:p>
          <a:p>
            <a:r>
              <a:rPr lang="zh-CN" altLang="en-US" dirty="0"/>
              <a:t>同一基本操作，使用不同存储结构时，时空复杂度往往差别很大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0D63-05CB-4E98-AC82-3B92FEAD458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88000"/>
            <a:ext cx="4812353" cy="5040000"/>
          </a:xfrm>
        </p:spPr>
        <p:txBody>
          <a:bodyPr/>
          <a:lstStyle/>
          <a:p>
            <a:r>
              <a:rPr lang="zh-CN" altLang="en-US" dirty="0"/>
              <a:t>顺序表：使用一组地址连续的存储单元依次存储线性表的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endParaRPr lang="en-US" altLang="zh-CN" dirty="0"/>
          </a:p>
          <a:p>
            <a:r>
              <a:rPr lang="zh-CN" altLang="en-US" dirty="0"/>
              <a:t>元素地址计算方法</a:t>
            </a:r>
          </a:p>
          <a:p>
            <a:pPr lvl="1"/>
            <a:r>
              <a:rPr lang="en-US" altLang="zh-CN" dirty="0"/>
              <a:t>LOC(a</a:t>
            </a:r>
            <a:r>
              <a:rPr lang="en-US" altLang="zh-CN" baseline="-25000" dirty="0"/>
              <a:t>i+1</a:t>
            </a:r>
            <a:r>
              <a:rPr lang="en-US" altLang="zh-CN" dirty="0"/>
              <a:t>)=LOC(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)+</a:t>
            </a:r>
            <a:r>
              <a:rPr lang="en-US" altLang="zh-CN" dirty="0">
                <a:solidFill>
                  <a:schemeClr val="accent5"/>
                </a:solidFill>
              </a:rPr>
              <a:t>l</a:t>
            </a:r>
          </a:p>
          <a:p>
            <a:pPr lvl="1"/>
            <a:r>
              <a:rPr lang="en-US" altLang="zh-CN" dirty="0"/>
              <a:t>LOC(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en-US" altLang="zh-CN" dirty="0"/>
              <a:t>)=LOC(a</a:t>
            </a:r>
            <a:r>
              <a:rPr lang="en-US" altLang="zh-CN" baseline="-25000" dirty="0"/>
              <a:t>1</a:t>
            </a:r>
            <a:r>
              <a:rPr lang="en-US" altLang="zh-CN" dirty="0"/>
              <a:t>)+(i-1)*</a:t>
            </a:r>
            <a:r>
              <a:rPr lang="en-US" altLang="zh-CN" dirty="0">
                <a:solidFill>
                  <a:schemeClr val="accent5"/>
                </a:solidFill>
              </a:rPr>
              <a:t>l</a:t>
            </a:r>
          </a:p>
          <a:p>
            <a:pPr lvl="1"/>
            <a:r>
              <a:rPr lang="en-US" altLang="zh-CN" dirty="0"/>
              <a:t>b=LOC(a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称为基地址</a:t>
            </a:r>
            <a:endParaRPr lang="en-US" altLang="zh-CN" dirty="0"/>
          </a:p>
          <a:p>
            <a:r>
              <a:rPr lang="zh-CN" altLang="en-US" dirty="0"/>
              <a:t>逻辑上的先后对应于存储位置的先后</a:t>
            </a:r>
            <a:endParaRPr lang="en-US" altLang="zh-CN" dirty="0"/>
          </a:p>
          <a:p>
            <a:r>
              <a:rPr lang="zh-CN" altLang="en-US" dirty="0"/>
              <a:t>给定位序，直接确定元素的存储地址，称为</a:t>
            </a:r>
            <a:r>
              <a:rPr lang="zh-CN" altLang="en-US" dirty="0">
                <a:solidFill>
                  <a:schemeClr val="accent5"/>
                </a:solidFill>
              </a:rPr>
              <a:t>随机存取</a:t>
            </a:r>
            <a:endParaRPr lang="en-US" altLang="zh-CN" dirty="0">
              <a:solidFill>
                <a:schemeClr val="accent5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8320-D47E-4249-ADC1-6D3E3C28E52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099"/>
          <a:stretch/>
        </p:blipFill>
        <p:spPr>
          <a:xfrm>
            <a:off x="5030065" y="1608347"/>
            <a:ext cx="3795490" cy="41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b="1" dirty="0"/>
              <a:t>顺序表的实现</a:t>
            </a:r>
            <a:endParaRPr lang="en-US" altLang="zh-CN" b="1" dirty="0"/>
          </a:p>
          <a:p>
            <a:r>
              <a:rPr lang="zh-CN" altLang="en-US" dirty="0"/>
              <a:t>地址连续、随机存取</a:t>
            </a:r>
            <a:r>
              <a:rPr lang="en-US" altLang="zh-CN" dirty="0"/>
              <a:t>-&gt;C</a:t>
            </a:r>
            <a:r>
              <a:rPr lang="zh-CN" altLang="en-US" dirty="0"/>
              <a:t>语言中的数组</a:t>
            </a:r>
            <a:endParaRPr lang="en-US" altLang="zh-CN" dirty="0"/>
          </a:p>
          <a:p>
            <a:r>
              <a:rPr lang="zh-CN" altLang="en-US" dirty="0"/>
              <a:t>线性表需要插入删除</a:t>
            </a:r>
            <a:r>
              <a:rPr lang="en-US" altLang="zh-CN" dirty="0"/>
              <a:t>-&gt;</a:t>
            </a:r>
            <a:r>
              <a:rPr lang="zh-CN" altLang="en-US" dirty="0"/>
              <a:t>动态分配内存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元素类型不同的顺序表，其数据类型不同，但主要实现都是相同的</a:t>
            </a:r>
            <a:endParaRPr lang="en-US" altLang="zh-CN" dirty="0"/>
          </a:p>
          <a:p>
            <a:r>
              <a:rPr lang="en-US" altLang="zh-CN" i="1" dirty="0"/>
              <a:t>C++</a:t>
            </a:r>
            <a:r>
              <a:rPr lang="zh-CN" altLang="en-US" i="1" dirty="0"/>
              <a:t>语言中引入模板</a:t>
            </a:r>
            <a:r>
              <a:rPr lang="en-US" altLang="zh-CN" i="1" dirty="0"/>
              <a:t>(template)</a:t>
            </a:r>
            <a:r>
              <a:rPr lang="zh-CN" altLang="en-US" i="1" dirty="0"/>
              <a:t>解决这一问题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7F2D-0580-4A0A-B3A9-812A01E6F1FF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344" y="2218765"/>
            <a:ext cx="77893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元素类型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当前分配内存大小，单位是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kern="0" dirty="0" err="1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length;     </a:t>
            </a:r>
            <a:r>
              <a:rPr lang="en-US" altLang="zh-CN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i="1" kern="0" dirty="0">
                <a:solidFill>
                  <a:srgbClr val="4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当前线性表长度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359230"/>
            <a:ext cx="8280000" cy="5868770"/>
          </a:xfrm>
        </p:spPr>
        <p:txBody>
          <a:bodyPr/>
          <a:lstStyle/>
          <a:p>
            <a:r>
              <a:rPr lang="zh-CN" altLang="en-US" b="1" dirty="0"/>
              <a:t>顺序表基本操作的实现</a:t>
            </a:r>
            <a:endParaRPr lang="en-US" altLang="zh-CN" b="1" dirty="0"/>
          </a:p>
          <a:p>
            <a:r>
              <a:rPr lang="zh-CN" altLang="en-US" dirty="0"/>
              <a:t>算法</a:t>
            </a:r>
            <a:r>
              <a:rPr lang="en-US" altLang="zh-CN" dirty="0"/>
              <a:t>2.3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2.4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</a:t>
            </a:r>
            <a:r>
              <a:rPr lang="en-US" altLang="zh-CN" dirty="0" err="1"/>
              <a:t>ClearList</a:t>
            </a:r>
            <a:r>
              <a:rPr lang="en-US" altLang="zh-CN" dirty="0"/>
              <a:t>(&amp;L)</a:t>
            </a:r>
            <a:r>
              <a:rPr lang="zh-CN" altLang="en-US" dirty="0"/>
              <a:t>如何实现？</a:t>
            </a:r>
            <a:endParaRPr lang="en-US" altLang="zh-CN" dirty="0"/>
          </a:p>
          <a:p>
            <a:pPr lvl="1"/>
            <a:r>
              <a:rPr lang="zh-CN" altLang="en-US" dirty="0"/>
              <a:t>注：要求表中不再有任何元素，但表本身仍存在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8F2F-ACBA-4A08-9073-FA3DE6BC6C4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数据结构及其算法 第</a:t>
            </a:r>
            <a:r>
              <a:rPr lang="en-US" altLang="zh-CN"/>
              <a:t>2</a:t>
            </a:r>
            <a:r>
              <a:rPr lang="zh-CN" altLang="en-US"/>
              <a:t>章 线性表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7B6C-934B-48B6-B496-329E090EEFC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2000" y="1337979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InitList_sq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L, </a:t>
            </a:r>
            <a:r>
              <a:rPr lang="en-US" altLang="zh-CN" kern="0" dirty="0" err="1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ElemType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000" y="3321424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B0004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DestroyList_sq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SqList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L) {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[]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66666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Courier New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5226</Words>
  <Application>Microsoft Office PowerPoint</Application>
  <PresentationFormat>全屏显示(4:3)</PresentationFormat>
  <Paragraphs>841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Courier New</vt:lpstr>
      <vt:lpstr>Office 主题</vt:lpstr>
      <vt:lpstr>《数据结构及其算法》</vt:lpstr>
      <vt:lpstr>第2章 线性表</vt:lpstr>
      <vt:lpstr>2.1 线性表的基本概念</vt:lpstr>
      <vt:lpstr>PowerPoint 演示文稿</vt:lpstr>
      <vt:lpstr>PowerPoint 演示文稿</vt:lpstr>
      <vt:lpstr>PowerPoint 演示文稿</vt:lpstr>
      <vt:lpstr>2.2 线性表的顺序表示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线性表的链式表示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线性结构的深入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本章复习提纲</vt:lpstr>
      <vt:lpstr>作业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Liu</dc:creator>
  <cp:lastModifiedBy>Liu Dong</cp:lastModifiedBy>
  <cp:revision>285</cp:revision>
  <cp:lastPrinted>2015-08-31T09:30:44Z</cp:lastPrinted>
  <dcterms:created xsi:type="dcterms:W3CDTF">2014-01-23T07:26:01Z</dcterms:created>
  <dcterms:modified xsi:type="dcterms:W3CDTF">2023-09-05T01:24:39Z</dcterms:modified>
</cp:coreProperties>
</file>