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5"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C578BE2-1E8C-485A-A6FC-6DBD04C65F45}"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C3D30-CC0E-4F5E-8748-233EFDA1EB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05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78BE2-1E8C-485A-A6FC-6DBD04C65F45}"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C3D30-CC0E-4F5E-8748-233EFDA1EB2A}" type="slidenum">
              <a:rPr lang="en-IN" smtClean="0"/>
              <a:t>‹#›</a:t>
            </a:fld>
            <a:endParaRPr lang="en-IN"/>
          </a:p>
        </p:txBody>
      </p:sp>
    </p:spTree>
    <p:extLst>
      <p:ext uri="{BB962C8B-B14F-4D97-AF65-F5344CB8AC3E}">
        <p14:creationId xmlns:p14="http://schemas.microsoft.com/office/powerpoint/2010/main" val="160512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78BE2-1E8C-485A-A6FC-6DBD04C65F45}"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C3D30-CC0E-4F5E-8748-233EFDA1EB2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57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78BE2-1E8C-485A-A6FC-6DBD04C65F45}"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C3D30-CC0E-4F5E-8748-233EFDA1EB2A}" type="slidenum">
              <a:rPr lang="en-IN" smtClean="0"/>
              <a:t>‹#›</a:t>
            </a:fld>
            <a:endParaRPr lang="en-IN"/>
          </a:p>
        </p:txBody>
      </p:sp>
    </p:spTree>
    <p:extLst>
      <p:ext uri="{BB962C8B-B14F-4D97-AF65-F5344CB8AC3E}">
        <p14:creationId xmlns:p14="http://schemas.microsoft.com/office/powerpoint/2010/main" val="205116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78BE2-1E8C-485A-A6FC-6DBD04C65F45}"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C3D30-CC0E-4F5E-8748-233EFDA1EB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75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578BE2-1E8C-485A-A6FC-6DBD04C65F45}"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7C3D30-CC0E-4F5E-8748-233EFDA1EB2A}" type="slidenum">
              <a:rPr lang="en-IN" smtClean="0"/>
              <a:t>‹#›</a:t>
            </a:fld>
            <a:endParaRPr lang="en-IN"/>
          </a:p>
        </p:txBody>
      </p:sp>
    </p:spTree>
    <p:extLst>
      <p:ext uri="{BB962C8B-B14F-4D97-AF65-F5344CB8AC3E}">
        <p14:creationId xmlns:p14="http://schemas.microsoft.com/office/powerpoint/2010/main" val="205022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578BE2-1E8C-485A-A6FC-6DBD04C65F45}"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7C3D30-CC0E-4F5E-8748-233EFDA1EB2A}" type="slidenum">
              <a:rPr lang="en-IN" smtClean="0"/>
              <a:t>‹#›</a:t>
            </a:fld>
            <a:endParaRPr lang="en-IN"/>
          </a:p>
        </p:txBody>
      </p:sp>
    </p:spTree>
    <p:extLst>
      <p:ext uri="{BB962C8B-B14F-4D97-AF65-F5344CB8AC3E}">
        <p14:creationId xmlns:p14="http://schemas.microsoft.com/office/powerpoint/2010/main" val="241286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578BE2-1E8C-485A-A6FC-6DBD04C65F45}"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7C3D30-CC0E-4F5E-8748-233EFDA1EB2A}" type="slidenum">
              <a:rPr lang="en-IN" smtClean="0"/>
              <a:t>‹#›</a:t>
            </a:fld>
            <a:endParaRPr lang="en-IN"/>
          </a:p>
        </p:txBody>
      </p:sp>
    </p:spTree>
    <p:extLst>
      <p:ext uri="{BB962C8B-B14F-4D97-AF65-F5344CB8AC3E}">
        <p14:creationId xmlns:p14="http://schemas.microsoft.com/office/powerpoint/2010/main" val="225448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78BE2-1E8C-485A-A6FC-6DBD04C65F45}"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7C3D30-CC0E-4F5E-8748-233EFDA1EB2A}" type="slidenum">
              <a:rPr lang="en-IN" smtClean="0"/>
              <a:t>‹#›</a:t>
            </a:fld>
            <a:endParaRPr lang="en-IN"/>
          </a:p>
        </p:txBody>
      </p:sp>
    </p:spTree>
    <p:extLst>
      <p:ext uri="{BB962C8B-B14F-4D97-AF65-F5344CB8AC3E}">
        <p14:creationId xmlns:p14="http://schemas.microsoft.com/office/powerpoint/2010/main" val="72086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78BE2-1E8C-485A-A6FC-6DBD04C65F45}"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7C3D30-CC0E-4F5E-8748-233EFDA1EB2A}" type="slidenum">
              <a:rPr lang="en-IN" smtClean="0"/>
              <a:t>‹#›</a:t>
            </a:fld>
            <a:endParaRPr lang="en-IN"/>
          </a:p>
        </p:txBody>
      </p:sp>
    </p:spTree>
    <p:extLst>
      <p:ext uri="{BB962C8B-B14F-4D97-AF65-F5344CB8AC3E}">
        <p14:creationId xmlns:p14="http://schemas.microsoft.com/office/powerpoint/2010/main" val="19609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578BE2-1E8C-485A-A6FC-6DBD04C65F45}"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7C3D30-CC0E-4F5E-8748-233EFDA1EB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2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C578BE2-1E8C-485A-A6FC-6DBD04C65F45}" type="datetimeFigureOut">
              <a:rPr lang="en-IN" smtClean="0"/>
              <a:t>10-02-2023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97C3D30-CC0E-4F5E-8748-233EFDA1EB2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081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c.europa.eu/eurostat/statistics-explained/index.php?title=Glossary:Death"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nohomishcountywa.gov/806/Cause-Manner-of-Death" TargetMode="External"/><Relationship Id="rId2" Type="http://schemas.openxmlformats.org/officeDocument/2006/relationships/hyperlink" Target="https://ec.europa.eu/eurostat/statistics-explained/index.php?title=Glossary:Cause_of_death#:~:text=The%20cause%20of%20death%20is,which%20produced%20the%20fatal%20injury" TargetMode="External"/><Relationship Id="rId1" Type="http://schemas.openxmlformats.org/officeDocument/2006/relationships/slideLayout" Target="../slideLayouts/slideLayout2.xml"/><Relationship Id="rId5" Type="http://schemas.openxmlformats.org/officeDocument/2006/relationships/hyperlink" Target="https://en.wikipedia.org/wiki/Exploratory_data_analysis#:~:text=In%20statistics%2C%20exploratory%20data%20analysis,and%20other%20data%20visualization%20methods" TargetMode="External"/><Relationship Id="rId4" Type="http://schemas.openxmlformats.org/officeDocument/2006/relationships/hyperlink" Target="https://www.kaggle.com/code/spscientist/a-simple-tutorial-on-exploratory-data-analysi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35F5-8AE9-CC2D-CE1E-0918A4E8CF64}"/>
              </a:ext>
            </a:extLst>
          </p:cNvPr>
          <p:cNvSpPr>
            <a:spLocks noGrp="1"/>
          </p:cNvSpPr>
          <p:nvPr>
            <p:ph type="ctrTitle"/>
          </p:nvPr>
        </p:nvSpPr>
        <p:spPr/>
        <p:txBody>
          <a:bodyPr>
            <a:normAutofit/>
          </a:bodyPr>
          <a:lstStyle/>
          <a:p>
            <a:pPr algn="ctr"/>
            <a:r>
              <a:rPr lang="en-US" sz="6000" dirty="0"/>
              <a:t>Cause of death analysis</a:t>
            </a:r>
            <a:endParaRPr lang="en-IN" sz="6000" dirty="0"/>
          </a:p>
        </p:txBody>
      </p:sp>
      <p:sp>
        <p:nvSpPr>
          <p:cNvPr id="3" name="Subtitle 2">
            <a:extLst>
              <a:ext uri="{FF2B5EF4-FFF2-40B4-BE49-F238E27FC236}">
                <a16:creationId xmlns:a16="http://schemas.microsoft.com/office/drawing/2014/main" id="{0BB6107A-E357-8D0F-85D5-1123322401AF}"/>
              </a:ext>
            </a:extLst>
          </p:cNvPr>
          <p:cNvSpPr>
            <a:spLocks noGrp="1"/>
          </p:cNvSpPr>
          <p:nvPr>
            <p:ph type="subTitle" idx="1"/>
          </p:nvPr>
        </p:nvSpPr>
        <p:spPr/>
        <p:txBody>
          <a:bodyPr/>
          <a:lstStyle/>
          <a:p>
            <a:pPr algn="ctr"/>
            <a:r>
              <a:rPr lang="en-US" sz="2400" dirty="0"/>
              <a:t>Presented by</a:t>
            </a:r>
          </a:p>
          <a:p>
            <a:pPr algn="ctr"/>
            <a:r>
              <a:rPr lang="en-US" sz="2400" dirty="0"/>
              <a:t>Lavina </a:t>
            </a:r>
            <a:r>
              <a:rPr lang="en-US" sz="2400" dirty="0" err="1"/>
              <a:t>vaidya</a:t>
            </a:r>
            <a:endParaRPr lang="en-IN" dirty="0"/>
          </a:p>
        </p:txBody>
      </p:sp>
    </p:spTree>
    <p:extLst>
      <p:ext uri="{BB962C8B-B14F-4D97-AF65-F5344CB8AC3E}">
        <p14:creationId xmlns:p14="http://schemas.microsoft.com/office/powerpoint/2010/main" val="1776798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786C-06E7-7423-8A4E-DE8F2B7ECE7D}"/>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br>
              <a:rPr lang="en-IN" sz="1800" dirty="0">
                <a:effectLst/>
                <a:latin typeface="Calibri" panose="020F0502020204030204" pitchFamily="34" charset="0"/>
                <a:ea typeface="Calibri" panose="020F0502020204030204" pitchFamily="34" charset="0"/>
                <a:cs typeface="Cordia New" panose="020B0304020202020204" pitchFamily="34" charset="-34"/>
              </a:rPr>
            </a:br>
            <a:endParaRPr lang="en-IN" dirty="0"/>
          </a:p>
        </p:txBody>
      </p:sp>
      <p:sp>
        <p:nvSpPr>
          <p:cNvPr id="3" name="Content Placeholder 2">
            <a:extLst>
              <a:ext uri="{FF2B5EF4-FFF2-40B4-BE49-F238E27FC236}">
                <a16:creationId xmlns:a16="http://schemas.microsoft.com/office/drawing/2014/main" id="{AD9E32E4-B093-AAF6-3DB7-31E2637C9ED6}"/>
              </a:ext>
            </a:extLst>
          </p:cNvPr>
          <p:cNvSpPr>
            <a:spLocks noGrp="1"/>
          </p:cNvSpPr>
          <p:nvPr>
            <p:ph idx="1"/>
          </p:nvPr>
        </p:nvSpPr>
        <p:spPr/>
        <p:txBody>
          <a:bodyPr/>
          <a:lstStyle/>
          <a:p>
            <a:pPr marL="342900" lvl="0" indent="-342900" algn="just">
              <a:lnSpc>
                <a:spcPct val="106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Hardware required: </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457200" algn="just">
              <a:lnSpc>
                <a:spcPct val="106000"/>
              </a:lnSpc>
            </a:pPr>
            <a:r>
              <a:rPr lang="en-IN" sz="1800" dirty="0">
                <a:effectLst/>
                <a:latin typeface="Calibri" panose="020F0502020204030204" pitchFamily="34" charset="0"/>
                <a:ea typeface="Calibri" panose="020F0502020204030204" pitchFamily="34" charset="0"/>
                <a:cs typeface="Calibri" panose="020F0502020204030204" pitchFamily="34" charset="0"/>
              </a:rPr>
              <a:t>• Processor: core i5 or above </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457200" algn="just">
              <a:lnSpc>
                <a:spcPct val="106000"/>
              </a:lnSpc>
            </a:pPr>
            <a:r>
              <a:rPr lang="en-IN" sz="1800" dirty="0">
                <a:effectLst/>
                <a:latin typeface="Calibri" panose="020F0502020204030204" pitchFamily="34" charset="0"/>
                <a:ea typeface="Calibri" panose="020F0502020204030204" pitchFamily="34" charset="0"/>
                <a:cs typeface="Calibri" panose="020F0502020204030204" pitchFamily="34" charset="0"/>
              </a:rPr>
              <a:t>• RAM: 8 GB or above </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457200" algn="just">
              <a:lnSpc>
                <a:spcPct val="106000"/>
              </a:lnSpc>
            </a:pPr>
            <a:r>
              <a:rPr lang="en-IN" sz="1800" dirty="0">
                <a:effectLst/>
                <a:latin typeface="Calibri" panose="020F0502020204030204" pitchFamily="34" charset="0"/>
                <a:ea typeface="Calibri" panose="020F0502020204030204" pitchFamily="34" charset="0"/>
                <a:cs typeface="Calibri" panose="020F0502020204030204" pitchFamily="34" charset="0"/>
              </a:rPr>
              <a:t>• ROM/SSD: 250 GB or above </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gn="just">
              <a:lnSpc>
                <a:spcPct val="106000"/>
              </a:lnSpc>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Software required: </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r>
              <a:rPr lang="en-IN" sz="1800" dirty="0">
                <a:effectLst/>
                <a:latin typeface="Calibri" panose="020F0502020204030204" pitchFamily="34" charset="0"/>
                <a:ea typeface="Calibri" panose="020F0502020204030204" pitchFamily="34" charset="0"/>
              </a:rPr>
              <a:t>• Anaconda 3- language used Python3</a:t>
            </a:r>
            <a:endParaRPr lang="en-IN" dirty="0"/>
          </a:p>
        </p:txBody>
      </p:sp>
    </p:spTree>
    <p:extLst>
      <p:ext uri="{BB962C8B-B14F-4D97-AF65-F5344CB8AC3E}">
        <p14:creationId xmlns:p14="http://schemas.microsoft.com/office/powerpoint/2010/main" val="364568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9281AC-A070-C4BD-8EBD-8C4212EB7D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3539" y="475859"/>
            <a:ext cx="6163509" cy="2715209"/>
          </a:xfrm>
          <a:prstGeom prst="rect">
            <a:avLst/>
          </a:prstGeom>
          <a:noFill/>
          <a:ln>
            <a:noFill/>
          </a:ln>
        </p:spPr>
      </p:pic>
      <p:pic>
        <p:nvPicPr>
          <p:cNvPr id="5" name="Picture 4">
            <a:extLst>
              <a:ext uri="{FF2B5EF4-FFF2-40B4-BE49-F238E27FC236}">
                <a16:creationId xmlns:a16="http://schemas.microsoft.com/office/drawing/2014/main" id="{87DDD61F-CCFA-0E38-0C33-1283D1A533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813" y="3666931"/>
            <a:ext cx="5902960" cy="2600598"/>
          </a:xfrm>
          <a:prstGeom prst="rect">
            <a:avLst/>
          </a:prstGeom>
          <a:noFill/>
          <a:ln>
            <a:noFill/>
          </a:ln>
        </p:spPr>
      </p:pic>
      <p:sp>
        <p:nvSpPr>
          <p:cNvPr id="6" name="Rectangle 1">
            <a:extLst>
              <a:ext uri="{FF2B5EF4-FFF2-40B4-BE49-F238E27FC236}">
                <a16:creationId xmlns:a16="http://schemas.microsoft.com/office/drawing/2014/main" id="{C61A1726-70C2-8C02-2B01-B8C45174EE97}"/>
              </a:ext>
            </a:extLst>
          </p:cNvPr>
          <p:cNvSpPr>
            <a:spLocks noGrp="1" noChangeArrowheads="1"/>
          </p:cNvSpPr>
          <p:nvPr>
            <p:ph idx="1"/>
          </p:nvPr>
        </p:nvSpPr>
        <p:spPr bwMode="auto">
          <a:xfrm>
            <a:off x="6917048" y="305116"/>
            <a:ext cx="4978400" cy="6247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Except for 1996, when the death rate climbed over the year before, meningitis-related deaths are declining. in 1990 more than 42500 death were recorded which is high death record.</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Alzheimer's Disease and Other Dementias death rates are rising year over year.</a:t>
            </a:r>
            <a:r>
              <a:rPr kumimoji="0" lang="en-US" altLang="en-US" sz="1800" b="0" i="0" u="none" strike="noStrike" cap="none" normalizeH="0" baseline="0" dirty="0">
                <a:ln>
                  <a:noFill/>
                </a:ln>
                <a:solidFill>
                  <a:schemeClr val="tx1"/>
                </a:solidFill>
                <a:effectLst/>
              </a:rPr>
              <a:t> </a:t>
            </a:r>
          </a:p>
          <a:p>
            <a:pPr marL="342900" indent="-342900" eaLnBrk="0" fontAlgn="base" hangingPunct="0">
              <a:lnSpc>
                <a:spcPct val="100000"/>
              </a:lnSpc>
              <a:spcBef>
                <a:spcPct val="0"/>
              </a:spcBef>
              <a:spcAft>
                <a:spcPct val="0"/>
              </a:spcAft>
              <a:buClrTx/>
              <a:buSzTx/>
              <a:buFontTx/>
              <a:buAutoNum type="arabicPeriod"/>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Parkinson's disease death rates are rising year over year. more than 350000 deaths were recorded in 2019 which is high death record</a:t>
            </a:r>
          </a:p>
          <a:p>
            <a:pPr marL="342900" indent="-342900" eaLnBrk="0" fontAlgn="base" hangingPunct="0">
              <a:lnSpc>
                <a:spcPct val="100000"/>
              </a:lnSpc>
              <a:spcBef>
                <a:spcPct val="0"/>
              </a:spcBef>
              <a:spcAft>
                <a:spcPct val="0"/>
              </a:spcAft>
              <a:buClrTx/>
              <a:buSzTx/>
              <a:buFontTx/>
              <a:buAutoNum type="arabicPeriod"/>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Deaths caused by nutritional deficiencies are on the decline, although overall death rates are rising slowly in 1995. and in 1990 high record in death recorded which is more than 700000.</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291083-4C63-A97A-BCEB-9C66E56D172D}"/>
              </a:ext>
            </a:extLst>
          </p:cNvPr>
          <p:cNvSpPr>
            <a:spLocks noChangeArrowheads="1"/>
          </p:cNvSpPr>
          <p:nvPr/>
        </p:nvSpPr>
        <p:spPr bwMode="auto">
          <a:xfrm>
            <a:off x="0" y="-63739"/>
            <a:ext cx="615424"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880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1D3E85-1D96-989E-D360-8AA7257177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9946" y="462720"/>
            <a:ext cx="6982332" cy="2798511"/>
          </a:xfrm>
          <a:prstGeom prst="rect">
            <a:avLst/>
          </a:prstGeom>
          <a:noFill/>
          <a:ln>
            <a:noFill/>
          </a:ln>
        </p:spPr>
      </p:pic>
      <p:pic>
        <p:nvPicPr>
          <p:cNvPr id="5" name="Content Placeholder 4">
            <a:extLst>
              <a:ext uri="{FF2B5EF4-FFF2-40B4-BE49-F238E27FC236}">
                <a16:creationId xmlns:a16="http://schemas.microsoft.com/office/drawing/2014/main" id="{B55EFFFF-5362-B909-C049-3F5FE4F7756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9946" y="3256384"/>
            <a:ext cx="7089463" cy="2766620"/>
          </a:xfrm>
          <a:prstGeom prst="rect">
            <a:avLst/>
          </a:prstGeom>
          <a:noFill/>
          <a:ln>
            <a:noFill/>
          </a:ln>
        </p:spPr>
      </p:pic>
      <p:sp>
        <p:nvSpPr>
          <p:cNvPr id="6" name="Rectangle 1">
            <a:extLst>
              <a:ext uri="{FF2B5EF4-FFF2-40B4-BE49-F238E27FC236}">
                <a16:creationId xmlns:a16="http://schemas.microsoft.com/office/drawing/2014/main" id="{1F2EC6B8-07B7-8B2F-7195-B905A41FEC86}"/>
              </a:ext>
            </a:extLst>
          </p:cNvPr>
          <p:cNvSpPr>
            <a:spLocks noChangeArrowheads="1"/>
          </p:cNvSpPr>
          <p:nvPr/>
        </p:nvSpPr>
        <p:spPr bwMode="auto">
          <a:xfrm>
            <a:off x="8383385" y="366671"/>
            <a:ext cx="3590147" cy="6124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year 2003 and 2004 deaths by malaria is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increased,which</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reported by highest deaths of malaria after that deaths are gradually decreased but from 2017 death rate is increasing</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drowing</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decreases by year over year and highest death recorded in 1990</a:t>
            </a:r>
            <a:r>
              <a:rPr kumimoji="0" lang="en-US" altLang="en-US" b="0" i="0" u="none" strike="noStrike" cap="none" normalizeH="0" baseline="0" dirty="0">
                <a:ln>
                  <a:noFill/>
                </a:ln>
                <a:solidFill>
                  <a:schemeClr val="tx1"/>
                </a:solidFill>
                <a:effectLst/>
              </a:rPr>
              <a: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Interpersonal Violence is high in 2003</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Maternal Disorders is decreases by year over year highest death recorded in 1990</a:t>
            </a: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5C308AE-8A82-3EB1-44AE-E98C3C86EA0A}"/>
              </a:ext>
            </a:extLst>
          </p:cNvPr>
          <p:cNvSpPr>
            <a:spLocks noChangeArrowheads="1"/>
          </p:cNvSpPr>
          <p:nvPr/>
        </p:nvSpPr>
        <p:spPr bwMode="auto">
          <a:xfrm>
            <a:off x="0" y="13205"/>
            <a:ext cx="644213" cy="4307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75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AC6CF4-B263-CFBF-9F29-DCC9492549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0780" y="472827"/>
            <a:ext cx="6416104" cy="5489434"/>
          </a:xfrm>
          <a:prstGeom prst="rect">
            <a:avLst/>
          </a:prstGeom>
          <a:noFill/>
          <a:ln>
            <a:noFill/>
          </a:ln>
        </p:spPr>
      </p:pic>
      <p:sp>
        <p:nvSpPr>
          <p:cNvPr id="5" name="Rectangle 1">
            <a:extLst>
              <a:ext uri="{FF2B5EF4-FFF2-40B4-BE49-F238E27FC236}">
                <a16:creationId xmlns:a16="http://schemas.microsoft.com/office/drawing/2014/main" id="{C91917EB-EC7D-F16E-724B-4DB27BD41EF4}"/>
              </a:ext>
            </a:extLst>
          </p:cNvPr>
          <p:cNvSpPr>
            <a:spLocks noGrp="1" noChangeArrowheads="1"/>
          </p:cNvSpPr>
          <p:nvPr>
            <p:ph idx="1"/>
          </p:nvPr>
        </p:nvSpPr>
        <p:spPr bwMode="auto">
          <a:xfrm rot="10800000" flipV="1">
            <a:off x="7056884" y="472827"/>
            <a:ext cx="4317132" cy="5293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HIV/AIDS is increases from 1990 year over year, but we observed that deaths are decreases from 2004 which recorded as highest death year.</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we observed that Death by Drug Use Disorders is increased </a:t>
            </a: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upto</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2000 then fall in record observed </a:t>
            </a: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upto</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2005 and then again high increase record observed and highest death record in 2019.</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Death by Tuberculosis decrease year over year and highest death record in 1992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Death by Cardiovascular Diseases increases year over year and highest death record in 2019.</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8287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1640914-C863-BDCB-BE0B-35065893B3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550" y="234356"/>
            <a:ext cx="7054022" cy="2602150"/>
          </a:xfrm>
          <a:prstGeom prst="rect">
            <a:avLst/>
          </a:prstGeom>
          <a:noFill/>
          <a:ln>
            <a:noFill/>
          </a:ln>
        </p:spPr>
      </p:pic>
      <p:sp>
        <p:nvSpPr>
          <p:cNvPr id="5" name="Rectangle 1">
            <a:extLst>
              <a:ext uri="{FF2B5EF4-FFF2-40B4-BE49-F238E27FC236}">
                <a16:creationId xmlns:a16="http://schemas.microsoft.com/office/drawing/2014/main" id="{85204E6B-2303-50EE-500E-036553957CAD}"/>
              </a:ext>
            </a:extLst>
          </p:cNvPr>
          <p:cNvSpPr>
            <a:spLocks noChangeArrowheads="1"/>
          </p:cNvSpPr>
          <p:nvPr/>
        </p:nvSpPr>
        <p:spPr bwMode="auto">
          <a:xfrm>
            <a:off x="7405474" y="520940"/>
            <a:ext cx="4655976" cy="4185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Lower Respiratory Infections decrease year over year and highest death record in 1990.</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Neonatal Disorders decrease year over year and highest death record in 2019.</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342900" indent="-342900" defTabSz="914400" eaLnBrk="0" fontAlgn="base" hangingPunct="0">
              <a:spcBef>
                <a:spcPct val="0"/>
              </a:spcBef>
              <a:spcAft>
                <a:spcPct val="0"/>
              </a:spcAft>
              <a:buFontTx/>
              <a:buAutoNum type="arabicPeriod"/>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Environmental Heat and Cold Exposure is unstable and recorded high in 1995</a:t>
            </a:r>
          </a:p>
          <a:p>
            <a:pPr marL="342900" indent="-342900" defTabSz="914400" eaLnBrk="0" fontAlgn="base" hangingPunct="0">
              <a:spcBef>
                <a:spcPct val="0"/>
              </a:spcBef>
              <a:spcAft>
                <a:spcPct val="0"/>
              </a:spcAft>
              <a:buFontTx/>
              <a:buAutoNum type="arabicPeriod"/>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Neoplasms increases year over year and recorded high in 2019.</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B67FBD0-237B-5996-231F-627B8CDCB6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232" y="3490741"/>
            <a:ext cx="6701005" cy="2602149"/>
          </a:xfrm>
          <a:prstGeom prst="rect">
            <a:avLst/>
          </a:prstGeom>
          <a:noFill/>
          <a:ln>
            <a:noFill/>
          </a:ln>
        </p:spPr>
      </p:pic>
      <p:sp>
        <p:nvSpPr>
          <p:cNvPr id="7" name="Rectangle 2">
            <a:extLst>
              <a:ext uri="{FF2B5EF4-FFF2-40B4-BE49-F238E27FC236}">
                <a16:creationId xmlns:a16="http://schemas.microsoft.com/office/drawing/2014/main" id="{91569B91-6C3C-8A77-F49E-D88683B9E1C8}"/>
              </a:ext>
            </a:extLst>
          </p:cNvPr>
          <p:cNvSpPr>
            <a:spLocks noChangeArrowheads="1"/>
          </p:cNvSpPr>
          <p:nvPr/>
        </p:nvSpPr>
        <p:spPr bwMode="auto">
          <a:xfrm>
            <a:off x="0" y="-63739"/>
            <a:ext cx="615424"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796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30B57-BE2E-9AC1-9A80-596045D906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0739" y="793101"/>
            <a:ext cx="5722620" cy="4702629"/>
          </a:xfrm>
          <a:prstGeom prst="rect">
            <a:avLst/>
          </a:prstGeom>
          <a:noFill/>
          <a:ln>
            <a:noFill/>
          </a:ln>
        </p:spPr>
      </p:pic>
      <p:sp>
        <p:nvSpPr>
          <p:cNvPr id="5" name="Rectangle 1">
            <a:extLst>
              <a:ext uri="{FF2B5EF4-FFF2-40B4-BE49-F238E27FC236}">
                <a16:creationId xmlns:a16="http://schemas.microsoft.com/office/drawing/2014/main" id="{97AA8155-4227-B96D-D776-B21ACF82AD5F}"/>
              </a:ext>
            </a:extLst>
          </p:cNvPr>
          <p:cNvSpPr>
            <a:spLocks noGrp="1" noChangeArrowheads="1"/>
          </p:cNvSpPr>
          <p:nvPr>
            <p:ph idx="1"/>
          </p:nvPr>
        </p:nvSpPr>
        <p:spPr bwMode="auto">
          <a:xfrm>
            <a:off x="6670515" y="1624082"/>
            <a:ext cx="5281999" cy="33546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Alcohol Use Disorders increases from 1990 and scores high in 2005 but after 2005 there is decrease in death rate</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Self-harm is highly unstable and recorded high in 1999</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Exposure to Forces of Nature is highly unstable and recorded high in 2004, 2008 and 2010</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Diarrheal Diseases </a:t>
            </a: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decreses</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gradually and recorded high in 1991</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109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4C3768-A1F0-2822-59BA-71D3A77C5A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731" y="727788"/>
            <a:ext cx="6189228" cy="5057192"/>
          </a:xfrm>
          <a:prstGeom prst="rect">
            <a:avLst/>
          </a:prstGeom>
          <a:noFill/>
          <a:ln>
            <a:noFill/>
          </a:ln>
        </p:spPr>
      </p:pic>
      <p:sp>
        <p:nvSpPr>
          <p:cNvPr id="5" name="Rectangle 1">
            <a:extLst>
              <a:ext uri="{FF2B5EF4-FFF2-40B4-BE49-F238E27FC236}">
                <a16:creationId xmlns:a16="http://schemas.microsoft.com/office/drawing/2014/main" id="{48F0B180-0BD0-4038-D6E9-F33FA7CF8F0B}"/>
              </a:ext>
            </a:extLst>
          </p:cNvPr>
          <p:cNvSpPr>
            <a:spLocks noGrp="1" noChangeArrowheads="1"/>
          </p:cNvSpPr>
          <p:nvPr>
            <p:ph idx="1"/>
          </p:nvPr>
        </p:nvSpPr>
        <p:spPr bwMode="auto">
          <a:xfrm>
            <a:off x="7315136" y="826611"/>
            <a:ext cx="3813175" cy="4462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Conflict and Terrorism is highly unstable and recorded very high rate in 1994</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Diabetes Mellitus is increases year over year and recorded high in 2019</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Chronic Kidney Disease is increases year over year and recorded high in 2019</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Poisonings is unstable and recorded high in 2005</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314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E993B-E94D-FBBD-9858-DFDB47D180EA}"/>
              </a:ext>
            </a:extLst>
          </p:cNvPr>
          <p:cNvSpPr>
            <a:spLocks noGrp="1"/>
          </p:cNvSpPr>
          <p:nvPr>
            <p:ph idx="1"/>
          </p:nvPr>
        </p:nvSpPr>
        <p:spPr>
          <a:xfrm>
            <a:off x="6923315" y="905070"/>
            <a:ext cx="3839548" cy="3131820"/>
          </a:xfrm>
        </p:spPr>
        <p:txBody>
          <a:bodyPr>
            <a:normAutofit fontScale="25000" lnSpcReduction="20000"/>
          </a:bodyPr>
          <a:lstStyle/>
          <a:p>
            <a:pPr>
              <a:lnSpc>
                <a:spcPct val="106000"/>
              </a:lnSpc>
              <a:spcAft>
                <a:spcPts val="800"/>
              </a:spcAft>
            </a:pPr>
            <a:r>
              <a:rPr lang="en-IN" sz="7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r>
              <a:rPr lang="en-IN" sz="7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72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6000"/>
              </a:lnSpc>
              <a:spcAft>
                <a:spcPts val="800"/>
              </a:spcAft>
              <a:tabLst>
                <a:tab pos="457200" algn="l"/>
              </a:tabLst>
            </a:pPr>
            <a:r>
              <a:rPr lang="en-IN" sz="7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Death by Chronic Respiratory Diseases increases year over year and recorded high in 2019</a:t>
            </a:r>
            <a:endParaRPr lang="en-IN" sz="72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6000"/>
              </a:lnSpc>
              <a:spcAft>
                <a:spcPts val="800"/>
              </a:spcAft>
              <a:tabLst>
                <a:tab pos="457200" algn="l"/>
              </a:tabLst>
            </a:pPr>
            <a:r>
              <a:rPr lang="en-IN" sz="7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Death by Cirrhosis and Other Chronic Liver Diseases increases year over year and recorded high in 2019</a:t>
            </a:r>
            <a:endParaRPr lang="en-IN" sz="72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6000"/>
              </a:lnSpc>
              <a:spcAft>
                <a:spcPts val="800"/>
              </a:spcAft>
              <a:tabLst>
                <a:tab pos="457200" algn="l"/>
              </a:tabLst>
            </a:pPr>
            <a:r>
              <a:rPr lang="en-IN" sz="7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Death by Digestive Diseases increases year over year and recorded high in 2019</a:t>
            </a:r>
            <a:endParaRPr lang="en-IN" sz="72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6000"/>
              </a:lnSpc>
              <a:spcAft>
                <a:spcPts val="800"/>
              </a:spcAft>
              <a:tabLst>
                <a:tab pos="457200" algn="l"/>
              </a:tabLst>
            </a:pPr>
            <a:r>
              <a:rPr lang="en-IN" sz="7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Death by Fire, Heat, and Hot Substances is highly unstable and recorded high in 1994</a:t>
            </a:r>
            <a:endParaRPr lang="en-IN" sz="72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pic>
        <p:nvPicPr>
          <p:cNvPr id="4" name="Picture 3">
            <a:extLst>
              <a:ext uri="{FF2B5EF4-FFF2-40B4-BE49-F238E27FC236}">
                <a16:creationId xmlns:a16="http://schemas.microsoft.com/office/drawing/2014/main" id="{4B97BB70-5318-3DA1-C3D1-F4A08031E4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699796"/>
            <a:ext cx="5730240" cy="5047860"/>
          </a:xfrm>
          <a:prstGeom prst="rect">
            <a:avLst/>
          </a:prstGeom>
          <a:noFill/>
          <a:ln>
            <a:noFill/>
          </a:ln>
        </p:spPr>
      </p:pic>
    </p:spTree>
    <p:extLst>
      <p:ext uri="{BB962C8B-B14F-4D97-AF65-F5344CB8AC3E}">
        <p14:creationId xmlns:p14="http://schemas.microsoft.com/office/powerpoint/2010/main" val="1598676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945548-D9A4-894E-1E40-7CD02D3A75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4689" y="248661"/>
            <a:ext cx="6655759" cy="3487314"/>
          </a:xfrm>
          <a:prstGeom prst="rect">
            <a:avLst/>
          </a:prstGeom>
          <a:noFill/>
          <a:ln>
            <a:noFill/>
          </a:ln>
        </p:spPr>
      </p:pic>
      <p:pic>
        <p:nvPicPr>
          <p:cNvPr id="5" name="Picture 4">
            <a:extLst>
              <a:ext uri="{FF2B5EF4-FFF2-40B4-BE49-F238E27FC236}">
                <a16:creationId xmlns:a16="http://schemas.microsoft.com/office/drawing/2014/main" id="{A15B1D2D-F0FC-1C4C-3109-0E71931E80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8574" y="3855718"/>
            <a:ext cx="5119313" cy="2629057"/>
          </a:xfrm>
          <a:prstGeom prst="rect">
            <a:avLst/>
          </a:prstGeom>
          <a:noFill/>
          <a:ln>
            <a:noFill/>
          </a:ln>
        </p:spPr>
      </p:pic>
      <p:sp>
        <p:nvSpPr>
          <p:cNvPr id="6" name="Rectangle 1">
            <a:extLst>
              <a:ext uri="{FF2B5EF4-FFF2-40B4-BE49-F238E27FC236}">
                <a16:creationId xmlns:a16="http://schemas.microsoft.com/office/drawing/2014/main" id="{C636CC97-866F-278C-FE74-1F94730F2188}"/>
              </a:ext>
            </a:extLst>
          </p:cNvPr>
          <p:cNvSpPr>
            <a:spLocks noGrp="1" noChangeArrowheads="1"/>
          </p:cNvSpPr>
          <p:nvPr>
            <p:ph idx="1"/>
          </p:nvPr>
        </p:nvSpPr>
        <p:spPr bwMode="auto">
          <a:xfrm>
            <a:off x="6783777" y="3689331"/>
            <a:ext cx="4970462" cy="25236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Protein-Energy Malnutrition is decreases and recorded high in 1990</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Death by Road Injuries increases year over year </a:t>
            </a: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upto</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2008 which recorded as high rate after that it decreases gradually</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 by Acute Hepatitis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decreses</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year over year and recorded high in 1990</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5070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42B8-2D48-E840-F9F4-E00732C33C9C}"/>
              </a:ext>
            </a:extLst>
          </p:cNvPr>
          <p:cNvSpPr>
            <a:spLocks noGrp="1"/>
          </p:cNvSpPr>
          <p:nvPr>
            <p:ph type="title"/>
          </p:nvPr>
        </p:nvSpPr>
        <p:spPr>
          <a:xfrm>
            <a:off x="1024128" y="585216"/>
            <a:ext cx="9720072" cy="525127"/>
          </a:xfrm>
        </p:spPr>
        <p:txBody>
          <a:bodyPr>
            <a:normAutofit fontScale="90000"/>
          </a:bodyPr>
          <a:lstStyle/>
          <a:p>
            <a:pPr algn="ctr"/>
            <a:r>
              <a:rPr lang="en-IN" sz="2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VISUALIZATION OF TOP 10 COUNTRY WITH HIGH DEATH RATE </a:t>
            </a:r>
            <a:br>
              <a:rPr lang="en-IN" sz="1800" dirty="0">
                <a:effectLst/>
                <a:latin typeface="Calibri" panose="020F0502020204030204" pitchFamily="34" charset="0"/>
                <a:ea typeface="Calibri" panose="020F0502020204030204" pitchFamily="34" charset="0"/>
                <a:cs typeface="Cordia New" panose="020B0304020202020204" pitchFamily="34" charset="-34"/>
              </a:rPr>
            </a:br>
            <a:endParaRPr lang="en-IN" dirty="0"/>
          </a:p>
        </p:txBody>
      </p:sp>
      <p:pic>
        <p:nvPicPr>
          <p:cNvPr id="4" name="Content Placeholder 3">
            <a:extLst>
              <a:ext uri="{FF2B5EF4-FFF2-40B4-BE49-F238E27FC236}">
                <a16:creationId xmlns:a16="http://schemas.microsoft.com/office/drawing/2014/main" id="{45D1081C-76B1-7BCC-96C4-12D51584C9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6406" y="1110343"/>
            <a:ext cx="7408182" cy="3282310"/>
          </a:xfrm>
          <a:prstGeom prst="rect">
            <a:avLst/>
          </a:prstGeom>
          <a:noFill/>
          <a:ln>
            <a:noFill/>
          </a:ln>
        </p:spPr>
      </p:pic>
      <p:sp>
        <p:nvSpPr>
          <p:cNvPr id="5" name="Rectangle 1">
            <a:extLst>
              <a:ext uri="{FF2B5EF4-FFF2-40B4-BE49-F238E27FC236}">
                <a16:creationId xmlns:a16="http://schemas.microsoft.com/office/drawing/2014/main" id="{3A0B4446-851C-5FCD-7DEF-00D86DBADE32}"/>
              </a:ext>
            </a:extLst>
          </p:cNvPr>
          <p:cNvSpPr>
            <a:spLocks noChangeArrowheads="1"/>
          </p:cNvSpPr>
          <p:nvPr/>
        </p:nvSpPr>
        <p:spPr bwMode="auto">
          <a:xfrm>
            <a:off x="592300" y="4589292"/>
            <a:ext cx="10506850" cy="1692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Conflict and Terrorism is high in Syria followed by Iraq</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Meningitis is high in Nigeria followed by Pakistan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Alzheimer's Disease and Other Dementias is high in United State followed by Japan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Parkinson's Disease is high in India followed by United State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99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9F2D-89F9-5537-908C-F6391A1B6785}"/>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24926EC6-486D-411A-D1FA-F6DC72A10262}"/>
              </a:ext>
            </a:extLst>
          </p:cNvPr>
          <p:cNvSpPr>
            <a:spLocks noGrp="1"/>
          </p:cNvSpPr>
          <p:nvPr>
            <p:ph idx="1"/>
          </p:nvPr>
        </p:nvSpPr>
        <p:spPr>
          <a:xfrm>
            <a:off x="1024128" y="1959429"/>
            <a:ext cx="9720073" cy="4349931"/>
          </a:xfrm>
        </p:spPr>
        <p:txBody>
          <a:bodyPr>
            <a:normAutofit/>
          </a:bodyPr>
          <a:lstStyle/>
          <a:p>
            <a:pPr>
              <a:buClr>
                <a:schemeClr val="tx1"/>
              </a:buClr>
              <a:buFont typeface="Arial" panose="020B0604020202020204" pitchFamily="34" charset="0"/>
              <a:buChar char="•"/>
            </a:pPr>
            <a:r>
              <a:rPr lang="en-US" sz="2800" dirty="0"/>
              <a:t> </a:t>
            </a:r>
            <a:r>
              <a:rPr lang="en-IN" sz="2400" b="1" dirty="0">
                <a:effectLst/>
                <a:latin typeface="Calibri" panose="020F0502020204030204" pitchFamily="34" charset="0"/>
                <a:ea typeface="Calibri" panose="020F0502020204030204" pitchFamily="34" charset="0"/>
                <a:cs typeface="Calibri" panose="020F0502020204030204" pitchFamily="34" charset="0"/>
              </a:rPr>
              <a:t>Introduction</a:t>
            </a:r>
          </a:p>
          <a:p>
            <a:pPr>
              <a:buClr>
                <a:schemeClr val="tx1"/>
              </a:buClr>
              <a:buFont typeface="Arial" panose="020B0604020202020204" pitchFamily="34" charset="0"/>
              <a:buChar char="•"/>
            </a:pPr>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400" b="1" dirty="0">
                <a:effectLst/>
                <a:latin typeface="Calibri" panose="020F0502020204030204" pitchFamily="34" charset="0"/>
                <a:ea typeface="Calibri" panose="020F0502020204030204" pitchFamily="34" charset="0"/>
                <a:cs typeface="Calibri" panose="020F0502020204030204" pitchFamily="34" charset="0"/>
              </a:rPr>
              <a:t>Business problem framing</a:t>
            </a:r>
            <a:endParaRPr lang="en-IN" sz="2000" dirty="0">
              <a:effectLst/>
              <a:latin typeface="Calibri" panose="020F0502020204030204" pitchFamily="34" charset="0"/>
              <a:ea typeface="Calibri" panose="020F0502020204030204" pitchFamily="34" charset="0"/>
              <a:cs typeface="Cordia New" panose="020B0304020202020204" pitchFamily="34" charset="-34"/>
            </a:endParaRPr>
          </a:p>
          <a:p>
            <a:pPr>
              <a:buClr>
                <a:schemeClr val="tx1"/>
              </a:buClr>
              <a:buFont typeface="Arial" panose="020B0604020202020204" pitchFamily="34" charset="0"/>
              <a:buChar char="•"/>
            </a:pPr>
            <a:r>
              <a:rPr lang="en-IN" sz="2400" b="1" dirty="0">
                <a:effectLst/>
                <a:latin typeface="Calibri" panose="020F0502020204030204" pitchFamily="34" charset="0"/>
                <a:ea typeface="Calibri" panose="020F0502020204030204" pitchFamily="34" charset="0"/>
                <a:cs typeface="Calibri" panose="020F0502020204030204" pitchFamily="34" charset="0"/>
              </a:rPr>
              <a:t>  Review Of literature</a:t>
            </a:r>
          </a:p>
          <a:p>
            <a:pPr>
              <a:buClr>
                <a:schemeClr val="tx1"/>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a:effectLst/>
                <a:latin typeface="Calibri" panose="020F0502020204030204" pitchFamily="34" charset="0"/>
                <a:ea typeface="Calibri" panose="020F0502020204030204" pitchFamily="34" charset="0"/>
                <a:cs typeface="Calibri" panose="020F0502020204030204" pitchFamily="34" charset="0"/>
              </a:rPr>
              <a:t>Model/s visualization and evaluation </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a:buClr>
                <a:schemeClr val="tx1"/>
              </a:buCl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ordia New" panose="020B0304020202020204" pitchFamily="34" charset="-34"/>
              </a:rPr>
              <a:t>  </a:t>
            </a:r>
            <a:r>
              <a:rPr lang="en-IN" sz="2400" b="1" dirty="0">
                <a:effectLst/>
                <a:latin typeface="Calibri" panose="020F0502020204030204" pitchFamily="34" charset="0"/>
                <a:ea typeface="Calibri" panose="020F0502020204030204" pitchFamily="34" charset="0"/>
              </a:rPr>
              <a:t>Conclusion</a:t>
            </a:r>
          </a:p>
          <a:p>
            <a:pPr>
              <a:buClr>
                <a:schemeClr val="tx1"/>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ordia New" panose="020B0304020202020204" pitchFamily="34" charset="-34"/>
              </a:rPr>
              <a:t> </a:t>
            </a:r>
            <a:r>
              <a:rPr lang="en-IN" sz="2400" b="1" dirty="0">
                <a:effectLst/>
                <a:latin typeface="Calibri" panose="020F0502020204030204" pitchFamily="34" charset="0"/>
                <a:ea typeface="Calibri" panose="020F0502020204030204" pitchFamily="34" charset="0"/>
                <a:cs typeface="Calibri" panose="020F0502020204030204" pitchFamily="34" charset="0"/>
              </a:rPr>
              <a:t>Limitations of this work </a:t>
            </a:r>
          </a:p>
          <a:p>
            <a:pPr>
              <a:buClr>
                <a:schemeClr val="tx1"/>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a:effectLst/>
                <a:latin typeface="Calibri" panose="020F0502020204030204" pitchFamily="34" charset="0"/>
                <a:ea typeface="Calibri" panose="020F0502020204030204" pitchFamily="34" charset="0"/>
                <a:cs typeface="Calibri" panose="020F0502020204030204" pitchFamily="34" charset="0"/>
              </a:rPr>
              <a:t>Scope for future work</a:t>
            </a:r>
          </a:p>
          <a:p>
            <a:pPr>
              <a:buClr>
                <a:schemeClr val="tx1"/>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600" b="1" dirty="0">
                <a:solidFill>
                  <a:srgbClr val="353740"/>
                </a:solidFill>
                <a:effectLst/>
                <a:latin typeface="Calibri" panose="020F0502020204030204" pitchFamily="34" charset="0"/>
                <a:ea typeface="Calibri" panose="020F0502020204030204" pitchFamily="34" charset="0"/>
                <a:cs typeface="Calibri" panose="020F0502020204030204" pitchFamily="34" charset="0"/>
              </a:rPr>
              <a:t>References</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a:buClr>
                <a:schemeClr val="tx1"/>
              </a:buCl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a:buClr>
                <a:schemeClr val="tx1"/>
              </a:buCl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a:buClr>
                <a:schemeClr val="tx1"/>
              </a:buCl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a:buClr>
                <a:schemeClr val="tx1"/>
              </a:buClr>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Cordia New" panose="020B0304020202020204" pitchFamily="34" charset="-34"/>
            </a:endParaRPr>
          </a:p>
          <a:p>
            <a:pPr>
              <a:buClr>
                <a:schemeClr val="tx1"/>
              </a:buClr>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Cordia New" panose="020B0304020202020204" pitchFamily="34" charset="-34"/>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234727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944251-E264-7FDC-E570-B012F2993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0855" y="283711"/>
            <a:ext cx="8581479" cy="3775851"/>
          </a:xfrm>
          <a:prstGeom prst="rect">
            <a:avLst/>
          </a:prstGeom>
          <a:noFill/>
          <a:ln>
            <a:noFill/>
          </a:ln>
        </p:spPr>
      </p:pic>
      <p:sp>
        <p:nvSpPr>
          <p:cNvPr id="5" name="Rectangle 1">
            <a:extLst>
              <a:ext uri="{FF2B5EF4-FFF2-40B4-BE49-F238E27FC236}">
                <a16:creationId xmlns:a16="http://schemas.microsoft.com/office/drawing/2014/main" id="{DE829D25-72C1-B95B-CD98-B087994F66ED}"/>
              </a:ext>
            </a:extLst>
          </p:cNvPr>
          <p:cNvSpPr>
            <a:spLocks noGrp="1" noChangeArrowheads="1"/>
          </p:cNvSpPr>
          <p:nvPr>
            <p:ph idx="1"/>
          </p:nvPr>
        </p:nvSpPr>
        <p:spPr bwMode="auto">
          <a:xfrm>
            <a:off x="1277905" y="4439956"/>
            <a:ext cx="9844185" cy="1692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Drowning is high in India followed by Bangladesh</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Interpersonal Violence is high in India followed by Russia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Maternal Disorders is high in Nigeria followed by Pakistan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HIV/AIDS is high in Kenya followed by </a:t>
            </a: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Tanzaia</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India</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915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925D05-0D3D-5CFC-829D-415D5C50E07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2498" y="279918"/>
            <a:ext cx="8746226" cy="4022725"/>
          </a:xfrm>
          <a:prstGeom prst="rect">
            <a:avLst/>
          </a:prstGeom>
          <a:noFill/>
          <a:ln>
            <a:noFill/>
          </a:ln>
        </p:spPr>
      </p:pic>
      <p:sp>
        <p:nvSpPr>
          <p:cNvPr id="5" name="Rectangle 1">
            <a:extLst>
              <a:ext uri="{FF2B5EF4-FFF2-40B4-BE49-F238E27FC236}">
                <a16:creationId xmlns:a16="http://schemas.microsoft.com/office/drawing/2014/main" id="{D6621D1A-6F0C-696E-A98D-1B6D738152E3}"/>
              </a:ext>
            </a:extLst>
          </p:cNvPr>
          <p:cNvSpPr>
            <a:spLocks noChangeArrowheads="1"/>
          </p:cNvSpPr>
          <p:nvPr/>
        </p:nvSpPr>
        <p:spPr bwMode="auto">
          <a:xfrm>
            <a:off x="378473" y="4419044"/>
            <a:ext cx="9259200" cy="1692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Cardiovascular Diseases is high in India followed by Russia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Lower Respiratory Infections is high in China followed by Nigeria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Neonatal Disorders is high in Pakistan followed by Nigeria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Alcohol Use Disorders is high in India followed by China, United State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5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692B9-C507-380D-70EE-1242555F82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7815" y="584979"/>
            <a:ext cx="7290241" cy="3425706"/>
          </a:xfrm>
          <a:prstGeom prst="rect">
            <a:avLst/>
          </a:prstGeom>
          <a:noFill/>
          <a:ln>
            <a:noFill/>
          </a:ln>
        </p:spPr>
      </p:pic>
      <p:sp>
        <p:nvSpPr>
          <p:cNvPr id="5" name="Rectangle 1">
            <a:extLst>
              <a:ext uri="{FF2B5EF4-FFF2-40B4-BE49-F238E27FC236}">
                <a16:creationId xmlns:a16="http://schemas.microsoft.com/office/drawing/2014/main" id="{16EC8641-3309-1EF7-3123-0463DCA9E69A}"/>
              </a:ext>
            </a:extLst>
          </p:cNvPr>
          <p:cNvSpPr>
            <a:spLocks noGrp="1" noChangeArrowheads="1"/>
          </p:cNvSpPr>
          <p:nvPr>
            <p:ph idx="1"/>
          </p:nvPr>
        </p:nvSpPr>
        <p:spPr bwMode="auto">
          <a:xfrm>
            <a:off x="949483" y="4580347"/>
            <a:ext cx="9528248" cy="1692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Diarrheal Diseases is high in Nigeria followed by Pakistan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Environmental Heat and Cold Exposure is high in India followed by China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Neoplasms is high in United State followed by Japan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Diabetes Mellitus is high in China followed by United State</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171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1A2373-EA3C-494C-7D95-E0D4DEF12E2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9153" y="634482"/>
            <a:ext cx="9162125" cy="4022725"/>
          </a:xfrm>
          <a:prstGeom prst="rect">
            <a:avLst/>
          </a:prstGeom>
          <a:noFill/>
          <a:ln>
            <a:noFill/>
          </a:ln>
        </p:spPr>
      </p:pic>
      <p:sp>
        <p:nvSpPr>
          <p:cNvPr id="5" name="Rectangle 1">
            <a:extLst>
              <a:ext uri="{FF2B5EF4-FFF2-40B4-BE49-F238E27FC236}">
                <a16:creationId xmlns:a16="http://schemas.microsoft.com/office/drawing/2014/main" id="{8AB77584-929C-4256-576D-B094261570C3}"/>
              </a:ext>
            </a:extLst>
          </p:cNvPr>
          <p:cNvSpPr>
            <a:spLocks noChangeArrowheads="1"/>
          </p:cNvSpPr>
          <p:nvPr/>
        </p:nvSpPr>
        <p:spPr bwMode="auto">
          <a:xfrm>
            <a:off x="514350" y="4684732"/>
            <a:ext cx="10335008" cy="1692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Protein-Energy Malnutrition is high in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Ethopia</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followed by North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korea</a:t>
            </a:r>
            <a:endPar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Road Injuries is high in India followed by United State</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Chronic Respiratory Diseases is high in India followed by United State</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Cirrhosis and Other Chronic Liver Diseases is high in China followed by Indonesia</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3694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F80DAC-191D-B3A7-B49E-B98E6E113C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9335" y="438150"/>
            <a:ext cx="5935980" cy="1646237"/>
          </a:xfrm>
          <a:prstGeom prst="rect">
            <a:avLst/>
          </a:prstGeom>
          <a:noFill/>
          <a:ln>
            <a:noFill/>
          </a:ln>
        </p:spPr>
      </p:pic>
      <p:sp>
        <p:nvSpPr>
          <p:cNvPr id="5" name="Rectangle 1">
            <a:extLst>
              <a:ext uri="{FF2B5EF4-FFF2-40B4-BE49-F238E27FC236}">
                <a16:creationId xmlns:a16="http://schemas.microsoft.com/office/drawing/2014/main" id="{6A980EEA-D0D3-F91B-93AE-247E4E809287}"/>
              </a:ext>
            </a:extLst>
          </p:cNvPr>
          <p:cNvSpPr>
            <a:spLocks noChangeArrowheads="1"/>
          </p:cNvSpPr>
          <p:nvPr/>
        </p:nvSpPr>
        <p:spPr bwMode="auto">
          <a:xfrm>
            <a:off x="695325" y="4458316"/>
            <a:ext cx="8866272" cy="22466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Nutritional Deficiencies is high in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Ethopia</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followed by Bangladesh</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Total Death due to Malaria is high in Republic of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congo</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followed by India</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Drug Use Disorders is high in China followed by Russia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Tuberculosis is high in Indonesia followed by China</a:t>
            </a:r>
            <a:endParaRPr lang="en-US" altLang="en-US" dirty="0">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FC6ADBC-A8D9-4FF9-6409-5255C31268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2695" y="2399684"/>
            <a:ext cx="5722620" cy="1718926"/>
          </a:xfrm>
          <a:prstGeom prst="rect">
            <a:avLst/>
          </a:prstGeom>
          <a:noFill/>
          <a:ln>
            <a:noFill/>
          </a:ln>
        </p:spPr>
      </p:pic>
    </p:spTree>
    <p:extLst>
      <p:ext uri="{BB962C8B-B14F-4D97-AF65-F5344CB8AC3E}">
        <p14:creationId xmlns:p14="http://schemas.microsoft.com/office/powerpoint/2010/main" val="2357801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38BD4F-17D6-C2A2-21F9-62C480DF6F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7990" y="342900"/>
            <a:ext cx="6633210" cy="1907421"/>
          </a:xfrm>
          <a:prstGeom prst="rect">
            <a:avLst/>
          </a:prstGeom>
          <a:noFill/>
          <a:ln>
            <a:noFill/>
          </a:ln>
        </p:spPr>
      </p:pic>
      <p:sp>
        <p:nvSpPr>
          <p:cNvPr id="7" name="Rectangle 1">
            <a:extLst>
              <a:ext uri="{FF2B5EF4-FFF2-40B4-BE49-F238E27FC236}">
                <a16:creationId xmlns:a16="http://schemas.microsoft.com/office/drawing/2014/main" id="{3C2338BD-0CFF-D399-A274-ADD94FED4608}"/>
              </a:ext>
            </a:extLst>
          </p:cNvPr>
          <p:cNvSpPr>
            <a:spLocks noChangeArrowheads="1"/>
          </p:cNvSpPr>
          <p:nvPr/>
        </p:nvSpPr>
        <p:spPr bwMode="auto">
          <a:xfrm>
            <a:off x="781050" y="4607679"/>
            <a:ext cx="9636355" cy="1692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Self-harm is high in China followed by Russia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Exposure to Forces of Nature is high in Indonesia followed by Bangladesh</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Chronic Kidney Disease is high in China followed by United State</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Poisonings is high in Russia followed by India</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800384C9-4CFE-18FE-098F-3413D3F089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0880" y="2425936"/>
            <a:ext cx="6370320" cy="2069864"/>
          </a:xfrm>
          <a:prstGeom prst="rect">
            <a:avLst/>
          </a:prstGeom>
          <a:noFill/>
          <a:ln>
            <a:noFill/>
          </a:ln>
        </p:spPr>
      </p:pic>
    </p:spTree>
    <p:extLst>
      <p:ext uri="{BB962C8B-B14F-4D97-AF65-F5344CB8AC3E}">
        <p14:creationId xmlns:p14="http://schemas.microsoft.com/office/powerpoint/2010/main" val="3311196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C532AE-201C-7F0D-AEB5-A456C6BAB6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2503" y="180975"/>
            <a:ext cx="7823322" cy="2263140"/>
          </a:xfrm>
          <a:prstGeom prst="rect">
            <a:avLst/>
          </a:prstGeom>
          <a:noFill/>
          <a:ln>
            <a:noFill/>
          </a:ln>
        </p:spPr>
      </p:pic>
      <p:pic>
        <p:nvPicPr>
          <p:cNvPr id="5" name="Picture 4">
            <a:extLst>
              <a:ext uri="{FF2B5EF4-FFF2-40B4-BE49-F238E27FC236}">
                <a16:creationId xmlns:a16="http://schemas.microsoft.com/office/drawing/2014/main" id="{8531166B-99DE-C030-1E82-FE7C92C00AC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685" y="2747328"/>
            <a:ext cx="4244340" cy="2263140"/>
          </a:xfrm>
          <a:prstGeom prst="rect">
            <a:avLst/>
          </a:prstGeom>
          <a:noFill/>
          <a:ln>
            <a:noFill/>
          </a:ln>
        </p:spPr>
      </p:pic>
      <p:sp>
        <p:nvSpPr>
          <p:cNvPr id="6" name="Rectangle 1">
            <a:extLst>
              <a:ext uri="{FF2B5EF4-FFF2-40B4-BE49-F238E27FC236}">
                <a16:creationId xmlns:a16="http://schemas.microsoft.com/office/drawing/2014/main" id="{D37F3D02-6F80-14F1-4AFB-2D9546C99CAF}"/>
              </a:ext>
            </a:extLst>
          </p:cNvPr>
          <p:cNvSpPr>
            <a:spLocks noChangeArrowheads="1"/>
          </p:cNvSpPr>
          <p:nvPr/>
        </p:nvSpPr>
        <p:spPr bwMode="auto">
          <a:xfrm>
            <a:off x="931669" y="5010468"/>
            <a:ext cx="8864156" cy="14156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Digestive Diseases is high in China followed by Indonesia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Fire, Heat, and Hot Substances is high in China followed by Russia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death due to Total Deaths is high in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china</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followed by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pakistan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indonesia</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6056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3BD7-2B21-0E45-3430-387B166C3B24}"/>
              </a:ext>
            </a:extLst>
          </p:cNvPr>
          <p:cNvSpPr>
            <a:spLocks noGrp="1"/>
          </p:cNvSpPr>
          <p:nvPr>
            <p:ph type="title"/>
          </p:nvPr>
        </p:nvSpPr>
        <p:spPr>
          <a:xfrm>
            <a:off x="1024128" y="809896"/>
            <a:ext cx="9720072" cy="721070"/>
          </a:xfrm>
        </p:spPr>
        <p:txBody>
          <a:bodyPr>
            <a:noAutofit/>
          </a:bodyPr>
          <a:lstStyle/>
          <a:p>
            <a:pPr algn="ctr"/>
            <a:r>
              <a:rPr lang="en-IN" sz="3600" b="1" dirty="0">
                <a:effectLst/>
                <a:latin typeface="Calibri" panose="020F0502020204030204" pitchFamily="34" charset="0"/>
                <a:ea typeface="Calibri" panose="020F0502020204030204" pitchFamily="34" charset="0"/>
                <a:cs typeface="Calibri" panose="020F0502020204030204" pitchFamily="34" charset="0"/>
              </a:rPr>
              <a:t>CONCLUSION </a:t>
            </a:r>
            <a:br>
              <a:rPr lang="en-IN" sz="3600" b="1" dirty="0">
                <a:effectLst/>
                <a:latin typeface="Calibri" panose="020F0502020204030204" pitchFamily="34" charset="0"/>
                <a:ea typeface="Calibri" panose="020F0502020204030204" pitchFamily="34" charset="0"/>
                <a:cs typeface="Cordia New" panose="020B0304020202020204" pitchFamily="34" charset="-34"/>
              </a:rPr>
            </a:br>
            <a:endParaRPr lang="en-IN" sz="3600" b="1" dirty="0"/>
          </a:p>
        </p:txBody>
      </p:sp>
      <p:sp>
        <p:nvSpPr>
          <p:cNvPr id="3" name="Content Placeholder 2">
            <a:extLst>
              <a:ext uri="{FF2B5EF4-FFF2-40B4-BE49-F238E27FC236}">
                <a16:creationId xmlns:a16="http://schemas.microsoft.com/office/drawing/2014/main" id="{782F3AB2-E912-A16A-B957-0B5CBD1250AF}"/>
              </a:ext>
            </a:extLst>
          </p:cNvPr>
          <p:cNvSpPr>
            <a:spLocks noGrp="1"/>
          </p:cNvSpPr>
          <p:nvPr>
            <p:ph idx="1"/>
          </p:nvPr>
        </p:nvSpPr>
        <p:spPr>
          <a:xfrm>
            <a:off x="1024128" y="2024744"/>
            <a:ext cx="10611146" cy="4023360"/>
          </a:xfrm>
        </p:spPr>
        <p:txBody>
          <a:bodyPr>
            <a:normAutofit fontScale="92500" lnSpcReduction="20000"/>
          </a:bodyPr>
          <a:lstStyle/>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India</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Chronic Respiratory Diseases, Environmental Heat and Cold Exposure, Neoplasms, Cardiovascular Diseases, Alcohol Use Disorders, Parkinson's Disease, Malaria, Drowning,  Interpersonal Violence, HIV/AIDS.</a:t>
            </a:r>
            <a:endParaRPr lang="en-IN" sz="2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Pakistan</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Acute Hepatitis, Diarrheal Diseases, Neonatal Disorders, Maternal Disorders, Tuberculosis, Meningitis.</a:t>
            </a:r>
            <a:endParaRPr lang="en-IN" sz="2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Indonesia</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Acute Hepatitis, Cirrhosis and Other Chronic Liver Diseases, Digestive Diseases, Diarrheal Diseases, Exposure to Forces of Nature,  Tuberculosis, Nutritional Deficiencies.</a:t>
            </a:r>
            <a:endParaRPr lang="en-IN" sz="2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China</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Acute Hepatitis, Cirrhosis and Other Chronic Liver Diseases, Digestive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Diseases,Fire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Heat, and Hot Substances, Chronic Kidney Disease, Environmental Heat and Cold Exposure, Diabetes Mellitus, Lower Respiratory Infections, Alcohol Use Disorders, Self-harm, Nutritional Deficiencies, Tuberculosis, Drug Use Disorders, Interpersonal Violence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2954162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F5BC7-E6C2-CA86-A085-F03E94554DBA}"/>
              </a:ext>
            </a:extLst>
          </p:cNvPr>
          <p:cNvSpPr>
            <a:spLocks noGrp="1"/>
          </p:cNvSpPr>
          <p:nvPr>
            <p:ph idx="1"/>
          </p:nvPr>
        </p:nvSpPr>
        <p:spPr>
          <a:xfrm>
            <a:off x="1070781" y="485192"/>
            <a:ext cx="9720073" cy="5486400"/>
          </a:xfrm>
        </p:spPr>
        <p:txBody>
          <a:bodyPr>
            <a:noAutofit/>
          </a:bodyPr>
          <a:lstStyle/>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United state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Alzheimer's Disease and Other Dementias, Parkinson's Disease, Cardiovascular Diseases, Self-harm, Neoplasms, Diabetes Mellitus, Road Injuries, Chronic Respiratory Diseases, Cirrhosis and Other Chronic Liver Diseases, Digestive Diseases, Fire, Heat, and Hot Substances</a:t>
            </a:r>
            <a:endParaRPr lang="en-IN" sz="2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a:t>
            </a:r>
            <a:r>
              <a:rPr lang="en-IN"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Ethopia</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Protein-Energy Malnutrition, Diarrheal Diseases, Neonatal Disorders, Tuberculosis, Maternal Disorders, Nutritional Deficiencies, Meningitis, Conflict and Terrorism.</a:t>
            </a:r>
            <a:endParaRPr lang="en-IN" sz="2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Russia</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Fire, Heat, and Hot Substances, Digestive Diseases, Cirrhosis and Other Chronic Liver Diseases, Road Injuries, Neoplasms, Poisonings, Self-harm, Cardiovascular Diseases, Alzheimer's Disease and Other Dementias, Parkinson's Disease, Interpersonal Violence, Drowning</a:t>
            </a:r>
            <a:endParaRPr lang="en-IN" sz="2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North Korea</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Nutritional Deficiencies, Protein-Energy Malnutrition.</a:t>
            </a:r>
            <a:endParaRPr lang="en-IN" sz="2000" dirty="0">
              <a:effectLst/>
              <a:latin typeface="Calibri" panose="020F0502020204030204" pitchFamily="34" charset="0"/>
              <a:ea typeface="Calibri" panose="020F0502020204030204" pitchFamily="34" charset="0"/>
              <a:cs typeface="Cordia New" panose="020B0304020202020204" pitchFamily="34" charset="-34"/>
            </a:endParaRPr>
          </a:p>
          <a:p>
            <a:endParaRPr lang="en-IN" sz="2000" dirty="0"/>
          </a:p>
        </p:txBody>
      </p:sp>
    </p:spTree>
    <p:extLst>
      <p:ext uri="{BB962C8B-B14F-4D97-AF65-F5344CB8AC3E}">
        <p14:creationId xmlns:p14="http://schemas.microsoft.com/office/powerpoint/2010/main" val="321121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ED8E8-DF3A-D92A-3416-C291A37DBFD2}"/>
              </a:ext>
            </a:extLst>
          </p:cNvPr>
          <p:cNvSpPr>
            <a:spLocks noGrp="1"/>
          </p:cNvSpPr>
          <p:nvPr>
            <p:ph idx="1"/>
          </p:nvPr>
        </p:nvSpPr>
        <p:spPr>
          <a:xfrm>
            <a:off x="1033459" y="793102"/>
            <a:ext cx="9720073" cy="5047861"/>
          </a:xfrm>
        </p:spPr>
        <p:txBody>
          <a:bodyPr>
            <a:normAutofit fontScale="25000" lnSpcReduction="20000"/>
          </a:bodyPr>
          <a:lstStyle/>
          <a:p>
            <a:pPr marL="304800" marR="304800" latinLnBrk="1">
              <a:lnSpc>
                <a:spcPct val="106000"/>
              </a:lnSpc>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a:t>
            </a:r>
            <a:r>
              <a:rPr lang="en-IN" sz="8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Nigeria</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Fire, Heat, and Hot Substances, Digestive Diseases, Diarrheal Diseases, Poisonings, Meningitis, HIV/AIDS, Neonatal Disorders. </a:t>
            </a:r>
            <a:endParaRPr lang="en-IN" sz="8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r>
              <a:rPr lang="en-IN" sz="8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Bangladesh</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Acute Hepatitis, Nutritional Deficiencies, Drowning, Maternal Disorders, Neonatal Disorders, Exposure to Forces of Nature, Protein-Energy Malnutrition, Chronic Respiratory Diseases </a:t>
            </a:r>
            <a:endParaRPr lang="en-IN" sz="8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 </a:t>
            </a:r>
            <a:r>
              <a:rPr lang="en-IN" sz="8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Mexico</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Chronic Kidney Disease, Diabetes Mellitus.</a:t>
            </a:r>
            <a:endParaRPr lang="en-IN" sz="8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a:t>
            </a:r>
            <a:r>
              <a:rPr lang="en-IN" sz="8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Japan</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Chronic Kidney Disease, Neoplasms, Self-harm, Lower Respiratory Infections, Alzheimer's Disease and Other Dementias, Parkinson's Disease, Drowning, Cardiovascular Diseases. </a:t>
            </a:r>
            <a:endParaRPr lang="en-IN" sz="8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 </a:t>
            </a:r>
            <a:r>
              <a:rPr lang="en-IN" sz="8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Ukraine</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Cardiovascular Diseases, Alcohol Use Disorders, Drug Use Disorders, Environmental Heat and Cold Exposure, Self-harm.</a:t>
            </a:r>
            <a:endParaRPr lang="en-IN" sz="8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 </a:t>
            </a:r>
            <a:r>
              <a:rPr lang="en-IN" sz="8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Kenya</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HIV/AIDS</a:t>
            </a:r>
            <a:endParaRPr lang="en-IN" sz="80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 </a:t>
            </a:r>
            <a:r>
              <a:rPr lang="en-IN" sz="8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South Africa</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Interpersonal Violence.</a:t>
            </a:r>
            <a:endParaRPr lang="en-IN" sz="80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Tree>
    <p:extLst>
      <p:ext uri="{BB962C8B-B14F-4D97-AF65-F5344CB8AC3E}">
        <p14:creationId xmlns:p14="http://schemas.microsoft.com/office/powerpoint/2010/main" val="199104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F26D-249C-F807-7416-77F116C5DA03}"/>
              </a:ext>
            </a:extLst>
          </p:cNvPr>
          <p:cNvSpPr>
            <a:spLocks noGrp="1"/>
          </p:cNvSpPr>
          <p:nvPr>
            <p:ph type="title"/>
          </p:nvPr>
        </p:nvSpPr>
        <p:spPr/>
        <p:txBody>
          <a:bodyPr/>
          <a:lstStyle/>
          <a:p>
            <a:r>
              <a:rPr lang="en-IN" sz="54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F495F18C-FE1B-8559-1C08-C7D5495D1211}"/>
              </a:ext>
            </a:extLst>
          </p:cNvPr>
          <p:cNvSpPr>
            <a:spLocks noGrp="1"/>
          </p:cNvSpPr>
          <p:nvPr>
            <p:ph idx="1"/>
          </p:nvPr>
        </p:nvSpPr>
        <p:spPr/>
        <p:txBody>
          <a:bodyPr/>
          <a:lstStyle/>
          <a:p>
            <a:pPr marL="651510" indent="-285750" algn="just">
              <a:lnSpc>
                <a:spcPct val="106000"/>
              </a:lnSpc>
              <a:buFont typeface="Arial" panose="020B0604020202020204" pitchFamily="34" charset="0"/>
              <a:buChar char="•"/>
            </a:pPr>
            <a:r>
              <a:rPr lang="en-IN" sz="2400" b="1" dirty="0">
                <a:solidFill>
                  <a:srgbClr val="2D2E2F"/>
                </a:solidFill>
                <a:effectLst/>
                <a:latin typeface="Calibri" panose="020F0502020204030204" pitchFamily="34" charset="0"/>
                <a:ea typeface="Calibri" panose="020F0502020204030204" pitchFamily="34" charset="0"/>
                <a:cs typeface="Cordia New" panose="020B0304020202020204" pitchFamily="34" charset="-34"/>
              </a:rPr>
              <a:t>Cause of Death</a:t>
            </a:r>
            <a:r>
              <a:rPr lang="en-IN" sz="2400" dirty="0">
                <a:solidFill>
                  <a:srgbClr val="2D2E2F"/>
                </a:solidFill>
                <a:effectLst/>
                <a:latin typeface="Calibri" panose="020F0502020204030204" pitchFamily="34" charset="0"/>
                <a:ea typeface="Calibri" panose="020F0502020204030204" pitchFamily="34" charset="0"/>
                <a:cs typeface="Calibri" panose="020F0502020204030204" pitchFamily="34" charset="0"/>
              </a:rPr>
              <a:t> is a term used to indicate the medical cause of death.  It lists the disease(s) or injuries that caused death.  Specific cause of death information is recorded on the death certificate and is entered into the Vital Statistics System.</a:t>
            </a:r>
            <a:endParaRPr lang="en-IN" sz="2400" dirty="0">
              <a:latin typeface="Calibri" panose="020F0502020204030204" pitchFamily="34" charset="0"/>
              <a:ea typeface="Calibri" panose="020F0502020204030204" pitchFamily="34" charset="0"/>
              <a:cs typeface="Cordia New" panose="020B0304020202020204" pitchFamily="34" charset="-34"/>
            </a:endParaRPr>
          </a:p>
          <a:p>
            <a:pPr marL="651510" indent="-285750" algn="just">
              <a:lnSpc>
                <a:spcPct val="106000"/>
              </a:lnSpc>
              <a:buFont typeface="Arial" panose="020B0604020202020204" pitchFamily="34" charset="0"/>
              <a:buChar char="•"/>
            </a:pPr>
            <a:r>
              <a:rPr lang="en-IN" sz="24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a:t>
            </a:r>
            <a:r>
              <a:rPr lang="en-IN" sz="24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cause of death</a:t>
            </a:r>
            <a:r>
              <a:rPr lang="en-IN" sz="24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is defined as the disease or injury which started the train (sequence) of             morbid (disease-related) events which led directly to </a:t>
            </a:r>
            <a:r>
              <a:rPr lang="en-IN" sz="2400" u="sng" dirty="0">
                <a:solidFill>
                  <a:srgbClr val="0651C1"/>
                </a:solidFill>
                <a:effectLst/>
                <a:latin typeface="Calibri" panose="020F0502020204030204" pitchFamily="34" charset="0"/>
                <a:ea typeface="Calibri" panose="020F0502020204030204" pitchFamily="34" charset="0"/>
                <a:cs typeface="Calibri" panose="020F0502020204030204" pitchFamily="34" charset="0"/>
                <a:hlinkClick r:id="rId2"/>
              </a:rPr>
              <a:t>death</a:t>
            </a:r>
            <a:r>
              <a:rPr lang="en-IN" sz="24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or the circumstances of the accident or violence which produced the fatal injury.</a:t>
            </a:r>
            <a:endParaRPr lang="en-IN" sz="24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Tree>
    <p:extLst>
      <p:ext uri="{BB962C8B-B14F-4D97-AF65-F5344CB8AC3E}">
        <p14:creationId xmlns:p14="http://schemas.microsoft.com/office/powerpoint/2010/main" val="808690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7D96B-8B53-638F-1C33-974C36674862}"/>
              </a:ext>
            </a:extLst>
          </p:cNvPr>
          <p:cNvSpPr>
            <a:spLocks noGrp="1"/>
          </p:cNvSpPr>
          <p:nvPr>
            <p:ph idx="1"/>
          </p:nvPr>
        </p:nvSpPr>
        <p:spPr>
          <a:xfrm>
            <a:off x="856177" y="923730"/>
            <a:ext cx="10340558" cy="4023360"/>
          </a:xfrm>
        </p:spPr>
        <p:txBody>
          <a:bodyPr/>
          <a:lstStyle/>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 </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Democratic republic of </a:t>
            </a:r>
            <a:r>
              <a:rPr lang="en-IN" sz="2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congo</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Nutritional Deficiencies, Maternal Disorders, Conflict and Terrorism, Tuberculosis, Poisonings, Protein-Energy Malnutrition, Diarrheal Diseases.</a:t>
            </a:r>
            <a:endParaRPr lang="en-IN" sz="24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 </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Syria</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Conflict and Terrorism, </a:t>
            </a:r>
            <a:endParaRPr lang="en-IN" sz="2400" dirty="0">
              <a:effectLst/>
              <a:latin typeface="Calibri" panose="020F0502020204030204" pitchFamily="34" charset="0"/>
              <a:ea typeface="Calibri" panose="020F0502020204030204" pitchFamily="34" charset="0"/>
              <a:cs typeface="Cordia New" panose="020B0304020202020204" pitchFamily="34" charset="-34"/>
            </a:endParaRPr>
          </a:p>
          <a:p>
            <a:pPr marL="304800" marR="304800" latinLnBrk="1">
              <a:lnSpc>
                <a:spcPct val="106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 </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Tanzania</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Death rate is high due to HIV/AIDS, Malaria, Acute Hepatitis</a:t>
            </a:r>
            <a:endParaRPr lang="en-IN" sz="24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Tree>
    <p:extLst>
      <p:ext uri="{BB962C8B-B14F-4D97-AF65-F5344CB8AC3E}">
        <p14:creationId xmlns:p14="http://schemas.microsoft.com/office/powerpoint/2010/main" val="4006522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2297-35A0-C12F-D502-FFD4A53F0733}"/>
              </a:ext>
            </a:extLst>
          </p:cNvPr>
          <p:cNvSpPr>
            <a:spLocks noGrp="1"/>
          </p:cNvSpPr>
          <p:nvPr>
            <p:ph type="title"/>
          </p:nvPr>
        </p:nvSpPr>
        <p:spPr/>
        <p:txBody>
          <a:bodyPr/>
          <a:lstStyle/>
          <a:p>
            <a:pPr algn="ctr"/>
            <a:r>
              <a:rPr lang="en-IN" sz="3200" b="1" dirty="0">
                <a:effectLst/>
                <a:latin typeface="Calibri" panose="020F0502020204030204" pitchFamily="34" charset="0"/>
                <a:ea typeface="Calibri" panose="020F0502020204030204" pitchFamily="34" charset="0"/>
                <a:cs typeface="Calibri" panose="020F0502020204030204" pitchFamily="34" charset="0"/>
              </a:rPr>
              <a:t>LIMITATIONS OF THIS WORK </a:t>
            </a:r>
            <a:br>
              <a:rPr lang="en-IN" sz="1800" dirty="0">
                <a:effectLst/>
                <a:latin typeface="Calibri" panose="020F0502020204030204" pitchFamily="34" charset="0"/>
                <a:ea typeface="Calibri" panose="020F0502020204030204" pitchFamily="34" charset="0"/>
                <a:cs typeface="Cordia New" panose="020B0304020202020204" pitchFamily="34" charset="-34"/>
              </a:rPr>
            </a:br>
            <a:endParaRPr lang="en-IN" dirty="0"/>
          </a:p>
        </p:txBody>
      </p:sp>
      <p:sp>
        <p:nvSpPr>
          <p:cNvPr id="3" name="Content Placeholder 2">
            <a:extLst>
              <a:ext uri="{FF2B5EF4-FFF2-40B4-BE49-F238E27FC236}">
                <a16:creationId xmlns:a16="http://schemas.microsoft.com/office/drawing/2014/main" id="{AE81B4E8-B0C0-BB32-6A5D-1735560B358D}"/>
              </a:ext>
            </a:extLst>
          </p:cNvPr>
          <p:cNvSpPr>
            <a:spLocks noGrp="1"/>
          </p:cNvSpPr>
          <p:nvPr>
            <p:ph idx="1"/>
          </p:nvPr>
        </p:nvSpPr>
        <p:spPr/>
        <p:txBody>
          <a:bodyPr/>
          <a:lstStyle/>
          <a:p>
            <a:pPr algn="just"/>
            <a:r>
              <a:rPr lang="en-IN" sz="2400" dirty="0">
                <a:solidFill>
                  <a:srgbClr val="353740"/>
                </a:solidFill>
                <a:effectLst/>
                <a:latin typeface="Calibri" panose="020F0502020204030204" pitchFamily="34" charset="0"/>
                <a:ea typeface="Calibri" panose="020F0502020204030204" pitchFamily="34" charset="0"/>
                <a:cs typeface="Calibri" panose="020F0502020204030204" pitchFamily="34" charset="0"/>
              </a:rPr>
              <a:t>The main limitation of course of death analysis is that it does not take into account other factors that can contribute to death, such as lifestyle and environmental factors. Additionally, it does not consider the potential for misclassification of cause of death. Furthermore, it does not consider the effect of different treatments on mortality</a:t>
            </a:r>
            <a:r>
              <a:rPr lang="en-IN" sz="1800" dirty="0">
                <a:solidFill>
                  <a:srgbClr val="35374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Tree>
    <p:extLst>
      <p:ext uri="{BB962C8B-B14F-4D97-AF65-F5344CB8AC3E}">
        <p14:creationId xmlns:p14="http://schemas.microsoft.com/office/powerpoint/2010/main" val="3305083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1CFA-9B40-98D5-1DE1-BEFF941434FF}"/>
              </a:ext>
            </a:extLst>
          </p:cNvPr>
          <p:cNvSpPr>
            <a:spLocks noGrp="1"/>
          </p:cNvSpPr>
          <p:nvPr>
            <p:ph type="title"/>
          </p:nvPr>
        </p:nvSpPr>
        <p:spPr/>
        <p:txBody>
          <a:bodyPr/>
          <a:lstStyle/>
          <a:p>
            <a:pPr algn="ctr"/>
            <a:r>
              <a:rPr lang="en-IN" sz="2800" b="1" dirty="0">
                <a:effectLst/>
                <a:latin typeface="Calibri" panose="020F0502020204030204" pitchFamily="34" charset="0"/>
                <a:ea typeface="Calibri" panose="020F0502020204030204" pitchFamily="34" charset="0"/>
                <a:cs typeface="Calibri" panose="020F0502020204030204" pitchFamily="34" charset="0"/>
              </a:rPr>
              <a:t>SCOPE FOR FUTURE WORK</a:t>
            </a:r>
            <a:br>
              <a:rPr lang="en-IN" sz="1800" dirty="0">
                <a:effectLst/>
                <a:latin typeface="Calibri" panose="020F0502020204030204" pitchFamily="34" charset="0"/>
                <a:ea typeface="Calibri" panose="020F0502020204030204" pitchFamily="34" charset="0"/>
                <a:cs typeface="Cordia New" panose="020B0304020202020204" pitchFamily="34" charset="-34"/>
              </a:rPr>
            </a:br>
            <a:endParaRPr lang="en-IN" dirty="0"/>
          </a:p>
        </p:txBody>
      </p:sp>
      <p:sp>
        <p:nvSpPr>
          <p:cNvPr id="3" name="Content Placeholder 2">
            <a:extLst>
              <a:ext uri="{FF2B5EF4-FFF2-40B4-BE49-F238E27FC236}">
                <a16:creationId xmlns:a16="http://schemas.microsoft.com/office/drawing/2014/main" id="{06C99E00-C855-9A8F-E0DF-39B30D032669}"/>
              </a:ext>
            </a:extLst>
          </p:cNvPr>
          <p:cNvSpPr>
            <a:spLocks noGrp="1"/>
          </p:cNvSpPr>
          <p:nvPr>
            <p:ph idx="1"/>
          </p:nvPr>
        </p:nvSpPr>
        <p:spPr/>
        <p:txBody>
          <a:bodyPr>
            <a:normAutofit/>
          </a:bodyPr>
          <a:lstStyle/>
          <a:p>
            <a:pPr marL="365760" indent="0" algn="just">
              <a:lnSpc>
                <a:spcPct val="106000"/>
              </a:lnSpc>
              <a:buNone/>
            </a:pPr>
            <a:r>
              <a:rPr lang="en-IN" sz="2400" dirty="0">
                <a:solidFill>
                  <a:srgbClr val="353740"/>
                </a:solidFill>
                <a:effectLst/>
                <a:latin typeface="Calibri" panose="020F0502020204030204" pitchFamily="34" charset="0"/>
                <a:ea typeface="Calibri" panose="020F0502020204030204" pitchFamily="34" charset="0"/>
                <a:cs typeface="Calibri" panose="020F0502020204030204" pitchFamily="34" charset="0"/>
              </a:rPr>
              <a:t>The scope for future work in this area could include further analysis of the role of lifestyle and environmental factors in mortality, as well as the potential for misclassification of cause of death. Additionally, further research could be done on the effects of various treatments on mortality. Additionally, more research could be done to understand the impact of social determinants of health on mortality. </a:t>
            </a:r>
            <a:endParaRPr lang="en-IN" sz="2400" dirty="0">
              <a:effectLst/>
              <a:latin typeface="Calibri" panose="020F0502020204030204" pitchFamily="34" charset="0"/>
              <a:ea typeface="Calibri" panose="020F0502020204030204" pitchFamily="34" charset="0"/>
              <a:cs typeface="Cordia New" panose="020B0304020202020204" pitchFamily="34" charset="-34"/>
            </a:endParaRPr>
          </a:p>
          <a:p>
            <a:pPr marL="457200" algn="just">
              <a:lnSpc>
                <a:spcPct val="106000"/>
              </a:lnSpc>
              <a:spcAft>
                <a:spcPts val="800"/>
              </a:spcAft>
            </a:pPr>
            <a:r>
              <a:rPr lang="en-IN" sz="2400" dirty="0">
                <a:solidFill>
                  <a:srgbClr val="353740"/>
                </a:solidFill>
                <a:effectLst/>
                <a:latin typeface="Calibri" panose="020F0502020204030204" pitchFamily="34" charset="0"/>
                <a:ea typeface="Calibri" panose="020F0502020204030204" pitchFamily="34" charset="0"/>
                <a:cs typeface="Calibri" panose="020F0502020204030204" pitchFamily="34" charset="0"/>
              </a:rPr>
              <a:t> </a:t>
            </a:r>
            <a:r>
              <a:rPr lang="en-IN" sz="2400" dirty="0">
                <a:solidFill>
                  <a:srgbClr val="353740"/>
                </a:solidFill>
                <a:effectLst/>
                <a:latin typeface="Calibri" panose="020F0502020204030204" pitchFamily="34" charset="0"/>
                <a:ea typeface="Calibri" panose="020F0502020204030204" pitchFamily="34" charset="0"/>
              </a:rPr>
              <a:t>Finally, further research could be done to better understand the impact of specific conditions and treatments on mortality</a:t>
            </a:r>
            <a:endParaRPr lang="en-IN" sz="2800" dirty="0"/>
          </a:p>
        </p:txBody>
      </p:sp>
    </p:spTree>
    <p:extLst>
      <p:ext uri="{BB962C8B-B14F-4D97-AF65-F5344CB8AC3E}">
        <p14:creationId xmlns:p14="http://schemas.microsoft.com/office/powerpoint/2010/main" val="1591262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F93-2350-3298-1E0F-6520DF1D2250}"/>
              </a:ext>
            </a:extLst>
          </p:cNvPr>
          <p:cNvSpPr>
            <a:spLocks noGrp="1"/>
          </p:cNvSpPr>
          <p:nvPr>
            <p:ph type="title"/>
          </p:nvPr>
        </p:nvSpPr>
        <p:spPr/>
        <p:txBody>
          <a:bodyPr>
            <a:normAutofit fontScale="90000"/>
          </a:bodyPr>
          <a:lstStyle/>
          <a:p>
            <a:pPr algn="ctr"/>
            <a:r>
              <a:rPr lang="en-IN" sz="3600" b="1" dirty="0">
                <a:solidFill>
                  <a:srgbClr val="353740"/>
                </a:solidFill>
                <a:effectLst/>
                <a:latin typeface="Calibri" panose="020F0502020204030204" pitchFamily="34" charset="0"/>
                <a:ea typeface="Calibri" panose="020F0502020204030204" pitchFamily="34" charset="0"/>
                <a:cs typeface="Calibri" panose="020F0502020204030204" pitchFamily="34" charset="0"/>
              </a:rPr>
              <a:t>REFERENCES</a:t>
            </a:r>
            <a:br>
              <a:rPr lang="en-IN" sz="3600" dirty="0">
                <a:effectLst/>
                <a:latin typeface="Calibri" panose="020F0502020204030204" pitchFamily="34" charset="0"/>
                <a:ea typeface="Calibri" panose="020F0502020204030204" pitchFamily="34" charset="0"/>
                <a:cs typeface="Cordia New" panose="020B0304020202020204" pitchFamily="34" charset="-34"/>
              </a:rPr>
            </a:br>
            <a:endParaRPr lang="en-IN" sz="8000" dirty="0"/>
          </a:p>
        </p:txBody>
      </p:sp>
      <p:sp>
        <p:nvSpPr>
          <p:cNvPr id="3" name="Content Placeholder 2">
            <a:extLst>
              <a:ext uri="{FF2B5EF4-FFF2-40B4-BE49-F238E27FC236}">
                <a16:creationId xmlns:a16="http://schemas.microsoft.com/office/drawing/2014/main" id="{804E64FD-A754-8532-393E-277FD8BD3295}"/>
              </a:ext>
            </a:extLst>
          </p:cNvPr>
          <p:cNvSpPr>
            <a:spLocks noGrp="1"/>
          </p:cNvSpPr>
          <p:nvPr>
            <p:ph idx="1"/>
          </p:nvPr>
        </p:nvSpPr>
        <p:spPr>
          <a:xfrm>
            <a:off x="1089442" y="1539550"/>
            <a:ext cx="9720073" cy="4226767"/>
          </a:xfrm>
        </p:spPr>
        <p:txBody>
          <a:bodyPr/>
          <a:lstStyle/>
          <a:p>
            <a:pPr marL="342900" lvl="0" indent="-342900">
              <a:lnSpc>
                <a:spcPct val="106000"/>
              </a:lnSpc>
              <a:buFont typeface="Wingdings" panose="05000000000000000000" pitchFamily="2" charset="2"/>
              <a:buChar char=""/>
            </a:pP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https://ec.europa.eu/eurostat/statistics-explained/index.php?title=Glossary:Cause_of_death#:~:text=The%20cause%20of%20death%20is,which%20produced%20the%20fatal%20injury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6000"/>
              </a:lnSpc>
              <a:buFont typeface="Wingdings" panose="05000000000000000000" pitchFamily="2" charset="2"/>
              <a:buChar char=""/>
            </a:pP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https://snohomishcountywa.gov/806/Cause-Manner-of-Death</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6000"/>
              </a:lnSpc>
              <a:spcAft>
                <a:spcPts val="800"/>
              </a:spcAft>
              <a:buFont typeface="Wingdings" panose="05000000000000000000" pitchFamily="2" charset="2"/>
              <a:buChar char=""/>
            </a:pPr>
            <a:r>
              <a:rPr lang="en-IN"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https://www.kaggle.com/code/spscientist/a-simple-tutorial-on-exploratory-data-analysis</a:t>
            </a:r>
            <a:endParaRPr lang="en-IN" sz="1800" dirty="0">
              <a:latin typeface="Calibri" panose="020F0502020204030204" pitchFamily="34" charset="0"/>
              <a:ea typeface="Times New Roman" panose="02020603050405020304" pitchFamily="18" charset="0"/>
              <a:cs typeface="Cordia New" panose="020B0304020202020204" pitchFamily="34" charset="-34"/>
            </a:endParaRPr>
          </a:p>
          <a:p>
            <a:pPr marL="342900" lvl="0" indent="-342900">
              <a:lnSpc>
                <a:spcPct val="106000"/>
              </a:lnSpc>
              <a:spcAft>
                <a:spcPts val="800"/>
              </a:spcAft>
              <a:buFont typeface="Wingdings" panose="05000000000000000000" pitchFamily="2" charset="2"/>
              <a:buChar char=""/>
            </a:pPr>
            <a:r>
              <a:rPr lang="en-IN"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https://en.wikipedia.org/wiki/Exploratory_data_analysis#:~:text=In%20statistics%2C%20exploratory%20data%20analysis,and%20other%20data%20visualization%20methods</a:t>
            </a:r>
            <a:endParaRPr lang="en-IN" dirty="0"/>
          </a:p>
        </p:txBody>
      </p:sp>
    </p:spTree>
    <p:extLst>
      <p:ext uri="{BB962C8B-B14F-4D97-AF65-F5344CB8AC3E}">
        <p14:creationId xmlns:p14="http://schemas.microsoft.com/office/powerpoint/2010/main" val="2101099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F6B0-2A0E-6DA3-5D7B-944BF11889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F3F86E-AD00-940E-D689-14318C62CF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8677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F855-B978-BFD4-6D90-CB15E7BA4C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AABCFF-4FF4-3718-6976-ADAECBF02A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9623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8234-B5EB-F57F-9C10-697A9029F0F7}"/>
              </a:ext>
            </a:extLst>
          </p:cNvPr>
          <p:cNvSpPr>
            <a:spLocks noGrp="1"/>
          </p:cNvSpPr>
          <p:nvPr>
            <p:ph type="title"/>
          </p:nvPr>
        </p:nvSpPr>
        <p:spPr/>
        <p:txBody>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BUSINESS PROBLEM FRAMING</a:t>
            </a:r>
            <a:br>
              <a:rPr lang="en-IN" sz="1800" dirty="0">
                <a:effectLst/>
                <a:latin typeface="Calibri" panose="020F0502020204030204" pitchFamily="34" charset="0"/>
                <a:ea typeface="Calibri" panose="020F0502020204030204" pitchFamily="34" charset="0"/>
                <a:cs typeface="Cordia New" panose="020B0304020202020204" pitchFamily="34" charset="-34"/>
              </a:rPr>
            </a:br>
            <a:endParaRPr lang="en-IN" dirty="0"/>
          </a:p>
        </p:txBody>
      </p:sp>
      <p:sp>
        <p:nvSpPr>
          <p:cNvPr id="3" name="Content Placeholder 2">
            <a:extLst>
              <a:ext uri="{FF2B5EF4-FFF2-40B4-BE49-F238E27FC236}">
                <a16:creationId xmlns:a16="http://schemas.microsoft.com/office/drawing/2014/main" id="{88D87F79-BBC1-69F3-AC97-1B66A200F5F1}"/>
              </a:ext>
            </a:extLst>
          </p:cNvPr>
          <p:cNvSpPr>
            <a:spLocks noGrp="1"/>
          </p:cNvSpPr>
          <p:nvPr>
            <p:ph idx="1"/>
          </p:nvPr>
        </p:nvSpPr>
        <p:spPr/>
        <p:txBody>
          <a:bodyPr>
            <a:normAutofit/>
          </a:bodyPr>
          <a:lstStyle/>
          <a:p>
            <a:r>
              <a:rPr lang="en-IN" sz="2800" dirty="0">
                <a:solidFill>
                  <a:srgbClr val="353740"/>
                </a:solidFill>
                <a:effectLst/>
                <a:latin typeface="Calibri" panose="020F0502020204030204" pitchFamily="34" charset="0"/>
                <a:ea typeface="Calibri" panose="020F0502020204030204" pitchFamily="34" charset="0"/>
              </a:rPr>
              <a:t>The business problem of cause of death is to identify the root causes of death and develop strategies to prevent it. This includes understanding the factors that contribute to death, such as lifestyle, environmental, and medical conditions. It also involves understanding how different populations are affected by specific causes of death and developing strategies to reduce morbidity and mortality. This could include identifying disparities in access to care, developing preventive health initiatives, and improving public health infrastructure</a:t>
            </a:r>
            <a:endParaRPr lang="en-IN" sz="3200" dirty="0"/>
          </a:p>
        </p:txBody>
      </p:sp>
    </p:spTree>
    <p:extLst>
      <p:ext uri="{BB962C8B-B14F-4D97-AF65-F5344CB8AC3E}">
        <p14:creationId xmlns:p14="http://schemas.microsoft.com/office/powerpoint/2010/main" val="136969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01D9-6DD6-DA11-8AA3-076CDB1101AF}"/>
              </a:ext>
            </a:extLst>
          </p:cNvPr>
          <p:cNvSpPr>
            <a:spLocks noGrp="1"/>
          </p:cNvSpPr>
          <p:nvPr>
            <p:ph type="title"/>
          </p:nvPr>
        </p:nvSpPr>
        <p:spPr/>
        <p:txBody>
          <a:bodyPr/>
          <a:lstStyle/>
          <a:p>
            <a:r>
              <a:rPr lang="en-IN" sz="5400" b="1" dirty="0">
                <a:effectLst/>
                <a:latin typeface="Calibri" panose="020F0502020204030204" pitchFamily="34" charset="0"/>
                <a:ea typeface="Calibri" panose="020F0502020204030204" pitchFamily="34" charset="0"/>
                <a:cs typeface="Calibri" panose="020F0502020204030204" pitchFamily="34" charset="0"/>
              </a:rPr>
              <a:t>Review Of literature</a:t>
            </a:r>
            <a:endParaRPr lang="en-IN" dirty="0"/>
          </a:p>
        </p:txBody>
      </p:sp>
      <p:sp>
        <p:nvSpPr>
          <p:cNvPr id="3" name="Content Placeholder 2">
            <a:extLst>
              <a:ext uri="{FF2B5EF4-FFF2-40B4-BE49-F238E27FC236}">
                <a16:creationId xmlns:a16="http://schemas.microsoft.com/office/drawing/2014/main" id="{276BBBE3-5D11-CC02-55ED-EA146E8C3631}"/>
              </a:ext>
            </a:extLst>
          </p:cNvPr>
          <p:cNvSpPr>
            <a:spLocks noGrp="1"/>
          </p:cNvSpPr>
          <p:nvPr>
            <p:ph idx="1"/>
          </p:nvPr>
        </p:nvSpPr>
        <p:spPr/>
        <p:txBody>
          <a:bodyPr>
            <a:normAutofit fontScale="92500" lnSpcReduction="10000"/>
          </a:bodyPr>
          <a:lstStyle/>
          <a:p>
            <a:pPr marL="365760" indent="0" algn="just">
              <a:lnSpc>
                <a:spcPct val="106000"/>
              </a:lnSpc>
              <a:buNone/>
            </a:pPr>
            <a:r>
              <a:rPr lang="en-IN" sz="1800" dirty="0">
                <a:solidFill>
                  <a:srgbClr val="353740"/>
                </a:solidFill>
                <a:effectLst/>
                <a:latin typeface="Calibri" panose="020F0502020204030204" pitchFamily="34" charset="0"/>
                <a:ea typeface="Calibri" panose="020F0502020204030204" pitchFamily="34" charset="0"/>
                <a:cs typeface="Calibri" panose="020F0502020204030204" pitchFamily="34" charset="0"/>
              </a:rPr>
              <a:t>The literature on cause of death analysis provides insights into many aspects of mortality, from the leading causes of death. The literature also covers the underlying causes of death, such as genetic and environmental factors, as well as the impact of different diseases.</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457200" algn="just">
              <a:lnSpc>
                <a:spcPct val="106000"/>
              </a:lnSpc>
            </a:pPr>
            <a:r>
              <a:rPr lang="en-IN" sz="1800" dirty="0">
                <a:solidFill>
                  <a:srgbClr val="353740"/>
                </a:solidFill>
                <a:effectLst/>
                <a:latin typeface="Calibri" panose="020F0502020204030204" pitchFamily="34" charset="0"/>
                <a:ea typeface="Calibri" panose="020F0502020204030204" pitchFamily="34" charset="0"/>
                <a:cs typeface="Calibri" panose="020F0502020204030204" pitchFamily="34" charset="0"/>
              </a:rPr>
              <a:t>To review this literature following steps are done to analyse</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gn="just">
              <a:lnSpc>
                <a:spcPct val="106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Importing required libraries</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gn="just">
              <a:lnSpc>
                <a:spcPct val="106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Loading dataset</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gn="just">
              <a:lnSpc>
                <a:spcPct val="106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Checking null values</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gn="just">
              <a:lnSpc>
                <a:spcPct val="106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Checking for white space</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gn="just">
              <a:lnSpc>
                <a:spcPct val="106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Visualization </a:t>
            </a:r>
          </a:p>
          <a:p>
            <a:pPr marL="342900" lvl="0" indent="-342900" algn="just">
              <a:lnSpc>
                <a:spcPct val="106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rPr>
              <a:t>conclusion</a:t>
            </a:r>
            <a:endParaRPr lang="en-IN" dirty="0"/>
          </a:p>
        </p:txBody>
      </p:sp>
    </p:spTree>
    <p:extLst>
      <p:ext uri="{BB962C8B-B14F-4D97-AF65-F5344CB8AC3E}">
        <p14:creationId xmlns:p14="http://schemas.microsoft.com/office/powerpoint/2010/main" val="317307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338-5CE8-987C-2ED1-110E3C3130C4}"/>
              </a:ext>
            </a:extLst>
          </p:cNvPr>
          <p:cNvSpPr>
            <a:spLocks noGrp="1"/>
          </p:cNvSpPr>
          <p:nvPr>
            <p:ph type="title"/>
          </p:nvPr>
        </p:nvSpPr>
        <p:spPr/>
        <p:txBody>
          <a:bodyPr>
            <a:normAutofit/>
          </a:bodyPr>
          <a:lstStyle/>
          <a:p>
            <a:r>
              <a:rPr lang="en-IN" sz="4000" b="1" dirty="0">
                <a:effectLst/>
                <a:latin typeface="Calibri" panose="020F0502020204030204" pitchFamily="34" charset="0"/>
                <a:ea typeface="Calibri" panose="020F0502020204030204" pitchFamily="34" charset="0"/>
                <a:cs typeface="Calibri" panose="020F0502020204030204" pitchFamily="34" charset="0"/>
              </a:rPr>
              <a:t>Model/s visualization and evaluation</a:t>
            </a:r>
            <a:endParaRPr lang="en-IN" sz="4000" dirty="0"/>
          </a:p>
        </p:txBody>
      </p:sp>
      <p:sp>
        <p:nvSpPr>
          <p:cNvPr id="3" name="Content Placeholder 2">
            <a:extLst>
              <a:ext uri="{FF2B5EF4-FFF2-40B4-BE49-F238E27FC236}">
                <a16:creationId xmlns:a16="http://schemas.microsoft.com/office/drawing/2014/main" id="{79AA2D3F-9829-1A0C-27EF-D29309164563}"/>
              </a:ext>
            </a:extLst>
          </p:cNvPr>
          <p:cNvSpPr>
            <a:spLocks noGrp="1"/>
          </p:cNvSpPr>
          <p:nvPr>
            <p:ph idx="1"/>
          </p:nvPr>
        </p:nvSpPr>
        <p:spPr/>
        <p:txBody>
          <a:bodyPr/>
          <a:lstStyle/>
          <a:p>
            <a:r>
              <a:rPr lang="en-US" dirty="0"/>
              <a:t>Loading a dataset</a:t>
            </a:r>
          </a:p>
          <a:p>
            <a:endParaRPr lang="en-IN" dirty="0"/>
          </a:p>
        </p:txBody>
      </p:sp>
      <p:pic>
        <p:nvPicPr>
          <p:cNvPr id="4" name="Picture 3">
            <a:extLst>
              <a:ext uri="{FF2B5EF4-FFF2-40B4-BE49-F238E27FC236}">
                <a16:creationId xmlns:a16="http://schemas.microsoft.com/office/drawing/2014/main" id="{2634B373-39F0-ED7B-1584-3B82A2A997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1437" y="2911151"/>
            <a:ext cx="7548465" cy="3796666"/>
          </a:xfrm>
          <a:prstGeom prst="rect">
            <a:avLst/>
          </a:prstGeom>
          <a:noFill/>
          <a:ln>
            <a:noFill/>
          </a:ln>
        </p:spPr>
      </p:pic>
    </p:spTree>
    <p:extLst>
      <p:ext uri="{BB962C8B-B14F-4D97-AF65-F5344CB8AC3E}">
        <p14:creationId xmlns:p14="http://schemas.microsoft.com/office/powerpoint/2010/main" val="3683922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AB445-CB37-C0ED-7832-E2853DF15821}"/>
              </a:ext>
            </a:extLst>
          </p:cNvPr>
          <p:cNvSpPr>
            <a:spLocks noGrp="1"/>
          </p:cNvSpPr>
          <p:nvPr>
            <p:ph idx="1"/>
          </p:nvPr>
        </p:nvSpPr>
        <p:spPr/>
        <p:txBody>
          <a:bodyPr/>
          <a:lstStyle/>
          <a:p>
            <a:pPr algn="ctr"/>
            <a:r>
              <a:rPr lang="en-US" dirty="0"/>
              <a:t>Shape of dataset</a:t>
            </a:r>
          </a:p>
          <a:p>
            <a:endParaRPr lang="en-IN" dirty="0"/>
          </a:p>
        </p:txBody>
      </p:sp>
      <p:pic>
        <p:nvPicPr>
          <p:cNvPr id="4" name="Picture 3">
            <a:extLst>
              <a:ext uri="{FF2B5EF4-FFF2-40B4-BE49-F238E27FC236}">
                <a16:creationId xmlns:a16="http://schemas.microsoft.com/office/drawing/2014/main" id="{2562376F-F788-8847-43BB-802D4108E4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6621" y="3117668"/>
            <a:ext cx="2857500" cy="883920"/>
          </a:xfrm>
          <a:prstGeom prst="rect">
            <a:avLst/>
          </a:prstGeom>
          <a:noFill/>
          <a:ln>
            <a:noFill/>
          </a:ln>
        </p:spPr>
      </p:pic>
    </p:spTree>
    <p:extLst>
      <p:ext uri="{BB962C8B-B14F-4D97-AF65-F5344CB8AC3E}">
        <p14:creationId xmlns:p14="http://schemas.microsoft.com/office/powerpoint/2010/main" val="191058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63975-9BD0-9023-ABC0-BF6D198E222E}"/>
              </a:ext>
            </a:extLst>
          </p:cNvPr>
          <p:cNvSpPr>
            <a:spLocks noGrp="1"/>
          </p:cNvSpPr>
          <p:nvPr>
            <p:ph idx="1"/>
          </p:nvPr>
        </p:nvSpPr>
        <p:spPr>
          <a:xfrm>
            <a:off x="1117434" y="503853"/>
            <a:ext cx="9720073" cy="4023360"/>
          </a:xfrm>
        </p:spPr>
        <p:txBody>
          <a:bodyPr/>
          <a:lstStyle/>
          <a:p>
            <a:r>
              <a:rPr lang="en-US" dirty="0"/>
              <a:t>Checking for datatype</a:t>
            </a:r>
          </a:p>
          <a:p>
            <a:endParaRPr lang="en-IN" dirty="0"/>
          </a:p>
        </p:txBody>
      </p:sp>
      <p:pic>
        <p:nvPicPr>
          <p:cNvPr id="4" name="Picture 3">
            <a:extLst>
              <a:ext uri="{FF2B5EF4-FFF2-40B4-BE49-F238E27FC236}">
                <a16:creationId xmlns:a16="http://schemas.microsoft.com/office/drawing/2014/main" id="{D74683B7-D068-FE6E-4192-D2C140C250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7927" y="978003"/>
            <a:ext cx="5536318" cy="5707380"/>
          </a:xfrm>
          <a:prstGeom prst="rect">
            <a:avLst/>
          </a:prstGeom>
          <a:noFill/>
          <a:ln>
            <a:noFill/>
          </a:ln>
        </p:spPr>
      </p:pic>
    </p:spTree>
    <p:extLst>
      <p:ext uri="{BB962C8B-B14F-4D97-AF65-F5344CB8AC3E}">
        <p14:creationId xmlns:p14="http://schemas.microsoft.com/office/powerpoint/2010/main" val="13549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8D9C9-866A-CE81-3245-A5C321798D8D}"/>
              </a:ext>
            </a:extLst>
          </p:cNvPr>
          <p:cNvSpPr>
            <a:spLocks noGrp="1"/>
          </p:cNvSpPr>
          <p:nvPr>
            <p:ph idx="1"/>
          </p:nvPr>
        </p:nvSpPr>
        <p:spPr>
          <a:xfrm>
            <a:off x="828185" y="261257"/>
            <a:ext cx="9720073" cy="4023360"/>
          </a:xfrm>
        </p:spPr>
        <p:txBody>
          <a:bodyPr/>
          <a:lstStyle/>
          <a:p>
            <a:pPr algn="ctr"/>
            <a:r>
              <a:rPr lang="en-US" dirty="0"/>
              <a:t>Checking for null values</a:t>
            </a:r>
          </a:p>
          <a:p>
            <a:endParaRPr lang="en-IN" dirty="0"/>
          </a:p>
        </p:txBody>
      </p:sp>
      <p:pic>
        <p:nvPicPr>
          <p:cNvPr id="4" name="Picture 3">
            <a:extLst>
              <a:ext uri="{FF2B5EF4-FFF2-40B4-BE49-F238E27FC236}">
                <a16:creationId xmlns:a16="http://schemas.microsoft.com/office/drawing/2014/main" id="{4D0F844E-1B4F-E636-5E1B-8B8A688D94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3760" y="605587"/>
            <a:ext cx="5011783" cy="6074295"/>
          </a:xfrm>
          <a:prstGeom prst="rect">
            <a:avLst/>
          </a:prstGeom>
          <a:noFill/>
          <a:ln>
            <a:noFill/>
          </a:ln>
        </p:spPr>
      </p:pic>
    </p:spTree>
    <p:extLst>
      <p:ext uri="{BB962C8B-B14F-4D97-AF65-F5344CB8AC3E}">
        <p14:creationId xmlns:p14="http://schemas.microsoft.com/office/powerpoint/2010/main" val="1431165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62</TotalTime>
  <Words>2252</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Symbol</vt:lpstr>
      <vt:lpstr>Tw Cen MT</vt:lpstr>
      <vt:lpstr>Tw Cen MT Condensed</vt:lpstr>
      <vt:lpstr>Wingdings</vt:lpstr>
      <vt:lpstr>Wingdings 3</vt:lpstr>
      <vt:lpstr>Integral</vt:lpstr>
      <vt:lpstr>Cause of death analysis</vt:lpstr>
      <vt:lpstr>contents</vt:lpstr>
      <vt:lpstr>Introduction</vt:lpstr>
      <vt:lpstr>BUSINESS PROBLEM FRAMING </vt:lpstr>
      <vt:lpstr>Review Of literature</vt:lpstr>
      <vt:lpstr>Model/s visualization and evaluation</vt:lpstr>
      <vt:lpstr>PowerPoint Presentation</vt:lpstr>
      <vt:lpstr>PowerPoint Presentation</vt:lpstr>
      <vt:lpstr>PowerPoint Presentation</vt:lpstr>
      <vt:lpstr>HARDWARE AND SOFTWARE REQUIREMENTS AND TOOLS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 OF TOP 10 COUNTRY WITH HIGH DEATH RATE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lpstr>PowerPoint Presentation</vt:lpstr>
      <vt:lpstr>PowerPoint Presentation</vt:lpstr>
      <vt:lpstr>LIMITATIONS OF THIS WORK  </vt:lpstr>
      <vt:lpstr>SCOPE FOR FUTURE WORK </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 analysis</dc:title>
  <dc:creator>Lavina Vaidya</dc:creator>
  <cp:lastModifiedBy>Lavina Vaidya</cp:lastModifiedBy>
  <cp:revision>14</cp:revision>
  <dcterms:created xsi:type="dcterms:W3CDTF">2023-02-09T18:35:47Z</dcterms:created>
  <dcterms:modified xsi:type="dcterms:W3CDTF">2023-02-09T19:38:38Z</dcterms:modified>
</cp:coreProperties>
</file>