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9" r:id="rId2"/>
    <p:sldId id="257" r:id="rId3"/>
    <p:sldId id="258" r:id="rId4"/>
    <p:sldId id="263" r:id="rId5"/>
    <p:sldId id="264" r:id="rId6"/>
    <p:sldId id="260" r:id="rId7"/>
    <p:sldId id="265" r:id="rId8"/>
    <p:sldId id="266" r:id="rId9"/>
    <p:sldId id="267" r:id="rId10"/>
    <p:sldId id="261" r:id="rId11"/>
    <p:sldId id="268" r:id="rId12"/>
    <p:sldId id="269" r:id="rId13"/>
    <p:sldId id="271" r:id="rId14"/>
    <p:sldId id="272" r:id="rId15"/>
    <p:sldId id="262" r:id="rId16"/>
    <p:sldId id="277" r:id="rId17"/>
    <p:sldId id="278" r:id="rId18"/>
    <p:sldId id="276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9144000" cy="6858000" type="screen4x3"/>
  <p:notesSz cx="6858000" cy="9144000"/>
  <p:embeddedFontLst>
    <p:embeddedFont>
      <p:font typeface="KBIZ한마음고딕 B" pitchFamily="18" charset="-127"/>
      <p:regular r:id="rId30"/>
    </p:embeddedFont>
    <p:embeddedFont>
      <p:font typeface="KBIZ한마음고딕 M" pitchFamily="18" charset="-127"/>
      <p:regular r:id="rId31"/>
    </p:embeddedFont>
    <p:embeddedFont>
      <p:font typeface="맑은 고딕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ADA"/>
    <a:srgbClr val="F9A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C4852-9A9E-4550-A351-1AB034205175}" type="datetimeFigureOut">
              <a:rPr lang="ko-KR" altLang="en-US" smtClean="0"/>
              <a:t>2015-10-17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532DB-A8A1-4C9E-AB82-895C1852F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3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32DB-A8A1-4C9E-AB82-895C1852F2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963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32DB-A8A1-4C9E-AB82-895C1852F2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963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32DB-A8A1-4C9E-AB82-895C1852F2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963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32DB-A8A1-4C9E-AB82-895C1852F2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00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46A9-091E-4204-A12D-1EB531B49F0D}" type="datetimeFigureOut">
              <a:rPr lang="ko-KR" altLang="en-US" smtClean="0"/>
              <a:pPr/>
              <a:t>2015-10-17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B6A9-7202-4C6F-A599-0CE405BCCE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46A9-091E-4204-A12D-1EB531B49F0D}" type="datetimeFigureOut">
              <a:rPr lang="ko-KR" altLang="en-US" smtClean="0"/>
              <a:pPr/>
              <a:t>2015-10-17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B6A9-7202-4C6F-A599-0CE405BCCE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46A9-091E-4204-A12D-1EB531B49F0D}" type="datetimeFigureOut">
              <a:rPr lang="ko-KR" altLang="en-US" smtClean="0"/>
              <a:pPr/>
              <a:t>2015-10-17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B6A9-7202-4C6F-A599-0CE405BCCE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46A9-091E-4204-A12D-1EB531B49F0D}" type="datetimeFigureOut">
              <a:rPr lang="ko-KR" altLang="en-US" smtClean="0"/>
              <a:pPr/>
              <a:t>2015-10-17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B6A9-7202-4C6F-A599-0CE405BCCE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46A9-091E-4204-A12D-1EB531B49F0D}" type="datetimeFigureOut">
              <a:rPr lang="ko-KR" altLang="en-US" smtClean="0"/>
              <a:pPr/>
              <a:t>2015-10-17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B6A9-7202-4C6F-A599-0CE405BCCE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46A9-091E-4204-A12D-1EB531B49F0D}" type="datetimeFigureOut">
              <a:rPr lang="ko-KR" altLang="en-US" smtClean="0"/>
              <a:pPr/>
              <a:t>2015-10-17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B6A9-7202-4C6F-A599-0CE405BCCE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46A9-091E-4204-A12D-1EB531B49F0D}" type="datetimeFigureOut">
              <a:rPr lang="ko-KR" altLang="en-US" smtClean="0"/>
              <a:pPr/>
              <a:t>2015-10-17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B6A9-7202-4C6F-A599-0CE405BCCE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46A9-091E-4204-A12D-1EB531B49F0D}" type="datetimeFigureOut">
              <a:rPr lang="ko-KR" altLang="en-US" smtClean="0"/>
              <a:pPr/>
              <a:t>2015-10-17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B6A9-7202-4C6F-A599-0CE405BCCE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46A9-091E-4204-A12D-1EB531B49F0D}" type="datetimeFigureOut">
              <a:rPr lang="ko-KR" altLang="en-US" smtClean="0"/>
              <a:pPr/>
              <a:t>2015-10-17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B6A9-7202-4C6F-A599-0CE405BCCE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46A9-091E-4204-A12D-1EB531B49F0D}" type="datetimeFigureOut">
              <a:rPr lang="ko-KR" altLang="en-US" smtClean="0"/>
              <a:pPr/>
              <a:t>2015-10-17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B6A9-7202-4C6F-A599-0CE405BCCE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46A9-091E-4204-A12D-1EB531B49F0D}" type="datetimeFigureOut">
              <a:rPr lang="ko-KR" altLang="en-US" smtClean="0"/>
              <a:pPr/>
              <a:t>2015-10-17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B6A9-7202-4C6F-A599-0CE405BCCE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46A9-091E-4204-A12D-1EB531B49F0D}" type="datetimeFigureOut">
              <a:rPr lang="ko-KR" altLang="en-US" smtClean="0"/>
              <a:pPr/>
              <a:t>2015-10-17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BB6A9-7202-4C6F-A599-0CE405BCCE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2733692" y="1428736"/>
            <a:ext cx="1643074" cy="1643074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33890" y="1500174"/>
            <a:ext cx="1500198" cy="15001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C:\Users\Administrator\Desktop\K'.png"/>
          <p:cNvPicPr>
            <a:picLocks noChangeAspect="1" noChangeArrowheads="1"/>
          </p:cNvPicPr>
          <p:nvPr/>
        </p:nvPicPr>
        <p:blipFill>
          <a:blip r:embed="rId2" cstate="print"/>
          <a:srcRect l="7813" t="23438" b="18749"/>
          <a:stretch>
            <a:fillRect/>
          </a:stretch>
        </p:blipFill>
        <p:spPr bwMode="auto">
          <a:xfrm>
            <a:off x="2305064" y="1858578"/>
            <a:ext cx="3643306" cy="2070488"/>
          </a:xfrm>
          <a:prstGeom prst="rect">
            <a:avLst/>
          </a:prstGeom>
          <a:noFill/>
        </p:spPr>
      </p:pic>
      <p:pic>
        <p:nvPicPr>
          <p:cNvPr id="1028" name="Picture 4" descr="C:\Users\Administrator\Desktop\A.png"/>
          <p:cNvPicPr>
            <a:picLocks noChangeAspect="1" noChangeArrowheads="1"/>
          </p:cNvPicPr>
          <p:nvPr/>
        </p:nvPicPr>
        <p:blipFill>
          <a:blip r:embed="rId3" cstate="print"/>
          <a:srcRect l="18750" t="24757" r="26979" b="40868"/>
          <a:stretch>
            <a:fillRect/>
          </a:stretch>
        </p:blipFill>
        <p:spPr bwMode="auto">
          <a:xfrm flipH="1">
            <a:off x="4019575" y="2214554"/>
            <a:ext cx="2767003" cy="200026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090934" y="4653134"/>
            <a:ext cx="56188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B" pitchFamily="18" charset="-127"/>
                <a:ea typeface="KBIZ한마음고딕 B" pitchFamily="18" charset="-127"/>
              </a:rPr>
              <a:t>Github</a:t>
            </a:r>
            <a:r>
              <a:rPr lang="en-US" altLang="ko-KR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B" pitchFamily="18" charset="-127"/>
                <a:ea typeface="KBIZ한마음고딕 B" pitchFamily="18" charset="-127"/>
              </a:rPr>
              <a:t> &amp; Markdown</a:t>
            </a:r>
          </a:p>
          <a:p>
            <a:r>
              <a:rPr lang="ko-KR" altLang="en-US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B" pitchFamily="18" charset="-127"/>
                <a:ea typeface="KBIZ한마음고딕 B" pitchFamily="18" charset="-127"/>
              </a:rPr>
              <a:t>간단한</a:t>
            </a:r>
            <a:r>
              <a:rPr lang="en-US" altLang="ko-KR" sz="3600" dirty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B" pitchFamily="18" charset="-127"/>
                <a:ea typeface="KBIZ한마음고딕 B" pitchFamily="18" charset="-127"/>
              </a:rPr>
              <a:t> </a:t>
            </a:r>
            <a:r>
              <a:rPr lang="ko-KR" altLang="en-US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B" pitchFamily="18" charset="-127"/>
                <a:ea typeface="KBIZ한마음고딕 B" pitchFamily="18" charset="-127"/>
              </a:rPr>
              <a:t>기능 소개 및 사용방법</a:t>
            </a:r>
            <a:endParaRPr lang="en-US" altLang="ko-KR" sz="36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B" pitchFamily="18" charset="-127"/>
              <a:ea typeface="KBIZ한마음고딕 B" pitchFamily="18" charset="-127"/>
            </a:endParaRPr>
          </a:p>
          <a:p>
            <a:endParaRPr lang="en-US" altLang="ko-KR" sz="20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B" pitchFamily="18" charset="-127"/>
              <a:ea typeface="KBIZ한마음고딕 B" pitchFamily="18" charset="-127"/>
            </a:endParaRPr>
          </a:p>
          <a:p>
            <a:r>
              <a:rPr lang="en-US" altLang="ko-KR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B" pitchFamily="18" charset="-127"/>
                <a:ea typeface="KBIZ한마음고딕 B" pitchFamily="18" charset="-127"/>
              </a:rPr>
              <a:t>Copyright© </a:t>
            </a:r>
            <a:r>
              <a:rPr lang="en-US" altLang="ko-KR" sz="20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B" pitchFamily="18" charset="-127"/>
                <a:ea typeface="KBIZ한마음고딕 B" pitchFamily="18" charset="-127"/>
              </a:rPr>
              <a:t>google</a:t>
            </a:r>
            <a:r>
              <a:rPr lang="en-US" altLang="ko-KR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B" pitchFamily="18" charset="-127"/>
                <a:ea typeface="KBIZ한마음고딕 B" pitchFamily="18" charset="-127"/>
              </a:rPr>
              <a:t> All rights </a:t>
            </a:r>
            <a:r>
              <a:rPr lang="en-US" altLang="ko-KR" sz="2000" dirty="0" smtClean="0">
                <a:solidFill>
                  <a:srgbClr val="FF0000"/>
                </a:solidFill>
                <a:latin typeface="KBIZ한마음고딕 B" pitchFamily="18" charset="-127"/>
                <a:ea typeface="KBIZ한마음고딕 B" pitchFamily="18" charset="-127"/>
              </a:rPr>
              <a:t>not</a:t>
            </a:r>
            <a:r>
              <a:rPr lang="en-US" altLang="ko-KR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B" pitchFamily="18" charset="-127"/>
                <a:ea typeface="KBIZ한마음고딕 B" pitchFamily="18" charset="-127"/>
              </a:rPr>
              <a:t> reserved</a:t>
            </a:r>
            <a:endParaRPr lang="en-US" altLang="ko-KR" sz="20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B" pitchFamily="18" charset="-127"/>
              <a:ea typeface="KBIZ한마음고딕 B" pitchFamily="18" charset="-127"/>
            </a:endParaRPr>
          </a:p>
        </p:txBody>
      </p:sp>
      <p:pic>
        <p:nvPicPr>
          <p:cNvPr id="1027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4" cstate="print"/>
          <a:srcRect l="15341" t="12593" r="10511" b="5550"/>
          <a:stretch>
            <a:fillRect/>
          </a:stretch>
        </p:blipFill>
        <p:spPr bwMode="auto">
          <a:xfrm>
            <a:off x="3305196" y="1500174"/>
            <a:ext cx="2071702" cy="2786082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3019444" y="3500438"/>
            <a:ext cx="500066" cy="50006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019444" y="1714488"/>
            <a:ext cx="285752" cy="285752"/>
            <a:chOff x="1285853" y="1000108"/>
            <a:chExt cx="285752" cy="28575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405869" y="1000108"/>
              <a:ext cx="45719" cy="28575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16200000">
              <a:off x="1405869" y="1000108"/>
              <a:ext cx="45719" cy="28575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71696" y="404664"/>
            <a:ext cx="85725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b="1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- </a:t>
            </a:r>
            <a:r>
              <a:rPr lang="en-US" altLang="ko-KR" sz="2400" b="1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rm</a:t>
            </a:r>
            <a:r>
              <a:rPr lang="en-US" altLang="ko-KR" sz="2400" b="1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(</a:t>
            </a:r>
            <a:r>
              <a:rPr lang="en-US" altLang="ko-KR" sz="2400" b="1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ReMove</a:t>
            </a:r>
            <a:r>
              <a:rPr lang="en-US" altLang="ko-KR" sz="2400" b="1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)</a:t>
            </a:r>
            <a:endParaRPr lang="ko-KR" altLang="en-US" sz="2400" b="1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파일을 </a:t>
            </a:r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제거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. 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제거할 파일 명을 </a:t>
            </a:r>
            <a:r>
              <a:rPr lang="ko-KR" altLang="en-US" sz="24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입력받음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.</a:t>
            </a:r>
            <a:endParaRPr lang="ko-KR" altLang="en-US" sz="24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와일드 카드 </a:t>
            </a:r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문자 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: ?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는 임의의 한 문자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, *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은 </a:t>
            </a:r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임의의 문자열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.</a:t>
            </a:r>
            <a:endParaRPr lang="ko-KR" altLang="en-US" sz="24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	-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f </a:t>
            </a:r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옵션 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: </a:t>
            </a:r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파일을 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강제로 </a:t>
            </a:r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지움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.</a:t>
            </a:r>
            <a:endParaRPr lang="ko-KR" altLang="en-US" sz="24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	-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r </a:t>
            </a:r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옵션 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: </a:t>
            </a:r>
            <a:r>
              <a:rPr lang="ko-KR" altLang="en-US" sz="24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디렉토리를</a:t>
            </a:r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지울 때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, 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그 서브 </a:t>
            </a:r>
            <a:r>
              <a:rPr lang="ko-KR" altLang="en-US" sz="2400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디렉토리까지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</a:t>
            </a:r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제거</a:t>
            </a:r>
            <a:endParaRPr lang="ko-KR" altLang="en-US" sz="24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그래서 </a:t>
            </a:r>
            <a:r>
              <a:rPr lang="en-US" altLang="ko-KR" sz="2400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rm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-</a:t>
            </a:r>
            <a:r>
              <a:rPr lang="en-US" altLang="ko-KR" sz="2400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rf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는 상당히 위험한 </a:t>
            </a:r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명령어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..</a:t>
            </a:r>
            <a:endParaRPr lang="en-US" altLang="ko-KR" sz="24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en-US" altLang="ko-KR" sz="2400" b="1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- </a:t>
            </a:r>
            <a:r>
              <a:rPr lang="en-US" altLang="ko-KR" sz="2400" b="1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rmdir</a:t>
            </a:r>
            <a:r>
              <a:rPr lang="en-US" altLang="ko-KR" sz="2400" b="1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(</a:t>
            </a:r>
            <a:r>
              <a:rPr lang="en-US" altLang="ko-KR" sz="2400" b="1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ReMove</a:t>
            </a:r>
            <a:r>
              <a:rPr lang="en-US" altLang="ko-KR" sz="2400" b="1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</a:t>
            </a:r>
            <a:r>
              <a:rPr lang="en-US" altLang="ko-KR" sz="2400" b="1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DIRectory</a:t>
            </a:r>
            <a:r>
              <a:rPr lang="en-US" altLang="ko-KR" sz="2400" b="1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)</a:t>
            </a:r>
            <a:endParaRPr lang="ko-KR" altLang="en-US" sz="2400" b="1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ko-KR" altLang="en-US" sz="2400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디렉토리를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</a:t>
            </a:r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제거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. </a:t>
            </a:r>
            <a:r>
              <a:rPr lang="ko-KR" altLang="en-US" sz="2400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디렉토리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명을 </a:t>
            </a:r>
            <a:r>
              <a:rPr lang="ko-KR" altLang="en-US" sz="24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입력받음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.</a:t>
            </a:r>
            <a:endParaRPr lang="ko-KR" altLang="en-US" sz="24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ko-KR" altLang="en-US" sz="2400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디렉토리가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비어있지 않으면 지울 수 </a:t>
            </a:r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없음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.</a:t>
            </a:r>
            <a:endParaRPr lang="ko-KR" altLang="en-US" sz="24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en-US" altLang="ko-KR" sz="2400" b="1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- mv (</a:t>
            </a:r>
            <a:r>
              <a:rPr lang="en-US" altLang="ko-KR" sz="2400" b="1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MoVe</a:t>
            </a:r>
            <a:r>
              <a:rPr lang="en-US" altLang="ko-KR" sz="2400" b="1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)</a:t>
            </a:r>
            <a:endParaRPr lang="ko-KR" altLang="en-US" sz="2400" b="1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파일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/</a:t>
            </a:r>
            <a:r>
              <a:rPr lang="ko-KR" altLang="en-US" sz="2400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디렉토리를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이동시키거나 이름을 </a:t>
            </a:r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변경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.</a:t>
            </a:r>
            <a:endParaRPr lang="ko-KR" altLang="en-US" sz="24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이동할 파일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/</a:t>
            </a:r>
            <a:r>
              <a:rPr lang="ko-KR" altLang="en-US" sz="2400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디렉토리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명과 이동될 경로를 </a:t>
            </a:r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입력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.</a:t>
            </a:r>
            <a:endParaRPr lang="ko-KR" altLang="en-US" sz="24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또는 기존 이름과 바꿀 이름을 </a:t>
            </a:r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입력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.</a:t>
            </a:r>
            <a:endParaRPr lang="ko-KR" altLang="en-US" sz="24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endParaRPr lang="en-US" altLang="ko-KR" sz="24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en-US" altLang="ko-KR" sz="2400" b="1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- </a:t>
            </a:r>
            <a:r>
              <a:rPr lang="en-US" altLang="ko-KR" sz="2400" b="1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vi, vim</a:t>
            </a:r>
            <a:endParaRPr lang="ko-KR" altLang="en-US" sz="2400" b="1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en-US" altLang="ko-KR" sz="24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GitHub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의 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Git Shell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에서는 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vi, vim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을 쓸 수 없습니다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. -&gt;pass</a:t>
            </a:r>
            <a:endParaRPr lang="ko-KR" altLang="en-US" sz="24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2" cstate="print"/>
          <a:srcRect l="15341" t="12593" r="10511" b="5550"/>
          <a:stretch>
            <a:fillRect/>
          </a:stretch>
        </p:blipFill>
        <p:spPr bwMode="auto">
          <a:xfrm>
            <a:off x="71406" y="71414"/>
            <a:ext cx="584326" cy="785818"/>
          </a:xfrm>
          <a:prstGeom prst="rect">
            <a:avLst/>
          </a:prstGeom>
          <a:noFill/>
        </p:spPr>
      </p:pic>
      <p:sp>
        <p:nvSpPr>
          <p:cNvPr id="4" name="타원 3"/>
          <p:cNvSpPr/>
          <p:nvPr/>
        </p:nvSpPr>
        <p:spPr>
          <a:xfrm>
            <a:off x="7929586" y="6000768"/>
            <a:ext cx="642942" cy="642942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561226" y="5842362"/>
            <a:ext cx="587034" cy="5870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 descr="C:\Users\Administrator\Desktop\K'.png"/>
          <p:cNvPicPr>
            <a:picLocks noChangeAspect="1" noChangeArrowheads="1"/>
          </p:cNvPicPr>
          <p:nvPr/>
        </p:nvPicPr>
        <p:blipFill>
          <a:blip r:embed="rId3" cstate="print"/>
          <a:srcRect l="7813" t="23438" b="18749"/>
          <a:stretch>
            <a:fillRect/>
          </a:stretch>
        </p:blipFill>
        <p:spPr bwMode="auto">
          <a:xfrm>
            <a:off x="7286644" y="5357826"/>
            <a:ext cx="1425642" cy="810191"/>
          </a:xfrm>
          <a:prstGeom prst="rect">
            <a:avLst/>
          </a:prstGeom>
          <a:noFill/>
        </p:spPr>
      </p:pic>
      <p:pic>
        <p:nvPicPr>
          <p:cNvPr id="7" name="Picture 4" descr="C:\Users\Administrator\Desktop\A.png"/>
          <p:cNvPicPr>
            <a:picLocks noChangeAspect="1" noChangeArrowheads="1"/>
          </p:cNvPicPr>
          <p:nvPr/>
        </p:nvPicPr>
        <p:blipFill>
          <a:blip r:embed="rId4" cstate="print"/>
          <a:srcRect l="18750" t="24757" r="26979" b="40868"/>
          <a:stretch>
            <a:fillRect/>
          </a:stretch>
        </p:blipFill>
        <p:spPr bwMode="auto">
          <a:xfrm flipH="1">
            <a:off x="8061292" y="5643578"/>
            <a:ext cx="1082740" cy="782712"/>
          </a:xfrm>
          <a:prstGeom prst="rect">
            <a:avLst/>
          </a:prstGeom>
          <a:noFill/>
        </p:spPr>
      </p:pic>
      <p:pic>
        <p:nvPicPr>
          <p:cNvPr id="8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2" cstate="print"/>
          <a:srcRect l="15341" t="12593" r="10511" b="5550"/>
          <a:stretch>
            <a:fillRect/>
          </a:stretch>
        </p:blipFill>
        <p:spPr bwMode="auto">
          <a:xfrm>
            <a:off x="7643834" y="5482066"/>
            <a:ext cx="810666" cy="1090206"/>
          </a:xfrm>
          <a:prstGeom prst="rect">
            <a:avLst/>
          </a:prstGeom>
          <a:noFill/>
        </p:spPr>
      </p:pic>
      <p:sp>
        <p:nvSpPr>
          <p:cNvPr id="9" name="타원 8"/>
          <p:cNvSpPr/>
          <p:nvPr/>
        </p:nvSpPr>
        <p:spPr>
          <a:xfrm>
            <a:off x="8347044" y="6429396"/>
            <a:ext cx="195678" cy="19567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704234" y="6000768"/>
            <a:ext cx="111816" cy="111816"/>
            <a:chOff x="1285853" y="1000108"/>
            <a:chExt cx="285752" cy="28575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405869" y="1000108"/>
              <a:ext cx="45719" cy="28575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16200000">
              <a:off x="1405869" y="1000108"/>
              <a:ext cx="45719" cy="28575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572396" y="6500834"/>
            <a:ext cx="111816" cy="111816"/>
            <a:chOff x="1285853" y="1000108"/>
            <a:chExt cx="285752" cy="285752"/>
          </a:xfrm>
          <a:solidFill>
            <a:schemeClr val="accent3"/>
          </a:solidFill>
        </p:grpSpPr>
        <p:sp>
          <p:nvSpPr>
            <p:cNvPr id="14" name="모서리가 둥근 직사각형 13"/>
            <p:cNvSpPr/>
            <p:nvPr/>
          </p:nvSpPr>
          <p:spPr>
            <a:xfrm>
              <a:off x="1405869" y="1000108"/>
              <a:ext cx="45719" cy="28575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 rot="16200000">
              <a:off x="1405869" y="1000108"/>
              <a:ext cx="45719" cy="28575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55732" y="188640"/>
            <a:ext cx="45679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Github</a:t>
            </a:r>
            <a:endParaRPr lang="en-US" altLang="ko-KR" sz="32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</a:t>
            </a:r>
            <a:r>
              <a:rPr lang="en-US" altLang="ko-KR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add</a:t>
            </a:r>
            <a:r>
              <a:rPr lang="ko-KR" alt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→</a:t>
            </a:r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commit</a:t>
            </a:r>
            <a:r>
              <a:rPr lang="ko-KR" alt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→</a:t>
            </a:r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push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0263" y="1628800"/>
            <a:ext cx="7576113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작업트리</a:t>
            </a:r>
            <a:r>
              <a:rPr lang="ko-KR" alt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 </a:t>
            </a:r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(Work tree)</a:t>
            </a:r>
            <a:r>
              <a:rPr lang="ko-KR" alt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와 인덱스</a:t>
            </a:r>
            <a:r>
              <a:rPr lang="en-US" altLang="ko-KR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 </a:t>
            </a:r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(Index)</a:t>
            </a:r>
          </a:p>
          <a:p>
            <a:endParaRPr lang="en-US" altLang="ko-KR" sz="32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인덱스</a:t>
            </a:r>
            <a:endParaRPr lang="en-US" altLang="ko-KR" sz="28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ko-KR" alt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커밋을</a:t>
            </a:r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 실행하기 이전의 저장소와 </a:t>
            </a:r>
            <a:endParaRPr lang="en-US" altLang="ko-KR" sz="28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작업 트리 사이에 존재하는 공간</a:t>
            </a:r>
            <a:endParaRPr lang="en-US" altLang="ko-KR" sz="28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endParaRPr lang="en-US" altLang="ko-KR" sz="28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인덱스에 등록되지 않은 파일은 </a:t>
            </a:r>
            <a:r>
              <a:rPr lang="ko-KR" alt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커밋이</a:t>
            </a:r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 되지 않음</a:t>
            </a:r>
            <a:endParaRPr lang="en-US" altLang="ko-KR" sz="28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endParaRPr lang="en-US" altLang="ko-KR" sz="2800" dirty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         $ </a:t>
            </a:r>
            <a:r>
              <a:rPr lang="en-US" altLang="ko-KR" sz="2800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git</a:t>
            </a:r>
            <a:r>
              <a:rPr lang="en-US" altLang="ko-KR" sz="28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add &lt;file&gt;</a:t>
            </a:r>
          </a:p>
          <a:p>
            <a:pPr fontAlgn="base"/>
            <a:r>
              <a:rPr lang="en-US" altLang="ko-KR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         $ </a:t>
            </a:r>
            <a:r>
              <a:rPr lang="en-US" altLang="ko-KR" sz="2800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git</a:t>
            </a:r>
            <a:r>
              <a:rPr lang="en-US" altLang="ko-KR" sz="28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add .</a:t>
            </a:r>
            <a:endParaRPr lang="ko-KR" altLang="en-US" sz="28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endParaRPr lang="en-US" altLang="ko-KR" sz="28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31174" y="4986888"/>
            <a:ext cx="3038338" cy="1381071"/>
          </a:xfrm>
          <a:prstGeom prst="roundRect">
            <a:avLst/>
          </a:prstGeom>
          <a:noFill/>
          <a:ln w="53975">
            <a:solidFill>
              <a:srgbClr val="FDEAD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38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2" cstate="print"/>
          <a:srcRect l="15341" t="12593" r="10511" b="5550"/>
          <a:stretch>
            <a:fillRect/>
          </a:stretch>
        </p:blipFill>
        <p:spPr bwMode="auto">
          <a:xfrm>
            <a:off x="71406" y="71414"/>
            <a:ext cx="584326" cy="785818"/>
          </a:xfrm>
          <a:prstGeom prst="rect">
            <a:avLst/>
          </a:prstGeom>
          <a:noFill/>
        </p:spPr>
      </p:pic>
      <p:sp>
        <p:nvSpPr>
          <p:cNvPr id="4" name="타원 3"/>
          <p:cNvSpPr/>
          <p:nvPr/>
        </p:nvSpPr>
        <p:spPr>
          <a:xfrm>
            <a:off x="7929586" y="6000768"/>
            <a:ext cx="642942" cy="642942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561226" y="5842362"/>
            <a:ext cx="587034" cy="5870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 descr="C:\Users\Administrator\Desktop\K'.png"/>
          <p:cNvPicPr>
            <a:picLocks noChangeAspect="1" noChangeArrowheads="1"/>
          </p:cNvPicPr>
          <p:nvPr/>
        </p:nvPicPr>
        <p:blipFill>
          <a:blip r:embed="rId3" cstate="print"/>
          <a:srcRect l="7813" t="23438" b="18749"/>
          <a:stretch>
            <a:fillRect/>
          </a:stretch>
        </p:blipFill>
        <p:spPr bwMode="auto">
          <a:xfrm>
            <a:off x="7286644" y="5357826"/>
            <a:ext cx="1425642" cy="810191"/>
          </a:xfrm>
          <a:prstGeom prst="rect">
            <a:avLst/>
          </a:prstGeom>
          <a:noFill/>
        </p:spPr>
      </p:pic>
      <p:pic>
        <p:nvPicPr>
          <p:cNvPr id="7" name="Picture 4" descr="C:\Users\Administrator\Desktop\A.png"/>
          <p:cNvPicPr>
            <a:picLocks noChangeAspect="1" noChangeArrowheads="1"/>
          </p:cNvPicPr>
          <p:nvPr/>
        </p:nvPicPr>
        <p:blipFill>
          <a:blip r:embed="rId4" cstate="print"/>
          <a:srcRect l="18750" t="24757" r="26979" b="40868"/>
          <a:stretch>
            <a:fillRect/>
          </a:stretch>
        </p:blipFill>
        <p:spPr bwMode="auto">
          <a:xfrm flipH="1">
            <a:off x="8061292" y="5643578"/>
            <a:ext cx="1082740" cy="782712"/>
          </a:xfrm>
          <a:prstGeom prst="rect">
            <a:avLst/>
          </a:prstGeom>
          <a:noFill/>
        </p:spPr>
      </p:pic>
      <p:pic>
        <p:nvPicPr>
          <p:cNvPr id="8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2" cstate="print"/>
          <a:srcRect l="15341" t="12593" r="10511" b="5550"/>
          <a:stretch>
            <a:fillRect/>
          </a:stretch>
        </p:blipFill>
        <p:spPr bwMode="auto">
          <a:xfrm>
            <a:off x="7643834" y="5482066"/>
            <a:ext cx="810666" cy="1090206"/>
          </a:xfrm>
          <a:prstGeom prst="rect">
            <a:avLst/>
          </a:prstGeom>
          <a:noFill/>
        </p:spPr>
      </p:pic>
      <p:sp>
        <p:nvSpPr>
          <p:cNvPr id="9" name="타원 8"/>
          <p:cNvSpPr/>
          <p:nvPr/>
        </p:nvSpPr>
        <p:spPr>
          <a:xfrm>
            <a:off x="8347044" y="6429396"/>
            <a:ext cx="195678" cy="19567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704234" y="6000768"/>
            <a:ext cx="111816" cy="111816"/>
            <a:chOff x="1285853" y="1000108"/>
            <a:chExt cx="285752" cy="28575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405869" y="1000108"/>
              <a:ext cx="45719" cy="28575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16200000">
              <a:off x="1405869" y="1000108"/>
              <a:ext cx="45719" cy="28575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572396" y="6500834"/>
            <a:ext cx="111816" cy="111816"/>
            <a:chOff x="1285853" y="1000108"/>
            <a:chExt cx="285752" cy="285752"/>
          </a:xfrm>
          <a:solidFill>
            <a:schemeClr val="accent3"/>
          </a:solidFill>
        </p:grpSpPr>
        <p:sp>
          <p:nvSpPr>
            <p:cNvPr id="14" name="모서리가 둥근 직사각형 13"/>
            <p:cNvSpPr/>
            <p:nvPr/>
          </p:nvSpPr>
          <p:spPr>
            <a:xfrm>
              <a:off x="1405869" y="1000108"/>
              <a:ext cx="45719" cy="28575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 rot="16200000">
              <a:off x="1405869" y="1000108"/>
              <a:ext cx="45719" cy="28575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55732" y="188640"/>
            <a:ext cx="45679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Github</a:t>
            </a:r>
            <a:endParaRPr lang="en-US" altLang="ko-KR" sz="32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add</a:t>
            </a:r>
            <a:r>
              <a:rPr lang="ko-KR" alt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→</a:t>
            </a:r>
            <a:r>
              <a:rPr lang="en-US" altLang="ko-KR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commit</a:t>
            </a:r>
            <a:r>
              <a:rPr lang="ko-KR" alt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→</a:t>
            </a:r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push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0263" y="1628800"/>
            <a:ext cx="892263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커밋</a:t>
            </a:r>
            <a:endParaRPr lang="en-US" altLang="ko-KR" sz="2800" dirty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파일 및 폴더의 추가 </a:t>
            </a:r>
            <a:r>
              <a:rPr lang="en-US" altLang="ko-KR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/ </a:t>
            </a:r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변경 사항을 저장소에 기록</a:t>
            </a:r>
            <a:endParaRPr lang="en-US" altLang="ko-KR" sz="28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이전부터 현 상태까지의 변경 이력이 기록된 </a:t>
            </a:r>
            <a:r>
              <a:rPr lang="ko-KR" alt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커밋이</a:t>
            </a:r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 만들어 짐</a:t>
            </a:r>
            <a:r>
              <a:rPr lang="en-US" altLang="ko-KR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.</a:t>
            </a:r>
          </a:p>
          <a:p>
            <a:r>
              <a:rPr lang="ko-KR" alt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시간순으로</a:t>
            </a:r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 저장</a:t>
            </a:r>
            <a:r>
              <a:rPr lang="en-US" altLang="ko-KR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. </a:t>
            </a:r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각 </a:t>
            </a:r>
            <a:r>
              <a:rPr lang="ko-KR" alt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커밋에는</a:t>
            </a:r>
            <a:r>
              <a:rPr lang="ko-KR" alt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 </a:t>
            </a:r>
            <a:r>
              <a:rPr lang="en-US" altLang="ko-KR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40</a:t>
            </a:r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자리 고유이름이 만들어 짐</a:t>
            </a:r>
            <a:r>
              <a:rPr lang="en-US" altLang="ko-KR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.</a:t>
            </a:r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 </a:t>
            </a:r>
            <a:endParaRPr lang="en-US" altLang="ko-KR" sz="28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endParaRPr lang="en-US" altLang="ko-KR" sz="28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커밋을</a:t>
            </a:r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 효율적으로 남기기 위해서는</a:t>
            </a:r>
            <a:r>
              <a:rPr lang="en-US" altLang="ko-KR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?</a:t>
            </a:r>
            <a:endParaRPr lang="en-US" altLang="ko-KR" sz="2800" dirty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         </a:t>
            </a:r>
          </a:p>
          <a:p>
            <a:pPr fontAlgn="base"/>
            <a:endParaRPr lang="en-US" altLang="ko-KR" sz="28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en-US" altLang="ko-KR" sz="28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	$ </a:t>
            </a:r>
            <a:r>
              <a:rPr lang="en-US" altLang="ko-KR" sz="2800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git</a:t>
            </a:r>
            <a:r>
              <a:rPr lang="en-US" altLang="ko-KR" sz="28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commit –m "&lt;</a:t>
            </a:r>
            <a:r>
              <a:rPr lang="ko-KR" altLang="en-US" sz="2800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댓글</a:t>
            </a:r>
            <a:r>
              <a:rPr lang="en-US" altLang="ko-KR" sz="28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&gt;“</a:t>
            </a:r>
            <a:endParaRPr lang="ko-KR" altLang="en-US" sz="28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en-US" altLang="ko-KR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	$ </a:t>
            </a:r>
            <a:r>
              <a:rPr lang="en-US" altLang="ko-KR" sz="28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git</a:t>
            </a:r>
            <a:r>
              <a:rPr lang="en-US" altLang="ko-KR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status</a:t>
            </a:r>
          </a:p>
          <a:p>
            <a:pPr fontAlgn="base"/>
            <a:r>
              <a:rPr lang="en-US" altLang="ko-KR" sz="28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	</a:t>
            </a:r>
            <a:r>
              <a:rPr lang="en-US" altLang="ko-KR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$ </a:t>
            </a:r>
            <a:r>
              <a:rPr lang="en-US" altLang="ko-KR" sz="28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git</a:t>
            </a:r>
            <a:r>
              <a:rPr lang="en-US" altLang="ko-KR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log</a:t>
            </a:r>
            <a:endParaRPr lang="ko-KR" altLang="en-US" sz="28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endParaRPr lang="en-US" altLang="ko-KR" sz="28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160098" y="4916130"/>
            <a:ext cx="4708046" cy="1656822"/>
          </a:xfrm>
          <a:prstGeom prst="roundRect">
            <a:avLst/>
          </a:prstGeom>
          <a:noFill/>
          <a:ln w="53975">
            <a:solidFill>
              <a:srgbClr val="FDEAD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2" cstate="print"/>
          <a:srcRect l="15341" t="12593" r="10511" b="5550"/>
          <a:stretch>
            <a:fillRect/>
          </a:stretch>
        </p:blipFill>
        <p:spPr bwMode="auto">
          <a:xfrm>
            <a:off x="71406" y="71414"/>
            <a:ext cx="584326" cy="785818"/>
          </a:xfrm>
          <a:prstGeom prst="rect">
            <a:avLst/>
          </a:prstGeom>
          <a:noFill/>
        </p:spPr>
      </p:pic>
      <p:sp>
        <p:nvSpPr>
          <p:cNvPr id="4" name="타원 3"/>
          <p:cNvSpPr/>
          <p:nvPr/>
        </p:nvSpPr>
        <p:spPr>
          <a:xfrm>
            <a:off x="7929586" y="6000768"/>
            <a:ext cx="642942" cy="642942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561226" y="5842362"/>
            <a:ext cx="587034" cy="5870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 descr="C:\Users\Administrator\Desktop\K'.png"/>
          <p:cNvPicPr>
            <a:picLocks noChangeAspect="1" noChangeArrowheads="1"/>
          </p:cNvPicPr>
          <p:nvPr/>
        </p:nvPicPr>
        <p:blipFill>
          <a:blip r:embed="rId3" cstate="print"/>
          <a:srcRect l="7813" t="23438" b="18749"/>
          <a:stretch>
            <a:fillRect/>
          </a:stretch>
        </p:blipFill>
        <p:spPr bwMode="auto">
          <a:xfrm>
            <a:off x="7286644" y="5357826"/>
            <a:ext cx="1425642" cy="810191"/>
          </a:xfrm>
          <a:prstGeom prst="rect">
            <a:avLst/>
          </a:prstGeom>
          <a:noFill/>
        </p:spPr>
      </p:pic>
      <p:pic>
        <p:nvPicPr>
          <p:cNvPr id="7" name="Picture 4" descr="C:\Users\Administrator\Desktop\A.png"/>
          <p:cNvPicPr>
            <a:picLocks noChangeAspect="1" noChangeArrowheads="1"/>
          </p:cNvPicPr>
          <p:nvPr/>
        </p:nvPicPr>
        <p:blipFill>
          <a:blip r:embed="rId4" cstate="print"/>
          <a:srcRect l="18750" t="24757" r="26979" b="40868"/>
          <a:stretch>
            <a:fillRect/>
          </a:stretch>
        </p:blipFill>
        <p:spPr bwMode="auto">
          <a:xfrm flipH="1">
            <a:off x="8061292" y="5643578"/>
            <a:ext cx="1082740" cy="782712"/>
          </a:xfrm>
          <a:prstGeom prst="rect">
            <a:avLst/>
          </a:prstGeom>
          <a:noFill/>
        </p:spPr>
      </p:pic>
      <p:pic>
        <p:nvPicPr>
          <p:cNvPr id="8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2" cstate="print"/>
          <a:srcRect l="15341" t="12593" r="10511" b="5550"/>
          <a:stretch>
            <a:fillRect/>
          </a:stretch>
        </p:blipFill>
        <p:spPr bwMode="auto">
          <a:xfrm>
            <a:off x="7643834" y="5482066"/>
            <a:ext cx="810666" cy="1090206"/>
          </a:xfrm>
          <a:prstGeom prst="rect">
            <a:avLst/>
          </a:prstGeom>
          <a:noFill/>
        </p:spPr>
      </p:pic>
      <p:sp>
        <p:nvSpPr>
          <p:cNvPr id="9" name="타원 8"/>
          <p:cNvSpPr/>
          <p:nvPr/>
        </p:nvSpPr>
        <p:spPr>
          <a:xfrm>
            <a:off x="8347044" y="6429396"/>
            <a:ext cx="195678" cy="19567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704234" y="6000768"/>
            <a:ext cx="111816" cy="111816"/>
            <a:chOff x="1285853" y="1000108"/>
            <a:chExt cx="285752" cy="28575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405869" y="1000108"/>
              <a:ext cx="45719" cy="28575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16200000">
              <a:off x="1405869" y="1000108"/>
              <a:ext cx="45719" cy="28575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572396" y="6500834"/>
            <a:ext cx="111816" cy="111816"/>
            <a:chOff x="1285853" y="1000108"/>
            <a:chExt cx="285752" cy="285752"/>
          </a:xfrm>
          <a:solidFill>
            <a:schemeClr val="accent3"/>
          </a:solidFill>
        </p:grpSpPr>
        <p:sp>
          <p:nvSpPr>
            <p:cNvPr id="14" name="모서리가 둥근 직사각형 13"/>
            <p:cNvSpPr/>
            <p:nvPr/>
          </p:nvSpPr>
          <p:spPr>
            <a:xfrm>
              <a:off x="1405869" y="1000108"/>
              <a:ext cx="45719" cy="28575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 rot="16200000">
              <a:off x="1405869" y="1000108"/>
              <a:ext cx="45719" cy="28575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55732" y="188640"/>
            <a:ext cx="45679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Github</a:t>
            </a:r>
            <a:endParaRPr lang="en-US" altLang="ko-KR" sz="32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add</a:t>
            </a:r>
            <a:r>
              <a:rPr lang="ko-KR" alt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→</a:t>
            </a:r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commit</a:t>
            </a:r>
            <a:r>
              <a:rPr lang="ko-KR" alt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→</a:t>
            </a:r>
            <a:r>
              <a:rPr lang="en-US" altLang="ko-KR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push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0263" y="1628800"/>
            <a:ext cx="747191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p</a:t>
            </a:r>
            <a:r>
              <a:rPr lang="en-US" altLang="ko-KR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ush</a:t>
            </a:r>
          </a:p>
          <a:p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원격 저장소에 로컬 저장소의 변경사항을 업로드</a:t>
            </a:r>
            <a:endParaRPr lang="en-US" altLang="ko-KR" sz="28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원격 저장소와 로컬 저장소가 동일한 상태가 됨</a:t>
            </a:r>
            <a:endParaRPr lang="en-US" altLang="ko-KR" sz="2800" dirty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endParaRPr lang="en-US" altLang="ko-KR" sz="28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ko-KR" altLang="en-US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원격 저장소를 추가</a:t>
            </a:r>
            <a:endParaRPr lang="en-US" altLang="ko-KR" sz="28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$ </a:t>
            </a:r>
            <a:r>
              <a:rPr lang="en-US" altLang="ko-KR" sz="28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git</a:t>
            </a:r>
            <a:r>
              <a:rPr lang="en-US" altLang="ko-KR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remote add &lt;name&gt; &lt;</a:t>
            </a:r>
            <a:r>
              <a:rPr lang="en-US" altLang="ko-KR" sz="28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url</a:t>
            </a:r>
            <a:r>
              <a:rPr lang="en-US" altLang="ko-KR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</a:t>
            </a:r>
          </a:p>
          <a:p>
            <a:r>
              <a:rPr lang="en-US" altLang="ko-KR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	-name</a:t>
            </a:r>
            <a:r>
              <a:rPr lang="ko-KR" altLang="en-US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은 </a:t>
            </a:r>
            <a:r>
              <a:rPr lang="en-US" altLang="ko-KR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origin</a:t>
            </a:r>
            <a:r>
              <a:rPr lang="ko-KR" altLang="en-US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이라고 붙이는 것이 일반적</a:t>
            </a:r>
            <a:endParaRPr lang="en-US" altLang="ko-KR" sz="28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$ </a:t>
            </a:r>
            <a:r>
              <a:rPr lang="en-US" altLang="ko-KR" sz="28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git</a:t>
            </a:r>
            <a:r>
              <a:rPr lang="en-US" altLang="ko-KR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push &lt;</a:t>
            </a:r>
            <a:r>
              <a:rPr lang="ko-KR" altLang="en-US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저장소</a:t>
            </a:r>
            <a:r>
              <a:rPr lang="en-US" altLang="ko-KR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 &lt;</a:t>
            </a:r>
            <a:r>
              <a:rPr lang="ko-KR" altLang="en-US" sz="28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브랜치</a:t>
            </a:r>
            <a:r>
              <a:rPr lang="en-US" altLang="ko-KR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</a:t>
            </a:r>
          </a:p>
          <a:p>
            <a:r>
              <a:rPr lang="ko-KR" altLang="en-US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          ↓</a:t>
            </a:r>
            <a:endParaRPr lang="en-US" altLang="ko-KR" sz="28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$ </a:t>
            </a:r>
            <a:r>
              <a:rPr lang="en-US" altLang="ko-KR" sz="28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git</a:t>
            </a:r>
            <a:r>
              <a:rPr lang="en-US" altLang="ko-KR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push –u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31252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2" cstate="print"/>
          <a:srcRect l="15341" t="12593" r="10511" b="5550"/>
          <a:stretch>
            <a:fillRect/>
          </a:stretch>
        </p:blipFill>
        <p:spPr bwMode="auto">
          <a:xfrm>
            <a:off x="71406" y="71414"/>
            <a:ext cx="584326" cy="785818"/>
          </a:xfrm>
          <a:prstGeom prst="rect">
            <a:avLst/>
          </a:prstGeom>
          <a:noFill/>
        </p:spPr>
      </p:pic>
      <p:sp>
        <p:nvSpPr>
          <p:cNvPr id="4" name="타원 3"/>
          <p:cNvSpPr/>
          <p:nvPr/>
        </p:nvSpPr>
        <p:spPr>
          <a:xfrm>
            <a:off x="7929586" y="6000768"/>
            <a:ext cx="642942" cy="642942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561226" y="5842362"/>
            <a:ext cx="587034" cy="5870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 descr="C:\Users\Administrator\Desktop\K'.png"/>
          <p:cNvPicPr>
            <a:picLocks noChangeAspect="1" noChangeArrowheads="1"/>
          </p:cNvPicPr>
          <p:nvPr/>
        </p:nvPicPr>
        <p:blipFill>
          <a:blip r:embed="rId3" cstate="print"/>
          <a:srcRect l="7813" t="23438" b="18749"/>
          <a:stretch>
            <a:fillRect/>
          </a:stretch>
        </p:blipFill>
        <p:spPr bwMode="auto">
          <a:xfrm>
            <a:off x="7286644" y="5357826"/>
            <a:ext cx="1425642" cy="810191"/>
          </a:xfrm>
          <a:prstGeom prst="rect">
            <a:avLst/>
          </a:prstGeom>
          <a:noFill/>
        </p:spPr>
      </p:pic>
      <p:pic>
        <p:nvPicPr>
          <p:cNvPr id="7" name="Picture 4" descr="C:\Users\Administrator\Desktop\A.png"/>
          <p:cNvPicPr>
            <a:picLocks noChangeAspect="1" noChangeArrowheads="1"/>
          </p:cNvPicPr>
          <p:nvPr/>
        </p:nvPicPr>
        <p:blipFill>
          <a:blip r:embed="rId4" cstate="print"/>
          <a:srcRect l="18750" t="24757" r="26979" b="40868"/>
          <a:stretch>
            <a:fillRect/>
          </a:stretch>
        </p:blipFill>
        <p:spPr bwMode="auto">
          <a:xfrm flipH="1">
            <a:off x="8061292" y="5643578"/>
            <a:ext cx="1082740" cy="782712"/>
          </a:xfrm>
          <a:prstGeom prst="rect">
            <a:avLst/>
          </a:prstGeom>
          <a:noFill/>
        </p:spPr>
      </p:pic>
      <p:pic>
        <p:nvPicPr>
          <p:cNvPr id="8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2" cstate="print"/>
          <a:srcRect l="15341" t="12593" r="10511" b="5550"/>
          <a:stretch>
            <a:fillRect/>
          </a:stretch>
        </p:blipFill>
        <p:spPr bwMode="auto">
          <a:xfrm>
            <a:off x="7643834" y="5482066"/>
            <a:ext cx="810666" cy="1090206"/>
          </a:xfrm>
          <a:prstGeom prst="rect">
            <a:avLst/>
          </a:prstGeom>
          <a:noFill/>
        </p:spPr>
      </p:pic>
      <p:sp>
        <p:nvSpPr>
          <p:cNvPr id="9" name="타원 8"/>
          <p:cNvSpPr/>
          <p:nvPr/>
        </p:nvSpPr>
        <p:spPr>
          <a:xfrm>
            <a:off x="8347044" y="6429396"/>
            <a:ext cx="195678" cy="19567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704234" y="6000768"/>
            <a:ext cx="111816" cy="111816"/>
            <a:chOff x="1285853" y="1000108"/>
            <a:chExt cx="285752" cy="28575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405869" y="1000108"/>
              <a:ext cx="45719" cy="28575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16200000">
              <a:off x="1405869" y="1000108"/>
              <a:ext cx="45719" cy="28575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572396" y="6500834"/>
            <a:ext cx="111816" cy="111816"/>
            <a:chOff x="1285853" y="1000108"/>
            <a:chExt cx="285752" cy="285752"/>
          </a:xfrm>
          <a:solidFill>
            <a:schemeClr val="accent3"/>
          </a:solidFill>
        </p:grpSpPr>
        <p:sp>
          <p:nvSpPr>
            <p:cNvPr id="14" name="모서리가 둥근 직사각형 13"/>
            <p:cNvSpPr/>
            <p:nvPr/>
          </p:nvSpPr>
          <p:spPr>
            <a:xfrm>
              <a:off x="1405869" y="1000108"/>
              <a:ext cx="45719" cy="28575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 rot="16200000">
              <a:off x="1405869" y="1000108"/>
              <a:ext cx="45719" cy="28575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55732" y="188640"/>
            <a:ext cx="16398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Github</a:t>
            </a:r>
            <a:endParaRPr lang="en-US" altLang="ko-KR" sz="32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clone</a:t>
            </a:r>
            <a:endParaRPr lang="en-US" altLang="ko-KR" sz="32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0263" y="1628800"/>
            <a:ext cx="841929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Clone</a:t>
            </a:r>
          </a:p>
          <a:p>
            <a:endParaRPr lang="en-US" altLang="ko-KR" sz="2800" dirty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누군가의 변경 이력이 적용된 원격 저장소를 변경 이력까지</a:t>
            </a:r>
            <a:endParaRPr lang="en-US" altLang="ko-KR" sz="28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복제하여 사용자의 </a:t>
            </a:r>
            <a:r>
              <a:rPr lang="en-US" altLang="ko-KR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pc</a:t>
            </a:r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에서 직접 작업할 수 있음</a:t>
            </a:r>
            <a:endParaRPr lang="en-US" altLang="ko-KR" sz="28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endParaRPr lang="en-US" altLang="ko-KR" sz="2800" dirty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= </a:t>
            </a:r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납치</a:t>
            </a:r>
            <a:endParaRPr lang="en-US" altLang="ko-KR" sz="28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endParaRPr lang="en-US" altLang="ko-KR" sz="2800" dirty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$</a:t>
            </a:r>
            <a:r>
              <a:rPr lang="en-US" altLang="ko-KR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git</a:t>
            </a:r>
            <a:r>
              <a:rPr lang="en-US" altLang="ko-KR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 clone &lt;</a:t>
            </a:r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납치하고 싶은 </a:t>
            </a:r>
            <a:r>
              <a:rPr lang="en-US" altLang="ko-KR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url</a:t>
            </a:r>
            <a:r>
              <a:rPr lang="en-US" altLang="ko-KR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&gt; &lt;</a:t>
            </a:r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납치할 </a:t>
            </a:r>
            <a:r>
              <a:rPr lang="ko-KR" alt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폴더명</a:t>
            </a:r>
            <a:r>
              <a:rPr lang="en-US" altLang="ko-KR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1165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2733692" y="1428736"/>
            <a:ext cx="1643074" cy="1643074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33890" y="1500174"/>
            <a:ext cx="1500198" cy="15001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C:\Users\Administrator\Desktop\K'.png"/>
          <p:cNvPicPr>
            <a:picLocks noChangeAspect="1" noChangeArrowheads="1"/>
          </p:cNvPicPr>
          <p:nvPr/>
        </p:nvPicPr>
        <p:blipFill>
          <a:blip r:embed="rId2" cstate="print"/>
          <a:srcRect l="7813" t="23438" b="18749"/>
          <a:stretch>
            <a:fillRect/>
          </a:stretch>
        </p:blipFill>
        <p:spPr bwMode="auto">
          <a:xfrm>
            <a:off x="2305064" y="1858578"/>
            <a:ext cx="3643306" cy="2070488"/>
          </a:xfrm>
          <a:prstGeom prst="rect">
            <a:avLst/>
          </a:prstGeom>
          <a:noFill/>
        </p:spPr>
      </p:pic>
      <p:pic>
        <p:nvPicPr>
          <p:cNvPr id="1028" name="Picture 4" descr="C:\Users\Administrator\Desktop\A.png"/>
          <p:cNvPicPr>
            <a:picLocks noChangeAspect="1" noChangeArrowheads="1"/>
          </p:cNvPicPr>
          <p:nvPr/>
        </p:nvPicPr>
        <p:blipFill>
          <a:blip r:embed="rId3" cstate="print"/>
          <a:srcRect l="18750" t="24757" r="26979" b="40868"/>
          <a:stretch>
            <a:fillRect/>
          </a:stretch>
        </p:blipFill>
        <p:spPr bwMode="auto">
          <a:xfrm flipH="1">
            <a:off x="4019575" y="2214554"/>
            <a:ext cx="2767003" cy="2000264"/>
          </a:xfrm>
          <a:prstGeom prst="rect">
            <a:avLst/>
          </a:prstGeom>
          <a:noFill/>
        </p:spPr>
      </p:pic>
      <p:pic>
        <p:nvPicPr>
          <p:cNvPr id="1027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4" cstate="print"/>
          <a:srcRect l="15341" t="12593" r="10511" b="5550"/>
          <a:stretch>
            <a:fillRect/>
          </a:stretch>
        </p:blipFill>
        <p:spPr bwMode="auto">
          <a:xfrm>
            <a:off x="3305196" y="1500174"/>
            <a:ext cx="2071702" cy="2786082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3019444" y="3500438"/>
            <a:ext cx="500066" cy="50006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2"/>
          <p:cNvGrpSpPr/>
          <p:nvPr/>
        </p:nvGrpSpPr>
        <p:grpSpPr>
          <a:xfrm>
            <a:off x="3019444" y="1714488"/>
            <a:ext cx="285752" cy="285752"/>
            <a:chOff x="1285853" y="1000108"/>
            <a:chExt cx="285752" cy="28575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405869" y="1000108"/>
              <a:ext cx="45719" cy="28575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16200000">
              <a:off x="1405869" y="1000108"/>
              <a:ext cx="45719" cy="28575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303879" y="4618033"/>
            <a:ext cx="24048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B" pitchFamily="18" charset="-127"/>
                <a:ea typeface="KBIZ한마음고딕 B" pitchFamily="18" charset="-127"/>
              </a:rPr>
              <a:t>*</a:t>
            </a:r>
            <a:r>
              <a:rPr lang="ko-KR" altLang="en-US" sz="4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B" pitchFamily="18" charset="-127"/>
                <a:ea typeface="KBIZ한마음고딕 B" pitchFamily="18" charset="-127"/>
              </a:rPr>
              <a:t>끝</a:t>
            </a:r>
            <a:r>
              <a:rPr lang="en-US" altLang="ko-KR" sz="4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B" pitchFamily="18" charset="-127"/>
                <a:ea typeface="KBIZ한마음고딕 B" pitchFamily="18" charset="-127"/>
              </a:rPr>
              <a:t>*</a:t>
            </a:r>
            <a:endParaRPr lang="en-US" altLang="ko-KR" sz="4400" dirty="0">
              <a:solidFill>
                <a:schemeClr val="accent6">
                  <a:lumMod val="20000"/>
                  <a:lumOff val="80000"/>
                </a:schemeClr>
              </a:solidFill>
              <a:latin typeface="KBIZ한마음고딕 B" pitchFamily="18" charset="-127"/>
              <a:ea typeface="KBIZ한마음고딕 B" pitchFamily="18" charset="-127"/>
            </a:endParaRPr>
          </a:p>
          <a:p>
            <a:pPr algn="ctr"/>
            <a:r>
              <a:rPr lang="ko-KR" altLang="en-US" sz="44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B" pitchFamily="18" charset="-127"/>
                <a:ea typeface="KBIZ한마음고딕 B" pitchFamily="18" charset="-127"/>
              </a:rPr>
              <a:t>이아니네</a:t>
            </a:r>
            <a:r>
              <a:rPr lang="en-US" altLang="ko-KR" sz="4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B" pitchFamily="18" charset="-127"/>
                <a:ea typeface="KBIZ한마음고딕 B" pitchFamily="18" charset="-127"/>
              </a:rPr>
              <a:t>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2" cstate="print"/>
          <a:srcRect l="15341" t="12593" r="10511" b="5550"/>
          <a:stretch>
            <a:fillRect/>
          </a:stretch>
        </p:blipFill>
        <p:spPr bwMode="auto">
          <a:xfrm>
            <a:off x="71406" y="71414"/>
            <a:ext cx="584326" cy="785818"/>
          </a:xfrm>
          <a:prstGeom prst="rect">
            <a:avLst/>
          </a:prstGeom>
          <a:noFill/>
        </p:spPr>
      </p:pic>
      <p:sp>
        <p:nvSpPr>
          <p:cNvPr id="4" name="타원 3"/>
          <p:cNvSpPr/>
          <p:nvPr/>
        </p:nvSpPr>
        <p:spPr>
          <a:xfrm>
            <a:off x="7929586" y="6000768"/>
            <a:ext cx="642942" cy="642942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561226" y="5842362"/>
            <a:ext cx="587034" cy="5870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 descr="C:\Users\Administrator\Desktop\K'.png"/>
          <p:cNvPicPr>
            <a:picLocks noChangeAspect="1" noChangeArrowheads="1"/>
          </p:cNvPicPr>
          <p:nvPr/>
        </p:nvPicPr>
        <p:blipFill>
          <a:blip r:embed="rId3" cstate="print"/>
          <a:srcRect l="7813" t="23438" b="18749"/>
          <a:stretch>
            <a:fillRect/>
          </a:stretch>
        </p:blipFill>
        <p:spPr bwMode="auto">
          <a:xfrm>
            <a:off x="7286644" y="5357826"/>
            <a:ext cx="1425642" cy="810191"/>
          </a:xfrm>
          <a:prstGeom prst="rect">
            <a:avLst/>
          </a:prstGeom>
          <a:noFill/>
        </p:spPr>
      </p:pic>
      <p:pic>
        <p:nvPicPr>
          <p:cNvPr id="7" name="Picture 4" descr="C:\Users\Administrator\Desktop\A.png"/>
          <p:cNvPicPr>
            <a:picLocks noChangeAspect="1" noChangeArrowheads="1"/>
          </p:cNvPicPr>
          <p:nvPr/>
        </p:nvPicPr>
        <p:blipFill>
          <a:blip r:embed="rId4" cstate="print"/>
          <a:srcRect l="18750" t="24757" r="26979" b="40868"/>
          <a:stretch>
            <a:fillRect/>
          </a:stretch>
        </p:blipFill>
        <p:spPr bwMode="auto">
          <a:xfrm flipH="1">
            <a:off x="8061292" y="5643578"/>
            <a:ext cx="1082740" cy="782712"/>
          </a:xfrm>
          <a:prstGeom prst="rect">
            <a:avLst/>
          </a:prstGeom>
          <a:noFill/>
        </p:spPr>
      </p:pic>
      <p:pic>
        <p:nvPicPr>
          <p:cNvPr id="8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2" cstate="print"/>
          <a:srcRect l="15341" t="12593" r="10511" b="5550"/>
          <a:stretch>
            <a:fillRect/>
          </a:stretch>
        </p:blipFill>
        <p:spPr bwMode="auto">
          <a:xfrm>
            <a:off x="7643834" y="5482066"/>
            <a:ext cx="810666" cy="1090206"/>
          </a:xfrm>
          <a:prstGeom prst="rect">
            <a:avLst/>
          </a:prstGeom>
          <a:noFill/>
        </p:spPr>
      </p:pic>
      <p:sp>
        <p:nvSpPr>
          <p:cNvPr id="9" name="타원 8"/>
          <p:cNvSpPr/>
          <p:nvPr/>
        </p:nvSpPr>
        <p:spPr>
          <a:xfrm>
            <a:off x="8347044" y="6429396"/>
            <a:ext cx="195678" cy="19567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704234" y="6000768"/>
            <a:ext cx="111816" cy="111816"/>
            <a:chOff x="1285853" y="1000108"/>
            <a:chExt cx="285752" cy="28575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405869" y="1000108"/>
              <a:ext cx="45719" cy="28575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16200000">
              <a:off x="1405869" y="1000108"/>
              <a:ext cx="45719" cy="28575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572396" y="6500834"/>
            <a:ext cx="111816" cy="111816"/>
            <a:chOff x="1285853" y="1000108"/>
            <a:chExt cx="285752" cy="285752"/>
          </a:xfrm>
          <a:solidFill>
            <a:schemeClr val="accent3"/>
          </a:solidFill>
        </p:grpSpPr>
        <p:sp>
          <p:nvSpPr>
            <p:cNvPr id="14" name="모서리가 둥근 직사각형 13"/>
            <p:cNvSpPr/>
            <p:nvPr/>
          </p:nvSpPr>
          <p:spPr>
            <a:xfrm>
              <a:off x="1405869" y="1000108"/>
              <a:ext cx="45719" cy="28575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 rot="16200000">
              <a:off x="1405869" y="1000108"/>
              <a:ext cx="45719" cy="28575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55732" y="188640"/>
            <a:ext cx="26413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Markdown</a:t>
            </a:r>
          </a:p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markdown</a:t>
            </a:r>
            <a:endParaRPr lang="en-US" altLang="ko-KR" sz="32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0263" y="1628800"/>
            <a:ext cx="718658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텍스트</a:t>
            </a:r>
            <a:r>
              <a:rPr lang="en-US" altLang="ko-KR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-html</a:t>
            </a:r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변환 도구</a:t>
            </a:r>
            <a:endParaRPr lang="en-US" altLang="ko-KR" sz="28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2004</a:t>
            </a:r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년 </a:t>
            </a:r>
            <a:r>
              <a:rPr lang="en-US" altLang="ko-KR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John Gruber</a:t>
            </a:r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가 개발</a:t>
            </a:r>
            <a:endParaRPr lang="en-US" altLang="ko-KR" sz="28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텍스트 형식의 직관적이고 쉬운 문법 사용</a:t>
            </a:r>
            <a:endParaRPr lang="en-US" altLang="ko-KR" sz="28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편집 도구가 없어도 글을 쓸 수 있음</a:t>
            </a:r>
            <a:endParaRPr lang="en-US" altLang="ko-KR" sz="28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endParaRPr lang="en-US" altLang="ko-KR" sz="2800" dirty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</a:t>
            </a:r>
            <a:r>
              <a:rPr lang="ko-KR" alt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쉽게 쓰고 읽을 수 있음</a:t>
            </a:r>
            <a:endParaRPr lang="en-US" altLang="ko-KR" sz="24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</a:t>
            </a:r>
            <a:r>
              <a:rPr lang="ko-KR" alt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키보드 중심</a:t>
            </a:r>
            <a:r>
              <a:rPr lang="en-US" altLang="ko-KR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. </a:t>
            </a:r>
            <a:r>
              <a:rPr lang="ko-KR" alt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글에 집중할 수 있으면 </a:t>
            </a:r>
            <a:r>
              <a:rPr lang="ko-KR" altLang="en-US" sz="24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모바일</a:t>
            </a:r>
            <a:r>
              <a:rPr lang="ko-KR" alt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 환경에 적합</a:t>
            </a:r>
            <a:endParaRPr lang="en-US" altLang="ko-KR" sz="24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</a:t>
            </a:r>
            <a:r>
              <a:rPr lang="ko-KR" alt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어디서나 동일한 결과를 볼 수 있음</a:t>
            </a:r>
            <a:endParaRPr lang="en-US" altLang="ko-KR" sz="24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</a:t>
            </a:r>
            <a:r>
              <a:rPr lang="ko-KR" alt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순수 텍스트 기반이기 때문에 빠르고 검색이 편함</a:t>
            </a:r>
            <a:endParaRPr lang="en-US" altLang="ko-KR" sz="24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</a:t>
            </a:r>
            <a:r>
              <a:rPr lang="ko-KR" alt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지원하는 서비스가 많아짐</a:t>
            </a:r>
            <a:endParaRPr lang="en-US" altLang="ko-KR" sz="24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ex) </a:t>
            </a:r>
            <a:r>
              <a:rPr lang="ko-KR" alt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텀블러</a:t>
            </a:r>
            <a:r>
              <a:rPr lang="en-US" altLang="ko-KR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, </a:t>
            </a:r>
            <a:r>
              <a:rPr lang="ko-KR" alt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워드프레스</a:t>
            </a:r>
            <a:r>
              <a:rPr lang="en-US" altLang="ko-KR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, </a:t>
            </a:r>
            <a:r>
              <a:rPr lang="ko-KR" altLang="en-US" sz="24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블로거</a:t>
            </a:r>
            <a:r>
              <a:rPr lang="ko-KR" alt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 등</a:t>
            </a:r>
            <a:endParaRPr lang="en-US" altLang="ko-KR" sz="24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</a:t>
            </a:r>
            <a:r>
              <a:rPr lang="ko-KR" alt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타 프로그램 설치 없이 실시간으로 </a:t>
            </a:r>
            <a:r>
              <a:rPr lang="ko-KR" altLang="en-US" sz="24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미리보기</a:t>
            </a:r>
            <a:r>
              <a:rPr lang="ko-KR" alt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 가능</a:t>
            </a:r>
            <a:endParaRPr lang="en-US" altLang="ko-KR" sz="24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62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2" cstate="print"/>
          <a:srcRect l="15341" t="12593" r="10511" b="5550"/>
          <a:stretch>
            <a:fillRect/>
          </a:stretch>
        </p:blipFill>
        <p:spPr bwMode="auto">
          <a:xfrm>
            <a:off x="71406" y="71414"/>
            <a:ext cx="584326" cy="785818"/>
          </a:xfrm>
          <a:prstGeom prst="rect">
            <a:avLst/>
          </a:prstGeom>
          <a:noFill/>
        </p:spPr>
      </p:pic>
      <p:sp>
        <p:nvSpPr>
          <p:cNvPr id="4" name="타원 3"/>
          <p:cNvSpPr/>
          <p:nvPr/>
        </p:nvSpPr>
        <p:spPr>
          <a:xfrm>
            <a:off x="7929586" y="6000768"/>
            <a:ext cx="642942" cy="642942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561226" y="5842362"/>
            <a:ext cx="587034" cy="5870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 descr="C:\Users\Administrator\Desktop\K'.png"/>
          <p:cNvPicPr>
            <a:picLocks noChangeAspect="1" noChangeArrowheads="1"/>
          </p:cNvPicPr>
          <p:nvPr/>
        </p:nvPicPr>
        <p:blipFill>
          <a:blip r:embed="rId3" cstate="print"/>
          <a:srcRect l="7813" t="23438" b="18749"/>
          <a:stretch>
            <a:fillRect/>
          </a:stretch>
        </p:blipFill>
        <p:spPr bwMode="auto">
          <a:xfrm>
            <a:off x="7286644" y="5357826"/>
            <a:ext cx="1425642" cy="810191"/>
          </a:xfrm>
          <a:prstGeom prst="rect">
            <a:avLst/>
          </a:prstGeom>
          <a:noFill/>
        </p:spPr>
      </p:pic>
      <p:pic>
        <p:nvPicPr>
          <p:cNvPr id="7" name="Picture 4" descr="C:\Users\Administrator\Desktop\A.png"/>
          <p:cNvPicPr>
            <a:picLocks noChangeAspect="1" noChangeArrowheads="1"/>
          </p:cNvPicPr>
          <p:nvPr/>
        </p:nvPicPr>
        <p:blipFill>
          <a:blip r:embed="rId4" cstate="print"/>
          <a:srcRect l="18750" t="24757" r="26979" b="40868"/>
          <a:stretch>
            <a:fillRect/>
          </a:stretch>
        </p:blipFill>
        <p:spPr bwMode="auto">
          <a:xfrm flipH="1">
            <a:off x="8061292" y="5643578"/>
            <a:ext cx="1082740" cy="782712"/>
          </a:xfrm>
          <a:prstGeom prst="rect">
            <a:avLst/>
          </a:prstGeom>
          <a:noFill/>
        </p:spPr>
      </p:pic>
      <p:pic>
        <p:nvPicPr>
          <p:cNvPr id="8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2" cstate="print"/>
          <a:srcRect l="15341" t="12593" r="10511" b="5550"/>
          <a:stretch>
            <a:fillRect/>
          </a:stretch>
        </p:blipFill>
        <p:spPr bwMode="auto">
          <a:xfrm>
            <a:off x="7643834" y="5482066"/>
            <a:ext cx="810666" cy="1090206"/>
          </a:xfrm>
          <a:prstGeom prst="rect">
            <a:avLst/>
          </a:prstGeom>
          <a:noFill/>
        </p:spPr>
      </p:pic>
      <p:sp>
        <p:nvSpPr>
          <p:cNvPr id="9" name="타원 8"/>
          <p:cNvSpPr/>
          <p:nvPr/>
        </p:nvSpPr>
        <p:spPr>
          <a:xfrm>
            <a:off x="8347044" y="6429396"/>
            <a:ext cx="195678" cy="19567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704234" y="6000768"/>
            <a:ext cx="111816" cy="111816"/>
            <a:chOff x="1285853" y="1000108"/>
            <a:chExt cx="285752" cy="28575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405869" y="1000108"/>
              <a:ext cx="45719" cy="28575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16200000">
              <a:off x="1405869" y="1000108"/>
              <a:ext cx="45719" cy="28575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572396" y="6500834"/>
            <a:ext cx="111816" cy="111816"/>
            <a:chOff x="1285853" y="1000108"/>
            <a:chExt cx="285752" cy="285752"/>
          </a:xfrm>
          <a:solidFill>
            <a:schemeClr val="accent3"/>
          </a:solidFill>
        </p:grpSpPr>
        <p:sp>
          <p:nvSpPr>
            <p:cNvPr id="14" name="모서리가 둥근 직사각형 13"/>
            <p:cNvSpPr/>
            <p:nvPr/>
          </p:nvSpPr>
          <p:spPr>
            <a:xfrm>
              <a:off x="1405869" y="1000108"/>
              <a:ext cx="45719" cy="28575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 rot="16200000">
              <a:off x="1405869" y="1000108"/>
              <a:ext cx="45719" cy="28575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55732" y="188640"/>
            <a:ext cx="26413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Markdown</a:t>
            </a:r>
          </a:p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markdown</a:t>
            </a:r>
            <a:endParaRPr lang="en-US" altLang="ko-KR" sz="32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528" y="1340768"/>
            <a:ext cx="7488845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단점은</a:t>
            </a:r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?</a:t>
            </a:r>
          </a:p>
          <a:p>
            <a:endParaRPr lang="en-US" altLang="ko-KR" sz="2800" dirty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1. </a:t>
            </a:r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표준의 부재</a:t>
            </a:r>
            <a:endParaRPr lang="en-US" altLang="ko-KR" sz="28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ko-KR" alt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개발자가 손을 놓고 있어 보완 문법들이 서로 조금씩 다름</a:t>
            </a:r>
            <a:endParaRPr lang="en-US" altLang="ko-KR" sz="24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ko-KR" alt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일반적인 사용에 큰 문제는 아님</a:t>
            </a:r>
            <a:endParaRPr lang="en-US" altLang="ko-KR" sz="24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endParaRPr lang="en-US" altLang="ko-KR" sz="28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2. </a:t>
            </a:r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실시간 </a:t>
            </a:r>
            <a:r>
              <a:rPr lang="ko-KR" alt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뷰어가</a:t>
            </a:r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 대체로 느림</a:t>
            </a:r>
            <a:endParaRPr lang="en-US" altLang="ko-KR" sz="28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ko-KR" alt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익숙해지면 실시간 </a:t>
            </a:r>
            <a:r>
              <a:rPr lang="ko-KR" altLang="en-US" sz="24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뷰어가</a:t>
            </a:r>
            <a:r>
              <a:rPr lang="ko-KR" alt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 별로 필요지 않음</a:t>
            </a:r>
            <a:endParaRPr lang="en-US" altLang="ko-KR" sz="24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endParaRPr lang="en-US" altLang="ko-KR" sz="28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3.HTML</a:t>
            </a:r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과 혼용해서 사용할 수 있지만 제약이 있음</a:t>
            </a:r>
            <a:endParaRPr lang="en-US" altLang="ko-KR" sz="28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e</a:t>
            </a:r>
            <a:r>
              <a:rPr lang="en-US" altLang="ko-KR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x) </a:t>
            </a:r>
            <a:r>
              <a:rPr lang="ko-KR" alt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블록요소 태그 내부</a:t>
            </a:r>
            <a:endParaRPr lang="en-US" altLang="ko-KR" sz="20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34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2" cstate="print"/>
          <a:srcRect l="15341" t="12593" r="10511" b="5550"/>
          <a:stretch>
            <a:fillRect/>
          </a:stretch>
        </p:blipFill>
        <p:spPr bwMode="auto">
          <a:xfrm>
            <a:off x="71406" y="71414"/>
            <a:ext cx="584326" cy="785818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55732" y="188640"/>
            <a:ext cx="22724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Markdown</a:t>
            </a:r>
          </a:p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practice</a:t>
            </a:r>
            <a:endParaRPr lang="en-US" altLang="ko-KR" sz="32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572000" y="1988840"/>
            <a:ext cx="0" cy="4404837"/>
          </a:xfrm>
          <a:prstGeom prst="line">
            <a:avLst/>
          </a:prstGeom>
          <a:ln w="50800">
            <a:solidFill>
              <a:srgbClr val="FDEA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9512" y="2276872"/>
            <a:ext cx="4571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문단 제목 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&lt;h&gt;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태그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.. </a:t>
            </a:r>
            <a:endParaRPr lang="en-US" altLang="ko-KR" sz="24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endParaRPr lang="en-US" altLang="ko-KR" sz="24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# </a:t>
            </a:r>
            <a:r>
              <a:rPr lang="ko-KR" altLang="en-US" sz="2400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제일큰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&lt;h1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</a:t>
            </a: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## </a:t>
            </a:r>
            <a:r>
              <a:rPr lang="ko-KR" altLang="en-US" sz="2400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덜큰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&lt;h2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</a:t>
            </a: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###### </a:t>
            </a:r>
            <a:r>
              <a:rPr lang="ko-KR" altLang="en-US" sz="2400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덜덜덜덜덜덜큰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&lt;h6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</a:t>
            </a:r>
          </a:p>
          <a:p>
            <a:endParaRPr lang="en-US" altLang="ko-KR" sz="24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# 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이렇게 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##</a:t>
            </a: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# </a:t>
            </a:r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닫을 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수 도 </a:t>
            </a:r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있는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####</a:t>
            </a: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### 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단순 </a:t>
            </a:r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장식이고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#</a:t>
            </a: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# 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닫는 해시 개수는 상관 </a:t>
            </a:r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없음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##</a:t>
            </a:r>
            <a:endParaRPr lang="ko-KR" altLang="en-US" sz="24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145754"/>
            <a:ext cx="38481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4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2" cstate="print"/>
          <a:srcRect l="15341" t="12593" r="10511" b="5550"/>
          <a:stretch>
            <a:fillRect/>
          </a:stretch>
        </p:blipFill>
        <p:spPr bwMode="auto">
          <a:xfrm>
            <a:off x="71406" y="71414"/>
            <a:ext cx="584326" cy="785818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55732" y="188640"/>
            <a:ext cx="22724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Markdown</a:t>
            </a:r>
          </a:p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practice</a:t>
            </a:r>
            <a:endParaRPr lang="en-US" altLang="ko-KR" sz="32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572000" y="1988840"/>
            <a:ext cx="0" cy="4404837"/>
          </a:xfrm>
          <a:prstGeom prst="line">
            <a:avLst/>
          </a:prstGeom>
          <a:ln w="50800">
            <a:solidFill>
              <a:srgbClr val="FDEA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0041" y="2060848"/>
            <a:ext cx="4571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강조</a:t>
            </a:r>
            <a:endParaRPr lang="en-US" altLang="ko-KR" sz="24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endParaRPr lang="en-US" altLang="ko-KR" sz="24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기울임 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&lt;i&gt;,&lt;</a:t>
            </a:r>
            <a:r>
              <a:rPr lang="en-US" altLang="ko-KR" sz="2400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em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 </a:t>
            </a:r>
            <a:endParaRPr lang="en-US" altLang="ko-KR" sz="24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ex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*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기울임*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, _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기울임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_</a:t>
            </a:r>
          </a:p>
          <a:p>
            <a:endParaRPr lang="en-US" altLang="ko-KR" sz="24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기존의 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마크다운에서 밑줄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_ 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은 </a:t>
            </a:r>
            <a:endParaRPr lang="en-US" altLang="ko-KR" sz="24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ko-KR" altLang="en-US" sz="24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기울임체를</a:t>
            </a:r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표시하지만 </a:t>
            </a:r>
            <a:endParaRPr lang="en-US" altLang="ko-KR" sz="24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ko-KR" altLang="en-US" sz="24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깃헙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(GFM)</a:t>
            </a:r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에서는 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무시합니다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.</a:t>
            </a:r>
          </a:p>
          <a:p>
            <a:endParaRPr lang="en-US" altLang="ko-KR" sz="24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굵게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&lt;b&gt;,&lt;strong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</a:t>
            </a: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ex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**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굵게**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, __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굵게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__</a:t>
            </a:r>
            <a:endParaRPr lang="ko-KR" altLang="en-US" sz="24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002904"/>
            <a:ext cx="4189967" cy="440483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43808" y="800368"/>
            <a:ext cx="59766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r>
              <a:rPr lang="en-US" altLang="ko-KR" sz="2000" b="1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+GFM</a:t>
            </a:r>
            <a:r>
              <a:rPr lang="ko-KR" altLang="en-US" sz="2000" b="1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에서만 지원</a:t>
            </a:r>
            <a:endParaRPr lang="en-US" altLang="ko-KR" sz="2000" b="1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algn="r" fontAlgn="base"/>
            <a:r>
              <a:rPr lang="en-US" altLang="ko-KR" sz="2000" b="1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~~ </a:t>
            </a:r>
            <a:r>
              <a:rPr lang="en-US" altLang="ko-KR" sz="2000" b="1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Mistaken text. </a:t>
            </a:r>
            <a:r>
              <a:rPr lang="en-US" altLang="ko-KR" sz="2000" b="1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~~ -&gt; </a:t>
            </a:r>
            <a:r>
              <a:rPr lang="ko-KR" altLang="en-US" sz="2000" b="1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취소선</a:t>
            </a:r>
            <a:endParaRPr lang="en-US" altLang="ko-KR" sz="2000" b="1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59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46790" y="822860"/>
            <a:ext cx="298504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Github</a:t>
            </a:r>
            <a:endParaRPr lang="en-US" altLang="ko-KR" sz="32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	</a:t>
            </a:r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</a:t>
            </a:r>
            <a:r>
              <a:rPr lang="en-US" altLang="ko-KR" sz="3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git</a:t>
            </a:r>
            <a:endParaRPr lang="en-US" altLang="ko-KR" sz="32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	</a:t>
            </a:r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add</a:t>
            </a:r>
          </a:p>
          <a:p>
            <a:r>
              <a:rPr lang="en-US" altLang="ko-KR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	</a:t>
            </a:r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commit</a:t>
            </a:r>
          </a:p>
          <a:p>
            <a:r>
              <a:rPr lang="en-US" altLang="ko-KR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	</a:t>
            </a:r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push</a:t>
            </a:r>
          </a:p>
          <a:p>
            <a:r>
              <a:rPr lang="en-US" altLang="ko-KR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	</a:t>
            </a:r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clone</a:t>
            </a:r>
            <a:endParaRPr lang="ko-KR" altLang="en-US" sz="3200" dirty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081" y="4176458"/>
            <a:ext cx="35692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Markdown</a:t>
            </a:r>
          </a:p>
          <a:p>
            <a:r>
              <a:rPr lang="en-US" altLang="ko-KR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	</a:t>
            </a:r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Markdown</a:t>
            </a:r>
          </a:p>
          <a:p>
            <a:r>
              <a:rPr lang="en-US" altLang="ko-KR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	</a:t>
            </a:r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Practice</a:t>
            </a:r>
            <a:endParaRPr lang="ko-KR" altLang="en-US" sz="3200" dirty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pic>
        <p:nvPicPr>
          <p:cNvPr id="7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2" cstate="print"/>
          <a:srcRect l="15341" t="12593" r="10511" b="5550"/>
          <a:stretch>
            <a:fillRect/>
          </a:stretch>
        </p:blipFill>
        <p:spPr bwMode="auto">
          <a:xfrm>
            <a:off x="3203848" y="620688"/>
            <a:ext cx="584326" cy="785818"/>
          </a:xfrm>
          <a:prstGeom prst="rect">
            <a:avLst/>
          </a:prstGeom>
          <a:noFill/>
        </p:spPr>
      </p:pic>
      <p:pic>
        <p:nvPicPr>
          <p:cNvPr id="8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2" cstate="print"/>
          <a:srcRect l="15341" t="12593" r="10511" b="5550"/>
          <a:stretch>
            <a:fillRect/>
          </a:stretch>
        </p:blipFill>
        <p:spPr bwMode="auto">
          <a:xfrm>
            <a:off x="3227320" y="4005064"/>
            <a:ext cx="584326" cy="7858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2" cstate="print"/>
          <a:srcRect l="15341" t="12593" r="10511" b="5550"/>
          <a:stretch>
            <a:fillRect/>
          </a:stretch>
        </p:blipFill>
        <p:spPr bwMode="auto">
          <a:xfrm>
            <a:off x="71406" y="71414"/>
            <a:ext cx="584326" cy="785818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55732" y="188640"/>
            <a:ext cx="22724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Markdown</a:t>
            </a:r>
          </a:p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practice</a:t>
            </a:r>
            <a:endParaRPr lang="en-US" altLang="ko-KR" sz="32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572000" y="1988840"/>
            <a:ext cx="0" cy="4404837"/>
          </a:xfrm>
          <a:prstGeom prst="line">
            <a:avLst/>
          </a:prstGeom>
          <a:ln w="50800">
            <a:solidFill>
              <a:srgbClr val="FDEA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094" y="1412776"/>
            <a:ext cx="45719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e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x</a:t>
            </a:r>
          </a:p>
          <a:p>
            <a:pPr marL="457200" indent="-457200">
              <a:buAutoNum type="arabicPeriod"/>
            </a:pPr>
            <a:r>
              <a:rPr lang="ko-KR" altLang="en-US" sz="24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첫번째</a:t>
            </a:r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    </a:t>
            </a:r>
            <a:endParaRPr lang="en-US" altLang="ko-KR" sz="24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	- </a:t>
            </a:r>
            <a:r>
              <a:rPr lang="en-US" altLang="ko-KR" sz="24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abc</a:t>
            </a:r>
            <a:endParaRPr lang="en-US" altLang="ko-KR" sz="24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		* </a:t>
            </a:r>
            <a:r>
              <a:rPr lang="en-US" altLang="ko-KR" sz="24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aaa</a:t>
            </a:r>
            <a:endParaRPr lang="en-US" altLang="ko-KR" sz="24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			- </a:t>
            </a:r>
            <a:r>
              <a:rPr lang="en-US" altLang="ko-KR" sz="24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ddd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   </a:t>
            </a:r>
          </a:p>
          <a:p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	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- </a:t>
            </a:r>
            <a:r>
              <a:rPr lang="en-US" altLang="ko-KR" sz="24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bbb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   </a:t>
            </a:r>
          </a:p>
          <a:p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	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+ ccc</a:t>
            </a: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2. </a:t>
            </a:r>
            <a:r>
              <a:rPr lang="ko-KR" altLang="en-US" sz="24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두번째</a:t>
            </a:r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</a:t>
            </a:r>
            <a:endParaRPr lang="en-US" altLang="ko-KR" sz="24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3. </a:t>
            </a:r>
            <a:r>
              <a:rPr lang="ko-KR" altLang="en-US" sz="24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세번째</a:t>
            </a:r>
            <a:endParaRPr lang="en-US" altLang="ko-KR" sz="24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endParaRPr lang="en-US" altLang="ko-KR" sz="24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1. </a:t>
            </a:r>
            <a:r>
              <a:rPr lang="ko-KR" altLang="en-US" sz="24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첫번째</a:t>
            </a:r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</a:t>
            </a:r>
            <a:endParaRPr lang="en-US" altLang="ko-KR" sz="24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1. </a:t>
            </a:r>
            <a:r>
              <a:rPr lang="ko-KR" altLang="en-US" sz="24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두번째</a:t>
            </a:r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</a:t>
            </a:r>
            <a:endParaRPr lang="en-US" altLang="ko-KR" sz="24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1. </a:t>
            </a:r>
            <a:r>
              <a:rPr lang="ko-KR" altLang="en-US" sz="24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세번째</a:t>
            </a:r>
            <a:endParaRPr lang="en-US" altLang="ko-KR" sz="24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ko-KR" altLang="en-US" sz="24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로</a:t>
            </a:r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작성해도 순서가 제대로 부여됨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. </a:t>
            </a:r>
            <a:endParaRPr lang="ko-KR" altLang="en-US" sz="24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80520" y="40988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임의의 숫자로 시작하는 목록 불가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.</a:t>
            </a:r>
            <a:r>
              <a:rPr lang="ko-KR" altLang="en-US" sz="24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순서가없는리스트</a:t>
            </a:r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*,+,-</a:t>
            </a:r>
          </a:p>
          <a:p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혼용 사용 가능하나 </a:t>
            </a:r>
            <a:endParaRPr lang="en-US" altLang="ko-KR" sz="24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표식의 같고 다름은 관여하지 않음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.</a:t>
            </a:r>
            <a:endParaRPr lang="ko-KR" altLang="en-US" sz="24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908" y="2543431"/>
            <a:ext cx="4130824" cy="398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2" cstate="print"/>
          <a:srcRect l="15341" t="12593" r="10511" b="5550"/>
          <a:stretch>
            <a:fillRect/>
          </a:stretch>
        </p:blipFill>
        <p:spPr bwMode="auto">
          <a:xfrm>
            <a:off x="71406" y="71414"/>
            <a:ext cx="584326" cy="785818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55732" y="188640"/>
            <a:ext cx="22724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Markdown</a:t>
            </a:r>
          </a:p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practice</a:t>
            </a:r>
            <a:endParaRPr lang="en-US" altLang="ko-KR" sz="32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572000" y="1988840"/>
            <a:ext cx="0" cy="4404837"/>
          </a:xfrm>
          <a:prstGeom prst="line">
            <a:avLst/>
          </a:prstGeom>
          <a:ln w="50800">
            <a:solidFill>
              <a:srgbClr val="FDEA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6025" y="1484784"/>
            <a:ext cx="45719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인용 </a:t>
            </a:r>
            <a:endParaRPr lang="en-US" altLang="ko-KR" sz="24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ex </a:t>
            </a: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 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This is 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… </a:t>
            </a: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 con… </a:t>
            </a: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 Vest…</a:t>
            </a: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 </a:t>
            </a:r>
            <a:b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</a:b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 </a:t>
            </a:r>
            <a:r>
              <a:rPr lang="en-US" altLang="ko-KR" sz="2400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Donec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…</a:t>
            </a:r>
            <a:b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</a:b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 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id </a:t>
            </a:r>
            <a:r>
              <a:rPr lang="en-US" altLang="ko-KR" sz="2400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sem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…</a:t>
            </a:r>
          </a:p>
          <a:p>
            <a:endParaRPr lang="en-US" altLang="ko-KR" sz="24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ex2 </a:t>
            </a: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 This …..</a:t>
            </a: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/>
            </a:r>
            <a:b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</a:b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 </a:t>
            </a:r>
            <a:r>
              <a:rPr lang="en-US" altLang="ko-KR" sz="24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Donec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…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sz="24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371693"/>
            <a:ext cx="3600400" cy="522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2" cstate="print"/>
          <a:srcRect l="15341" t="12593" r="10511" b="5550"/>
          <a:stretch>
            <a:fillRect/>
          </a:stretch>
        </p:blipFill>
        <p:spPr bwMode="auto">
          <a:xfrm>
            <a:off x="8092130" y="71414"/>
            <a:ext cx="584326" cy="785818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5948414" y="188640"/>
            <a:ext cx="22724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Markdown</a:t>
            </a:r>
          </a:p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practice</a:t>
            </a:r>
            <a:endParaRPr lang="en-US" altLang="ko-KR" sz="32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572000" y="1988840"/>
            <a:ext cx="0" cy="4404837"/>
          </a:xfrm>
          <a:prstGeom prst="line">
            <a:avLst/>
          </a:prstGeom>
          <a:ln w="50800">
            <a:solidFill>
              <a:srgbClr val="FDEA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764704"/>
            <a:ext cx="4571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ex3 </a:t>
            </a:r>
            <a:r>
              <a:rPr lang="ko-KR" altLang="en-US" sz="2400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인용에인용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</a:t>
            </a:r>
            <a:endParaRPr lang="en-US" altLang="ko-KR" sz="24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 This 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is 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..</a:t>
            </a: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</a:t>
            </a: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 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 This is nested </a:t>
            </a:r>
            <a:r>
              <a:rPr lang="en-US" altLang="ko-KR" sz="2400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blockquote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. </a:t>
            </a:r>
            <a:endParaRPr lang="en-US" altLang="ko-KR" sz="24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 </a:t>
            </a: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 Back 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to the first level. </a:t>
            </a:r>
            <a:endParaRPr lang="en-US" altLang="ko-KR" sz="24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endParaRPr lang="en-US" altLang="ko-KR" sz="24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ex4 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다른 마크다운 요소 포함가능 </a:t>
            </a:r>
            <a:endParaRPr lang="en-US" altLang="ko-KR" sz="24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 ## 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This is a header. </a:t>
            </a:r>
            <a:endParaRPr lang="en-US" altLang="ko-KR" sz="24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</a:t>
            </a:r>
          </a:p>
          <a:p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 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1. This is 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…</a:t>
            </a:r>
            <a:b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</a:b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 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2. This is 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…</a:t>
            </a:r>
            <a:b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</a:b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 </a:t>
            </a:r>
            <a:b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</a:b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 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Here's some example code: 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/>
            </a:r>
            <a:b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</a:b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 </a:t>
            </a:r>
            <a:b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</a:b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 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return </a:t>
            </a:r>
            <a:r>
              <a:rPr lang="en-US" altLang="ko-KR" sz="24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shell_exec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…</a:t>
            </a:r>
            <a:endParaRPr lang="ko-KR" altLang="en-US" sz="24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776" y="1403037"/>
            <a:ext cx="4320480" cy="52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2" cstate="print"/>
          <a:srcRect l="15341" t="12593" r="10511" b="5550"/>
          <a:stretch>
            <a:fillRect/>
          </a:stretch>
        </p:blipFill>
        <p:spPr bwMode="auto">
          <a:xfrm>
            <a:off x="71406" y="71414"/>
            <a:ext cx="584326" cy="785818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55732" y="188640"/>
            <a:ext cx="22724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Markdown</a:t>
            </a:r>
          </a:p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practice</a:t>
            </a:r>
            <a:endParaRPr lang="en-US" altLang="ko-KR" sz="32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000" y="1412776"/>
            <a:ext cx="9144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>
                <a:solidFill>
                  <a:srgbClr val="FDEADA"/>
                </a:solidFill>
                <a:latin typeface="KBIZ한마음고딕 B" pitchFamily="18" charset="-127"/>
                <a:ea typeface="KBIZ한마음고딕 B" pitchFamily="18" charset="-127"/>
              </a:rPr>
              <a:t>하이퍼링크 </a:t>
            </a:r>
            <a:endParaRPr lang="en-US" altLang="ko-KR" sz="2400" dirty="0" smtClean="0">
              <a:solidFill>
                <a:srgbClr val="FDEADA"/>
              </a:solidFill>
              <a:latin typeface="KBIZ한마음고딕 B" pitchFamily="18" charset="-127"/>
              <a:ea typeface="KBIZ한마음고딕 B" pitchFamily="18" charset="-127"/>
            </a:endParaRPr>
          </a:p>
          <a:p>
            <a:pPr fontAlgn="base"/>
            <a:r>
              <a:rPr lang="en-US" altLang="ko-KR" sz="2000" dirty="0" smtClean="0">
                <a:solidFill>
                  <a:srgbClr val="FDEADA"/>
                </a:solidFill>
                <a:latin typeface="KBIZ한마음고딕 B" pitchFamily="18" charset="-127"/>
                <a:ea typeface="KBIZ한마음고딕 B" pitchFamily="18" charset="-127"/>
              </a:rPr>
              <a:t>This </a:t>
            </a:r>
            <a:r>
              <a:rPr lang="en-US" altLang="ko-KR" sz="2000" dirty="0">
                <a:solidFill>
                  <a:srgbClr val="FDEADA"/>
                </a:solidFill>
                <a:latin typeface="KBIZ한마음고딕 B" pitchFamily="18" charset="-127"/>
                <a:ea typeface="KBIZ한마음고딕 B" pitchFamily="18" charset="-127"/>
              </a:rPr>
              <a:t>is [</a:t>
            </a:r>
            <a:r>
              <a:rPr lang="en-US" altLang="ko-KR" sz="2000" dirty="0" smtClean="0">
                <a:solidFill>
                  <a:srgbClr val="FDEADA"/>
                </a:solidFill>
                <a:latin typeface="KBIZ한마음고딕 B" pitchFamily="18" charset="-127"/>
                <a:ea typeface="KBIZ한마음고딕 B" pitchFamily="18" charset="-127"/>
              </a:rPr>
              <a:t>an example</a:t>
            </a:r>
            <a:r>
              <a:rPr lang="en-US" altLang="ko-KR" sz="2000" dirty="0">
                <a:solidFill>
                  <a:srgbClr val="FDEADA"/>
                </a:solidFill>
                <a:latin typeface="KBIZ한마음고딕 B" pitchFamily="18" charset="-127"/>
                <a:ea typeface="KBIZ한마음고딕 B" pitchFamily="18" charset="-127"/>
              </a:rPr>
              <a:t>](http://example.com/ "Title") inline link. </a:t>
            </a:r>
            <a:endParaRPr lang="en-US" altLang="ko-KR" sz="2000" dirty="0" smtClean="0">
              <a:solidFill>
                <a:srgbClr val="FDEADA"/>
              </a:solidFill>
              <a:latin typeface="KBIZ한마음고딕 B" pitchFamily="18" charset="-127"/>
              <a:ea typeface="KBIZ한마음고딕 B" pitchFamily="18" charset="-127"/>
            </a:endParaRPr>
          </a:p>
          <a:p>
            <a:pPr fontAlgn="base"/>
            <a:r>
              <a:rPr lang="en-US" altLang="ko-KR" sz="2000" dirty="0" smtClean="0">
                <a:solidFill>
                  <a:srgbClr val="FDEADA"/>
                </a:solidFill>
                <a:latin typeface="KBIZ한마음고딕 B" pitchFamily="18" charset="-127"/>
                <a:ea typeface="KBIZ한마음고딕 B" pitchFamily="18" charset="-127"/>
              </a:rPr>
              <a:t>[</a:t>
            </a:r>
            <a:r>
              <a:rPr lang="en-US" altLang="ko-KR" sz="2000" dirty="0">
                <a:solidFill>
                  <a:srgbClr val="FDEADA"/>
                </a:solidFill>
                <a:latin typeface="KBIZ한마음고딕 B" pitchFamily="18" charset="-127"/>
                <a:ea typeface="KBIZ한마음고딕 B" pitchFamily="18" charset="-127"/>
              </a:rPr>
              <a:t>This link](http://example.net/) has no title attribute. </a:t>
            </a:r>
            <a:endParaRPr lang="en-US" altLang="ko-KR" sz="2000" dirty="0" smtClean="0">
              <a:solidFill>
                <a:srgbClr val="FDEADA"/>
              </a:solidFill>
              <a:latin typeface="KBIZ한마음고딕 B" pitchFamily="18" charset="-127"/>
              <a:ea typeface="KBIZ한마음고딕 B" pitchFamily="18" charset="-127"/>
            </a:endParaRPr>
          </a:p>
          <a:p>
            <a:pPr fontAlgn="base"/>
            <a:r>
              <a:rPr lang="en-US" altLang="ko-KR" sz="2000" dirty="0" smtClean="0">
                <a:solidFill>
                  <a:srgbClr val="FDEADA"/>
                </a:solidFill>
                <a:latin typeface="KBIZ한마음고딕 B" pitchFamily="18" charset="-127"/>
                <a:ea typeface="KBIZ한마음고딕 B" pitchFamily="18" charset="-127"/>
              </a:rPr>
              <a:t>// </a:t>
            </a:r>
            <a:r>
              <a:rPr lang="en-US" altLang="ko-KR" sz="2000" dirty="0">
                <a:solidFill>
                  <a:srgbClr val="FDEADA"/>
                </a:solidFill>
                <a:latin typeface="KBIZ한마음고딕 B" pitchFamily="18" charset="-127"/>
                <a:ea typeface="KBIZ한마음고딕 B" pitchFamily="18" charset="-127"/>
              </a:rPr>
              <a:t>html</a:t>
            </a:r>
            <a:r>
              <a:rPr lang="ko-KR" altLang="en-US" sz="2000" dirty="0">
                <a:solidFill>
                  <a:srgbClr val="FDEADA"/>
                </a:solidFill>
                <a:latin typeface="KBIZ한마음고딕 B" pitchFamily="18" charset="-127"/>
                <a:ea typeface="KBIZ한마음고딕 B" pitchFamily="18" charset="-127"/>
              </a:rPr>
              <a:t>로 </a:t>
            </a:r>
            <a:r>
              <a:rPr lang="ko-KR" altLang="en-US" sz="2000" dirty="0" err="1">
                <a:solidFill>
                  <a:srgbClr val="FDEADA"/>
                </a:solidFill>
                <a:latin typeface="KBIZ한마음고딕 B" pitchFamily="18" charset="-127"/>
                <a:ea typeface="KBIZ한마음고딕 B" pitchFamily="18" charset="-127"/>
              </a:rPr>
              <a:t>표현했을때</a:t>
            </a:r>
            <a:r>
              <a:rPr lang="ko-KR" altLang="en-US" sz="2000" dirty="0">
                <a:solidFill>
                  <a:srgbClr val="FDEADA"/>
                </a:solidFill>
                <a:latin typeface="KBIZ한마음고딕 B" pitchFamily="18" charset="-127"/>
                <a:ea typeface="KBIZ한마음고딕 B" pitchFamily="18" charset="-127"/>
              </a:rPr>
              <a:t> </a:t>
            </a:r>
            <a:r>
              <a:rPr lang="en-US" altLang="ko-KR" sz="2000" dirty="0">
                <a:solidFill>
                  <a:srgbClr val="FDEADA"/>
                </a:solidFill>
                <a:latin typeface="KBIZ한마음고딕 B" pitchFamily="18" charset="-127"/>
                <a:ea typeface="KBIZ한마음고딕 B" pitchFamily="18" charset="-127"/>
              </a:rPr>
              <a:t>// </a:t>
            </a:r>
            <a:endParaRPr lang="en-US" altLang="ko-KR" sz="2000" dirty="0" smtClean="0">
              <a:solidFill>
                <a:srgbClr val="FDEADA"/>
              </a:solidFill>
              <a:latin typeface="KBIZ한마음고딕 B" pitchFamily="18" charset="-127"/>
              <a:ea typeface="KBIZ한마음고딕 B" pitchFamily="18" charset="-127"/>
            </a:endParaRPr>
          </a:p>
          <a:p>
            <a:pPr fontAlgn="base"/>
            <a:r>
              <a:rPr lang="en-US" altLang="ko-KR" sz="2000" dirty="0" smtClean="0">
                <a:solidFill>
                  <a:srgbClr val="FDEADA"/>
                </a:solidFill>
                <a:latin typeface="KBIZ한마음고딕 B" pitchFamily="18" charset="-127"/>
                <a:ea typeface="KBIZ한마음고딕 B" pitchFamily="18" charset="-127"/>
              </a:rPr>
              <a:t>This </a:t>
            </a:r>
            <a:r>
              <a:rPr lang="en-US" altLang="ko-KR" sz="2000" dirty="0">
                <a:solidFill>
                  <a:srgbClr val="FDEADA"/>
                </a:solidFill>
                <a:latin typeface="KBIZ한마음고딕 B" pitchFamily="18" charset="-127"/>
                <a:ea typeface="KBIZ한마음고딕 B" pitchFamily="18" charset="-127"/>
              </a:rPr>
              <a:t>is </a:t>
            </a:r>
            <a:endParaRPr lang="en-US" altLang="ko-KR" sz="2000" dirty="0" smtClean="0">
              <a:solidFill>
                <a:srgbClr val="FDEADA"/>
              </a:solidFill>
              <a:latin typeface="KBIZ한마음고딕 B" pitchFamily="18" charset="-127"/>
              <a:ea typeface="KBIZ한마음고딕 B" pitchFamily="18" charset="-127"/>
            </a:endParaRPr>
          </a:p>
          <a:p>
            <a:pPr fontAlgn="base"/>
            <a:r>
              <a:rPr lang="en-US" altLang="ko-KR" sz="2000" dirty="0" smtClean="0">
                <a:solidFill>
                  <a:srgbClr val="FDEADA"/>
                </a:solidFill>
                <a:latin typeface="KBIZ한마음고딕 B" pitchFamily="18" charset="-127"/>
                <a:ea typeface="KBIZ한마음고딕 B" pitchFamily="18" charset="-127"/>
              </a:rPr>
              <a:t>&lt;</a:t>
            </a:r>
            <a:r>
              <a:rPr lang="en-US" altLang="ko-KR" sz="2000" dirty="0">
                <a:solidFill>
                  <a:srgbClr val="FDEADA"/>
                </a:solidFill>
                <a:latin typeface="KBIZ한마음고딕 B" pitchFamily="18" charset="-127"/>
                <a:ea typeface="KBIZ한마음고딕 B" pitchFamily="18" charset="-127"/>
              </a:rPr>
              <a:t>a </a:t>
            </a:r>
            <a:r>
              <a:rPr lang="en-US" altLang="ko-KR" sz="2000" dirty="0" err="1">
                <a:solidFill>
                  <a:srgbClr val="FDEADA"/>
                </a:solidFill>
                <a:latin typeface="KBIZ한마음고딕 B" pitchFamily="18" charset="-127"/>
                <a:ea typeface="KBIZ한마음고딕 B" pitchFamily="18" charset="-127"/>
              </a:rPr>
              <a:t>href</a:t>
            </a:r>
            <a:r>
              <a:rPr lang="en-US" altLang="ko-KR" sz="2000" dirty="0">
                <a:solidFill>
                  <a:srgbClr val="FDEADA"/>
                </a:solidFill>
                <a:latin typeface="KBIZ한마음고딕 B" pitchFamily="18" charset="-127"/>
                <a:ea typeface="KBIZ한마음고딕 B" pitchFamily="18" charset="-127"/>
              </a:rPr>
              <a:t>="http://example.com/" title="Title"&gt; an example&lt;/a&gt; </a:t>
            </a:r>
            <a:endParaRPr lang="en-US" altLang="ko-KR" sz="2000" dirty="0" smtClean="0">
              <a:solidFill>
                <a:srgbClr val="FDEADA"/>
              </a:solidFill>
              <a:latin typeface="KBIZ한마음고딕 B" pitchFamily="18" charset="-127"/>
              <a:ea typeface="KBIZ한마음고딕 B" pitchFamily="18" charset="-127"/>
            </a:endParaRPr>
          </a:p>
          <a:p>
            <a:pPr fontAlgn="base"/>
            <a:r>
              <a:rPr lang="en-US" altLang="ko-KR" sz="2000" dirty="0" smtClean="0">
                <a:solidFill>
                  <a:srgbClr val="FDEADA"/>
                </a:solidFill>
                <a:latin typeface="KBIZ한마음고딕 B" pitchFamily="18" charset="-127"/>
                <a:ea typeface="KBIZ한마음고딕 B" pitchFamily="18" charset="-127"/>
              </a:rPr>
              <a:t>inline </a:t>
            </a:r>
            <a:r>
              <a:rPr lang="en-US" altLang="ko-KR" sz="2000" dirty="0">
                <a:solidFill>
                  <a:srgbClr val="FDEADA"/>
                </a:solidFill>
                <a:latin typeface="KBIZ한마음고딕 B" pitchFamily="18" charset="-127"/>
                <a:ea typeface="KBIZ한마음고딕 B" pitchFamily="18" charset="-127"/>
              </a:rPr>
              <a:t>link</a:t>
            </a:r>
            <a:r>
              <a:rPr lang="en-US" altLang="ko-KR" sz="2000" dirty="0" smtClean="0">
                <a:solidFill>
                  <a:srgbClr val="FDEADA"/>
                </a:solidFill>
                <a:latin typeface="KBIZ한마음고딕 B" pitchFamily="18" charset="-127"/>
                <a:ea typeface="KBIZ한마음고딕 B" pitchFamily="18" charset="-127"/>
              </a:rPr>
              <a:t>.</a:t>
            </a:r>
            <a:endParaRPr lang="en-US" altLang="ko-KR" sz="2000" dirty="0">
              <a:solidFill>
                <a:srgbClr val="FDEADA"/>
              </a:solidFill>
              <a:latin typeface="KBIZ한마음고딕 B" pitchFamily="18" charset="-127"/>
              <a:ea typeface="KBIZ한마음고딕 B" pitchFamily="18" charset="-127"/>
            </a:endParaRPr>
          </a:p>
          <a:p>
            <a:pPr fontAlgn="base"/>
            <a:r>
              <a:rPr lang="en-US" altLang="ko-KR" sz="2000" dirty="0" smtClean="0">
                <a:solidFill>
                  <a:srgbClr val="FDEADA"/>
                </a:solidFill>
                <a:latin typeface="KBIZ한마음고딕 B" pitchFamily="18" charset="-127"/>
                <a:ea typeface="KBIZ한마음고딕 B" pitchFamily="18" charset="-127"/>
              </a:rPr>
              <a:t>&lt;a </a:t>
            </a:r>
            <a:r>
              <a:rPr lang="en-US" altLang="ko-KR" sz="2000" dirty="0" err="1">
                <a:solidFill>
                  <a:srgbClr val="FDEADA"/>
                </a:solidFill>
                <a:latin typeface="KBIZ한마음고딕 B" pitchFamily="18" charset="-127"/>
                <a:ea typeface="KBIZ한마음고딕 B" pitchFamily="18" charset="-127"/>
              </a:rPr>
              <a:t>href</a:t>
            </a:r>
            <a:r>
              <a:rPr lang="en-US" altLang="ko-KR" sz="2000" dirty="0">
                <a:solidFill>
                  <a:srgbClr val="FDEADA"/>
                </a:solidFill>
                <a:latin typeface="KBIZ한마음고딕 B" pitchFamily="18" charset="-127"/>
                <a:ea typeface="KBIZ한마음고딕 B" pitchFamily="18" charset="-127"/>
              </a:rPr>
              <a:t>="http://example.net/"&gt;This link&lt;/a&gt; has no </a:t>
            </a:r>
            <a:r>
              <a:rPr lang="en-US" altLang="ko-KR" sz="2000" dirty="0" smtClean="0">
                <a:solidFill>
                  <a:srgbClr val="FDEADA"/>
                </a:solidFill>
                <a:latin typeface="KBIZ한마음고딕 B" pitchFamily="18" charset="-127"/>
                <a:ea typeface="KBIZ한마음고딕 B" pitchFamily="18" charset="-127"/>
              </a:rPr>
              <a:t>title attribute.</a:t>
            </a:r>
            <a:endParaRPr lang="ko-KR" altLang="en-US" sz="2000" dirty="0">
              <a:solidFill>
                <a:srgbClr val="FDEADA"/>
              </a:solidFill>
              <a:latin typeface="KBIZ한마음고딕 B" pitchFamily="18" charset="-127"/>
              <a:ea typeface="KBIZ한마음고딕 B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221088"/>
            <a:ext cx="4392488" cy="244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8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8296" y="1671766"/>
            <a:ext cx="635390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2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함축적 링크 </a:t>
            </a:r>
            <a:endParaRPr lang="en-US" altLang="ko-KR" sz="22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en-US" altLang="ko-KR" sz="22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I </a:t>
            </a:r>
            <a:r>
              <a:rPr lang="en-US" altLang="ko-KR" sz="22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get 10 times more traffic from [Google] </a:t>
            </a:r>
            <a:r>
              <a:rPr lang="en-US" altLang="ko-KR" sz="22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[1</a:t>
            </a:r>
            <a:r>
              <a:rPr lang="en-US" altLang="ko-KR" sz="22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] than from [Yahoo] [2] or [MSN] [3]. </a:t>
            </a:r>
            <a:endParaRPr lang="en-US" altLang="ko-KR" sz="22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en-US" altLang="ko-KR" sz="22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[</a:t>
            </a:r>
            <a:r>
              <a:rPr lang="en-US" altLang="ko-KR" sz="22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1]: http://google.com/ "Google" </a:t>
            </a:r>
            <a:endParaRPr lang="en-US" altLang="ko-KR" sz="22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en-US" altLang="ko-KR" sz="22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[</a:t>
            </a:r>
            <a:r>
              <a:rPr lang="en-US" altLang="ko-KR" sz="22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2]: http://search.yahoo.com/ "</a:t>
            </a:r>
            <a:r>
              <a:rPr lang="en-US" altLang="ko-KR" sz="22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Yahoo" </a:t>
            </a:r>
          </a:p>
          <a:p>
            <a:pPr fontAlgn="base"/>
            <a:r>
              <a:rPr lang="en-US" altLang="ko-KR" sz="22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[</a:t>
            </a:r>
            <a:r>
              <a:rPr lang="en-US" altLang="ko-KR" sz="22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3]: http://search.msn.com/ "MSN Search" </a:t>
            </a:r>
            <a:endParaRPr lang="en-US" altLang="ko-KR" sz="22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endParaRPr lang="en-US" altLang="ko-KR" sz="22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ko-KR" altLang="en-US" sz="22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함축적 이름</a:t>
            </a:r>
            <a:endParaRPr lang="en-US" altLang="ko-KR" sz="22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en-US" altLang="ko-KR" sz="22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I </a:t>
            </a:r>
            <a:r>
              <a:rPr lang="en-US" altLang="ko-KR" sz="22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get 10 times more traffic from [Google][] than from [Yahoo][] or [MSN][]. </a:t>
            </a:r>
            <a:endParaRPr lang="en-US" altLang="ko-KR" sz="22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en-US" altLang="ko-KR" sz="22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[</a:t>
            </a:r>
            <a:r>
              <a:rPr lang="en-US" altLang="ko-KR" sz="2200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google</a:t>
            </a:r>
            <a:r>
              <a:rPr lang="en-US" altLang="ko-KR" sz="22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]: http://google.com/ "Google" [yahoo]: http://search.yahoo.com/ "</a:t>
            </a:r>
            <a:r>
              <a:rPr lang="en-US" altLang="ko-KR" sz="22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Yahoo" </a:t>
            </a:r>
            <a:r>
              <a:rPr lang="en-US" altLang="ko-KR" sz="22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[msn]: http://search.msn.com/ "MSN Search"</a:t>
            </a:r>
            <a:endParaRPr lang="ko-KR" altLang="en-US" sz="22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pic>
        <p:nvPicPr>
          <p:cNvPr id="3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2" cstate="print"/>
          <a:srcRect l="15341" t="12593" r="10511" b="5550"/>
          <a:stretch>
            <a:fillRect/>
          </a:stretch>
        </p:blipFill>
        <p:spPr bwMode="auto">
          <a:xfrm>
            <a:off x="71406" y="71414"/>
            <a:ext cx="584326" cy="785818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55732" y="188640"/>
            <a:ext cx="22724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Markdown</a:t>
            </a:r>
          </a:p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practice</a:t>
            </a:r>
            <a:endParaRPr lang="en-US" altLang="ko-KR" sz="32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876256" y="1616451"/>
            <a:ext cx="0" cy="4404837"/>
          </a:xfrm>
          <a:prstGeom prst="line">
            <a:avLst/>
          </a:prstGeom>
          <a:ln w="50800">
            <a:solidFill>
              <a:srgbClr val="FDEA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809" y="1616451"/>
            <a:ext cx="2792695" cy="44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7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2" cstate="print"/>
          <a:srcRect l="15341" t="12593" r="10511" b="5550"/>
          <a:stretch>
            <a:fillRect/>
          </a:stretch>
        </p:blipFill>
        <p:spPr bwMode="auto">
          <a:xfrm>
            <a:off x="71406" y="71414"/>
            <a:ext cx="584326" cy="785818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55732" y="188640"/>
            <a:ext cx="22724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Markdown</a:t>
            </a:r>
          </a:p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practice</a:t>
            </a:r>
            <a:endParaRPr lang="en-US" altLang="ko-KR" sz="32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572000" y="1988840"/>
            <a:ext cx="0" cy="4404837"/>
          </a:xfrm>
          <a:prstGeom prst="line">
            <a:avLst/>
          </a:prstGeom>
          <a:ln w="50800">
            <a:solidFill>
              <a:srgbClr val="FDEA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4198" y="1908056"/>
            <a:ext cx="452382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자동링크 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&lt;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http://example.com/&gt; </a:t>
            </a:r>
            <a:endParaRPr lang="en-US" altLang="ko-KR" sz="24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en-US" altLang="ko-KR" sz="20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&lt;a </a:t>
            </a:r>
            <a:r>
              <a:rPr lang="en-US" altLang="ko-KR" sz="20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href</a:t>
            </a:r>
            <a:r>
              <a:rPr lang="en-US" altLang="ko-KR" sz="20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="http://example.com</a:t>
            </a:r>
            <a:r>
              <a:rPr lang="en-US" altLang="ko-KR" sz="20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/"&gt;</a:t>
            </a:r>
          </a:p>
          <a:p>
            <a:pPr fontAlgn="base"/>
            <a:r>
              <a:rPr lang="en-US" altLang="ko-KR" sz="20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http</a:t>
            </a:r>
            <a:r>
              <a:rPr lang="en-US" altLang="ko-KR" sz="20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://example.com/&lt;/a&gt; </a:t>
            </a:r>
            <a:endParaRPr lang="en-US" altLang="ko-KR" sz="20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endParaRPr lang="en-US" altLang="ko-KR" sz="20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endParaRPr lang="en-US" altLang="ko-KR" sz="20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endParaRPr lang="en-US" altLang="ko-KR" sz="20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ko-KR" altLang="en-US" sz="20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사실</a:t>
            </a:r>
            <a:r>
              <a:rPr lang="en-US" altLang="ko-KR" sz="20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.. GFM</a:t>
            </a:r>
            <a:r>
              <a:rPr lang="ko-KR" altLang="en-US" sz="20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에서는 </a:t>
            </a:r>
            <a:endParaRPr lang="en-US" altLang="ko-KR" sz="20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ko-KR" altLang="en-US" sz="20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표준 </a:t>
            </a:r>
            <a:r>
              <a:rPr lang="en-US" altLang="ko-KR" sz="20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url</a:t>
            </a:r>
            <a:r>
              <a:rPr lang="ko-KR" altLang="en-US" sz="20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은 자동 링크됨</a:t>
            </a:r>
            <a:endParaRPr lang="en-US" altLang="ko-KR" sz="20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en-US" altLang="ko-KR" sz="20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(</a:t>
            </a:r>
            <a:r>
              <a:rPr lang="ko-KR" altLang="en-US" sz="20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물론 위의 방법들도 </a:t>
            </a:r>
            <a:r>
              <a:rPr lang="ko-KR" altLang="en-US" sz="20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지원하긴함</a:t>
            </a:r>
            <a:r>
              <a:rPr lang="en-US" altLang="ko-KR" sz="20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..)</a:t>
            </a:r>
          </a:p>
          <a:p>
            <a:pPr fontAlgn="base"/>
            <a:endParaRPr lang="en-US" altLang="ko-KR" sz="20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en-US" altLang="ko-KR" sz="20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ex</a:t>
            </a:r>
          </a:p>
          <a:p>
            <a:pPr fontAlgn="base"/>
            <a:r>
              <a:rPr lang="en-US" altLang="ko-KR" sz="20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http://example.com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992366"/>
            <a:ext cx="3081085" cy="289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5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2" cstate="print"/>
          <a:srcRect l="15341" t="12593" r="10511" b="5550"/>
          <a:stretch>
            <a:fillRect/>
          </a:stretch>
        </p:blipFill>
        <p:spPr bwMode="auto">
          <a:xfrm>
            <a:off x="71406" y="71414"/>
            <a:ext cx="584326" cy="785818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55732" y="188640"/>
            <a:ext cx="22724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Markdown</a:t>
            </a:r>
          </a:p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practice</a:t>
            </a:r>
            <a:endParaRPr lang="en-US" altLang="ko-KR" sz="32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572000" y="1988840"/>
            <a:ext cx="0" cy="4404837"/>
          </a:xfrm>
          <a:prstGeom prst="line">
            <a:avLst/>
          </a:prstGeom>
          <a:ln w="50800">
            <a:solidFill>
              <a:srgbClr val="FDEA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3" y="1495832"/>
            <a:ext cx="4178323" cy="49891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882" y="1340768"/>
            <a:ext cx="4142606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1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2733692" y="1428736"/>
            <a:ext cx="1643074" cy="1643074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33890" y="1500174"/>
            <a:ext cx="1500198" cy="15001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C:\Users\Administrator\Desktop\K'.png"/>
          <p:cNvPicPr>
            <a:picLocks noChangeAspect="1" noChangeArrowheads="1"/>
          </p:cNvPicPr>
          <p:nvPr/>
        </p:nvPicPr>
        <p:blipFill>
          <a:blip r:embed="rId2" cstate="print"/>
          <a:srcRect l="7813" t="23438" b="18749"/>
          <a:stretch>
            <a:fillRect/>
          </a:stretch>
        </p:blipFill>
        <p:spPr bwMode="auto">
          <a:xfrm>
            <a:off x="2305064" y="1858578"/>
            <a:ext cx="3643306" cy="2070488"/>
          </a:xfrm>
          <a:prstGeom prst="rect">
            <a:avLst/>
          </a:prstGeom>
          <a:noFill/>
        </p:spPr>
      </p:pic>
      <p:pic>
        <p:nvPicPr>
          <p:cNvPr id="1028" name="Picture 4" descr="C:\Users\Administrator\Desktop\A.png"/>
          <p:cNvPicPr>
            <a:picLocks noChangeAspect="1" noChangeArrowheads="1"/>
          </p:cNvPicPr>
          <p:nvPr/>
        </p:nvPicPr>
        <p:blipFill>
          <a:blip r:embed="rId3" cstate="print"/>
          <a:srcRect l="18750" t="24757" r="26979" b="40868"/>
          <a:stretch>
            <a:fillRect/>
          </a:stretch>
        </p:blipFill>
        <p:spPr bwMode="auto">
          <a:xfrm flipH="1">
            <a:off x="4019575" y="2214554"/>
            <a:ext cx="2767003" cy="2000264"/>
          </a:xfrm>
          <a:prstGeom prst="rect">
            <a:avLst/>
          </a:prstGeom>
          <a:noFill/>
        </p:spPr>
      </p:pic>
      <p:pic>
        <p:nvPicPr>
          <p:cNvPr id="1027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4" cstate="print"/>
          <a:srcRect l="15341" t="12593" r="10511" b="5550"/>
          <a:stretch>
            <a:fillRect/>
          </a:stretch>
        </p:blipFill>
        <p:spPr bwMode="auto">
          <a:xfrm>
            <a:off x="3305196" y="1500174"/>
            <a:ext cx="2071702" cy="2786082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3019444" y="3500438"/>
            <a:ext cx="500066" cy="50006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2"/>
          <p:cNvGrpSpPr/>
          <p:nvPr/>
        </p:nvGrpSpPr>
        <p:grpSpPr>
          <a:xfrm>
            <a:off x="3019444" y="1714488"/>
            <a:ext cx="285752" cy="285752"/>
            <a:chOff x="1285853" y="1000108"/>
            <a:chExt cx="285752" cy="28575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405869" y="1000108"/>
              <a:ext cx="45719" cy="28575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16200000">
              <a:off x="1405869" y="1000108"/>
              <a:ext cx="45719" cy="28575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12530" y="4759404"/>
            <a:ext cx="525175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B" pitchFamily="18" charset="-127"/>
                <a:ea typeface="KBIZ한마음고딕 B" pitchFamily="18" charset="-127"/>
              </a:rPr>
              <a:t>이제 진짜</a:t>
            </a:r>
            <a:r>
              <a:rPr lang="en-US" altLang="ko-KR" sz="4400" dirty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B" pitchFamily="18" charset="-127"/>
                <a:ea typeface="KBIZ한마음고딕 B" pitchFamily="18" charset="-127"/>
              </a:rPr>
              <a:t> </a:t>
            </a:r>
            <a:r>
              <a:rPr lang="ko-KR" altLang="en-US" sz="4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B" pitchFamily="18" charset="-127"/>
                <a:ea typeface="KBIZ한마음고딕 B" pitchFamily="18" charset="-127"/>
              </a:rPr>
              <a:t>끝</a:t>
            </a:r>
            <a:r>
              <a:rPr lang="en-US" altLang="ko-KR" sz="4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B" pitchFamily="18" charset="-127"/>
                <a:ea typeface="KBIZ한마음고딕 B" pitchFamily="18" charset="-127"/>
              </a:rPr>
              <a:t>!!</a:t>
            </a:r>
          </a:p>
          <a:p>
            <a:pPr algn="ctr"/>
            <a:r>
              <a:rPr lang="ko-KR" alt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B" pitchFamily="18" charset="-127"/>
                <a:ea typeface="KBIZ한마음고딕 B" pitchFamily="18" charset="-127"/>
              </a:rPr>
              <a:t>끝까지 들어주셔서 감사합니다</a:t>
            </a:r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B" pitchFamily="18" charset="-127"/>
                <a:ea typeface="KBIZ한마음고딕 B" pitchFamily="18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0347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3" cstate="print"/>
          <a:srcRect l="15341" t="12593" r="10511" b="5550"/>
          <a:stretch>
            <a:fillRect/>
          </a:stretch>
        </p:blipFill>
        <p:spPr bwMode="auto">
          <a:xfrm>
            <a:off x="71406" y="71414"/>
            <a:ext cx="584326" cy="785818"/>
          </a:xfrm>
          <a:prstGeom prst="rect">
            <a:avLst/>
          </a:prstGeom>
          <a:noFill/>
        </p:spPr>
      </p:pic>
      <p:sp>
        <p:nvSpPr>
          <p:cNvPr id="4" name="타원 3"/>
          <p:cNvSpPr/>
          <p:nvPr/>
        </p:nvSpPr>
        <p:spPr>
          <a:xfrm>
            <a:off x="7929586" y="6000768"/>
            <a:ext cx="642942" cy="642942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561226" y="5842362"/>
            <a:ext cx="587034" cy="5870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 descr="C:\Users\Administrator\Desktop\K'.png"/>
          <p:cNvPicPr>
            <a:picLocks noChangeAspect="1" noChangeArrowheads="1"/>
          </p:cNvPicPr>
          <p:nvPr/>
        </p:nvPicPr>
        <p:blipFill>
          <a:blip r:embed="rId4" cstate="print"/>
          <a:srcRect l="7813" t="23438" b="18749"/>
          <a:stretch>
            <a:fillRect/>
          </a:stretch>
        </p:blipFill>
        <p:spPr bwMode="auto">
          <a:xfrm>
            <a:off x="7286644" y="5357826"/>
            <a:ext cx="1425642" cy="810191"/>
          </a:xfrm>
          <a:prstGeom prst="rect">
            <a:avLst/>
          </a:prstGeom>
          <a:noFill/>
        </p:spPr>
      </p:pic>
      <p:pic>
        <p:nvPicPr>
          <p:cNvPr id="7" name="Picture 4" descr="C:\Users\Administrator\Desktop\A.png"/>
          <p:cNvPicPr>
            <a:picLocks noChangeAspect="1" noChangeArrowheads="1"/>
          </p:cNvPicPr>
          <p:nvPr/>
        </p:nvPicPr>
        <p:blipFill>
          <a:blip r:embed="rId5" cstate="print"/>
          <a:srcRect l="18750" t="24757" r="26979" b="40868"/>
          <a:stretch>
            <a:fillRect/>
          </a:stretch>
        </p:blipFill>
        <p:spPr bwMode="auto">
          <a:xfrm flipH="1">
            <a:off x="8061292" y="5643578"/>
            <a:ext cx="1082740" cy="782712"/>
          </a:xfrm>
          <a:prstGeom prst="rect">
            <a:avLst/>
          </a:prstGeom>
          <a:noFill/>
        </p:spPr>
      </p:pic>
      <p:pic>
        <p:nvPicPr>
          <p:cNvPr id="8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3" cstate="print"/>
          <a:srcRect l="15341" t="12593" r="10511" b="5550"/>
          <a:stretch>
            <a:fillRect/>
          </a:stretch>
        </p:blipFill>
        <p:spPr bwMode="auto">
          <a:xfrm>
            <a:off x="7643834" y="5482066"/>
            <a:ext cx="810666" cy="1090206"/>
          </a:xfrm>
          <a:prstGeom prst="rect">
            <a:avLst/>
          </a:prstGeom>
          <a:noFill/>
        </p:spPr>
      </p:pic>
      <p:sp>
        <p:nvSpPr>
          <p:cNvPr id="9" name="타원 8"/>
          <p:cNvSpPr/>
          <p:nvPr/>
        </p:nvSpPr>
        <p:spPr>
          <a:xfrm>
            <a:off x="8347044" y="6429396"/>
            <a:ext cx="195678" cy="19567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704234" y="6000768"/>
            <a:ext cx="111816" cy="111816"/>
            <a:chOff x="1285853" y="1000108"/>
            <a:chExt cx="285752" cy="28575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405869" y="1000108"/>
              <a:ext cx="45719" cy="28575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16200000">
              <a:off x="1405869" y="1000108"/>
              <a:ext cx="45719" cy="28575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572396" y="6500834"/>
            <a:ext cx="111816" cy="111816"/>
            <a:chOff x="1285853" y="1000108"/>
            <a:chExt cx="285752" cy="285752"/>
          </a:xfrm>
          <a:solidFill>
            <a:schemeClr val="accent3"/>
          </a:solidFill>
        </p:grpSpPr>
        <p:sp>
          <p:nvSpPr>
            <p:cNvPr id="14" name="모서리가 둥근 직사각형 13"/>
            <p:cNvSpPr/>
            <p:nvPr/>
          </p:nvSpPr>
          <p:spPr>
            <a:xfrm>
              <a:off x="1405869" y="1000108"/>
              <a:ext cx="45719" cy="28575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 rot="16200000">
              <a:off x="1405869" y="1000108"/>
              <a:ext cx="45719" cy="28575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55732" y="188640"/>
            <a:ext cx="15290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Github</a:t>
            </a:r>
            <a:endParaRPr lang="en-US" altLang="ko-KR" sz="32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</a:t>
            </a:r>
            <a:r>
              <a:rPr lang="en-US" altLang="ko-KR" sz="3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git</a:t>
            </a:r>
            <a:endParaRPr lang="en-US" altLang="ko-KR" sz="32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528" y="1556792"/>
            <a:ext cx="84609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36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소프트웨어 </a:t>
            </a:r>
            <a:r>
              <a:rPr lang="ko-KR" altLang="en-US" sz="36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형상관리라는 말을 들어보셨나요</a:t>
            </a:r>
            <a:r>
              <a:rPr lang="en-US" altLang="ko-KR" sz="36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?</a:t>
            </a:r>
            <a:endParaRPr lang="ko-KR" altLang="en-US" sz="36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en-US" altLang="ko-KR" sz="28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(SCM : Software </a:t>
            </a:r>
            <a:r>
              <a:rPr lang="en-US" altLang="ko-KR" sz="2800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Comfiguration</a:t>
            </a:r>
            <a:r>
              <a:rPr lang="en-US" altLang="ko-KR" sz="28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management)</a:t>
            </a:r>
            <a:endParaRPr lang="ko-KR" altLang="en-US" sz="28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endParaRPr lang="en-US" altLang="ko-KR" sz="32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988188" y="2564904"/>
            <a:ext cx="288032" cy="561548"/>
          </a:xfrm>
          <a:prstGeom prst="straightConnector1">
            <a:avLst/>
          </a:prstGeom>
          <a:ln w="69850">
            <a:solidFill>
              <a:srgbClr val="FDEAD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23287" y="3266981"/>
            <a:ext cx="78074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8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프로젝트를 진행하면서 </a:t>
            </a:r>
            <a:endParaRPr lang="en-US" altLang="ko-KR" sz="28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ko-KR" altLang="en-US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버전관리 </a:t>
            </a:r>
            <a:r>
              <a:rPr lang="ko-KR" altLang="en-US" sz="28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시스템을 이용하는 것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403648" y="4307612"/>
            <a:ext cx="288032" cy="561548"/>
          </a:xfrm>
          <a:prstGeom prst="straightConnector1">
            <a:avLst/>
          </a:prstGeom>
          <a:ln w="69850">
            <a:solidFill>
              <a:srgbClr val="FDEAD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05097" y="2163336"/>
            <a:ext cx="3776383" cy="0"/>
          </a:xfrm>
          <a:prstGeom prst="line">
            <a:avLst/>
          </a:prstGeom>
          <a:ln w="38100">
            <a:solidFill>
              <a:srgbClr val="FDEA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96956" y="4995173"/>
            <a:ext cx="78074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작성된 </a:t>
            </a:r>
            <a:r>
              <a:rPr lang="ko-KR" altLang="en-US" sz="28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소스코드와 </a:t>
            </a:r>
            <a:r>
              <a:rPr lang="ko-KR" altLang="en-US" sz="2800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변경점을</a:t>
            </a:r>
            <a:r>
              <a:rPr lang="ko-KR" altLang="en-US" sz="28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확인하고 </a:t>
            </a:r>
            <a:endParaRPr lang="en-US" altLang="ko-KR" sz="28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ko-KR" altLang="en-US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수정하는 </a:t>
            </a:r>
            <a:r>
              <a:rPr lang="ko-KR" altLang="en-US" sz="28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과정을 도와주는 시스템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755576" y="4221088"/>
            <a:ext cx="2232248" cy="0"/>
          </a:xfrm>
          <a:prstGeom prst="line">
            <a:avLst/>
          </a:prstGeom>
          <a:ln w="38100">
            <a:solidFill>
              <a:srgbClr val="FDEA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623287" y="3266981"/>
            <a:ext cx="78074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8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프로젝트를 진행하면서 </a:t>
            </a:r>
            <a:endParaRPr lang="en-US" altLang="ko-KR" sz="28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ko-KR" altLang="en-US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버전관리 </a:t>
            </a:r>
            <a:r>
              <a:rPr lang="ko-KR" altLang="en-US" sz="28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시스템을 이용하는 것</a:t>
            </a:r>
          </a:p>
        </p:txBody>
      </p:sp>
      <p:pic>
        <p:nvPicPr>
          <p:cNvPr id="3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3" cstate="print"/>
          <a:srcRect l="15341" t="12593" r="10511" b="5550"/>
          <a:stretch>
            <a:fillRect/>
          </a:stretch>
        </p:blipFill>
        <p:spPr bwMode="auto">
          <a:xfrm>
            <a:off x="71406" y="71414"/>
            <a:ext cx="584326" cy="785818"/>
          </a:xfrm>
          <a:prstGeom prst="rect">
            <a:avLst/>
          </a:prstGeom>
          <a:noFill/>
        </p:spPr>
      </p:pic>
      <p:sp>
        <p:nvSpPr>
          <p:cNvPr id="4" name="타원 3"/>
          <p:cNvSpPr/>
          <p:nvPr/>
        </p:nvSpPr>
        <p:spPr>
          <a:xfrm>
            <a:off x="7929586" y="6000768"/>
            <a:ext cx="642942" cy="642942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561226" y="5842362"/>
            <a:ext cx="587034" cy="5870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 descr="C:\Users\Administrator\Desktop\K'.png"/>
          <p:cNvPicPr>
            <a:picLocks noChangeAspect="1" noChangeArrowheads="1"/>
          </p:cNvPicPr>
          <p:nvPr/>
        </p:nvPicPr>
        <p:blipFill>
          <a:blip r:embed="rId4" cstate="print"/>
          <a:srcRect l="7813" t="23438" b="18749"/>
          <a:stretch>
            <a:fillRect/>
          </a:stretch>
        </p:blipFill>
        <p:spPr bwMode="auto">
          <a:xfrm>
            <a:off x="7286644" y="5357826"/>
            <a:ext cx="1425642" cy="810191"/>
          </a:xfrm>
          <a:prstGeom prst="rect">
            <a:avLst/>
          </a:prstGeom>
          <a:noFill/>
        </p:spPr>
      </p:pic>
      <p:pic>
        <p:nvPicPr>
          <p:cNvPr id="7" name="Picture 4" descr="C:\Users\Administrator\Desktop\A.png"/>
          <p:cNvPicPr>
            <a:picLocks noChangeAspect="1" noChangeArrowheads="1"/>
          </p:cNvPicPr>
          <p:nvPr/>
        </p:nvPicPr>
        <p:blipFill>
          <a:blip r:embed="rId5" cstate="print"/>
          <a:srcRect l="18750" t="24757" r="26979" b="40868"/>
          <a:stretch>
            <a:fillRect/>
          </a:stretch>
        </p:blipFill>
        <p:spPr bwMode="auto">
          <a:xfrm flipH="1">
            <a:off x="8061292" y="5643578"/>
            <a:ext cx="1082740" cy="782712"/>
          </a:xfrm>
          <a:prstGeom prst="rect">
            <a:avLst/>
          </a:prstGeom>
          <a:noFill/>
        </p:spPr>
      </p:pic>
      <p:pic>
        <p:nvPicPr>
          <p:cNvPr id="8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3" cstate="print"/>
          <a:srcRect l="15341" t="12593" r="10511" b="5550"/>
          <a:stretch>
            <a:fillRect/>
          </a:stretch>
        </p:blipFill>
        <p:spPr bwMode="auto">
          <a:xfrm>
            <a:off x="7643834" y="5482066"/>
            <a:ext cx="810666" cy="1090206"/>
          </a:xfrm>
          <a:prstGeom prst="rect">
            <a:avLst/>
          </a:prstGeom>
          <a:noFill/>
        </p:spPr>
      </p:pic>
      <p:sp>
        <p:nvSpPr>
          <p:cNvPr id="9" name="타원 8"/>
          <p:cNvSpPr/>
          <p:nvPr/>
        </p:nvSpPr>
        <p:spPr>
          <a:xfrm>
            <a:off x="8347044" y="6429396"/>
            <a:ext cx="195678" cy="19567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704234" y="6000768"/>
            <a:ext cx="111816" cy="111816"/>
            <a:chOff x="1285853" y="1000108"/>
            <a:chExt cx="285752" cy="28575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405869" y="1000108"/>
              <a:ext cx="45719" cy="28575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16200000">
              <a:off x="1405869" y="1000108"/>
              <a:ext cx="45719" cy="28575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572396" y="6500834"/>
            <a:ext cx="111816" cy="111816"/>
            <a:chOff x="1285853" y="1000108"/>
            <a:chExt cx="285752" cy="285752"/>
          </a:xfrm>
          <a:solidFill>
            <a:schemeClr val="accent3"/>
          </a:solidFill>
        </p:grpSpPr>
        <p:sp>
          <p:nvSpPr>
            <p:cNvPr id="14" name="모서리가 둥근 직사각형 13"/>
            <p:cNvSpPr/>
            <p:nvPr/>
          </p:nvSpPr>
          <p:spPr>
            <a:xfrm>
              <a:off x="1405869" y="1000108"/>
              <a:ext cx="45719" cy="28575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 rot="16200000">
              <a:off x="1405869" y="1000108"/>
              <a:ext cx="45719" cy="28575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55732" y="188640"/>
            <a:ext cx="15290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Github</a:t>
            </a:r>
            <a:endParaRPr lang="en-US" altLang="ko-KR" sz="32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</a:t>
            </a:r>
            <a:r>
              <a:rPr lang="en-US" altLang="ko-KR" sz="3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git</a:t>
            </a:r>
            <a:endParaRPr lang="en-US" altLang="ko-KR" sz="32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528" y="1556792"/>
            <a:ext cx="84609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36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소프트웨어 </a:t>
            </a:r>
            <a:r>
              <a:rPr lang="ko-KR" altLang="en-US" sz="36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형상관리라는 말을 들어보셨나요</a:t>
            </a:r>
            <a:r>
              <a:rPr lang="en-US" altLang="ko-KR" sz="36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?</a:t>
            </a:r>
            <a:endParaRPr lang="ko-KR" altLang="en-US" sz="36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en-US" altLang="ko-KR" sz="28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(SCM : Software </a:t>
            </a:r>
            <a:r>
              <a:rPr lang="en-US" altLang="ko-KR" sz="2800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Comfiguration</a:t>
            </a:r>
            <a:r>
              <a:rPr lang="en-US" altLang="ko-KR" sz="28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management)</a:t>
            </a:r>
            <a:endParaRPr lang="ko-KR" altLang="en-US" sz="28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endParaRPr lang="en-US" altLang="ko-KR" sz="32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988188" y="2564904"/>
            <a:ext cx="288032" cy="561548"/>
          </a:xfrm>
          <a:prstGeom prst="straightConnector1">
            <a:avLst/>
          </a:prstGeom>
          <a:ln w="69850">
            <a:solidFill>
              <a:srgbClr val="FDEAD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403648" y="4307612"/>
            <a:ext cx="288032" cy="561548"/>
          </a:xfrm>
          <a:prstGeom prst="straightConnector1">
            <a:avLst/>
          </a:prstGeom>
          <a:ln w="69850">
            <a:solidFill>
              <a:srgbClr val="FDEAD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05097" y="2163336"/>
            <a:ext cx="3776383" cy="0"/>
          </a:xfrm>
          <a:prstGeom prst="line">
            <a:avLst/>
          </a:prstGeom>
          <a:ln w="38100">
            <a:solidFill>
              <a:srgbClr val="FDEA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96956" y="4995173"/>
            <a:ext cx="78074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작성된 </a:t>
            </a:r>
            <a:r>
              <a:rPr lang="ko-KR" altLang="en-US" sz="28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소스코드와 </a:t>
            </a:r>
            <a:r>
              <a:rPr lang="ko-KR" altLang="en-US" sz="2800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변경점을</a:t>
            </a:r>
            <a:r>
              <a:rPr lang="ko-KR" altLang="en-US" sz="28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확인하고 </a:t>
            </a:r>
            <a:endParaRPr lang="en-US" altLang="ko-KR" sz="28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ko-KR" altLang="en-US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수정하는 </a:t>
            </a:r>
            <a:r>
              <a:rPr lang="ko-KR" altLang="en-US" sz="28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과정을 도와주는 시스템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755576" y="4221088"/>
            <a:ext cx="2232248" cy="0"/>
          </a:xfrm>
          <a:prstGeom prst="line">
            <a:avLst/>
          </a:prstGeom>
          <a:ln w="38100">
            <a:solidFill>
              <a:srgbClr val="FDEA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" name="_x331861848" descr="EMB0000077c2c0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754" y="1805339"/>
            <a:ext cx="4550718" cy="366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115616" y="1916832"/>
            <a:ext cx="466845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 dirty="0" smtClean="0">
                <a:ln w="25400">
                  <a:solidFill>
                    <a:schemeClr val="tx1"/>
                  </a:solidFill>
                </a:ln>
                <a:solidFill>
                  <a:srgbClr val="FF0000"/>
                </a:solidFill>
                <a:latin typeface="KBIZ한마음고딕 B" pitchFamily="18" charset="-127"/>
                <a:ea typeface="KBIZ한마음고딕 B" pitchFamily="18" charset="-127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416501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3" cstate="print"/>
          <a:srcRect l="15341" t="12593" r="10511" b="5550"/>
          <a:stretch>
            <a:fillRect/>
          </a:stretch>
        </p:blipFill>
        <p:spPr bwMode="auto">
          <a:xfrm>
            <a:off x="71406" y="71414"/>
            <a:ext cx="584326" cy="785818"/>
          </a:xfrm>
          <a:prstGeom prst="rect">
            <a:avLst/>
          </a:prstGeom>
          <a:noFill/>
        </p:spPr>
      </p:pic>
      <p:sp>
        <p:nvSpPr>
          <p:cNvPr id="4" name="타원 3"/>
          <p:cNvSpPr/>
          <p:nvPr/>
        </p:nvSpPr>
        <p:spPr>
          <a:xfrm>
            <a:off x="7929586" y="6000768"/>
            <a:ext cx="642942" cy="642942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561226" y="5842362"/>
            <a:ext cx="587034" cy="5870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 descr="C:\Users\Administrator\Desktop\K'.png"/>
          <p:cNvPicPr>
            <a:picLocks noChangeAspect="1" noChangeArrowheads="1"/>
          </p:cNvPicPr>
          <p:nvPr/>
        </p:nvPicPr>
        <p:blipFill>
          <a:blip r:embed="rId4" cstate="print"/>
          <a:srcRect l="7813" t="23438" b="18749"/>
          <a:stretch>
            <a:fillRect/>
          </a:stretch>
        </p:blipFill>
        <p:spPr bwMode="auto">
          <a:xfrm>
            <a:off x="7286644" y="5357826"/>
            <a:ext cx="1425642" cy="810191"/>
          </a:xfrm>
          <a:prstGeom prst="rect">
            <a:avLst/>
          </a:prstGeom>
          <a:noFill/>
        </p:spPr>
      </p:pic>
      <p:pic>
        <p:nvPicPr>
          <p:cNvPr id="7" name="Picture 4" descr="C:\Users\Administrator\Desktop\A.png"/>
          <p:cNvPicPr>
            <a:picLocks noChangeAspect="1" noChangeArrowheads="1"/>
          </p:cNvPicPr>
          <p:nvPr/>
        </p:nvPicPr>
        <p:blipFill>
          <a:blip r:embed="rId5" cstate="print"/>
          <a:srcRect l="18750" t="24757" r="26979" b="40868"/>
          <a:stretch>
            <a:fillRect/>
          </a:stretch>
        </p:blipFill>
        <p:spPr bwMode="auto">
          <a:xfrm flipH="1">
            <a:off x="8061292" y="5643578"/>
            <a:ext cx="1082740" cy="782712"/>
          </a:xfrm>
          <a:prstGeom prst="rect">
            <a:avLst/>
          </a:prstGeom>
          <a:noFill/>
        </p:spPr>
      </p:pic>
      <p:pic>
        <p:nvPicPr>
          <p:cNvPr id="8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3" cstate="print"/>
          <a:srcRect l="15341" t="12593" r="10511" b="5550"/>
          <a:stretch>
            <a:fillRect/>
          </a:stretch>
        </p:blipFill>
        <p:spPr bwMode="auto">
          <a:xfrm>
            <a:off x="7643834" y="5482066"/>
            <a:ext cx="810666" cy="1090206"/>
          </a:xfrm>
          <a:prstGeom prst="rect">
            <a:avLst/>
          </a:prstGeom>
          <a:noFill/>
        </p:spPr>
      </p:pic>
      <p:sp>
        <p:nvSpPr>
          <p:cNvPr id="9" name="타원 8"/>
          <p:cNvSpPr/>
          <p:nvPr/>
        </p:nvSpPr>
        <p:spPr>
          <a:xfrm>
            <a:off x="8347044" y="6429396"/>
            <a:ext cx="195678" cy="19567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704234" y="6000768"/>
            <a:ext cx="111816" cy="111816"/>
            <a:chOff x="1285853" y="1000108"/>
            <a:chExt cx="285752" cy="28575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405869" y="1000108"/>
              <a:ext cx="45719" cy="28575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16200000">
              <a:off x="1405869" y="1000108"/>
              <a:ext cx="45719" cy="28575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572396" y="6500834"/>
            <a:ext cx="111816" cy="111816"/>
            <a:chOff x="1285853" y="1000108"/>
            <a:chExt cx="285752" cy="285752"/>
          </a:xfrm>
          <a:solidFill>
            <a:schemeClr val="accent3"/>
          </a:solidFill>
        </p:grpSpPr>
        <p:sp>
          <p:nvSpPr>
            <p:cNvPr id="14" name="모서리가 둥근 직사각형 13"/>
            <p:cNvSpPr/>
            <p:nvPr/>
          </p:nvSpPr>
          <p:spPr>
            <a:xfrm>
              <a:off x="1405869" y="1000108"/>
              <a:ext cx="45719" cy="28575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 rot="16200000">
              <a:off x="1405869" y="1000108"/>
              <a:ext cx="45719" cy="28575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55732" y="188640"/>
            <a:ext cx="15290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Github</a:t>
            </a:r>
            <a:endParaRPr lang="en-US" altLang="ko-KR" sz="32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</a:t>
            </a:r>
            <a:r>
              <a:rPr lang="en-US" altLang="ko-KR" sz="3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git</a:t>
            </a:r>
            <a:endParaRPr lang="en-US" altLang="ko-KR" sz="32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3775" y="1556792"/>
            <a:ext cx="852071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6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왜 하필 </a:t>
            </a:r>
            <a:r>
              <a:rPr lang="en-US" altLang="ko-KR" sz="36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Git</a:t>
            </a:r>
            <a:r>
              <a:rPr lang="ko-KR" altLang="en-US" sz="36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인가</a:t>
            </a:r>
            <a:r>
              <a:rPr lang="en-US" altLang="ko-KR" sz="36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</a:t>
            </a:r>
            <a:r>
              <a:rPr lang="en-US" altLang="ko-KR" sz="36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?!</a:t>
            </a:r>
          </a:p>
          <a:p>
            <a:pPr fontAlgn="base"/>
            <a:endParaRPr lang="en-US" altLang="ko-KR" sz="28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 </a:t>
            </a:r>
            <a:r>
              <a:rPr lang="ko-KR" altLang="en-US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소스코드가 변경된 이력을 쉽게 확인 가능</a:t>
            </a:r>
            <a:endParaRPr lang="en-US" altLang="ko-KR" sz="28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en-US" altLang="ko-KR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 </a:t>
            </a:r>
            <a:r>
              <a:rPr lang="ko-KR" altLang="en-US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특정 시점에 저장된 버전과 비교도 가능하고 </a:t>
            </a:r>
            <a:endParaRPr lang="en-US" altLang="ko-KR" sz="28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ko-KR" altLang="en-US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특정 시점으로 되돌아 갈 수도 있음</a:t>
            </a:r>
            <a:endParaRPr lang="en-US" altLang="ko-KR" sz="28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&gt; </a:t>
            </a:r>
            <a:r>
              <a:rPr lang="ko-KR" altLang="en-US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업데이트 이력이 저장되어 백업용 복사본이 </a:t>
            </a:r>
            <a:r>
              <a:rPr lang="ko-KR" altLang="en-US" sz="28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필요없음</a:t>
            </a:r>
            <a:endParaRPr lang="en-US" altLang="ko-KR" sz="28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23287" y="4923165"/>
            <a:ext cx="78074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-&gt; Git </a:t>
            </a:r>
            <a:r>
              <a:rPr lang="ko-KR" altLang="en-US" sz="32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서비스를 제공하는 많은 </a:t>
            </a:r>
            <a:r>
              <a:rPr lang="ko-KR" altLang="en-US" sz="32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서버중</a:t>
            </a:r>
            <a:r>
              <a:rPr lang="ko-KR" altLang="en-US" sz="32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</a:t>
            </a:r>
            <a:endParaRPr lang="en-US" altLang="ko-KR" sz="32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ko-KR" altLang="en-US" sz="32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가장 대중적인 서버가 </a:t>
            </a:r>
            <a:r>
              <a:rPr lang="en-US" altLang="ko-KR" sz="3200" b="1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Github</a:t>
            </a:r>
            <a:r>
              <a:rPr lang="en-US" altLang="ko-KR" sz="32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</a:t>
            </a:r>
            <a:r>
              <a:rPr lang="ko-KR" altLang="en-US" sz="32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이다</a:t>
            </a:r>
            <a:r>
              <a:rPr lang="en-US" altLang="ko-KR" sz="32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.</a:t>
            </a:r>
            <a:endParaRPr lang="ko-KR" altLang="en-US" sz="32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380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2" cstate="print"/>
          <a:srcRect l="15341" t="12593" r="10511" b="5550"/>
          <a:stretch>
            <a:fillRect/>
          </a:stretch>
        </p:blipFill>
        <p:spPr bwMode="auto">
          <a:xfrm>
            <a:off x="71406" y="71414"/>
            <a:ext cx="584326" cy="785818"/>
          </a:xfrm>
          <a:prstGeom prst="rect">
            <a:avLst/>
          </a:prstGeom>
          <a:noFill/>
        </p:spPr>
      </p:pic>
      <p:sp>
        <p:nvSpPr>
          <p:cNvPr id="4" name="타원 3"/>
          <p:cNvSpPr/>
          <p:nvPr/>
        </p:nvSpPr>
        <p:spPr>
          <a:xfrm>
            <a:off x="7929586" y="6000768"/>
            <a:ext cx="642942" cy="642942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561226" y="5842362"/>
            <a:ext cx="587034" cy="5870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 descr="C:\Users\Administrator\Desktop\K'.png"/>
          <p:cNvPicPr>
            <a:picLocks noChangeAspect="1" noChangeArrowheads="1"/>
          </p:cNvPicPr>
          <p:nvPr/>
        </p:nvPicPr>
        <p:blipFill>
          <a:blip r:embed="rId3" cstate="print"/>
          <a:srcRect l="7813" t="23438" b="18749"/>
          <a:stretch>
            <a:fillRect/>
          </a:stretch>
        </p:blipFill>
        <p:spPr bwMode="auto">
          <a:xfrm>
            <a:off x="7286644" y="5357826"/>
            <a:ext cx="1425642" cy="810191"/>
          </a:xfrm>
          <a:prstGeom prst="rect">
            <a:avLst/>
          </a:prstGeom>
          <a:noFill/>
        </p:spPr>
      </p:pic>
      <p:pic>
        <p:nvPicPr>
          <p:cNvPr id="7" name="Picture 4" descr="C:\Users\Administrator\Desktop\A.png"/>
          <p:cNvPicPr>
            <a:picLocks noChangeAspect="1" noChangeArrowheads="1"/>
          </p:cNvPicPr>
          <p:nvPr/>
        </p:nvPicPr>
        <p:blipFill>
          <a:blip r:embed="rId4" cstate="print"/>
          <a:srcRect l="18750" t="24757" r="26979" b="40868"/>
          <a:stretch>
            <a:fillRect/>
          </a:stretch>
        </p:blipFill>
        <p:spPr bwMode="auto">
          <a:xfrm flipH="1">
            <a:off x="8061292" y="5643578"/>
            <a:ext cx="1082740" cy="782712"/>
          </a:xfrm>
          <a:prstGeom prst="rect">
            <a:avLst/>
          </a:prstGeom>
          <a:noFill/>
        </p:spPr>
      </p:pic>
      <p:pic>
        <p:nvPicPr>
          <p:cNvPr id="8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2" cstate="print"/>
          <a:srcRect l="15341" t="12593" r="10511" b="5550"/>
          <a:stretch>
            <a:fillRect/>
          </a:stretch>
        </p:blipFill>
        <p:spPr bwMode="auto">
          <a:xfrm>
            <a:off x="7643834" y="5482066"/>
            <a:ext cx="810666" cy="1090206"/>
          </a:xfrm>
          <a:prstGeom prst="rect">
            <a:avLst/>
          </a:prstGeom>
          <a:noFill/>
        </p:spPr>
      </p:pic>
      <p:sp>
        <p:nvSpPr>
          <p:cNvPr id="9" name="타원 8"/>
          <p:cNvSpPr/>
          <p:nvPr/>
        </p:nvSpPr>
        <p:spPr>
          <a:xfrm>
            <a:off x="8347044" y="6429396"/>
            <a:ext cx="195678" cy="19567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704234" y="6000768"/>
            <a:ext cx="111816" cy="111816"/>
            <a:chOff x="1285853" y="1000108"/>
            <a:chExt cx="285752" cy="28575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405869" y="1000108"/>
              <a:ext cx="45719" cy="28575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16200000">
              <a:off x="1405869" y="1000108"/>
              <a:ext cx="45719" cy="28575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572396" y="6500834"/>
            <a:ext cx="111816" cy="111816"/>
            <a:chOff x="1285853" y="1000108"/>
            <a:chExt cx="285752" cy="285752"/>
          </a:xfrm>
          <a:solidFill>
            <a:schemeClr val="accent3"/>
          </a:solidFill>
        </p:grpSpPr>
        <p:sp>
          <p:nvSpPr>
            <p:cNvPr id="14" name="모서리가 둥근 직사각형 13"/>
            <p:cNvSpPr/>
            <p:nvPr/>
          </p:nvSpPr>
          <p:spPr>
            <a:xfrm>
              <a:off x="1405869" y="1000108"/>
              <a:ext cx="45719" cy="28575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 rot="16200000">
              <a:off x="1405869" y="1000108"/>
              <a:ext cx="45719" cy="28575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55732" y="188640"/>
            <a:ext cx="26405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Github</a:t>
            </a:r>
            <a:endParaRPr lang="en-US" altLang="ko-KR" sz="32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repository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91680" y="2375009"/>
            <a:ext cx="539923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Repository</a:t>
            </a:r>
            <a:r>
              <a:rPr lang="ko-KR" alt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란 무엇인가</a:t>
            </a:r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?</a:t>
            </a:r>
          </a:p>
          <a:p>
            <a:endParaRPr lang="en-US" altLang="ko-KR" sz="3200" dirty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	-</a:t>
            </a:r>
            <a:r>
              <a:rPr lang="ko-KR" alt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원격저장소와 로컬저장소</a:t>
            </a:r>
            <a:endParaRPr lang="en-US" altLang="ko-KR" sz="32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endParaRPr lang="en-US" altLang="ko-KR" sz="32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2" cstate="print"/>
          <a:srcRect l="15341" t="12593" r="10511" b="5550"/>
          <a:stretch>
            <a:fillRect/>
          </a:stretch>
        </p:blipFill>
        <p:spPr bwMode="auto">
          <a:xfrm>
            <a:off x="71406" y="71414"/>
            <a:ext cx="584326" cy="785818"/>
          </a:xfrm>
          <a:prstGeom prst="rect">
            <a:avLst/>
          </a:prstGeom>
          <a:noFill/>
        </p:spPr>
      </p:pic>
      <p:sp>
        <p:nvSpPr>
          <p:cNvPr id="4" name="타원 3"/>
          <p:cNvSpPr/>
          <p:nvPr/>
        </p:nvSpPr>
        <p:spPr>
          <a:xfrm>
            <a:off x="7929586" y="6000768"/>
            <a:ext cx="642942" cy="642942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561226" y="5842362"/>
            <a:ext cx="587034" cy="5870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 descr="C:\Users\Administrator\Desktop\K'.png"/>
          <p:cNvPicPr>
            <a:picLocks noChangeAspect="1" noChangeArrowheads="1"/>
          </p:cNvPicPr>
          <p:nvPr/>
        </p:nvPicPr>
        <p:blipFill>
          <a:blip r:embed="rId3" cstate="print"/>
          <a:srcRect l="7813" t="23438" b="18749"/>
          <a:stretch>
            <a:fillRect/>
          </a:stretch>
        </p:blipFill>
        <p:spPr bwMode="auto">
          <a:xfrm>
            <a:off x="7286644" y="5357826"/>
            <a:ext cx="1425642" cy="810191"/>
          </a:xfrm>
          <a:prstGeom prst="rect">
            <a:avLst/>
          </a:prstGeom>
          <a:noFill/>
        </p:spPr>
      </p:pic>
      <p:pic>
        <p:nvPicPr>
          <p:cNvPr id="7" name="Picture 4" descr="C:\Users\Administrator\Desktop\A.png"/>
          <p:cNvPicPr>
            <a:picLocks noChangeAspect="1" noChangeArrowheads="1"/>
          </p:cNvPicPr>
          <p:nvPr/>
        </p:nvPicPr>
        <p:blipFill>
          <a:blip r:embed="rId4" cstate="print"/>
          <a:srcRect l="18750" t="24757" r="26979" b="40868"/>
          <a:stretch>
            <a:fillRect/>
          </a:stretch>
        </p:blipFill>
        <p:spPr bwMode="auto">
          <a:xfrm flipH="1">
            <a:off x="8061292" y="5643578"/>
            <a:ext cx="1082740" cy="782712"/>
          </a:xfrm>
          <a:prstGeom prst="rect">
            <a:avLst/>
          </a:prstGeom>
          <a:noFill/>
        </p:spPr>
      </p:pic>
      <p:pic>
        <p:nvPicPr>
          <p:cNvPr id="8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2" cstate="print"/>
          <a:srcRect l="15341" t="12593" r="10511" b="5550"/>
          <a:stretch>
            <a:fillRect/>
          </a:stretch>
        </p:blipFill>
        <p:spPr bwMode="auto">
          <a:xfrm>
            <a:off x="7643834" y="5482066"/>
            <a:ext cx="810666" cy="1090206"/>
          </a:xfrm>
          <a:prstGeom prst="rect">
            <a:avLst/>
          </a:prstGeom>
          <a:noFill/>
        </p:spPr>
      </p:pic>
      <p:sp>
        <p:nvSpPr>
          <p:cNvPr id="9" name="타원 8"/>
          <p:cNvSpPr/>
          <p:nvPr/>
        </p:nvSpPr>
        <p:spPr>
          <a:xfrm>
            <a:off x="8347044" y="6429396"/>
            <a:ext cx="195678" cy="19567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704234" y="6000768"/>
            <a:ext cx="111816" cy="111816"/>
            <a:chOff x="1285853" y="1000108"/>
            <a:chExt cx="285752" cy="28575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405869" y="1000108"/>
              <a:ext cx="45719" cy="28575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16200000">
              <a:off x="1405869" y="1000108"/>
              <a:ext cx="45719" cy="28575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572396" y="6500834"/>
            <a:ext cx="111816" cy="111816"/>
            <a:chOff x="1285853" y="1000108"/>
            <a:chExt cx="285752" cy="285752"/>
          </a:xfrm>
          <a:solidFill>
            <a:schemeClr val="accent3"/>
          </a:solidFill>
        </p:grpSpPr>
        <p:sp>
          <p:nvSpPr>
            <p:cNvPr id="14" name="모서리가 둥근 직사각형 13"/>
            <p:cNvSpPr/>
            <p:nvPr/>
          </p:nvSpPr>
          <p:spPr>
            <a:xfrm>
              <a:off x="1405869" y="1000108"/>
              <a:ext cx="45719" cy="28575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 rot="16200000">
              <a:off x="1405869" y="1000108"/>
              <a:ext cx="45719" cy="28575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55732" y="188640"/>
            <a:ext cx="42253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Github</a:t>
            </a:r>
            <a:endParaRPr lang="en-US" altLang="ko-KR" sz="32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</a:t>
            </a:r>
            <a:r>
              <a:rPr lang="ko-KR" alt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콘솔로 </a:t>
            </a:r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Git </a:t>
            </a:r>
            <a:r>
              <a:rPr lang="ko-KR" alt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이용해보기</a:t>
            </a:r>
            <a:endParaRPr lang="en-US" altLang="ko-KR" sz="32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903" y="1412776"/>
            <a:ext cx="7229736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http://git-scm.com/ </a:t>
            </a:r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에서 설치파일 다운로드</a:t>
            </a:r>
            <a:endParaRPr lang="en-US" altLang="ko-KR" sz="28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endParaRPr lang="en-US" altLang="ko-KR" sz="3200" dirty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Windows</a:t>
            </a:r>
          </a:p>
          <a:p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시작메뉴 </a:t>
            </a:r>
            <a:r>
              <a:rPr lang="en-US" altLang="ko-KR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&gt; </a:t>
            </a:r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모든 프로그램 </a:t>
            </a:r>
            <a:r>
              <a:rPr lang="en-US" altLang="ko-KR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&gt; Git &gt; </a:t>
            </a:r>
            <a:r>
              <a:rPr lang="en-US" altLang="ko-KR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GitBash</a:t>
            </a:r>
            <a:endParaRPr lang="en-US" altLang="ko-KR" sz="28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ko-KR" alt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혹은</a:t>
            </a:r>
            <a:endParaRPr lang="en-US" altLang="ko-KR" sz="24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원하는 폴더 </a:t>
            </a:r>
            <a:r>
              <a:rPr lang="en-US" altLang="ko-KR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&gt; </a:t>
            </a:r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오른쪽클릭 </a:t>
            </a:r>
            <a:r>
              <a:rPr lang="en-US" altLang="ko-KR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&gt; </a:t>
            </a:r>
            <a:r>
              <a:rPr lang="en-US" altLang="ko-KR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GitBash</a:t>
            </a:r>
            <a:endParaRPr lang="en-US" altLang="ko-KR" sz="28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endParaRPr lang="en-US" altLang="ko-KR" sz="28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Mac</a:t>
            </a:r>
          </a:p>
          <a:p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터미널 </a:t>
            </a:r>
            <a:r>
              <a:rPr lang="en-US" altLang="ko-KR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&gt; version &gt; Git</a:t>
            </a:r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버전 확인 </a:t>
            </a:r>
            <a:endParaRPr lang="en-US" altLang="ko-KR" sz="2800" dirty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$ </a:t>
            </a:r>
            <a:r>
              <a:rPr lang="en-US" altLang="ko-KR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git</a:t>
            </a:r>
            <a:r>
              <a:rPr lang="en-US" altLang="ko-KR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 --version</a:t>
            </a:r>
          </a:p>
        </p:txBody>
      </p:sp>
    </p:spTree>
    <p:extLst>
      <p:ext uri="{BB962C8B-B14F-4D97-AF65-F5344CB8AC3E}">
        <p14:creationId xmlns:p14="http://schemas.microsoft.com/office/powerpoint/2010/main" val="2638500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3" cstate="print"/>
          <a:srcRect l="15341" t="12593" r="10511" b="5550"/>
          <a:stretch>
            <a:fillRect/>
          </a:stretch>
        </p:blipFill>
        <p:spPr bwMode="auto">
          <a:xfrm>
            <a:off x="71406" y="71414"/>
            <a:ext cx="584326" cy="785818"/>
          </a:xfrm>
          <a:prstGeom prst="rect">
            <a:avLst/>
          </a:prstGeom>
          <a:noFill/>
        </p:spPr>
      </p:pic>
      <p:sp>
        <p:nvSpPr>
          <p:cNvPr id="4" name="타원 3"/>
          <p:cNvSpPr/>
          <p:nvPr/>
        </p:nvSpPr>
        <p:spPr>
          <a:xfrm>
            <a:off x="7929586" y="6000768"/>
            <a:ext cx="642942" cy="642942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561226" y="5842362"/>
            <a:ext cx="587034" cy="5870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 descr="C:\Users\Administrator\Desktop\K'.png"/>
          <p:cNvPicPr>
            <a:picLocks noChangeAspect="1" noChangeArrowheads="1"/>
          </p:cNvPicPr>
          <p:nvPr/>
        </p:nvPicPr>
        <p:blipFill>
          <a:blip r:embed="rId4" cstate="print"/>
          <a:srcRect l="7813" t="23438" b="18749"/>
          <a:stretch>
            <a:fillRect/>
          </a:stretch>
        </p:blipFill>
        <p:spPr bwMode="auto">
          <a:xfrm>
            <a:off x="7286644" y="5357826"/>
            <a:ext cx="1425642" cy="810191"/>
          </a:xfrm>
          <a:prstGeom prst="rect">
            <a:avLst/>
          </a:prstGeom>
          <a:noFill/>
        </p:spPr>
      </p:pic>
      <p:pic>
        <p:nvPicPr>
          <p:cNvPr id="7" name="Picture 4" descr="C:\Users\Administrator\Desktop\A.png"/>
          <p:cNvPicPr>
            <a:picLocks noChangeAspect="1" noChangeArrowheads="1"/>
          </p:cNvPicPr>
          <p:nvPr/>
        </p:nvPicPr>
        <p:blipFill>
          <a:blip r:embed="rId5" cstate="print"/>
          <a:srcRect l="18750" t="24757" r="26979" b="40868"/>
          <a:stretch>
            <a:fillRect/>
          </a:stretch>
        </p:blipFill>
        <p:spPr bwMode="auto">
          <a:xfrm flipH="1">
            <a:off x="8061292" y="5643578"/>
            <a:ext cx="1082740" cy="782712"/>
          </a:xfrm>
          <a:prstGeom prst="rect">
            <a:avLst/>
          </a:prstGeom>
          <a:noFill/>
        </p:spPr>
      </p:pic>
      <p:pic>
        <p:nvPicPr>
          <p:cNvPr id="8" name="Picture 3" descr="C:\Users\Administrator\Desktop\Untitled-4.png"/>
          <p:cNvPicPr>
            <a:picLocks noChangeAspect="1" noChangeArrowheads="1"/>
          </p:cNvPicPr>
          <p:nvPr/>
        </p:nvPicPr>
        <p:blipFill>
          <a:blip r:embed="rId3" cstate="print"/>
          <a:srcRect l="15341" t="12593" r="10511" b="5550"/>
          <a:stretch>
            <a:fillRect/>
          </a:stretch>
        </p:blipFill>
        <p:spPr bwMode="auto">
          <a:xfrm>
            <a:off x="7643834" y="5482066"/>
            <a:ext cx="810666" cy="1090206"/>
          </a:xfrm>
          <a:prstGeom prst="rect">
            <a:avLst/>
          </a:prstGeom>
          <a:noFill/>
        </p:spPr>
      </p:pic>
      <p:sp>
        <p:nvSpPr>
          <p:cNvPr id="9" name="타원 8"/>
          <p:cNvSpPr/>
          <p:nvPr/>
        </p:nvSpPr>
        <p:spPr>
          <a:xfrm>
            <a:off x="8347044" y="6429396"/>
            <a:ext cx="195678" cy="19567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704234" y="6000768"/>
            <a:ext cx="111816" cy="111816"/>
            <a:chOff x="1285853" y="1000108"/>
            <a:chExt cx="285752" cy="28575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405869" y="1000108"/>
              <a:ext cx="45719" cy="28575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16200000">
              <a:off x="1405869" y="1000108"/>
              <a:ext cx="45719" cy="28575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572396" y="6500834"/>
            <a:ext cx="111816" cy="111816"/>
            <a:chOff x="1285853" y="1000108"/>
            <a:chExt cx="285752" cy="285752"/>
          </a:xfrm>
          <a:solidFill>
            <a:schemeClr val="accent3"/>
          </a:solidFill>
        </p:grpSpPr>
        <p:sp>
          <p:nvSpPr>
            <p:cNvPr id="14" name="모서리가 둥근 직사각형 13"/>
            <p:cNvSpPr/>
            <p:nvPr/>
          </p:nvSpPr>
          <p:spPr>
            <a:xfrm>
              <a:off x="1405869" y="1000108"/>
              <a:ext cx="45719" cy="28575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 rot="16200000">
              <a:off x="1405869" y="1000108"/>
              <a:ext cx="45719" cy="28575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55732" y="188640"/>
            <a:ext cx="42253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Github</a:t>
            </a:r>
            <a:endParaRPr lang="en-US" altLang="ko-KR" sz="32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r>
              <a:rPr lang="en-US" altLang="ko-KR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- </a:t>
            </a:r>
            <a:r>
              <a:rPr lang="ko-KR" alt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콘솔로 </a:t>
            </a:r>
            <a:r>
              <a:rPr lang="en-US" altLang="ko-KR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Git </a:t>
            </a:r>
            <a:r>
              <a:rPr lang="ko-KR" alt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이용해보기</a:t>
            </a:r>
            <a:endParaRPr lang="en-US" altLang="ko-KR" sz="3200" dirty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536" y="1911603"/>
            <a:ext cx="782047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본인의</a:t>
            </a:r>
            <a:r>
              <a:rPr lang="ko-KR" altLang="en-US" sz="2800" dirty="0"/>
              <a:t> </a:t>
            </a:r>
            <a:r>
              <a:rPr lang="ko-KR" alt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사용자명과</a:t>
            </a:r>
            <a:r>
              <a:rPr lang="ko-KR" altLang="en-US" sz="2800" dirty="0"/>
              <a:t> </a:t>
            </a:r>
            <a:r>
              <a:rPr lang="ko-KR" alt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메일주소</a:t>
            </a:r>
            <a:r>
              <a:rPr lang="ko-KR" altLang="en-US" sz="2800" dirty="0"/>
              <a:t> </a:t>
            </a:r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입력</a:t>
            </a:r>
            <a:endParaRPr lang="ko-KR" altLang="en-US" sz="2800" dirty="0"/>
          </a:p>
          <a:p>
            <a:pPr fontAlgn="base"/>
            <a:r>
              <a:rPr lang="en-US" altLang="ko-KR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$ </a:t>
            </a:r>
            <a:r>
              <a:rPr lang="en-US" altLang="ko-KR" sz="28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git</a:t>
            </a:r>
            <a:r>
              <a:rPr lang="en-US" altLang="ko-KR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 </a:t>
            </a:r>
            <a:r>
              <a:rPr lang="en-US" altLang="ko-KR" sz="28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config</a:t>
            </a:r>
            <a:r>
              <a:rPr lang="en-US" altLang="ko-KR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 --global user.name "&lt;</a:t>
            </a:r>
            <a:r>
              <a:rPr lang="ko-KR" alt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사용자명</a:t>
            </a:r>
            <a:r>
              <a:rPr lang="en-US" altLang="ko-KR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&gt;"</a:t>
            </a:r>
            <a:endParaRPr lang="ko-KR" altLang="en-US" sz="2800" dirty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en-US" altLang="ko-KR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$ </a:t>
            </a:r>
            <a:r>
              <a:rPr lang="en-US" altLang="ko-KR" sz="28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git</a:t>
            </a:r>
            <a:r>
              <a:rPr lang="en-US" altLang="ko-KR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 </a:t>
            </a:r>
            <a:r>
              <a:rPr lang="en-US" altLang="ko-KR" sz="28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config</a:t>
            </a:r>
            <a:r>
              <a:rPr lang="en-US" altLang="ko-KR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 --global </a:t>
            </a:r>
            <a:r>
              <a:rPr lang="en-US" altLang="ko-KR" sz="28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user.email</a:t>
            </a:r>
            <a:r>
              <a:rPr lang="en-US" altLang="ko-KR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 "&lt;</a:t>
            </a:r>
            <a:r>
              <a:rPr lang="ko-KR" alt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메일 주소</a:t>
            </a:r>
            <a:r>
              <a:rPr lang="en-US" altLang="ko-KR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&gt;“</a:t>
            </a:r>
            <a:endParaRPr lang="ko-KR" altLang="en-US" sz="2800" dirty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endParaRPr lang="en-US" altLang="ko-KR" sz="32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480" y="3429000"/>
            <a:ext cx="48910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로컬 저장소 만들기</a:t>
            </a:r>
            <a:endParaRPr lang="ko-KR" altLang="en-US" sz="2800" dirty="0"/>
          </a:p>
          <a:p>
            <a:pPr marL="514350" indent="-514350" fontAlgn="base">
              <a:buAutoNum type="arabicPeriod"/>
            </a:pPr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직접 원하는 곳에 폴더 만들기</a:t>
            </a:r>
            <a:endParaRPr lang="en-US" altLang="ko-KR" sz="28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marL="514350" indent="-514350" fontAlgn="base">
              <a:buAutoNum type="arabicPeriod"/>
            </a:pPr>
            <a:r>
              <a:rPr lang="ko-KR" alt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쉘코드</a:t>
            </a:r>
            <a:r>
              <a:rPr lang="ko-KR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BIZ한마음고딕 M" pitchFamily="18" charset="-127"/>
                <a:ea typeface="KBIZ한마음고딕 M" pitchFamily="18" charset="-127"/>
              </a:rPr>
              <a:t> 이용하기</a:t>
            </a:r>
            <a:endParaRPr lang="en-US" altLang="ko-KR" sz="28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endParaRPr lang="ko-KR" altLang="en-US" sz="2800" dirty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endParaRPr lang="en-US" altLang="ko-KR" sz="3200" dirty="0" smtClean="0">
              <a:solidFill>
                <a:schemeClr val="accent6">
                  <a:lumMod val="20000"/>
                  <a:lumOff val="80000"/>
                </a:schemeClr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94342" y="459167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it-IT" altLang="ko-KR" sz="2800" dirty="0">
                <a:solidFill>
                  <a:srgbClr val="FDEADA"/>
                </a:solidFill>
              </a:rPr>
              <a:t>$ mkdir tutorial</a:t>
            </a:r>
          </a:p>
          <a:p>
            <a:pPr fontAlgn="base"/>
            <a:r>
              <a:rPr lang="it-IT" altLang="ko-KR" sz="2800" dirty="0">
                <a:solidFill>
                  <a:srgbClr val="FDEADA"/>
                </a:solidFill>
              </a:rPr>
              <a:t>$ cd tutorial</a:t>
            </a:r>
          </a:p>
          <a:p>
            <a:pPr fontAlgn="base"/>
            <a:r>
              <a:rPr lang="it-IT" altLang="ko-KR" sz="2800" dirty="0">
                <a:solidFill>
                  <a:srgbClr val="FDEADA"/>
                </a:solidFill>
              </a:rPr>
              <a:t>$ git </a:t>
            </a:r>
            <a:r>
              <a:rPr lang="it-IT" altLang="ko-KR" sz="2800" dirty="0" smtClean="0">
                <a:solidFill>
                  <a:srgbClr val="FDEADA"/>
                </a:solidFill>
              </a:rPr>
              <a:t>init</a:t>
            </a:r>
          </a:p>
          <a:p>
            <a:pPr fontAlgn="base"/>
            <a:r>
              <a:rPr lang="it-IT" altLang="ko-KR" sz="2800" dirty="0" smtClean="0">
                <a:solidFill>
                  <a:srgbClr val="FDEADA"/>
                </a:solidFill>
              </a:rPr>
              <a:t>$ git status</a:t>
            </a:r>
            <a:endParaRPr lang="it-IT" altLang="ko-KR" sz="2800" dirty="0">
              <a:solidFill>
                <a:srgbClr val="FDEADA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563888" y="4458203"/>
            <a:ext cx="3367897" cy="2067141"/>
          </a:xfrm>
          <a:prstGeom prst="roundRect">
            <a:avLst/>
          </a:prstGeom>
          <a:noFill/>
          <a:ln w="53975">
            <a:solidFill>
              <a:srgbClr val="FDEAD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1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2576" y="1220554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8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Shell </a:t>
            </a:r>
            <a:r>
              <a:rPr lang="ko-KR" altLang="en-US" sz="28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명령어</a:t>
            </a:r>
          </a:p>
          <a:p>
            <a:pPr fontAlgn="base"/>
            <a:r>
              <a:rPr lang="en-US" altLang="ko-KR" sz="28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Git</a:t>
            </a:r>
            <a:r>
              <a:rPr lang="ko-KR" altLang="en-US" sz="28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은 기본적으로 </a:t>
            </a:r>
            <a:r>
              <a:rPr lang="en-US" altLang="ko-KR" sz="28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shell</a:t>
            </a:r>
            <a:r>
              <a:rPr lang="ko-KR" altLang="en-US" sz="28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에서 </a:t>
            </a:r>
            <a:r>
              <a:rPr lang="ko-KR" altLang="en-US" sz="28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실행</a:t>
            </a:r>
            <a:endParaRPr lang="ko-KR" altLang="en-US" sz="28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en-US" altLang="ko-KR" sz="2400" b="1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- </a:t>
            </a:r>
            <a:r>
              <a:rPr lang="en-US" altLang="ko-KR" sz="2400" b="1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ls</a:t>
            </a:r>
            <a:endParaRPr lang="ko-KR" altLang="en-US" sz="2400" b="1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현재 </a:t>
            </a:r>
            <a:r>
              <a:rPr lang="ko-KR" altLang="en-US" sz="2400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디렉토리에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있는 파일 및 </a:t>
            </a:r>
            <a:r>
              <a:rPr lang="ko-KR" altLang="en-US" sz="2400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디렉토리들을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</a:t>
            </a:r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출력</a:t>
            </a:r>
            <a:endParaRPr lang="ko-KR" altLang="en-US" sz="24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en-US" altLang="ko-KR" sz="2400" b="1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- </a:t>
            </a:r>
            <a:r>
              <a:rPr lang="en-US" altLang="ko-KR" sz="2400" b="1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pwd</a:t>
            </a:r>
            <a:r>
              <a:rPr lang="en-US" altLang="ko-KR" sz="2400" b="1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(Print Working Directory)</a:t>
            </a:r>
            <a:endParaRPr lang="ko-KR" altLang="en-US" sz="2400" b="1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현재 </a:t>
            </a:r>
            <a:r>
              <a:rPr lang="ko-KR" altLang="en-US" sz="2400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디렉토리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경로를 </a:t>
            </a:r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출력</a:t>
            </a:r>
            <a:endParaRPr lang="ko-KR" altLang="en-US" sz="24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en-US" altLang="ko-KR" sz="2400" b="1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- cd (Change Directory)</a:t>
            </a:r>
            <a:endParaRPr lang="ko-KR" altLang="en-US" sz="2400" b="1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현재 </a:t>
            </a:r>
            <a:r>
              <a:rPr lang="ko-KR" altLang="en-US" sz="2400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디렉토리를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</a:t>
            </a:r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변경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. 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이동할 경로를 </a:t>
            </a:r>
            <a:r>
              <a:rPr lang="ko-KR" altLang="en-US" sz="24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입력받음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.</a:t>
            </a:r>
          </a:p>
          <a:p>
            <a:pPr fontAlgn="base"/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.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은 현재 </a:t>
            </a:r>
            <a:r>
              <a:rPr lang="ko-KR" altLang="en-US" sz="2400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디렉토리</a:t>
            </a:r>
            <a:r>
              <a:rPr lang="en-US" altLang="ko-KR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, ..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은 상위 </a:t>
            </a:r>
            <a:r>
              <a:rPr lang="ko-KR" altLang="en-US" sz="2400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디렉토리를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</a:t>
            </a:r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의미</a:t>
            </a:r>
            <a:endParaRPr lang="en-US" altLang="ko-KR" sz="2400" dirty="0" smtClean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en-US" altLang="ko-KR" sz="2400" b="1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- </a:t>
            </a:r>
            <a:r>
              <a:rPr lang="en-US" altLang="ko-KR" sz="2400" b="1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touch</a:t>
            </a:r>
            <a:endParaRPr lang="ko-KR" altLang="en-US" sz="2400" b="1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파일을 </a:t>
            </a:r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생성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. 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파일 명을 </a:t>
            </a:r>
            <a:r>
              <a:rPr lang="ko-KR" altLang="en-US" sz="24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입력받음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.</a:t>
            </a:r>
          </a:p>
          <a:p>
            <a:pPr fontAlgn="base"/>
            <a:r>
              <a:rPr lang="en-US" altLang="ko-KR" sz="2400" b="1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- </a:t>
            </a:r>
            <a:r>
              <a:rPr lang="en-US" altLang="ko-KR" sz="2400" b="1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mkdir</a:t>
            </a:r>
            <a:r>
              <a:rPr lang="en-US" altLang="ko-KR" sz="2400" b="1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(</a:t>
            </a:r>
            <a:r>
              <a:rPr lang="en-US" altLang="ko-KR" sz="2400" b="1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MaKe</a:t>
            </a:r>
            <a:r>
              <a:rPr lang="en-US" altLang="ko-KR" sz="2400" b="1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</a:t>
            </a:r>
            <a:r>
              <a:rPr lang="en-US" altLang="ko-KR" sz="2400" b="1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DIRectory</a:t>
            </a:r>
            <a:r>
              <a:rPr lang="en-US" altLang="ko-KR" sz="2400" b="1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)</a:t>
            </a:r>
            <a:endParaRPr lang="ko-KR" altLang="en-US" sz="2400" b="1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  <a:p>
            <a:pPr fontAlgn="base"/>
            <a:r>
              <a:rPr lang="ko-KR" altLang="en-US" sz="2400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디렉토리를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</a:t>
            </a:r>
            <a:r>
              <a:rPr lang="ko-KR" altLang="en-US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생성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. </a:t>
            </a:r>
            <a:r>
              <a:rPr lang="ko-KR" altLang="en-US" sz="2400" dirty="0" err="1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디렉토리</a:t>
            </a:r>
            <a:r>
              <a:rPr lang="ko-KR" altLang="en-US" sz="2400" dirty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 명을 </a:t>
            </a:r>
            <a:r>
              <a:rPr lang="ko-KR" altLang="en-US" sz="2400" dirty="0" err="1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입력받음</a:t>
            </a:r>
            <a:r>
              <a:rPr lang="en-US" altLang="ko-KR" sz="24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.</a:t>
            </a:r>
            <a:endParaRPr lang="ko-KR" altLang="en-US" sz="24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86191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※</a:t>
            </a:r>
            <a:r>
              <a:rPr lang="ko-KR" altLang="en-US" sz="3600" dirty="0" smtClean="0">
                <a:solidFill>
                  <a:srgbClr val="FDEADA"/>
                </a:solidFill>
                <a:latin typeface="KBIZ한마음고딕 M" pitchFamily="18" charset="-127"/>
                <a:ea typeface="KBIZ한마음고딕 M" pitchFamily="18" charset="-127"/>
              </a:rPr>
              <a:t>참고 </a:t>
            </a:r>
            <a:endParaRPr lang="ko-KR" altLang="en-US" sz="3600" dirty="0">
              <a:solidFill>
                <a:srgbClr val="FDEADA"/>
              </a:solidFill>
              <a:latin typeface="KBIZ한마음고딕 M" pitchFamily="18" charset="-127"/>
              <a:ea typeface="KBIZ한마음고딕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01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1051</Words>
  <Application>Microsoft Office PowerPoint</Application>
  <PresentationFormat>화면 슬라이드 쇼(4:3)</PresentationFormat>
  <Paragraphs>289</Paragraphs>
  <Slides>27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굴림</vt:lpstr>
      <vt:lpstr>Arial</vt:lpstr>
      <vt:lpstr>KBIZ한마음고딕 B</vt:lpstr>
      <vt:lpstr>KBIZ한마음고딕 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김다빈</cp:lastModifiedBy>
  <cp:revision>35</cp:revision>
  <dcterms:created xsi:type="dcterms:W3CDTF">2014-12-02T07:35:44Z</dcterms:created>
  <dcterms:modified xsi:type="dcterms:W3CDTF">2015-10-17T07:11:46Z</dcterms:modified>
</cp:coreProperties>
</file>