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339933"/>
    <a:srgbClr val="FF6600"/>
    <a:srgbClr val="3BE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43BB-12D8-4189-B5F1-DEEE92184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3E8F6-4611-4CD2-8ED1-9AA94F7E7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407EA-5AF8-4FB9-8DFA-2A1D4A60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242B-D227-4839-9099-4057A8BB176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564F5-B5CB-418A-974E-A30956DD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45E7E-204B-44AD-964D-E74C813D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B80-B1B7-42DA-9C75-8A88C729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0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E8A9-7608-4203-9391-8AD01847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B3683-AFC6-45AE-AF2E-85ADB0C60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C8BB-0D90-4B14-A46F-B6095830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242B-D227-4839-9099-4057A8BB176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22CE8-D7A7-40C4-9379-3961EF74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65DD2-65E4-4B62-87F7-06F72E68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B80-B1B7-42DA-9C75-8A88C729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9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58D15-6521-4219-808D-B00EF5D8B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151BB-07F0-42A5-86AD-CF102090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BFAFE-55A7-4888-BCBD-598C5B66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242B-D227-4839-9099-4057A8BB176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94312-E053-401D-A761-5FFD027D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08F8-4827-4BA9-905D-996A1061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B80-B1B7-42DA-9C75-8A88C729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2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F56B-6F0C-4404-A462-5036B8FE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6655-13C1-4953-9CB9-8E9E20D6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02291-4FB1-4D62-82E0-A9EA26D1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242B-D227-4839-9099-4057A8BB176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BE31-A0C9-4871-8A42-097AA38C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407B-CFEF-40E4-87F6-1BA4AC79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B80-B1B7-42DA-9C75-8A88C729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4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1115-DE62-497A-B83B-EC7C8ACD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AF12E-1ABC-4AED-9A20-7683DD169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1BC08-A473-4DD0-A549-385B9497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242B-D227-4839-9099-4057A8BB176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031A6-C05B-4492-AE8F-3F86D7D7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CC36C-04F9-41BF-B440-5A7FC875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B80-B1B7-42DA-9C75-8A88C729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1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CA37-6194-49EE-8424-917AFD29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EF3C-89EE-4E34-A77F-85D1BF907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D6DF8-D50C-4A55-8449-A0924B59B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AC4C0-965A-40BD-A0E2-E6B49914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242B-D227-4839-9099-4057A8BB176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6E67C-CBE4-445D-AE33-A6ABDC0A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78BF0-5271-4010-B285-64442B55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B80-B1B7-42DA-9C75-8A88C729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3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B3F7-0DC4-41AB-9269-E52FFC2F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3841-1943-4AEA-AEAE-BF71376D3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DA34A-FD5F-454B-B36D-282117EFE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6EE25-BD67-4ABF-9CAC-0F2B8DA08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DEAE3-A0F3-4E07-990C-2B3ED999E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6F046-6AE0-47E0-B1A4-BC2AD2F7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242B-D227-4839-9099-4057A8BB176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702613-6E90-49D6-9682-CFD7AF92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B5AC6B-2A0C-4212-A1D5-889EE104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B80-B1B7-42DA-9C75-8A88C729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1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B99-A8FA-420C-ABA6-EFE23532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03416-3260-4ACF-8C52-34BC6E57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242B-D227-4839-9099-4057A8BB176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AAF45-B74B-4E38-A6FA-DD669F1F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29F99-7104-4DF3-B7F4-E1884150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B80-B1B7-42DA-9C75-8A88C729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4DF01-FD6F-4B65-9543-3EDAD24E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242B-D227-4839-9099-4057A8BB176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6C4E1-13EC-4B81-99E9-28BB5FAE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0FBE7-D468-40A0-A470-B75B00D3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B80-B1B7-42DA-9C75-8A88C729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5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524B-2AB0-423C-AD85-4204F2C1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1AF7-6AA4-4DE7-95F2-7628C9B9D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3DD8A-8660-450C-802E-4A2B42EA5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29EB5-E0B1-45BD-AD69-08AEA2D6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242B-D227-4839-9099-4057A8BB176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15E2E-BEFE-4EC6-B9DB-5A2DA335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23D6-C8FD-4EB7-BC69-AE8EB7D3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B80-B1B7-42DA-9C75-8A88C729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7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3872-B332-4B14-94D0-B6F0FB6B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56DB7-EAC4-426A-A705-FCE853DE5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683AE-1604-4172-A96F-A040F136A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71CC0-01A5-4C59-A97A-D9BD5741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242B-D227-4839-9099-4057A8BB176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4A193-C9E9-45AF-BEFC-8C5B619C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EC4C8-0ECE-43DD-9EEE-27A0A671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9B80-B1B7-42DA-9C75-8A88C729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4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85BCB-B04B-44F2-AF24-10873063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8D0AC-DD44-4661-8D15-91F9C03E2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E8FED-0CBB-413E-9B10-DDC8571C0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F242B-D227-4839-9099-4057A8BB176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548E3-4B8C-4696-981F-0BCEB1996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03B47-2642-4DC1-96BD-147CC1C7E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C9B80-B1B7-42DA-9C75-8A88C729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7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sv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10.svg"/><Relationship Id="rId7" Type="http://schemas.openxmlformats.org/officeDocument/2006/relationships/image" Target="../media/image3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Relationship Id="rId9" Type="http://schemas.openxmlformats.org/officeDocument/2006/relationships/image" Target="../media/image4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F8D0-973E-40F4-A62C-ABFD601A1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Matematici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Aplicate</a:t>
            </a:r>
            <a:r>
              <a:rPr lang="en-US" b="1" dirty="0">
                <a:latin typeface="+mn-lt"/>
              </a:rPr>
              <a:t> </a:t>
            </a:r>
            <a:r>
              <a:rPr lang="ro-RO" b="1" dirty="0">
                <a:latin typeface="+mn-lt"/>
              </a:rPr>
              <a:t>în Artificial Neural Networks</a:t>
            </a:r>
            <a:endParaRPr lang="en-US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ED626-59C5-453C-816C-90581FBE2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939" y="3602038"/>
            <a:ext cx="9515061" cy="1377466"/>
          </a:xfrm>
        </p:spPr>
        <p:txBody>
          <a:bodyPr>
            <a:normAutofit/>
          </a:bodyPr>
          <a:lstStyle/>
          <a:p>
            <a:r>
              <a:rPr lang="ro-RO" dirty="0"/>
              <a:t>Experimente practice</a:t>
            </a:r>
          </a:p>
          <a:p>
            <a:r>
              <a:rPr lang="ro-RO" sz="3200" dirty="0"/>
              <a:t>LUCRARE DE LICENȚĂ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9B3AA-3961-40F7-96EE-CFF86B1C1EAA}"/>
              </a:ext>
            </a:extLst>
          </p:cNvPr>
          <p:cNvSpPr txBox="1"/>
          <p:nvPr/>
        </p:nvSpPr>
        <p:spPr>
          <a:xfrm>
            <a:off x="7013542" y="5357191"/>
            <a:ext cx="486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o-RO" dirty="0"/>
              <a:t> Coord. științific: </a:t>
            </a:r>
            <a:r>
              <a:rPr lang="ro-RO" b="1" dirty="0"/>
              <a:t>Prof. Dr. IONEL POPESCU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8CA9C-C629-4A1C-9672-DBD5B6D13923}"/>
              </a:ext>
            </a:extLst>
          </p:cNvPr>
          <p:cNvSpPr txBox="1"/>
          <p:nvPr/>
        </p:nvSpPr>
        <p:spPr>
          <a:xfrm>
            <a:off x="7013542" y="5825914"/>
            <a:ext cx="486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o-RO" dirty="0"/>
              <a:t> Absolvent: </a:t>
            </a:r>
            <a:r>
              <a:rPr lang="ro-RO" b="1" dirty="0"/>
              <a:t>LAVINIA FLORENTINA PIEPTEA</a:t>
            </a:r>
            <a:endParaRPr lang="en-US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EABCF67-8C11-43AD-8DBE-51C0EA4D936F}"/>
              </a:ext>
            </a:extLst>
          </p:cNvPr>
          <p:cNvSpPr txBox="1">
            <a:spLocks/>
          </p:cNvSpPr>
          <p:nvPr/>
        </p:nvSpPr>
        <p:spPr>
          <a:xfrm>
            <a:off x="884583" y="537474"/>
            <a:ext cx="9783417" cy="10428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UNIVERSITATEA DIN BUCUREȘTI, FACULTATEA DE MATEMATICĂ ȘI INFORMATICĂ</a:t>
            </a:r>
          </a:p>
          <a:p>
            <a:r>
              <a:rPr lang="ro-RO" dirty="0"/>
              <a:t>SPECIALIZAREA MATEMATICI APLICATE</a:t>
            </a:r>
          </a:p>
        </p:txBody>
      </p:sp>
    </p:spTree>
    <p:extLst>
      <p:ext uri="{BB962C8B-B14F-4D97-AF65-F5344CB8AC3E}">
        <p14:creationId xmlns:p14="http://schemas.microsoft.com/office/powerpoint/2010/main" val="418001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C69C-E0A1-4412-BB5F-7D49F02B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157" y="0"/>
            <a:ext cx="5062952" cy="2084076"/>
          </a:xfrm>
        </p:spPr>
        <p:txBody>
          <a:bodyPr/>
          <a:lstStyle/>
          <a:p>
            <a:pPr marL="571500" indent="-5715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o-RO" dirty="0"/>
              <a:t> </a:t>
            </a:r>
            <a:r>
              <a:rPr lang="ro-RO" u="sng" dirty="0"/>
              <a:t>Bibliografie</a:t>
            </a:r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17B1D-C8C6-431D-B29C-9FE2C92C1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91" y="166687"/>
            <a:ext cx="4772025" cy="6524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40FDB-2D4C-454A-AD94-3F9FE60AC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84076"/>
            <a:ext cx="5636109" cy="462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2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266AF-99E3-4CEE-B22D-630A93AF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71500" indent="-571500" algn="ctr">
              <a:buSzPct val="150000"/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Întrebări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ustomer review">
            <a:extLst>
              <a:ext uri="{FF2B5EF4-FFF2-40B4-BE49-F238E27FC236}">
                <a16:creationId xmlns:a16="http://schemas.microsoft.com/office/drawing/2014/main" id="{97CF480C-E7F7-4CD3-8294-1B4CDFE11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DB59EA-BB4E-4E28-B2DB-565A7C5E4A03}"/>
              </a:ext>
            </a:extLst>
          </p:cNvPr>
          <p:cNvSpPr txBox="1"/>
          <p:nvPr/>
        </p:nvSpPr>
        <p:spPr>
          <a:xfrm rot="482772">
            <a:off x="9810750" y="1244829"/>
            <a:ext cx="390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BE54F"/>
                </a:solidFill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9BE49-B54D-4736-8845-73572CB2743D}"/>
              </a:ext>
            </a:extLst>
          </p:cNvPr>
          <p:cNvSpPr txBox="1"/>
          <p:nvPr/>
        </p:nvSpPr>
        <p:spPr>
          <a:xfrm rot="482772">
            <a:off x="10175008" y="1561669"/>
            <a:ext cx="390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BD686-081E-4CD2-A9A5-3DA84AA6ABFC}"/>
              </a:ext>
            </a:extLst>
          </p:cNvPr>
          <p:cNvSpPr txBox="1"/>
          <p:nvPr/>
        </p:nvSpPr>
        <p:spPr>
          <a:xfrm rot="482772">
            <a:off x="9212226" y="1878510"/>
            <a:ext cx="390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140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CC2A2-9018-4077-B827-FB34E8BD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966" y="1057275"/>
            <a:ext cx="6743678" cy="4196823"/>
          </a:xfr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7200" b="1" kern="1200" dirty="0" err="1">
                <a:solidFill>
                  <a:srgbClr val="FF33CC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  <a:t>Vă</a:t>
            </a:r>
            <a:br>
              <a:rPr lang="en-US" sz="7200" b="1" kern="1200" dirty="0">
                <a:solidFill>
                  <a:srgbClr val="FF33CC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</a:br>
            <a:r>
              <a:rPr lang="en-US" sz="7200" b="1" kern="1200" dirty="0">
                <a:solidFill>
                  <a:srgbClr val="FF33CC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en-US" sz="7200" b="1" kern="1200" dirty="0" err="1">
                <a:solidFill>
                  <a:srgbClr val="FF33CC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  <a:t>mulțumesc</a:t>
            </a:r>
            <a:r>
              <a:rPr lang="en-US" sz="7200" b="1" kern="1200" dirty="0">
                <a:solidFill>
                  <a:srgbClr val="FF33CC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lapping hands">
            <a:extLst>
              <a:ext uri="{FF2B5EF4-FFF2-40B4-BE49-F238E27FC236}">
                <a16:creationId xmlns:a16="http://schemas.microsoft.com/office/drawing/2014/main" id="{C52B1060-853F-490B-B138-FDC382C74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9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233E-5871-46FB-B848-C15E57E7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26" y="66951"/>
            <a:ext cx="10515600" cy="1325563"/>
          </a:xfrm>
        </p:spPr>
        <p:txBody>
          <a:bodyPr/>
          <a:lstStyle/>
          <a:p>
            <a:r>
              <a:rPr lang="ro-RO" u="sng"/>
              <a:t>AGENDA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FEA1-9FA4-4E00-B015-49D090647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43" y="1461052"/>
            <a:ext cx="11539331" cy="5031823"/>
          </a:xfrm>
        </p:spPr>
        <p:txBody>
          <a:bodyPr>
            <a:normAutofit fontScale="92500" lnSpcReduction="10000"/>
          </a:bodyPr>
          <a:lstStyle/>
          <a:p>
            <a:pPr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o-RO"/>
              <a:t> Noțiuni preliminare</a:t>
            </a:r>
          </a:p>
          <a:p>
            <a:pPr marL="0" indent="0">
              <a:buSzPct val="150000"/>
              <a:buNone/>
            </a:pPr>
            <a:endParaRPr lang="ro-RO" sz="1100"/>
          </a:p>
          <a:p>
            <a:pPr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o-RO"/>
              <a:t> Experimente practice: </a:t>
            </a:r>
          </a:p>
          <a:p>
            <a:pPr lvl="1">
              <a:buSzPct val="175000"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ro-RO"/>
              <a:t>  Experimentul 1. Învățare clasică</a:t>
            </a:r>
          </a:p>
          <a:p>
            <a:pPr lvl="1">
              <a:buSzPct val="175000"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ro-RO"/>
              <a:t>  Experimentul 2. Învățare pe imagini alterate</a:t>
            </a:r>
          </a:p>
          <a:p>
            <a:pPr lvl="1">
              <a:buSzPct val="175000"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ro-RO"/>
              <a:t>  Experimentul 3. Învățare pe numere de două cifre</a:t>
            </a:r>
          </a:p>
          <a:p>
            <a:pPr marL="457200" lvl="1" indent="0">
              <a:buSzPct val="175000"/>
              <a:buNone/>
            </a:pPr>
            <a:endParaRPr lang="ro-RO" sz="1100"/>
          </a:p>
          <a:p>
            <a:pPr>
              <a:buSzPct val="150000"/>
              <a:buBlip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</a:buBlip>
            </a:pPr>
            <a:r>
              <a:rPr lang="ro-RO"/>
              <a:t>  Rezultatele experimentelor</a:t>
            </a:r>
          </a:p>
          <a:p>
            <a:pPr marL="0" indent="0">
              <a:buSzPct val="150000"/>
              <a:buNone/>
            </a:pPr>
            <a:endParaRPr lang="ro-RO" sz="1100"/>
          </a:p>
          <a:p>
            <a:pPr>
              <a:buSzPct val="150000"/>
              <a:buBlip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</a:buBlip>
            </a:pPr>
            <a:r>
              <a:rPr lang="ro-RO"/>
              <a:t>  Concluzii</a:t>
            </a:r>
          </a:p>
          <a:p>
            <a:pPr marL="0" indent="0">
              <a:buSzPct val="150000"/>
              <a:buNone/>
            </a:pPr>
            <a:endParaRPr lang="ro-RO" sz="1200"/>
          </a:p>
          <a:p>
            <a:pPr>
              <a:buSzPct val="150000"/>
              <a:buBlip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</a:buBlip>
            </a:pPr>
            <a:r>
              <a:rPr lang="ro-RO"/>
              <a:t>  Bibliografie </a:t>
            </a:r>
          </a:p>
          <a:p>
            <a:pPr marL="0" indent="0">
              <a:buSzPct val="150000"/>
              <a:buNone/>
            </a:pPr>
            <a:endParaRPr lang="ro-RO" sz="1200"/>
          </a:p>
          <a:p>
            <a:pPr>
              <a:buSzPct val="150000"/>
              <a:buBlip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</a:buBlip>
            </a:pPr>
            <a:r>
              <a:rPr lang="ro-RO"/>
              <a:t>  Întrebări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1723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6519-56C2-4987-9117-A34526A6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2" y="-48420"/>
            <a:ext cx="10515600" cy="1325563"/>
          </a:xfrm>
        </p:spPr>
        <p:txBody>
          <a:bodyPr/>
          <a:lstStyle/>
          <a:p>
            <a:pPr marL="571500" indent="-5715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o-RO" dirty="0"/>
              <a:t> </a:t>
            </a:r>
            <a:r>
              <a:rPr lang="en-US" u="sng" dirty="0"/>
              <a:t>No</a:t>
            </a:r>
            <a:r>
              <a:rPr lang="ro-RO" u="sng" dirty="0"/>
              <a:t>țiuni preliminare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28A1-8CFC-4F7B-BDA4-AE3761B9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" y="1130299"/>
            <a:ext cx="5696324" cy="5508625"/>
          </a:xfrm>
        </p:spPr>
        <p:txBody>
          <a:bodyPr/>
          <a:lstStyle/>
          <a:p>
            <a:pPr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 Simple Neural Network (</a:t>
            </a:r>
            <a:r>
              <a:rPr lang="en-US" b="1" i="1" dirty="0"/>
              <a:t>NN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1E3CD-D936-4E21-92C7-2A27FFC099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/>
          <a:stretch/>
        </p:blipFill>
        <p:spPr>
          <a:xfrm>
            <a:off x="0" y="1694339"/>
            <a:ext cx="5833110" cy="322326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C9F744-EEA6-4825-A328-208EBA82F303}"/>
              </a:ext>
            </a:extLst>
          </p:cNvPr>
          <p:cNvSpPr txBox="1">
            <a:spLocks/>
          </p:cNvSpPr>
          <p:nvPr/>
        </p:nvSpPr>
        <p:spPr>
          <a:xfrm>
            <a:off x="5899412" y="1130300"/>
            <a:ext cx="6216388" cy="530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 Convolutional Neural Network (</a:t>
            </a:r>
            <a:r>
              <a:rPr lang="en-US" b="1" i="1" dirty="0"/>
              <a:t>CNN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81B8B-6426-4F0B-9765-8C9A0D1E2C6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4"/>
          <a:stretch/>
        </p:blipFill>
        <p:spPr>
          <a:xfrm>
            <a:off x="5490210" y="1613535"/>
            <a:ext cx="670179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9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26900-4029-4468-BA67-D6FE4705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621" y="1649695"/>
            <a:ext cx="3886323" cy="21304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buSzPct val="150000"/>
            </a:pP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u="sng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Experimente</a:t>
            </a:r>
            <a:br>
              <a:rPr lang="en-US" sz="4800" u="sng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   </a:t>
            </a:r>
            <a:r>
              <a:rPr lang="en-US" sz="48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7B9C6-5BA5-4481-942A-37945D08C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Dataset-ul MNIST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C52BBC4-DD2E-48C0-8341-C5FC2DDDA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463615"/>
            <a:ext cx="6553545" cy="5275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BA2680-4DE4-42BA-B3D2-8B473BD53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69" y="424629"/>
            <a:ext cx="2720822" cy="741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75B2F4-F05C-45BB-8A4A-637753DE1C31}"/>
              </a:ext>
            </a:extLst>
          </p:cNvPr>
          <p:cNvSpPr txBox="1"/>
          <p:nvPr/>
        </p:nvSpPr>
        <p:spPr>
          <a:xfrm>
            <a:off x="8162925" y="5915954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5 0 4 1 9 2!</a:t>
            </a:r>
          </a:p>
        </p:txBody>
      </p:sp>
      <p:pic>
        <p:nvPicPr>
          <p:cNvPr id="9" name="Graphic 8" descr="Lightbulb and gear">
            <a:extLst>
              <a:ext uri="{FF2B5EF4-FFF2-40B4-BE49-F238E27FC236}">
                <a16:creationId xmlns:a16="http://schemas.microsoft.com/office/drawing/2014/main" id="{969057C9-4227-4B50-89FB-764DC5898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32010">
            <a:off x="10294118" y="558179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2CAE1A-A272-466A-A4F8-DA2910EDBFE2}"/>
              </a:ext>
            </a:extLst>
          </p:cNvPr>
          <p:cNvSpPr txBox="1"/>
          <p:nvPr/>
        </p:nvSpPr>
        <p:spPr>
          <a:xfrm flipH="1">
            <a:off x="6246494" y="2009775"/>
            <a:ext cx="697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CCC19-D98E-466D-8014-0ACB3391460E}"/>
              </a:ext>
            </a:extLst>
          </p:cNvPr>
          <p:cNvSpPr txBox="1"/>
          <p:nvPr/>
        </p:nvSpPr>
        <p:spPr>
          <a:xfrm flipH="1">
            <a:off x="10322693" y="3533775"/>
            <a:ext cx="697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p:pic>
        <p:nvPicPr>
          <p:cNvPr id="14" name="Graphic 13" descr="Fingerprint">
            <a:extLst>
              <a:ext uri="{FF2B5EF4-FFF2-40B4-BE49-F238E27FC236}">
                <a16:creationId xmlns:a16="http://schemas.microsoft.com/office/drawing/2014/main" id="{141389AC-2892-4B72-9055-533703CE1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1660" y="708498"/>
            <a:ext cx="1361927" cy="136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6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3B32-7229-4E95-8CA4-F47A42A1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89" y="44467"/>
            <a:ext cx="8140148" cy="1221762"/>
          </a:xfrm>
        </p:spPr>
        <p:txBody>
          <a:bodyPr>
            <a:normAutofit fontScale="90000"/>
          </a:bodyPr>
          <a:lstStyle/>
          <a:p>
            <a:pPr marL="571500" indent="-5715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o-RO" b="1" u="sng" dirty="0"/>
              <a:t> Experimentul 1. Învățare clasică</a:t>
            </a:r>
            <a:br>
              <a:rPr lang="ro-RO" b="1" dirty="0"/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D564B-79FA-4A9C-9D44-A7302B4FC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1" y="3159345"/>
            <a:ext cx="3595853" cy="36489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79689C-6079-4F00-969E-579C86683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4236" y="4218386"/>
            <a:ext cx="3703982" cy="2521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07B017-ED0C-4C62-A6A1-CC8FDB8B20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4"/>
          <a:stretch/>
        </p:blipFill>
        <p:spPr>
          <a:xfrm>
            <a:off x="-1" y="1379494"/>
            <a:ext cx="7469271" cy="1706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95E3CA-D9A1-4561-AC5D-8975EF41B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4503" y="820513"/>
            <a:ext cx="4427675" cy="5788519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C8626103-DF80-4900-B445-BC2C2283BBE7}"/>
              </a:ext>
            </a:extLst>
          </p:cNvPr>
          <p:cNvSpPr/>
          <p:nvPr/>
        </p:nvSpPr>
        <p:spPr>
          <a:xfrm>
            <a:off x="7265505" y="964096"/>
            <a:ext cx="824946" cy="2912165"/>
          </a:xfrm>
          <a:prstGeom prst="leftBrace">
            <a:avLst>
              <a:gd name="adj1" fmla="val 33741"/>
              <a:gd name="adj2" fmla="val 50677"/>
            </a:avLst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005576-41DD-4146-8818-9D2227402FAD}"/>
              </a:ext>
            </a:extLst>
          </p:cNvPr>
          <p:cNvSpPr txBox="1"/>
          <p:nvPr/>
        </p:nvSpPr>
        <p:spPr>
          <a:xfrm>
            <a:off x="4275359" y="3799781"/>
            <a:ext cx="286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Simple NN – layers’ model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C0179A-54C7-4E6A-866E-53FB8DFB6993}"/>
              </a:ext>
            </a:extLst>
          </p:cNvPr>
          <p:cNvSpPr txBox="1"/>
          <p:nvPr/>
        </p:nvSpPr>
        <p:spPr>
          <a:xfrm>
            <a:off x="8284146" y="423725"/>
            <a:ext cx="346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Convolutional NN – layers’ model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2F13B-F296-49EF-A3C3-B1986F070C67}"/>
              </a:ext>
            </a:extLst>
          </p:cNvPr>
          <p:cNvSpPr txBox="1"/>
          <p:nvPr/>
        </p:nvSpPr>
        <p:spPr>
          <a:xfrm>
            <a:off x="21321" y="716025"/>
            <a:ext cx="884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</a:t>
            </a:r>
            <a:r>
              <a:rPr lang="en-US" b="1" dirty="0">
                <a:solidFill>
                  <a:srgbClr val="FFC000"/>
                </a:solidFill>
              </a:rPr>
              <a:t>Am </a:t>
            </a:r>
            <a:r>
              <a:rPr lang="en-US" b="1" dirty="0" err="1">
                <a:solidFill>
                  <a:srgbClr val="FFC000"/>
                </a:solidFill>
              </a:rPr>
              <a:t>aplicat</a:t>
            </a:r>
            <a:r>
              <a:rPr lang="en-US" b="1" dirty="0">
                <a:solidFill>
                  <a:srgbClr val="FFC000"/>
                </a:solidFill>
              </a:rPr>
              <a:t> o </a:t>
            </a:r>
            <a:r>
              <a:rPr lang="en-US" b="1" dirty="0" err="1">
                <a:solidFill>
                  <a:srgbClr val="FFC000"/>
                </a:solidFill>
              </a:rPr>
              <a:t>metod</a:t>
            </a:r>
            <a:r>
              <a:rPr lang="ro-RO" b="1" dirty="0">
                <a:solidFill>
                  <a:srgbClr val="FFC000"/>
                </a:solidFill>
              </a:rPr>
              <a:t>ă clasică de trainuire a unui NN, fără nicio intervenție </a:t>
            </a:r>
          </a:p>
          <a:p>
            <a:r>
              <a:rPr lang="ro-RO" b="1" dirty="0">
                <a:solidFill>
                  <a:srgbClr val="FFC000"/>
                </a:solidFill>
              </a:rPr>
              <a:t>asupra inputului.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61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3B32-7229-4E95-8CA4-F47A42A1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52" y="13137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o-RO" b="1" u="sng" dirty="0"/>
              <a:t>Experimentul 2. Învățare pe imagini alterate</a:t>
            </a:r>
            <a:br>
              <a:rPr lang="ro-RO" b="1" dirty="0"/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191D8A-6280-47E2-A8B1-408652133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" y="3173051"/>
            <a:ext cx="3962400" cy="367284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11E242-9CE1-40D9-9CC7-66B720BE8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859" y="1216616"/>
            <a:ext cx="4267200" cy="5629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86E6F4-F124-44DF-8767-221CEC7AF37B}"/>
              </a:ext>
            </a:extLst>
          </p:cNvPr>
          <p:cNvSpPr txBox="1"/>
          <p:nvPr/>
        </p:nvSpPr>
        <p:spPr>
          <a:xfrm>
            <a:off x="8333841" y="841168"/>
            <a:ext cx="346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Convolutional NN – layers’ model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90EA6-4CEA-4EDC-A030-9AEBA2B0D4F7}"/>
              </a:ext>
            </a:extLst>
          </p:cNvPr>
          <p:cNvSpPr txBox="1"/>
          <p:nvPr/>
        </p:nvSpPr>
        <p:spPr>
          <a:xfrm>
            <a:off x="76199" y="969905"/>
            <a:ext cx="7974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</a:t>
            </a:r>
            <a:r>
              <a:rPr lang="ro-RO" dirty="0">
                <a:solidFill>
                  <a:schemeClr val="bg2">
                    <a:lumMod val="25000"/>
                  </a:schemeClr>
                </a:solidFill>
              </a:rPr>
              <a:t>ă de alterare a inputului, pentru a pune in dificultate modelul. </a:t>
            </a:r>
          </a:p>
          <a:p>
            <a:endParaRPr lang="ro-RO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o-RO" dirty="0">
                <a:solidFill>
                  <a:schemeClr val="bg2">
                    <a:lumMod val="25000"/>
                  </a:schemeClr>
                </a:solidFill>
              </a:rPr>
              <a:t>	Tipurile de modificări sunt random, din următoarele categorii:</a:t>
            </a:r>
          </a:p>
          <a:p>
            <a:pPr marL="342900" indent="-342900">
              <a:buAutoNum type="arabicPeriod"/>
            </a:pPr>
            <a:r>
              <a:rPr lang="ro-RO" i="1" dirty="0">
                <a:solidFill>
                  <a:srgbClr val="7030A0"/>
                </a:solidFill>
              </a:rPr>
              <a:t>Adăugare de zgomot</a:t>
            </a:r>
          </a:p>
          <a:p>
            <a:pPr marL="342900" indent="-342900">
              <a:buAutoNum type="arabicPeriod"/>
            </a:pPr>
            <a:r>
              <a:rPr lang="ro-RO" i="1" dirty="0">
                <a:solidFill>
                  <a:srgbClr val="7030A0"/>
                </a:solidFill>
              </a:rPr>
              <a:t>Rotire de 360° în jurul originii</a:t>
            </a:r>
          </a:p>
          <a:p>
            <a:pPr marL="342900" indent="-342900">
              <a:buAutoNum type="arabicPeriod"/>
            </a:pPr>
            <a:r>
              <a:rPr lang="ro-RO" i="1" dirty="0">
                <a:solidFill>
                  <a:srgbClr val="7030A0"/>
                </a:solidFill>
              </a:rPr>
              <a:t>Shiftare – stânga/dreapta/sus/jos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2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3B32-7229-4E95-8CA4-F47A42A1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09" y="122796"/>
            <a:ext cx="11115261" cy="1325563"/>
          </a:xfrm>
        </p:spPr>
        <p:txBody>
          <a:bodyPr>
            <a:normAutofit fontScale="90000"/>
          </a:bodyPr>
          <a:lstStyle/>
          <a:p>
            <a:pPr marL="571500" indent="-5715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o-RO" b="1" u="sng" dirty="0"/>
              <a:t>Experimentul 3. Învățare pe numere de două cifre</a:t>
            </a:r>
            <a:br>
              <a:rPr lang="ro-RO" b="1" dirty="0"/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0C699-D2D1-4CB4-A267-57B38EC28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8560"/>
            <a:ext cx="5234940" cy="313944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65913D-B1CB-4F06-A1C7-FB2AA096C4E0}"/>
              </a:ext>
            </a:extLst>
          </p:cNvPr>
          <p:cNvSpPr txBox="1"/>
          <p:nvPr/>
        </p:nvSpPr>
        <p:spPr>
          <a:xfrm>
            <a:off x="8355610" y="795902"/>
            <a:ext cx="346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Convolutional NN – layers’ model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D1A778-32EC-4259-A2C0-71A3C6ACE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1609" y="1092960"/>
            <a:ext cx="4284592" cy="5765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97528-D29C-4E63-AC82-2836C6E37AEA}"/>
              </a:ext>
            </a:extLst>
          </p:cNvPr>
          <p:cNvSpPr txBox="1"/>
          <p:nvPr/>
        </p:nvSpPr>
        <p:spPr>
          <a:xfrm>
            <a:off x="76199" y="969905"/>
            <a:ext cx="79744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</a:t>
            </a:r>
            <a:r>
              <a:rPr lang="ro-RO" dirty="0">
                <a:solidFill>
                  <a:schemeClr val="bg2">
                    <a:lumMod val="25000"/>
                  </a:schemeClr>
                </a:solidFill>
              </a:rPr>
              <a:t>Prin acest experiment am testat o ipoteză ce s-a dovedit a avea rezultate remarcabile.</a:t>
            </a:r>
          </a:p>
          <a:p>
            <a:endParaRPr lang="ro-RO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o-RO" dirty="0">
                <a:solidFill>
                  <a:schemeClr val="bg2">
                    <a:lumMod val="25000"/>
                  </a:schemeClr>
                </a:solidFill>
              </a:rPr>
              <a:t>	Am folosit o metodă originală de modificare adusă inputului: concatenarea a două imagini </a:t>
            </a:r>
            <a:r>
              <a:rPr lang="ro-RO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ro-RO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număr de două cifre.</a:t>
            </a:r>
          </a:p>
          <a:p>
            <a:endParaRPr lang="ro-RO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o-RO" dirty="0">
                <a:solidFill>
                  <a:schemeClr val="bg2">
                    <a:lumMod val="25000"/>
                  </a:schemeClr>
                </a:solidFill>
              </a:rPr>
              <a:t>	Procedeul:</a:t>
            </a:r>
          </a:p>
          <a:p>
            <a:r>
              <a:rPr lang="ro-RO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r>
              <a:rPr lang="ro-RO" i="1" dirty="0">
                <a:solidFill>
                  <a:srgbClr val="FF33CC"/>
                </a:solidFill>
              </a:rPr>
              <a:t>Fiecărei imagini din dataset i-am atașat la stânga o altă imagine cu 4 tipuri de scris random din fiecare cifră.</a:t>
            </a:r>
          </a:p>
        </p:txBody>
      </p:sp>
    </p:spTree>
    <p:extLst>
      <p:ext uri="{BB962C8B-B14F-4D97-AF65-F5344CB8AC3E}">
        <p14:creationId xmlns:p14="http://schemas.microsoft.com/office/powerpoint/2010/main" val="339634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6222899-BCDD-482E-854E-21DC76FDAB2A}"/>
              </a:ext>
            </a:extLst>
          </p:cNvPr>
          <p:cNvSpPr/>
          <p:nvPr/>
        </p:nvSpPr>
        <p:spPr>
          <a:xfrm>
            <a:off x="0" y="3590326"/>
            <a:ext cx="12191999" cy="261628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D1E31-5F71-4354-B814-2593F0EC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84" y="0"/>
            <a:ext cx="10561319" cy="1015535"/>
          </a:xfrm>
        </p:spPr>
        <p:txBody>
          <a:bodyPr/>
          <a:lstStyle/>
          <a:p>
            <a:pPr marL="571500" indent="-5715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o-RO" b="1" dirty="0"/>
              <a:t> </a:t>
            </a:r>
            <a:r>
              <a:rPr lang="ro-RO" b="1" u="sng" dirty="0"/>
              <a:t>Rezultatele experimentelor</a:t>
            </a:r>
            <a:endParaRPr lang="en-US" b="1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F80185-5F1E-4536-B7C2-26FFDAC8A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" y="3714360"/>
            <a:ext cx="3934580" cy="234044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4C15F1-A811-46DB-8B99-AFCDC720C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28" y="3714360"/>
            <a:ext cx="4040513" cy="234249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FC9EE9B-8891-432B-83D1-67F4FB976EB8}"/>
              </a:ext>
            </a:extLst>
          </p:cNvPr>
          <p:cNvGrpSpPr/>
          <p:nvPr/>
        </p:nvGrpSpPr>
        <p:grpSpPr>
          <a:xfrm>
            <a:off x="0" y="860343"/>
            <a:ext cx="12191999" cy="2616283"/>
            <a:chOff x="0" y="860343"/>
            <a:chExt cx="12191999" cy="26162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387ABB-D69C-47A2-BD46-9AAE5FD2825F}"/>
                </a:ext>
              </a:extLst>
            </p:cNvPr>
            <p:cNvSpPr/>
            <p:nvPr/>
          </p:nvSpPr>
          <p:spPr>
            <a:xfrm>
              <a:off x="0" y="860343"/>
              <a:ext cx="12191999" cy="261628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Content Placeholder 4">
              <a:extLst>
                <a:ext uri="{FF2B5EF4-FFF2-40B4-BE49-F238E27FC236}">
                  <a16:creationId xmlns:a16="http://schemas.microsoft.com/office/drawing/2014/main" id="{3D2D5A77-B995-47CD-9328-825818D77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5" y="1002824"/>
              <a:ext cx="3984277" cy="23499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A0EDB7-A32B-4B90-9E23-BDFC359A8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3994" y="1002825"/>
              <a:ext cx="4011582" cy="234997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588B9A0-716A-4F17-B929-DF3477AF5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2343" y="1002825"/>
              <a:ext cx="4082987" cy="234997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57C60B2-50E8-40E3-B361-151D88F2A0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343" y="3714750"/>
            <a:ext cx="4082987" cy="23400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A8984C-F738-4178-89D3-CB99348D7C1D}"/>
              </a:ext>
            </a:extLst>
          </p:cNvPr>
          <p:cNvSpPr txBox="1"/>
          <p:nvPr/>
        </p:nvSpPr>
        <p:spPr>
          <a:xfrm>
            <a:off x="8231830" y="6524625"/>
            <a:ext cx="381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b="1" dirty="0">
                <a:solidFill>
                  <a:srgbClr val="FF0000"/>
                </a:solidFill>
                <a:latin typeface="Arial Black" panose="020B0A04020102020204" pitchFamily="34" charset="0"/>
              </a:rPr>
              <a:t>CURBA DE VALIDATION</a:t>
            </a:r>
            <a:endParaRPr lang="en-US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6ADC4-410B-4EE0-843E-3F21C5C6B266}"/>
              </a:ext>
            </a:extLst>
          </p:cNvPr>
          <p:cNvSpPr txBox="1"/>
          <p:nvPr/>
        </p:nvSpPr>
        <p:spPr>
          <a:xfrm>
            <a:off x="8231829" y="6206609"/>
            <a:ext cx="352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ro-RO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CURBA DE TRAIN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658AFE-727C-40A2-AABA-B7DD874E9AE5}"/>
              </a:ext>
            </a:extLst>
          </p:cNvPr>
          <p:cNvGrpSpPr/>
          <p:nvPr/>
        </p:nvGrpSpPr>
        <p:grpSpPr>
          <a:xfrm>
            <a:off x="3333750" y="6181218"/>
            <a:ext cx="3410778" cy="670649"/>
            <a:chOff x="8329309" y="60840"/>
            <a:chExt cx="3576941" cy="79950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20C8F2-BE2A-4D5D-BDE9-9253E74FB603}"/>
                </a:ext>
              </a:extLst>
            </p:cNvPr>
            <p:cNvSpPr txBox="1"/>
            <p:nvPr/>
          </p:nvSpPr>
          <p:spPr>
            <a:xfrm>
              <a:off x="8329309" y="60840"/>
              <a:ext cx="3081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FF6600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ro-RO" b="1" dirty="0">
                  <a:solidFill>
                    <a:srgbClr val="FF6600"/>
                  </a:solidFill>
                  <a:latin typeface="Arial Black" panose="020B0A04020102020204" pitchFamily="34" charset="0"/>
                </a:rPr>
                <a:t>GRAFICUL ERORII</a:t>
              </a:r>
              <a:endParaRPr lang="en-US" b="1" dirty="0">
                <a:solidFill>
                  <a:srgbClr val="FF66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9DA3F9-2C42-41E9-AD42-CBE573F0727E}"/>
                </a:ext>
              </a:extLst>
            </p:cNvPr>
            <p:cNvSpPr txBox="1"/>
            <p:nvPr/>
          </p:nvSpPr>
          <p:spPr>
            <a:xfrm>
              <a:off x="8329309" y="491012"/>
              <a:ext cx="3576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339933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ro-RO" b="1" dirty="0">
                  <a:solidFill>
                    <a:srgbClr val="339933"/>
                  </a:solidFill>
                  <a:latin typeface="Arial Black" panose="020B0A04020102020204" pitchFamily="34" charset="0"/>
                </a:rPr>
                <a:t>GRAFICUL ACURATEȚII</a:t>
              </a:r>
              <a:endParaRPr lang="en-US" b="1" dirty="0">
                <a:solidFill>
                  <a:srgbClr val="339933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0D881F7-17E4-493A-B0C3-F07447C4AAEB}"/>
              </a:ext>
            </a:extLst>
          </p:cNvPr>
          <p:cNvSpPr txBox="1"/>
          <p:nvPr/>
        </p:nvSpPr>
        <p:spPr>
          <a:xfrm>
            <a:off x="6289952" y="6155293"/>
            <a:ext cx="19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Liniile de pe grafic: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2ADCA-808E-4765-A6CB-8CD85570F1F6}"/>
              </a:ext>
            </a:extLst>
          </p:cNvPr>
          <p:cNvSpPr txBox="1"/>
          <p:nvPr/>
        </p:nvSpPr>
        <p:spPr>
          <a:xfrm>
            <a:off x="1022627" y="6136243"/>
            <a:ext cx="226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Casetele de încadrare: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4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A338-A406-4587-88C4-6844E39C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98" y="18255"/>
            <a:ext cx="10515600" cy="1325563"/>
          </a:xfrm>
        </p:spPr>
        <p:txBody>
          <a:bodyPr/>
          <a:lstStyle/>
          <a:p>
            <a:pPr marL="571500" indent="-5715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o-RO" b="1" dirty="0"/>
              <a:t> </a:t>
            </a:r>
            <a:r>
              <a:rPr lang="ro-RO" b="1" u="sng" dirty="0"/>
              <a:t>Concluzii</a:t>
            </a:r>
            <a:endParaRPr lang="en-US" b="1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26AEF5-EE7A-475F-BB14-C213212CC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1" y="3274414"/>
            <a:ext cx="6309512" cy="356834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2BF77C-0248-4372-965A-5D277719E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27" y="3312514"/>
            <a:ext cx="6202326" cy="355501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BCD667-07DB-4639-A059-300E4B4E2196}"/>
              </a:ext>
            </a:extLst>
          </p:cNvPr>
          <p:cNvSpPr txBox="1"/>
          <p:nvPr/>
        </p:nvSpPr>
        <p:spPr>
          <a:xfrm>
            <a:off x="696798" y="2733261"/>
            <a:ext cx="472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Curba</a:t>
            </a:r>
            <a:r>
              <a:rPr lang="en-US" b="1" dirty="0"/>
              <a:t> de loss (</a:t>
            </a:r>
            <a:r>
              <a:rPr lang="en-US" b="1" dirty="0" err="1"/>
              <a:t>eroare</a:t>
            </a:r>
            <a:r>
              <a:rPr lang="en-US" b="1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FDD59-8968-45A2-B850-385853279FE7}"/>
              </a:ext>
            </a:extLst>
          </p:cNvPr>
          <p:cNvSpPr txBox="1"/>
          <p:nvPr/>
        </p:nvSpPr>
        <p:spPr>
          <a:xfrm>
            <a:off x="6492370" y="2733261"/>
            <a:ext cx="472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Curba</a:t>
            </a:r>
            <a:r>
              <a:rPr lang="en-US" b="1" dirty="0"/>
              <a:t> de accuracy (</a:t>
            </a:r>
            <a:r>
              <a:rPr lang="ro-RO" b="1" dirty="0"/>
              <a:t>acuratețe</a:t>
            </a:r>
            <a:r>
              <a:rPr lang="en-US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296FD-1D0E-4446-B6C2-675B57A6F7CB}"/>
              </a:ext>
            </a:extLst>
          </p:cNvPr>
          <p:cNvSpPr txBox="1"/>
          <p:nvPr/>
        </p:nvSpPr>
        <p:spPr>
          <a:xfrm>
            <a:off x="319111" y="1314482"/>
            <a:ext cx="9432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2400" b="1" dirty="0">
                <a:solidFill>
                  <a:schemeClr val="accent1">
                    <a:lumMod val="75000"/>
                  </a:schemeClr>
                </a:solidFill>
              </a:rPr>
              <a:t>Rezultatele experimentului 1. Învățare clasică</a:t>
            </a:r>
          </a:p>
          <a:p>
            <a:pPr marL="342900" indent="-342900">
              <a:buClr>
                <a:srgbClr val="FF6600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2400" b="1" dirty="0">
                <a:solidFill>
                  <a:srgbClr val="FF6600"/>
                </a:solidFill>
              </a:rPr>
              <a:t>Rezultatele experimentului 2. Învățare pe imagini alterate</a:t>
            </a:r>
          </a:p>
          <a:p>
            <a:pPr marL="342900" indent="-342900">
              <a:buClr>
                <a:srgbClr val="339933"/>
              </a:buClr>
              <a:buSzPct val="150000"/>
              <a:buFont typeface="Arial" panose="020B0604020202020204" pitchFamily="34" charset="0"/>
              <a:buChar char="•"/>
            </a:pPr>
            <a:r>
              <a:rPr lang="ro-RO" sz="2400" b="1" dirty="0">
                <a:solidFill>
                  <a:srgbClr val="339933"/>
                </a:solidFill>
              </a:rPr>
              <a:t>Rezultatele experimentului 3. Învățare pe numere de două cifre</a:t>
            </a:r>
            <a:endParaRPr lang="en-US" sz="2400" b="1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224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Matematici Aplicate în Artificial Neural Networks</vt:lpstr>
      <vt:lpstr>AGENDA</vt:lpstr>
      <vt:lpstr> Noțiuni preliminare</vt:lpstr>
      <vt:lpstr> Experimente    practice</vt:lpstr>
      <vt:lpstr> Experimentul 1. Învățare clasică </vt:lpstr>
      <vt:lpstr>Experimentul 2. Învățare pe imagini alterate </vt:lpstr>
      <vt:lpstr>Experimentul 3. Învățare pe numere de două cifre </vt:lpstr>
      <vt:lpstr> Rezultatele experimentelor</vt:lpstr>
      <vt:lpstr> Concluzii</vt:lpstr>
      <vt:lpstr> Bibliografie</vt:lpstr>
      <vt:lpstr> Întrebări</vt:lpstr>
      <vt:lpstr>Vă  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Matematici Aplicate în Artificial Neural Networks</dc:title>
  <dc:creator>Pieptea, Lavinia F.</dc:creator>
  <cp:lastModifiedBy>Pieptea, Lavinia F.</cp:lastModifiedBy>
  <cp:revision>16</cp:revision>
  <dcterms:created xsi:type="dcterms:W3CDTF">2019-09-11T23:23:50Z</dcterms:created>
  <dcterms:modified xsi:type="dcterms:W3CDTF">2019-09-12T08:41:00Z</dcterms:modified>
</cp:coreProperties>
</file>