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835A6ED-EB46-40A3-9D42-6833E4CE9DE6}" type="datetimeFigureOut">
              <a:rPr lang="pt-BR" smtClean="0"/>
              <a:t>07/08/2024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379808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35A6ED-EB46-40A3-9D42-6833E4CE9DE6}" type="datetimeFigureOut">
              <a:rPr lang="pt-BR" smtClean="0"/>
              <a:t>07/08/2024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147016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35A6ED-EB46-40A3-9D42-6833E4CE9DE6}" type="datetimeFigureOut">
              <a:rPr lang="pt-BR" smtClean="0"/>
              <a:t>07/08/2024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174154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35A6ED-EB46-40A3-9D42-6833E4CE9DE6}" type="datetimeFigureOut">
              <a:rPr lang="pt-BR" smtClean="0"/>
              <a:t>07/08/2024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204988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835A6ED-EB46-40A3-9D42-6833E4CE9DE6}" type="datetimeFigureOut">
              <a:rPr lang="pt-BR" smtClean="0"/>
              <a:t>07/08/2024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283538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835A6ED-EB46-40A3-9D42-6833E4CE9DE6}" type="datetimeFigureOut">
              <a:rPr lang="pt-BR" smtClean="0"/>
              <a:t>07/08/2024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147330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835A6ED-EB46-40A3-9D42-6833E4CE9DE6}" type="datetimeFigureOut">
              <a:rPr lang="pt-BR" smtClean="0"/>
              <a:t>07/08/2024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88408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835A6ED-EB46-40A3-9D42-6833E4CE9DE6}" type="datetimeFigureOut">
              <a:rPr lang="pt-BR" smtClean="0"/>
              <a:t>07/08/2024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32893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835A6ED-EB46-40A3-9D42-6833E4CE9DE6}" type="datetimeFigureOut">
              <a:rPr lang="pt-BR" smtClean="0"/>
              <a:t>07/08/2024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409718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835A6ED-EB46-40A3-9D42-6833E4CE9DE6}" type="datetimeFigureOut">
              <a:rPr lang="pt-BR" smtClean="0"/>
              <a:t>07/08/2024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60620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835A6ED-EB46-40A3-9D42-6833E4CE9DE6}" type="datetimeFigureOut">
              <a:rPr lang="pt-BR" smtClean="0"/>
              <a:t>07/08/2024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937CFFC-6AC9-40AE-8B69-D3934398D19A}" type="slidenum">
              <a:rPr lang="pt-BR" smtClean="0"/>
              <a:t>‹nº›</a:t>
            </a:fld>
            <a:endParaRPr lang="pt-BR"/>
          </a:p>
        </p:txBody>
      </p:sp>
    </p:spTree>
    <p:extLst>
      <p:ext uri="{BB962C8B-B14F-4D97-AF65-F5344CB8AC3E}">
        <p14:creationId xmlns:p14="http://schemas.microsoft.com/office/powerpoint/2010/main" val="98202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5A6ED-EB46-40A3-9D42-6833E4CE9DE6}" type="datetimeFigureOut">
              <a:rPr lang="pt-BR" smtClean="0"/>
              <a:t>07/08/2024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7CFFC-6AC9-40AE-8B69-D3934398D19A}" type="slidenum">
              <a:rPr lang="pt-BR" smtClean="0"/>
              <a:t>‹nº›</a:t>
            </a:fld>
            <a:endParaRPr lang="pt-BR"/>
          </a:p>
        </p:txBody>
      </p:sp>
    </p:spTree>
    <p:extLst>
      <p:ext uri="{BB962C8B-B14F-4D97-AF65-F5344CB8AC3E}">
        <p14:creationId xmlns:p14="http://schemas.microsoft.com/office/powerpoint/2010/main" val="115631167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Normalização de dados </a:t>
            </a:r>
            <a:endParaRPr lang="pt-BR" b="1" dirty="0"/>
          </a:p>
        </p:txBody>
      </p:sp>
    </p:spTree>
    <p:extLst>
      <p:ext uri="{BB962C8B-B14F-4D97-AF65-F5344CB8AC3E}">
        <p14:creationId xmlns:p14="http://schemas.microsoft.com/office/powerpoint/2010/main" val="3226014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0135" y="453799"/>
            <a:ext cx="10515600" cy="3635566"/>
          </a:xfrm>
        </p:spPr>
        <p:txBody>
          <a:bodyPr>
            <a:normAutofit fontScale="90000"/>
          </a:bodyPr>
          <a:lstStyle/>
          <a:p>
            <a:r>
              <a:rPr lang="pt-BR" sz="2700" b="1" dirty="0" smtClean="0"/>
              <a:t/>
            </a:r>
            <a:br>
              <a:rPr lang="pt-BR" sz="2700" b="1" dirty="0" smtClean="0"/>
            </a:br>
            <a:r>
              <a:rPr lang="pt-BR" sz="2400" dirty="0" smtClean="0">
                <a:latin typeface="+mn-lt"/>
              </a:rPr>
              <a:t>Imagine que você tem uma tabela de </a:t>
            </a:r>
            <a:r>
              <a:rPr lang="pt-BR" sz="2400" b="1" dirty="0" smtClean="0">
                <a:latin typeface="+mn-lt"/>
              </a:rPr>
              <a:t>Pedidos</a:t>
            </a:r>
            <a:r>
              <a:rPr lang="pt-BR" sz="2400" dirty="0" smtClean="0">
                <a:latin typeface="+mn-lt"/>
              </a:rPr>
              <a:t> que contém informações sobre os produtos e os clientes:</a:t>
            </a:r>
            <a:br>
              <a:rPr lang="pt-BR" sz="2400" dirty="0" smtClean="0">
                <a:latin typeface="+mn-lt"/>
              </a:rPr>
            </a:br>
            <a:r>
              <a:rPr lang="pt-BR" sz="2400" dirty="0" smtClean="0">
                <a:latin typeface="+mn-lt"/>
              </a:rPr>
              <a:t/>
            </a:r>
            <a:br>
              <a:rPr lang="pt-BR" sz="2400" dirty="0" smtClean="0">
                <a:latin typeface="+mn-lt"/>
              </a:rPr>
            </a:br>
            <a:r>
              <a:rPr lang="pt-BR" sz="2400" b="1" dirty="0" smtClean="0">
                <a:latin typeface="+mn-lt"/>
              </a:rPr>
              <a:t>ID Pedido + ID Produto</a:t>
            </a:r>
            <a:r>
              <a:rPr lang="pt-BR" sz="2400" dirty="0" smtClean="0">
                <a:latin typeface="+mn-lt"/>
              </a:rPr>
              <a:t> é a chave principal que identifica cada linha.</a:t>
            </a:r>
            <a:br>
              <a:rPr lang="pt-BR" sz="2400" dirty="0" smtClean="0">
                <a:latin typeface="+mn-lt"/>
              </a:rPr>
            </a:br>
            <a:r>
              <a:rPr lang="pt-BR" sz="2700" b="1" dirty="0" smtClean="0">
                <a:latin typeface="+mn-lt"/>
              </a:rPr>
              <a:t/>
            </a:r>
            <a:br>
              <a:rPr lang="pt-BR" sz="2700" b="1" dirty="0" smtClean="0">
                <a:latin typeface="+mn-lt"/>
              </a:rPr>
            </a:br>
            <a:r>
              <a:rPr lang="pt-BR" sz="2700" b="1" dirty="0" smtClean="0">
                <a:latin typeface="+mn-lt"/>
              </a:rPr>
              <a:t>Problemas</a:t>
            </a:r>
            <a:r>
              <a:rPr lang="pt-BR" sz="2700" dirty="0" smtClean="0">
                <a:latin typeface="+mn-lt"/>
              </a:rPr>
              <a:t>: </a:t>
            </a:r>
            <a:r>
              <a:rPr lang="pt-BR" sz="2700" dirty="0" smtClean="0">
                <a:latin typeface="+mn-lt"/>
              </a:rPr>
              <a:t>Nome do Produto: Só depende de </a:t>
            </a:r>
            <a:r>
              <a:rPr lang="pt-BR" sz="2700" b="1" dirty="0" smtClean="0">
                <a:latin typeface="+mn-lt"/>
              </a:rPr>
              <a:t>ID Produto</a:t>
            </a:r>
            <a:r>
              <a:rPr lang="pt-BR" sz="2700" dirty="0" smtClean="0">
                <a:latin typeface="+mn-lt"/>
              </a:rPr>
              <a:t>, não da combinação </a:t>
            </a:r>
            <a:br>
              <a:rPr lang="pt-BR" sz="2700" dirty="0" smtClean="0">
                <a:latin typeface="+mn-lt"/>
              </a:rPr>
            </a:br>
            <a:r>
              <a:rPr lang="pt-BR" sz="2700" b="1" dirty="0" smtClean="0">
                <a:latin typeface="+mn-lt"/>
              </a:rPr>
              <a:t>ID Pedido + ID Produto</a:t>
            </a:r>
            <a:r>
              <a:rPr lang="pt-BR" sz="2700" dirty="0" smtClean="0">
                <a:latin typeface="+mn-lt"/>
              </a:rPr>
              <a:t>.</a:t>
            </a:r>
            <a:br>
              <a:rPr lang="pt-BR" sz="2700" dirty="0" smtClean="0">
                <a:latin typeface="+mn-lt"/>
              </a:rPr>
            </a:br>
            <a:r>
              <a:rPr lang="pt-BR" sz="2700" dirty="0" smtClean="0">
                <a:latin typeface="+mn-lt"/>
              </a:rPr>
              <a:t/>
            </a:r>
            <a:br>
              <a:rPr lang="pt-BR" sz="2700" dirty="0" smtClean="0">
                <a:latin typeface="+mn-lt"/>
              </a:rPr>
            </a:br>
            <a:r>
              <a:rPr lang="pt-BR" sz="2700" dirty="0" smtClean="0">
                <a:latin typeface="+mn-lt"/>
              </a:rPr>
              <a:t>Nome do Cliente: Só depende de </a:t>
            </a:r>
            <a:r>
              <a:rPr lang="pt-BR" sz="2700" b="1" dirty="0" smtClean="0">
                <a:latin typeface="+mn-lt"/>
              </a:rPr>
              <a:t>ID Pedido</a:t>
            </a:r>
            <a:r>
              <a:rPr lang="pt-BR" sz="2700" dirty="0" smtClean="0">
                <a:latin typeface="+mn-lt"/>
              </a:rPr>
              <a:t>, não da combinação </a:t>
            </a:r>
            <a:br>
              <a:rPr lang="pt-BR" sz="2700" dirty="0" smtClean="0">
                <a:latin typeface="+mn-lt"/>
              </a:rPr>
            </a:br>
            <a:r>
              <a:rPr lang="pt-BR" sz="2700" b="1" dirty="0" smtClean="0">
                <a:latin typeface="+mn-lt"/>
              </a:rPr>
              <a:t>ID Pedido + ID Produto</a:t>
            </a:r>
            <a:r>
              <a:rPr lang="pt-BR" sz="2700" dirty="0" smtClean="0">
                <a:latin typeface="+mn-lt"/>
              </a:rPr>
              <a:t>.</a:t>
            </a:r>
            <a:r>
              <a:rPr lang="pt-BR" dirty="0" smtClean="0"/>
              <a:t/>
            </a:r>
            <a:br>
              <a:rPr lang="pt-BR" dirty="0" smtClean="0"/>
            </a:br>
            <a:r>
              <a:rPr lang="pt-BR" b="1" dirty="0" smtClean="0"/>
              <a:t/>
            </a:r>
            <a:br>
              <a:rPr lang="pt-BR" b="1" dirty="0" smtClean="0"/>
            </a:br>
            <a:endParaRPr lang="pt-BR" dirty="0"/>
          </a:p>
        </p:txBody>
      </p:sp>
      <p:pic>
        <p:nvPicPr>
          <p:cNvPr id="6" name="Espaço Reservado para Conteúdo 5"/>
          <p:cNvPicPr>
            <a:picLocks noGrp="1" noChangeAspect="1"/>
          </p:cNvPicPr>
          <p:nvPr>
            <p:ph idx="1"/>
          </p:nvPr>
        </p:nvPicPr>
        <p:blipFill>
          <a:blip r:embed="rId2"/>
          <a:stretch>
            <a:fillRect/>
          </a:stretch>
        </p:blipFill>
        <p:spPr>
          <a:xfrm>
            <a:off x="850135" y="3692757"/>
            <a:ext cx="10971435" cy="2597874"/>
          </a:xfrm>
          <a:prstGeom prst="rect">
            <a:avLst/>
          </a:prstGeom>
        </p:spPr>
      </p:pic>
    </p:spTree>
    <p:extLst>
      <p:ext uri="{BB962C8B-B14F-4D97-AF65-F5344CB8AC3E}">
        <p14:creationId xmlns:p14="http://schemas.microsoft.com/office/powerpoint/2010/main" val="252454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Como resolver?</a:t>
            </a:r>
            <a:endParaRPr lang="pt-BR" dirty="0"/>
          </a:p>
        </p:txBody>
      </p:sp>
      <p:sp>
        <p:nvSpPr>
          <p:cNvPr id="3" name="Espaço Reservado para Conteúdo 2"/>
          <p:cNvSpPr>
            <a:spLocks noGrp="1"/>
          </p:cNvSpPr>
          <p:nvPr>
            <p:ph idx="1"/>
          </p:nvPr>
        </p:nvSpPr>
        <p:spPr/>
        <p:txBody>
          <a:bodyPr/>
          <a:lstStyle/>
          <a:p>
            <a:r>
              <a:rPr lang="pt-BR" dirty="0" smtClean="0"/>
              <a:t>Para resolver esses problemas, dividimos a tabela em tabelas menores. Cada tabela vai ter apenas as informações que dependem totalmente da chave principal.</a:t>
            </a:r>
          </a:p>
          <a:p>
            <a:r>
              <a:rPr lang="pt-BR" dirty="0" smtClean="0"/>
              <a:t>Primeira tabela: Esta tabela vai guardar informações sobre o pedido e o produto, mas sem repetir informações sobre o produto e o cliente.</a:t>
            </a:r>
          </a:p>
          <a:p>
            <a:r>
              <a:rPr lang="pt-BR" dirty="0" smtClean="0"/>
              <a:t>Segunda tabela: Esta tabela guarda informações sobre os produtos, onde </a:t>
            </a:r>
            <a:r>
              <a:rPr lang="pt-BR" b="1" dirty="0" smtClean="0"/>
              <a:t>ID Produto</a:t>
            </a:r>
            <a:r>
              <a:rPr lang="pt-BR" dirty="0" smtClean="0"/>
              <a:t> é a chave principal.</a:t>
            </a:r>
          </a:p>
          <a:p>
            <a:r>
              <a:rPr lang="pt-BR" dirty="0" smtClean="0"/>
              <a:t>Terceira tabela: Esta tabela guarda informações sobre os clientes, onde </a:t>
            </a:r>
            <a:r>
              <a:rPr lang="pt-BR" b="1" dirty="0" smtClean="0"/>
              <a:t>ID Pedido</a:t>
            </a:r>
            <a:r>
              <a:rPr lang="pt-BR" dirty="0" smtClean="0"/>
              <a:t> é a chave principal.</a:t>
            </a:r>
            <a:endParaRPr lang="pt-BR" dirty="0"/>
          </a:p>
        </p:txBody>
      </p:sp>
    </p:spTree>
    <p:extLst>
      <p:ext uri="{BB962C8B-B14F-4D97-AF65-F5344CB8AC3E}">
        <p14:creationId xmlns:p14="http://schemas.microsoft.com/office/powerpoint/2010/main" val="314163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1090670" y="157029"/>
            <a:ext cx="8934450" cy="2076450"/>
          </a:xfrm>
          <a:prstGeom prst="rect">
            <a:avLst/>
          </a:prstGeom>
        </p:spPr>
      </p:pic>
      <p:pic>
        <p:nvPicPr>
          <p:cNvPr id="7" name="Imagem 6"/>
          <p:cNvPicPr>
            <a:picLocks noChangeAspect="1"/>
          </p:cNvPicPr>
          <p:nvPr/>
        </p:nvPicPr>
        <p:blipFill>
          <a:blip r:embed="rId3"/>
          <a:stretch>
            <a:fillRect/>
          </a:stretch>
        </p:blipFill>
        <p:spPr>
          <a:xfrm>
            <a:off x="1090670" y="2388251"/>
            <a:ext cx="8934450" cy="1990725"/>
          </a:xfrm>
          <a:prstGeom prst="rect">
            <a:avLst/>
          </a:prstGeom>
        </p:spPr>
      </p:pic>
      <p:pic>
        <p:nvPicPr>
          <p:cNvPr id="8" name="Imagem 7"/>
          <p:cNvPicPr>
            <a:picLocks noChangeAspect="1"/>
          </p:cNvPicPr>
          <p:nvPr/>
        </p:nvPicPr>
        <p:blipFill>
          <a:blip r:embed="rId4"/>
          <a:stretch>
            <a:fillRect/>
          </a:stretch>
        </p:blipFill>
        <p:spPr>
          <a:xfrm>
            <a:off x="1090670" y="4533748"/>
            <a:ext cx="9039225" cy="1714500"/>
          </a:xfrm>
          <a:prstGeom prst="rect">
            <a:avLst/>
          </a:prstGeom>
        </p:spPr>
      </p:pic>
    </p:spTree>
    <p:extLst>
      <p:ext uri="{BB962C8B-B14F-4D97-AF65-F5344CB8AC3E}">
        <p14:creationId xmlns:p14="http://schemas.microsoft.com/office/powerpoint/2010/main" val="152292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209918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Normalização de Dados?</a:t>
            </a:r>
          </a:p>
        </p:txBody>
      </p:sp>
      <p:sp>
        <p:nvSpPr>
          <p:cNvPr id="3" name="Espaço Reservado para Conteúdo 2"/>
          <p:cNvSpPr>
            <a:spLocks noGrp="1"/>
          </p:cNvSpPr>
          <p:nvPr>
            <p:ph idx="1"/>
          </p:nvPr>
        </p:nvSpPr>
        <p:spPr/>
        <p:txBody>
          <a:bodyPr/>
          <a:lstStyle/>
          <a:p>
            <a:r>
              <a:rPr lang="pt-BR" b="1" dirty="0"/>
              <a:t>Normalização de dados</a:t>
            </a:r>
            <a:r>
              <a:rPr lang="pt-BR" dirty="0"/>
              <a:t> é um processo para organizar e limpar informações para que fiquem mais fáceis de usar e analisar</a:t>
            </a:r>
            <a:r>
              <a:rPr lang="pt-BR" dirty="0" smtClean="0"/>
              <a:t>.</a:t>
            </a:r>
          </a:p>
          <a:p>
            <a:r>
              <a:rPr lang="pt-BR" dirty="0"/>
              <a:t>O principal objetivo da normalização é </a:t>
            </a:r>
            <a:r>
              <a:rPr lang="pt-BR" b="1" dirty="0"/>
              <a:t>minimizar a redundância</a:t>
            </a:r>
            <a:r>
              <a:rPr lang="pt-BR" dirty="0"/>
              <a:t> e </a:t>
            </a:r>
            <a:r>
              <a:rPr lang="pt-BR" b="1" dirty="0"/>
              <a:t>evitar inconsistências</a:t>
            </a:r>
            <a:r>
              <a:rPr lang="pt-BR" dirty="0"/>
              <a:t>. Isso é feito organizando os dados em tabelas e relacionamentos que seguem regras </a:t>
            </a:r>
            <a:r>
              <a:rPr lang="pt-BR" dirty="0" smtClean="0"/>
              <a:t>específicas.</a:t>
            </a:r>
          </a:p>
          <a:p>
            <a:r>
              <a:rPr lang="pt-BR" dirty="0" smtClean="0"/>
              <a:t>Normalizar </a:t>
            </a:r>
            <a:r>
              <a:rPr lang="pt-BR" dirty="0"/>
              <a:t>dados é como arrumar uma gaveta cheia de papéis: você coloca tudo em ordem para que seja fácil encontrar o que precisa e evitar confusões. No trabalho, isso ajuda a criar relatórios precisos, tomar melhores decisões, e manter tudo funcionando de forma eficiente.</a:t>
            </a:r>
          </a:p>
        </p:txBody>
      </p:sp>
    </p:spTree>
    <p:extLst>
      <p:ext uri="{BB962C8B-B14F-4D97-AF65-F5344CB8AC3E}">
        <p14:creationId xmlns:p14="http://schemas.microsoft.com/office/powerpoint/2010/main" val="37935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0334" y="973668"/>
            <a:ext cx="9046034" cy="706964"/>
          </a:xfrm>
        </p:spPr>
        <p:txBody>
          <a:bodyPr>
            <a:normAutofit fontScale="90000"/>
          </a:bodyPr>
          <a:lstStyle/>
          <a:p>
            <a:r>
              <a:rPr lang="pt-BR" dirty="0" smtClean="0"/>
              <a:t>Como ela se relaciona com administração?</a:t>
            </a:r>
            <a:endParaRPr lang="pt-BR" dirty="0"/>
          </a:p>
        </p:txBody>
      </p:sp>
      <p:sp>
        <p:nvSpPr>
          <p:cNvPr id="3" name="Espaço Reservado para Conteúdo 2"/>
          <p:cNvSpPr>
            <a:spLocks noGrp="1"/>
          </p:cNvSpPr>
          <p:nvPr>
            <p:ph idx="1"/>
          </p:nvPr>
        </p:nvSpPr>
        <p:spPr>
          <a:xfrm>
            <a:off x="1154954" y="2313542"/>
            <a:ext cx="8825659" cy="3706258"/>
          </a:xfrm>
        </p:spPr>
        <p:txBody>
          <a:bodyPr>
            <a:normAutofit lnSpcReduction="10000"/>
          </a:bodyPr>
          <a:lstStyle/>
          <a:p>
            <a:r>
              <a:rPr lang="pt-BR" b="1" dirty="0"/>
              <a:t>Organização</a:t>
            </a:r>
            <a:r>
              <a:rPr lang="pt-BR" dirty="0"/>
              <a:t>: Dados organizados ficam mais fáceis de usar para criar relatórios úteis e corretos.</a:t>
            </a:r>
          </a:p>
          <a:p>
            <a:r>
              <a:rPr lang="pt-BR" b="1" dirty="0"/>
              <a:t>Integração</a:t>
            </a:r>
            <a:r>
              <a:rPr lang="pt-BR" dirty="0"/>
              <a:t>: Ajuda a juntar dados de diferentes fontes, </a:t>
            </a:r>
            <a:r>
              <a:rPr lang="pt-BR" dirty="0" smtClean="0"/>
              <a:t>para </a:t>
            </a:r>
            <a:r>
              <a:rPr lang="pt-BR" dirty="0"/>
              <a:t>que tudo se encaixe bem</a:t>
            </a:r>
            <a:r>
              <a:rPr lang="pt-BR" dirty="0" smtClean="0"/>
              <a:t>.</a:t>
            </a:r>
          </a:p>
          <a:p>
            <a:r>
              <a:rPr lang="pt-BR" b="1" dirty="0"/>
              <a:t>Análise Clara</a:t>
            </a:r>
            <a:r>
              <a:rPr lang="pt-BR" dirty="0"/>
              <a:t>: Dados bem organizados são mais fáceis de entender, ajudando na tomada de decisões mais </a:t>
            </a:r>
            <a:r>
              <a:rPr lang="pt-BR" dirty="0" smtClean="0"/>
              <a:t>acertadas.</a:t>
            </a:r>
          </a:p>
          <a:p>
            <a:r>
              <a:rPr lang="pt-BR" b="1" dirty="0"/>
              <a:t>Melhor Atendimento</a:t>
            </a:r>
            <a:r>
              <a:rPr lang="pt-BR" dirty="0"/>
              <a:t>: Permite um atendimento mais eficiente ao ter informações atualizadas rapidamente.</a:t>
            </a:r>
            <a:endParaRPr lang="pt-BR" b="1" dirty="0" smtClean="0"/>
          </a:p>
        </p:txBody>
      </p:sp>
    </p:spTree>
    <p:extLst>
      <p:ext uri="{BB962C8B-B14F-4D97-AF65-F5344CB8AC3E}">
        <p14:creationId xmlns:p14="http://schemas.microsoft.com/office/powerpoint/2010/main" val="277275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a:t>
            </a:r>
            <a:endParaRPr lang="pt-BR" dirty="0"/>
          </a:p>
        </p:txBody>
      </p:sp>
      <p:sp>
        <p:nvSpPr>
          <p:cNvPr id="3" name="Espaço Reservado para Conteúdo 2"/>
          <p:cNvSpPr>
            <a:spLocks noGrp="1"/>
          </p:cNvSpPr>
          <p:nvPr>
            <p:ph idx="1"/>
          </p:nvPr>
        </p:nvSpPr>
        <p:spPr/>
        <p:txBody>
          <a:bodyPr/>
          <a:lstStyle/>
          <a:p>
            <a:r>
              <a:rPr lang="pt-BR" b="1" dirty="0"/>
              <a:t>Sistemas de Gestão (ERP)</a:t>
            </a:r>
            <a:r>
              <a:rPr lang="pt-BR" dirty="0"/>
              <a:t>: Usam normalização para garantir que dados financeiros e de estoque sejam precisos e bem organizados</a:t>
            </a:r>
            <a:r>
              <a:rPr lang="pt-BR" dirty="0" smtClean="0"/>
              <a:t>. </a:t>
            </a:r>
          </a:p>
          <a:p>
            <a:r>
              <a:rPr lang="pt-BR" dirty="0" smtClean="0"/>
              <a:t>ERP </a:t>
            </a:r>
            <a:r>
              <a:rPr lang="pt-BR" dirty="0"/>
              <a:t>(Enterprise Resource Planning) é um sistema de gestão integrado que consegue organizar diversas áreas de uma empresa em um só sistema, gerenciando os dados da empresa em um banco de dados único. Isso permite automatizar processos e cria uma visão geral muito mais confiável para a tomada de decisão dos gestores</a:t>
            </a:r>
            <a:r>
              <a:rPr lang="pt-BR" dirty="0" smtClean="0"/>
              <a:t>.</a:t>
            </a:r>
          </a:p>
          <a:p>
            <a:pPr marL="342900" lvl="1" indent="-342900"/>
            <a:r>
              <a:rPr lang="pt-BR" b="1" dirty="0">
                <a:solidFill>
                  <a:schemeClr val="tx1"/>
                </a:solidFill>
                <a:latin typeface="Arial" panose="020B0604020202020204" pitchFamily="34" charset="0"/>
              </a:rPr>
              <a:t>Análise de Vendas</a:t>
            </a:r>
            <a:r>
              <a:rPr lang="pt-BR" dirty="0">
                <a:solidFill>
                  <a:schemeClr val="tx1"/>
                </a:solidFill>
                <a:latin typeface="Arial" panose="020B0604020202020204" pitchFamily="34" charset="0"/>
              </a:rPr>
              <a:t>: Ajuda a ver claramente o desempenho de vendas e encontrar áreas para melhorar</a:t>
            </a:r>
            <a:r>
              <a:rPr lang="pt-BR" dirty="0" smtClean="0">
                <a:solidFill>
                  <a:schemeClr val="tx1"/>
                </a:solidFill>
                <a:latin typeface="Arial" panose="020B0604020202020204" pitchFamily="34" charset="0"/>
              </a:rPr>
              <a:t>.</a:t>
            </a:r>
          </a:p>
          <a:p>
            <a:pPr marL="342900" lvl="1" indent="-342900"/>
            <a:r>
              <a:rPr lang="pt-BR" b="1" dirty="0">
                <a:solidFill>
                  <a:schemeClr val="tx1"/>
                </a:solidFill>
                <a:latin typeface="Arial" panose="020B0604020202020204" pitchFamily="34" charset="0"/>
              </a:rPr>
              <a:t>Recursos Humanos</a:t>
            </a:r>
            <a:r>
              <a:rPr lang="pt-BR" dirty="0">
                <a:solidFill>
                  <a:schemeClr val="tx1"/>
                </a:solidFill>
                <a:latin typeface="Arial" panose="020B0604020202020204" pitchFamily="34" charset="0"/>
              </a:rPr>
              <a:t>: Mantém informações dos funcionários organizadas e precisas, desde salários até avaliações de desempenho. </a:t>
            </a:r>
          </a:p>
          <a:p>
            <a:pPr marL="342900" lvl="1" indent="-342900"/>
            <a:endParaRPr lang="pt-BR" dirty="0">
              <a:solidFill>
                <a:schemeClr val="tx1"/>
              </a:solidFill>
              <a:latin typeface="Arial" panose="020B0604020202020204" pitchFamily="34" charset="0"/>
            </a:endParaRPr>
          </a:p>
          <a:p>
            <a:endParaRPr lang="pt-BR" dirty="0" smtClean="0"/>
          </a:p>
          <a:p>
            <a:endParaRPr lang="pt-BR" dirty="0"/>
          </a:p>
        </p:txBody>
      </p:sp>
    </p:spTree>
    <p:extLst>
      <p:ext uri="{BB962C8B-B14F-4D97-AF65-F5344CB8AC3E}">
        <p14:creationId xmlns:p14="http://schemas.microsoft.com/office/powerpoint/2010/main" val="348315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Formas Normais</a:t>
            </a:r>
          </a:p>
        </p:txBody>
      </p:sp>
      <p:sp>
        <p:nvSpPr>
          <p:cNvPr id="3" name="Espaço Reservado para Conteúdo 2"/>
          <p:cNvSpPr>
            <a:spLocks noGrp="1"/>
          </p:cNvSpPr>
          <p:nvPr>
            <p:ph idx="1"/>
          </p:nvPr>
        </p:nvSpPr>
        <p:spPr/>
        <p:txBody>
          <a:bodyPr/>
          <a:lstStyle/>
          <a:p>
            <a:r>
              <a:rPr lang="pt-BR" dirty="0"/>
              <a:t>A normalização é dividida em diferentes </a:t>
            </a:r>
            <a:r>
              <a:rPr lang="pt-BR" b="1" dirty="0"/>
              <a:t>formas normais</a:t>
            </a:r>
            <a:r>
              <a:rPr lang="pt-BR" dirty="0"/>
              <a:t>, cada uma com um conjunto de regras para organizar os dados. As principais formas normais são</a:t>
            </a:r>
            <a:r>
              <a:rPr lang="pt-BR" dirty="0" smtClean="0"/>
              <a:t>:</a:t>
            </a:r>
          </a:p>
          <a:p>
            <a:r>
              <a:rPr lang="pt-BR" b="1" dirty="0"/>
              <a:t>Primeira Forma Normal (1NF</a:t>
            </a:r>
            <a:r>
              <a:rPr lang="pt-BR" b="1" dirty="0" smtClean="0"/>
              <a:t>)</a:t>
            </a:r>
            <a:r>
              <a:rPr lang="pt-BR" dirty="0"/>
              <a:t>:Cada coluna deve conter apenas valores atômicos (ou seja, valores indivisíveis) e cada célula da tabela deve ter um único valor</a:t>
            </a:r>
            <a:r>
              <a:rPr lang="pt-BR" dirty="0" smtClean="0"/>
              <a:t>.</a:t>
            </a:r>
          </a:p>
          <a:p>
            <a:r>
              <a:rPr lang="pt-BR" b="1" dirty="0"/>
              <a:t>Exemplo</a:t>
            </a:r>
            <a:r>
              <a:rPr lang="pt-BR" dirty="0"/>
              <a:t>: Em vez de ter uma coluna para “Endereços” que armazena múltiplos endereços separados por vírgulas, você deve ter uma tabela separada para endereços com uma chave estrangeira referenciando a tabela principal.</a:t>
            </a:r>
            <a:endParaRPr lang="pt-BR" dirty="0" smtClean="0"/>
          </a:p>
          <a:p>
            <a:endParaRPr lang="pt-BR" dirty="0"/>
          </a:p>
        </p:txBody>
      </p:sp>
    </p:spTree>
    <p:extLst>
      <p:ext uri="{BB962C8B-B14F-4D97-AF65-F5344CB8AC3E}">
        <p14:creationId xmlns:p14="http://schemas.microsoft.com/office/powerpoint/2010/main" val="247689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Tabela Original (Sem Normalização)</a:t>
            </a:r>
          </a:p>
        </p:txBody>
      </p:sp>
      <p:pic>
        <p:nvPicPr>
          <p:cNvPr id="4" name="Espaço Reservado para Conteúdo 3"/>
          <p:cNvPicPr>
            <a:picLocks noGrp="1" noChangeAspect="1"/>
          </p:cNvPicPr>
          <p:nvPr>
            <p:ph idx="1"/>
          </p:nvPr>
        </p:nvPicPr>
        <p:blipFill>
          <a:blip r:embed="rId2"/>
          <a:stretch>
            <a:fillRect/>
          </a:stretch>
        </p:blipFill>
        <p:spPr>
          <a:xfrm>
            <a:off x="786777" y="2334350"/>
            <a:ext cx="10965017" cy="2898661"/>
          </a:xfrm>
          <a:prstGeom prst="rect">
            <a:avLst/>
          </a:prstGeom>
          <a:ln>
            <a:noFill/>
          </a:ln>
          <a:effectLst>
            <a:softEdge rad="112500"/>
          </a:effectLst>
        </p:spPr>
      </p:pic>
      <p:sp>
        <p:nvSpPr>
          <p:cNvPr id="5" name="CaixaDeTexto 4"/>
          <p:cNvSpPr txBox="1"/>
          <p:nvPr/>
        </p:nvSpPr>
        <p:spPr>
          <a:xfrm>
            <a:off x="947451" y="5453349"/>
            <a:ext cx="10554159" cy="936434"/>
          </a:xfrm>
          <a:prstGeom prst="rect">
            <a:avLst/>
          </a:prstGeom>
          <a:noFill/>
        </p:spPr>
        <p:txBody>
          <a:bodyPr wrap="square" rtlCol="0">
            <a:spAutoFit/>
          </a:bodyPr>
          <a:lstStyle/>
          <a:p>
            <a:r>
              <a:rPr lang="pt-BR" b="1" dirty="0" smtClean="0"/>
              <a:t>Problema</a:t>
            </a:r>
            <a:r>
              <a:rPr lang="pt-BR" dirty="0" smtClean="0"/>
              <a:t>: Os endereços estão armazenados em uma única coluna, separados por ponto e vírgula. Isso pode causar problemas como dificuldade para buscar endereços específicos, redundância e inconsistência.</a:t>
            </a:r>
            <a:endParaRPr lang="pt-BR" dirty="0"/>
          </a:p>
        </p:txBody>
      </p:sp>
    </p:spTree>
    <p:extLst>
      <p:ext uri="{BB962C8B-B14F-4D97-AF65-F5344CB8AC3E}">
        <p14:creationId xmlns:p14="http://schemas.microsoft.com/office/powerpoint/2010/main" val="80729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Tabela </a:t>
            </a:r>
            <a:r>
              <a:rPr lang="pt-BR" dirty="0" smtClean="0"/>
              <a:t>Normalizada em 1nf</a:t>
            </a:r>
            <a:endParaRPr lang="pt-BR" dirty="0"/>
          </a:p>
        </p:txBody>
      </p:sp>
      <p:sp>
        <p:nvSpPr>
          <p:cNvPr id="3" name="Espaço Reservado para Conteúdo 2"/>
          <p:cNvSpPr>
            <a:spLocks noGrp="1"/>
          </p:cNvSpPr>
          <p:nvPr>
            <p:ph idx="1"/>
          </p:nvPr>
        </p:nvSpPr>
        <p:spPr>
          <a:xfrm>
            <a:off x="838200" y="2093205"/>
            <a:ext cx="9793077" cy="3602515"/>
          </a:xfrm>
        </p:spPr>
        <p:txBody>
          <a:bodyPr>
            <a:normAutofit/>
          </a:bodyPr>
          <a:lstStyle/>
          <a:p>
            <a:r>
              <a:rPr lang="pt-BR" dirty="0"/>
              <a:t>Para resolver esses problemas, vamos separar a tabela em duas tabelas</a:t>
            </a:r>
            <a:r>
              <a:rPr lang="pt-BR" dirty="0" smtClean="0"/>
              <a:t>:</a:t>
            </a:r>
          </a:p>
          <a:p>
            <a:endParaRPr lang="pt-BR" dirty="0"/>
          </a:p>
          <a:p>
            <a:r>
              <a:rPr lang="pt-BR" b="1" dirty="0"/>
              <a:t>Tabela de Clientes</a:t>
            </a:r>
            <a:r>
              <a:rPr lang="pt-BR" dirty="0"/>
              <a:t>: Armazena informações básicas dos clientes</a:t>
            </a:r>
            <a:r>
              <a:rPr lang="pt-BR" dirty="0" smtClean="0"/>
              <a:t>.</a:t>
            </a:r>
          </a:p>
          <a:p>
            <a:endParaRPr lang="pt-BR" dirty="0"/>
          </a:p>
          <a:p>
            <a:r>
              <a:rPr lang="pt-BR" b="1" dirty="0"/>
              <a:t>Tabela de Endereços</a:t>
            </a:r>
            <a:r>
              <a:rPr lang="pt-BR" dirty="0"/>
              <a:t>: Armazena os endereços, com uma referência para o cliente correspondente.</a:t>
            </a:r>
          </a:p>
          <a:p>
            <a:endParaRPr lang="pt-BR" dirty="0"/>
          </a:p>
        </p:txBody>
      </p:sp>
    </p:spTree>
    <p:extLst>
      <p:ext uri="{BB962C8B-B14F-4D97-AF65-F5344CB8AC3E}">
        <p14:creationId xmlns:p14="http://schemas.microsoft.com/office/powerpoint/2010/main" val="127149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a:stretch>
            <a:fillRect/>
          </a:stretch>
        </p:blipFill>
        <p:spPr>
          <a:xfrm>
            <a:off x="659195" y="249754"/>
            <a:ext cx="10562651" cy="2614632"/>
          </a:xfrm>
          <a:prstGeom prst="rect">
            <a:avLst/>
          </a:prstGeom>
          <a:ln>
            <a:noFill/>
          </a:ln>
          <a:effectLst>
            <a:softEdge rad="112500"/>
          </a:effectLst>
        </p:spPr>
      </p:pic>
      <p:pic>
        <p:nvPicPr>
          <p:cNvPr id="5" name="Imagem 4"/>
          <p:cNvPicPr>
            <a:picLocks noChangeAspect="1"/>
          </p:cNvPicPr>
          <p:nvPr/>
        </p:nvPicPr>
        <p:blipFill>
          <a:blip r:embed="rId3"/>
          <a:stretch>
            <a:fillRect/>
          </a:stretch>
        </p:blipFill>
        <p:spPr>
          <a:xfrm>
            <a:off x="1563782" y="3148759"/>
            <a:ext cx="8753475" cy="3314700"/>
          </a:xfrm>
          <a:prstGeom prst="rect">
            <a:avLst/>
          </a:prstGeom>
          <a:ln>
            <a:noFill/>
          </a:ln>
          <a:effectLst>
            <a:softEdge rad="112500"/>
          </a:effectLst>
        </p:spPr>
      </p:pic>
    </p:spTree>
    <p:extLst>
      <p:ext uri="{BB962C8B-B14F-4D97-AF65-F5344CB8AC3E}">
        <p14:creationId xmlns:p14="http://schemas.microsoft.com/office/powerpoint/2010/main" val="316220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9703"/>
            <a:ext cx="11353800" cy="820053"/>
          </a:xfrm>
        </p:spPr>
        <p:txBody>
          <a:bodyPr/>
          <a:lstStyle/>
          <a:p>
            <a:r>
              <a:rPr lang="pt-BR" dirty="0" smtClean="0"/>
              <a:t>Segunda Forma Normal (2NF)</a:t>
            </a:r>
            <a:endParaRPr lang="pt-BR" dirty="0"/>
          </a:p>
        </p:txBody>
      </p:sp>
      <p:sp>
        <p:nvSpPr>
          <p:cNvPr id="7" name="CaixaDeTexto 6"/>
          <p:cNvSpPr txBox="1"/>
          <p:nvPr/>
        </p:nvSpPr>
        <p:spPr>
          <a:xfrm>
            <a:off x="738130" y="1134737"/>
            <a:ext cx="10895682" cy="5262979"/>
          </a:xfrm>
          <a:prstGeom prst="rect">
            <a:avLst/>
          </a:prstGeom>
          <a:noFill/>
        </p:spPr>
        <p:txBody>
          <a:bodyPr wrap="square" rtlCol="0">
            <a:spAutoFit/>
          </a:bodyPr>
          <a:lstStyle/>
          <a:p>
            <a:pPr marL="457200" indent="-457200">
              <a:buFont typeface="Arial" panose="020B0604020202020204" pitchFamily="34" charset="0"/>
              <a:buChar char="•"/>
            </a:pPr>
            <a:r>
              <a:rPr lang="pt-BR" sz="2400" dirty="0" smtClean="0"/>
              <a:t>A </a:t>
            </a:r>
            <a:r>
              <a:rPr lang="pt-BR" sz="2400" dirty="0"/>
              <a:t>Segunda Forma Normal (2NF) é uma forma de organizar dados em tabelas para </a:t>
            </a:r>
            <a:r>
              <a:rPr lang="pt-BR" sz="2400" dirty="0">
                <a:effectLst>
                  <a:outerShdw blurRad="38100" dist="38100" dir="2700000" algn="tl">
                    <a:srgbClr val="000000">
                      <a:alpha val="43137"/>
                    </a:srgbClr>
                  </a:outerShdw>
                </a:effectLst>
              </a:rPr>
              <a:t>garantir que cada pedaço de informação dependa totalmente da chave </a:t>
            </a:r>
            <a:r>
              <a:rPr lang="pt-BR" sz="2400" dirty="0" smtClean="0">
                <a:effectLst>
                  <a:outerShdw blurRad="38100" dist="38100" dir="2700000" algn="tl">
                    <a:srgbClr val="000000">
                      <a:alpha val="43137"/>
                    </a:srgbClr>
                  </a:outerShdw>
                </a:effectLst>
              </a:rPr>
              <a:t>primaria não só uma parte.</a:t>
            </a:r>
            <a:r>
              <a:rPr lang="pt-BR" sz="2400" dirty="0" smtClean="0"/>
              <a:t> Para isso, você divide a tabela em partes menores, onde cada parte armazena dados que são relevantes para a chave principal daquela tabela. Isso melhora a organização dos dados e evita repetições desnecessárias.</a:t>
            </a:r>
            <a:endParaRPr lang="pt-BR" sz="2400" dirty="0">
              <a:effectLst>
                <a:outerShdw blurRad="38100" dist="38100" dir="2700000" algn="tl">
                  <a:srgbClr val="000000">
                    <a:alpha val="43137"/>
                  </a:srgbClr>
                </a:outerShdw>
              </a:effectLst>
            </a:endParaRPr>
          </a:p>
          <a:p>
            <a:pPr lvl="0" eaLnBrk="0" fontAlgn="base" hangingPunct="0">
              <a:spcBef>
                <a:spcPct val="0"/>
              </a:spcBef>
              <a:spcAft>
                <a:spcPct val="0"/>
              </a:spcAft>
              <a:buFontTx/>
              <a:buChar char="•"/>
            </a:pPr>
            <a:endParaRPr lang="pt-BR" sz="2400" dirty="0">
              <a:latin typeface="Arial" panose="020B0604020202020204" pitchFamily="34" charset="0"/>
            </a:endParaRPr>
          </a:p>
          <a:p>
            <a:pPr marL="457200" indent="-457200">
              <a:buFont typeface="Arial" panose="020B0604020202020204" pitchFamily="34" charset="0"/>
              <a:buChar char="•"/>
            </a:pPr>
            <a:r>
              <a:rPr lang="pt-BR" sz="2400" b="1" dirty="0"/>
              <a:t>Chave primaria</a:t>
            </a:r>
            <a:r>
              <a:rPr lang="pt-BR" sz="2400" dirty="0"/>
              <a:t>: </a:t>
            </a:r>
            <a:r>
              <a:rPr lang="pt-BR" sz="2400" dirty="0" smtClean="0"/>
              <a:t>É o identificador que garante que cada linha na tabela seja única. Por exemplo, em uma tabela de pedidos, a chave principal pode ser um número de pedido.</a:t>
            </a:r>
          </a:p>
          <a:p>
            <a:pPr marL="457200" indent="-457200">
              <a:buFont typeface="Arial" panose="020B0604020202020204" pitchFamily="34" charset="0"/>
              <a:buChar char="•"/>
            </a:pPr>
            <a:endParaRPr lang="pt-BR" sz="2400" dirty="0" smtClean="0"/>
          </a:p>
          <a:p>
            <a:pPr marL="457200" indent="-457200">
              <a:buFont typeface="Arial" panose="020B0604020202020204" pitchFamily="34" charset="0"/>
              <a:buChar char="•"/>
            </a:pPr>
            <a:r>
              <a:rPr lang="pt-BR" sz="2400" dirty="0" smtClean="0"/>
              <a:t>Para estar na 2NF, cada coluna (ou campo) em uma tabela deve depender completamente da chave principal e não apenas de uma parte dela.</a:t>
            </a:r>
          </a:p>
          <a:p>
            <a:endParaRPr lang="pt-BR" sz="2400" dirty="0"/>
          </a:p>
          <a:p>
            <a:endParaRPr lang="pt-BR" sz="2400" dirty="0"/>
          </a:p>
        </p:txBody>
      </p:sp>
    </p:spTree>
    <p:extLst>
      <p:ext uri="{BB962C8B-B14F-4D97-AF65-F5344CB8AC3E}">
        <p14:creationId xmlns:p14="http://schemas.microsoft.com/office/powerpoint/2010/main" val="344234748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621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Normalização de dados </vt:lpstr>
      <vt:lpstr>O que é Normalização de Dados?</vt:lpstr>
      <vt:lpstr>Como ela se relaciona com administração?</vt:lpstr>
      <vt:lpstr>Exemplos</vt:lpstr>
      <vt:lpstr>Formas Normais</vt:lpstr>
      <vt:lpstr>Tabela Original (Sem Normalização)</vt:lpstr>
      <vt:lpstr>Tabela Normalizada em 1nf</vt:lpstr>
      <vt:lpstr>Apresentação do PowerPoint</vt:lpstr>
      <vt:lpstr>Segunda Forma Normal (2NF)</vt:lpstr>
      <vt:lpstr> Imagine que você tem uma tabela de Pedidos que contém informações sobre os produtos e os clientes:  ID Pedido + ID Produto é a chave principal que identifica cada linha.  Problemas: Nome do Produto: Só depende de ID Produto, não da combinação  ID Pedido + ID Produto.  Nome do Cliente: Só depende de ID Pedido, não da combinação  ID Pedido + ID Produto.  </vt:lpstr>
      <vt:lpstr>Como resolver?</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 de dados</dc:title>
  <dc:creator>User</dc:creator>
  <cp:lastModifiedBy>User</cp:lastModifiedBy>
  <cp:revision>8</cp:revision>
  <dcterms:created xsi:type="dcterms:W3CDTF">2024-08-08T02:06:32Z</dcterms:created>
  <dcterms:modified xsi:type="dcterms:W3CDTF">2024-08-08T03:14:36Z</dcterms:modified>
</cp:coreProperties>
</file>