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handoutMasterIdLst>
    <p:handoutMasterId r:id="rId26"/>
  </p:handoutMasterIdLst>
  <p:sldIdLst>
    <p:sldId id="257" r:id="rId5"/>
    <p:sldId id="268" r:id="rId6"/>
    <p:sldId id="267" r:id="rId7"/>
    <p:sldId id="261" r:id="rId8"/>
    <p:sldId id="262" r:id="rId9"/>
    <p:sldId id="263" r:id="rId10"/>
    <p:sldId id="271" r:id="rId11"/>
    <p:sldId id="265" r:id="rId12"/>
    <p:sldId id="272" r:id="rId13"/>
    <p:sldId id="273" r:id="rId14"/>
    <p:sldId id="274" r:id="rId15"/>
    <p:sldId id="275" r:id="rId16"/>
    <p:sldId id="277" r:id="rId17"/>
    <p:sldId id="278" r:id="rId18"/>
    <p:sldId id="279" r:id="rId19"/>
    <p:sldId id="280" r:id="rId20"/>
    <p:sldId id="284" r:id="rId21"/>
    <p:sldId id="281" r:id="rId22"/>
    <p:sldId id="282" r:id="rId23"/>
    <p:sldId id="283" r:id="rId24"/>
  </p:sldIdLst>
  <p:sldSz cx="12188825" cy="6858000"/>
  <p:notesSz cx="6858000" cy="9144000"/>
  <p:defaultTextStyle>
    <a:defPPr rtl="0">
      <a:defRPr lang="pt-B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2" autoAdjust="0"/>
    <p:restoredTop sz="94660"/>
  </p:normalViewPr>
  <p:slideViewPr>
    <p:cSldViewPr>
      <p:cViewPr varScale="1">
        <p:scale>
          <a:sx n="63" d="100"/>
          <a:sy n="63" d="100"/>
        </p:scale>
        <p:origin x="53" y="18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01/08/2016</a:t>
            </a:r>
            <a:endParaRP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79429053-DC2A-4342-ADD4-2FD729D91E2C}" type="slidenum">
              <a:rPr/>
              <a:t>‹nº›</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01/08/2016</a:t>
            </a:r>
            <a:endParaRPr/>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t>Clique para editar o texto Mestre</a:t>
            </a:r>
          </a:p>
          <a:p>
            <a:pPr lvl="1" rtl="0"/>
            <a:r>
              <a:t>Segundo nível</a:t>
            </a:r>
          </a:p>
          <a:p>
            <a:pPr lvl="2" rtl="0"/>
            <a:r>
              <a:t>Terceiro nível</a:t>
            </a:r>
          </a:p>
          <a:p>
            <a:pPr lvl="3" rtl="0"/>
            <a:r>
              <a:t>Quarto nível</a:t>
            </a:r>
          </a:p>
          <a:p>
            <a:pPr lvl="4" rtl="0"/>
            <a: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3EBA5BD7-F043-4D1B-AA17-CD412FC534DE}" type="slidenum">
              <a:rPr/>
              <a:t>‹nº›</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grpSp>
        <p:nvGrpSpPr>
          <p:cNvPr id="21" name="diagonais"/>
          <p:cNvGrpSpPr/>
          <p:nvPr/>
        </p:nvGrpSpPr>
        <p:grpSpPr>
          <a:xfrm>
            <a:off x="7516443" y="4145281"/>
            <a:ext cx="4686117" cy="2731407"/>
            <a:chOff x="5638800" y="3108960"/>
            <a:chExt cx="3515503" cy="2048555"/>
          </a:xfrm>
        </p:grpSpPr>
        <p:cxnSp>
          <p:nvCxnSpPr>
            <p:cNvPr id="14" name="Conector Reto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ector Reto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ector Reto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inhas inferiores"/>
          <p:cNvGrpSpPr/>
          <p:nvPr/>
        </p:nvGrpSpPr>
        <p:grpSpPr>
          <a:xfrm>
            <a:off x="-8916" y="6057149"/>
            <a:ext cx="5498726" cy="820207"/>
            <a:chOff x="-6689" y="4553748"/>
            <a:chExt cx="4125119" cy="615155"/>
          </a:xfrm>
        </p:grpSpPr>
        <p:sp>
          <p:nvSpPr>
            <p:cNvPr id="9" name="Forma Livre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sp>
          <p:nvSpPr>
            <p:cNvPr id="10" name="Forma Livre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sp>
          <p:nvSpPr>
            <p:cNvPr id="11" name="Forma Livre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grpSp>
      <p:sp>
        <p:nvSpPr>
          <p:cNvPr id="2" name="Título 1"/>
          <p:cNvSpPr>
            <a:spLocks noGrp="1"/>
          </p:cNvSpPr>
          <p:nvPr>
            <p:ph type="ctrTitle"/>
          </p:nvPr>
        </p:nvSpPr>
        <p:spPr>
          <a:xfrm>
            <a:off x="1625176" y="584200"/>
            <a:ext cx="8735325" cy="2000251"/>
          </a:xfrm>
        </p:spPr>
        <p:txBody>
          <a:bodyPr rtlCol="0">
            <a:normAutofit/>
          </a:bodyPr>
          <a:lstStyle>
            <a:lvl1pPr algn="l" rtl="0">
              <a:defRPr sz="5400"/>
            </a:lvl1pPr>
          </a:lstStyle>
          <a:p>
            <a:pPr rtl="0"/>
            <a:r>
              <a:rPr lang="pt-BR" smtClean="0"/>
              <a:t>Clique para editar o título mestre</a:t>
            </a:r>
            <a:endParaRPr/>
          </a:p>
        </p:txBody>
      </p:sp>
      <p:sp>
        <p:nvSpPr>
          <p:cNvPr id="3" name="Subtítulo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pt-BR" smtClean="0"/>
              <a:t>Clique para editar o estilo do subtítulo mestre</a:t>
            </a:r>
            <a:endParaRPr/>
          </a:p>
        </p:txBody>
      </p:sp>
      <p:sp>
        <p:nvSpPr>
          <p:cNvPr id="22" name="Espaço Reservado para Data 21"/>
          <p:cNvSpPr>
            <a:spLocks noGrp="1"/>
          </p:cNvSpPr>
          <p:nvPr>
            <p:ph type="dt" sz="half" idx="10"/>
          </p:nvPr>
        </p:nvSpPr>
        <p:spPr/>
        <p:txBody>
          <a:bodyPr rtlCol="0"/>
          <a:lstStyle/>
          <a:p>
            <a:pPr rtl="0"/>
            <a:r>
              <a:rPr lang="en-US"/>
              <a:t>01/08/2016</a:t>
            </a:r>
            <a:endParaRPr/>
          </a:p>
        </p:txBody>
      </p:sp>
      <p:sp>
        <p:nvSpPr>
          <p:cNvPr id="23" name="Espaço Reservado para Rodapé 22"/>
          <p:cNvSpPr>
            <a:spLocks noGrp="1"/>
          </p:cNvSpPr>
          <p:nvPr>
            <p:ph type="ftr" sz="quarter" idx="11"/>
          </p:nvPr>
        </p:nvSpPr>
        <p:spPr/>
        <p:txBody>
          <a:bodyPr rtlCol="0"/>
          <a:lstStyle/>
          <a:p>
            <a:pPr rtl="0"/>
            <a:endParaRPr/>
          </a:p>
        </p:txBody>
      </p:sp>
      <p:sp>
        <p:nvSpPr>
          <p:cNvPr id="24" name="Espaço Reservado para o Número do Slide 23"/>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smtClean="0"/>
              <a:t>Clique para editar o título mestre</a:t>
            </a:r>
            <a:endParaRPr/>
          </a:p>
        </p:txBody>
      </p:sp>
      <p:sp>
        <p:nvSpPr>
          <p:cNvPr id="3" name="Espaço Reservado para Texto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pt-BR" smtClean="0"/>
              <a:t>Clique para editar o texto mestre</a:t>
            </a:r>
          </a:p>
          <a:p>
            <a:pPr lvl="1" rtl="0"/>
            <a:r>
              <a:rPr lang="pt-BR" smtClean="0"/>
              <a:t>Segundo nível</a:t>
            </a:r>
          </a:p>
          <a:p>
            <a:pPr lvl="2" rtl="0"/>
            <a:r>
              <a:rPr lang="pt-BR" smtClean="0"/>
              <a:t>Terceiro nível</a:t>
            </a:r>
          </a:p>
          <a:p>
            <a:pPr lvl="3" rtl="0"/>
            <a:r>
              <a:rPr lang="pt-BR" smtClean="0"/>
              <a:t>Quarto nível</a:t>
            </a:r>
          </a:p>
          <a:p>
            <a:pPr lvl="4" rtl="0"/>
            <a:r>
              <a:rPr lang="pt-BR" smtClean="0"/>
              <a:t>Quinto nível</a:t>
            </a:r>
            <a:endParaRPr/>
          </a:p>
        </p:txBody>
      </p:sp>
      <p:sp>
        <p:nvSpPr>
          <p:cNvPr id="4" name="Espaço Reservado para Data 3"/>
          <p:cNvSpPr>
            <a:spLocks noGrp="1"/>
          </p:cNvSpPr>
          <p:nvPr>
            <p:ph type="dt" sz="half" idx="10"/>
          </p:nvPr>
        </p:nvSpPr>
        <p:spPr/>
        <p:txBody>
          <a:bodyPr rtlCol="0"/>
          <a:lstStyle/>
          <a:p>
            <a:pPr rtl="0"/>
            <a:r>
              <a:rPr lang="en-US"/>
              <a:t>01/08/2016</a:t>
            </a:r>
            <a:endParaRPr/>
          </a:p>
        </p:txBody>
      </p:sp>
      <p:sp>
        <p:nvSpPr>
          <p:cNvPr id="5" name="Espaço Reservado para Rodapé 4"/>
          <p:cNvSpPr>
            <a:spLocks noGrp="1"/>
          </p:cNvSpPr>
          <p:nvPr>
            <p:ph type="ftr" sz="quarter" idx="11"/>
          </p:nvPr>
        </p:nvSpPr>
        <p:spPr/>
        <p:txBody>
          <a:bodyPr rtlCol="0"/>
          <a:lstStyle/>
          <a:p>
            <a:pPr rtl="0"/>
            <a:endParaRPr/>
          </a:p>
        </p:txBody>
      </p:sp>
      <p:sp>
        <p:nvSpPr>
          <p:cNvPr id="6" name="Espaço Reservado para Número de Slide 5"/>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6898" y="584200"/>
            <a:ext cx="2742486" cy="5588000"/>
          </a:xfrm>
        </p:spPr>
        <p:txBody>
          <a:bodyPr vert="eaVert" rtlCol="0"/>
          <a:lstStyle/>
          <a:p>
            <a:pPr rtl="0"/>
            <a:r>
              <a:rPr lang="pt-BR" smtClean="0"/>
              <a:t>Clique para editar o título mestre</a:t>
            </a:r>
            <a:endParaRPr/>
          </a:p>
        </p:txBody>
      </p:sp>
      <p:sp>
        <p:nvSpPr>
          <p:cNvPr id="3" name="Espaço Reservado para Texto Vertical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pt-BR" smtClean="0"/>
              <a:t>Clique para editar o texto mestre</a:t>
            </a:r>
          </a:p>
          <a:p>
            <a:pPr lvl="1" rtl="0"/>
            <a:r>
              <a:rPr lang="pt-BR" smtClean="0"/>
              <a:t>Segundo nível</a:t>
            </a:r>
          </a:p>
          <a:p>
            <a:pPr lvl="2" rtl="0"/>
            <a:r>
              <a:rPr lang="pt-BR" smtClean="0"/>
              <a:t>Terceiro nível</a:t>
            </a:r>
          </a:p>
          <a:p>
            <a:pPr lvl="3" rtl="0"/>
            <a:r>
              <a:rPr lang="pt-BR" smtClean="0"/>
              <a:t>Quarto nível</a:t>
            </a:r>
          </a:p>
          <a:p>
            <a:pPr lvl="4" rtl="0"/>
            <a:r>
              <a:rPr lang="pt-BR" smtClean="0"/>
              <a:t>Quinto nível</a:t>
            </a:r>
            <a:endParaRPr/>
          </a:p>
        </p:txBody>
      </p:sp>
      <p:sp>
        <p:nvSpPr>
          <p:cNvPr id="4" name="Espaço Reservado para Data 3"/>
          <p:cNvSpPr>
            <a:spLocks noGrp="1"/>
          </p:cNvSpPr>
          <p:nvPr>
            <p:ph type="dt" sz="half" idx="10"/>
          </p:nvPr>
        </p:nvSpPr>
        <p:spPr/>
        <p:txBody>
          <a:bodyPr rtlCol="0"/>
          <a:lstStyle/>
          <a:p>
            <a:pPr rtl="0"/>
            <a:r>
              <a:rPr lang="en-US"/>
              <a:t>01/08/2016</a:t>
            </a:r>
            <a:endParaRPr/>
          </a:p>
        </p:txBody>
      </p:sp>
      <p:sp>
        <p:nvSpPr>
          <p:cNvPr id="5" name="Espaço Reservado para Rodapé 4"/>
          <p:cNvSpPr>
            <a:spLocks noGrp="1"/>
          </p:cNvSpPr>
          <p:nvPr>
            <p:ph type="ftr" sz="quarter" idx="11"/>
          </p:nvPr>
        </p:nvSpPr>
        <p:spPr/>
        <p:txBody>
          <a:bodyPr rtlCol="0"/>
          <a:lstStyle/>
          <a:p>
            <a:pPr rtl="0"/>
            <a:endParaRPr/>
          </a:p>
        </p:txBody>
      </p:sp>
      <p:sp>
        <p:nvSpPr>
          <p:cNvPr id="6" name="Espaço Reservado para Número de Slide 5"/>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smtClean="0"/>
              <a:t>Clique para editar o título mestre</a:t>
            </a:r>
            <a:endParaRPr/>
          </a:p>
        </p:txBody>
      </p:sp>
      <p:sp>
        <p:nvSpPr>
          <p:cNvPr id="3" name="Espaço Reservado para Conteú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pt-BR" smtClean="0"/>
              <a:t>Clique para editar o texto mestre</a:t>
            </a:r>
          </a:p>
          <a:p>
            <a:pPr lvl="1" rtl="0"/>
            <a:r>
              <a:rPr lang="pt-BR" smtClean="0"/>
              <a:t>Segundo nível</a:t>
            </a:r>
          </a:p>
          <a:p>
            <a:pPr lvl="2" rtl="0"/>
            <a:r>
              <a:rPr lang="pt-BR" smtClean="0"/>
              <a:t>Terceiro nível</a:t>
            </a:r>
          </a:p>
          <a:p>
            <a:pPr lvl="3" rtl="0"/>
            <a:r>
              <a:rPr lang="pt-BR" smtClean="0"/>
              <a:t>Quarto nível</a:t>
            </a:r>
          </a:p>
          <a:p>
            <a:pPr lvl="4" rtl="0"/>
            <a:r>
              <a:rPr lang="pt-BR" smtClean="0"/>
              <a:t>Quinto nível</a:t>
            </a:r>
            <a:endParaRPr/>
          </a:p>
        </p:txBody>
      </p:sp>
      <p:sp>
        <p:nvSpPr>
          <p:cNvPr id="4" name="Espaço Reservado para Data 3"/>
          <p:cNvSpPr>
            <a:spLocks noGrp="1"/>
          </p:cNvSpPr>
          <p:nvPr>
            <p:ph type="dt" sz="half" idx="10"/>
          </p:nvPr>
        </p:nvSpPr>
        <p:spPr/>
        <p:txBody>
          <a:bodyPr rtlCol="0"/>
          <a:lstStyle/>
          <a:p>
            <a:pPr rtl="0"/>
            <a:r>
              <a:rPr lang="en-US"/>
              <a:t>01/08/2016</a:t>
            </a:r>
            <a:endParaRPr/>
          </a:p>
        </p:txBody>
      </p:sp>
      <p:sp>
        <p:nvSpPr>
          <p:cNvPr id="5" name="Espaço Reservado para Rodapé 4"/>
          <p:cNvSpPr>
            <a:spLocks noGrp="1"/>
          </p:cNvSpPr>
          <p:nvPr>
            <p:ph type="ftr" sz="quarter" idx="11"/>
          </p:nvPr>
        </p:nvSpPr>
        <p:spPr/>
        <p:txBody>
          <a:bodyPr rtlCol="0"/>
          <a:lstStyle/>
          <a:p>
            <a:pPr rtl="0"/>
            <a:endParaRPr/>
          </a:p>
        </p:txBody>
      </p:sp>
      <p:sp>
        <p:nvSpPr>
          <p:cNvPr id="6" name="Espaço Reservado para Número de Slide 5"/>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grpSp>
        <p:nvGrpSpPr>
          <p:cNvPr id="11" name="diagonais"/>
          <p:cNvGrpSpPr/>
          <p:nvPr/>
        </p:nvGrpSpPr>
        <p:grpSpPr>
          <a:xfrm>
            <a:off x="7516443" y="4145281"/>
            <a:ext cx="4686117" cy="2731407"/>
            <a:chOff x="5638800" y="3108960"/>
            <a:chExt cx="3515503" cy="2048555"/>
          </a:xfrm>
        </p:grpSpPr>
        <p:cxnSp>
          <p:nvCxnSpPr>
            <p:cNvPr id="12" name="Conector Reto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ector Reto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ector Reto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ítulo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pt-BR" smtClean="0"/>
              <a:t>Clique para editar o título mestre</a:t>
            </a:r>
            <a:endParaRPr/>
          </a:p>
        </p:txBody>
      </p:sp>
      <p:sp>
        <p:nvSpPr>
          <p:cNvPr id="3" name="Espaço Reservado para Texto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pt-BR" smtClean="0"/>
              <a:t>Clique para editar o texto mestre</a:t>
            </a:r>
          </a:p>
        </p:txBody>
      </p:sp>
      <p:sp>
        <p:nvSpPr>
          <p:cNvPr id="4" name="Espaço Reservado para Data 3"/>
          <p:cNvSpPr>
            <a:spLocks noGrp="1"/>
          </p:cNvSpPr>
          <p:nvPr>
            <p:ph type="dt" sz="half" idx="10"/>
          </p:nvPr>
        </p:nvSpPr>
        <p:spPr/>
        <p:txBody>
          <a:bodyPr rtlCol="0"/>
          <a:lstStyle/>
          <a:p>
            <a:pPr rtl="0"/>
            <a:r>
              <a:rPr lang="en-US"/>
              <a:t>01/08/2016</a:t>
            </a:r>
            <a:endParaRPr/>
          </a:p>
        </p:txBody>
      </p:sp>
      <p:sp>
        <p:nvSpPr>
          <p:cNvPr id="5" name="Espaço Reservado para Rodapé 4"/>
          <p:cNvSpPr>
            <a:spLocks noGrp="1"/>
          </p:cNvSpPr>
          <p:nvPr>
            <p:ph type="ftr" sz="quarter" idx="11"/>
          </p:nvPr>
        </p:nvSpPr>
        <p:spPr/>
        <p:txBody>
          <a:bodyPr rtlCol="0"/>
          <a:lstStyle/>
          <a:p>
            <a:pPr rtl="0"/>
            <a:endParaRPr/>
          </a:p>
        </p:txBody>
      </p:sp>
      <p:sp>
        <p:nvSpPr>
          <p:cNvPr id="6" name="Espaço Reservado para Número de Slide 5"/>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smtClean="0"/>
              <a:t>Clique para editar o título mestre</a:t>
            </a:r>
            <a:endParaRPr/>
          </a:p>
        </p:txBody>
      </p:sp>
      <p:sp>
        <p:nvSpPr>
          <p:cNvPr id="3" name="Espaço Reservado para Conteúdo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pt-BR" smtClean="0"/>
              <a:t>Clique para editar o texto mestre</a:t>
            </a:r>
          </a:p>
          <a:p>
            <a:pPr lvl="1" rtl="0"/>
            <a:r>
              <a:rPr lang="pt-BR" smtClean="0"/>
              <a:t>Segundo nível</a:t>
            </a:r>
          </a:p>
          <a:p>
            <a:pPr lvl="2" rtl="0"/>
            <a:r>
              <a:rPr lang="pt-BR" smtClean="0"/>
              <a:t>Terceiro nível</a:t>
            </a:r>
          </a:p>
          <a:p>
            <a:pPr lvl="3" rtl="0"/>
            <a:r>
              <a:rPr lang="pt-BR" smtClean="0"/>
              <a:t>Quarto nível</a:t>
            </a:r>
          </a:p>
          <a:p>
            <a:pPr lvl="4" rtl="0"/>
            <a:r>
              <a:rPr lang="pt-BR" smtClean="0"/>
              <a:t>Quinto nível</a:t>
            </a:r>
            <a:endParaRPr/>
          </a:p>
        </p:txBody>
      </p:sp>
      <p:sp>
        <p:nvSpPr>
          <p:cNvPr id="4" name="Espaço Reservado para Conteúdo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pt-BR" smtClean="0"/>
              <a:t>Clique para editar o texto mestre</a:t>
            </a:r>
          </a:p>
          <a:p>
            <a:pPr lvl="1" rtl="0"/>
            <a:r>
              <a:rPr lang="pt-BR" smtClean="0"/>
              <a:t>Segundo nível</a:t>
            </a:r>
          </a:p>
          <a:p>
            <a:pPr lvl="2" rtl="0"/>
            <a:r>
              <a:rPr lang="pt-BR" smtClean="0"/>
              <a:t>Terceiro nível</a:t>
            </a:r>
          </a:p>
          <a:p>
            <a:pPr lvl="3" rtl="0"/>
            <a:r>
              <a:rPr lang="pt-BR" smtClean="0"/>
              <a:t>Quarto nível</a:t>
            </a:r>
          </a:p>
          <a:p>
            <a:pPr lvl="4" rtl="0"/>
            <a:r>
              <a:rPr lang="pt-BR" smtClean="0"/>
              <a:t>Quinto nível</a:t>
            </a:r>
            <a:endParaRPr/>
          </a:p>
        </p:txBody>
      </p:sp>
      <p:sp>
        <p:nvSpPr>
          <p:cNvPr id="5" name="Espaço Reservado para Data 4"/>
          <p:cNvSpPr>
            <a:spLocks noGrp="1"/>
          </p:cNvSpPr>
          <p:nvPr>
            <p:ph type="dt" sz="half" idx="10"/>
          </p:nvPr>
        </p:nvSpPr>
        <p:spPr/>
        <p:txBody>
          <a:bodyPr rtlCol="0"/>
          <a:lstStyle/>
          <a:p>
            <a:pPr rtl="0"/>
            <a:r>
              <a:rPr lang="en-US"/>
              <a:t>01/08/2016</a:t>
            </a:r>
            <a:endParaRPr/>
          </a:p>
        </p:txBody>
      </p:sp>
      <p:sp>
        <p:nvSpPr>
          <p:cNvPr id="6" name="Espaço Reservado para Rodapé 5"/>
          <p:cNvSpPr>
            <a:spLocks noGrp="1"/>
          </p:cNvSpPr>
          <p:nvPr>
            <p:ph type="ftr" sz="quarter" idx="11"/>
          </p:nvPr>
        </p:nvSpPr>
        <p:spPr/>
        <p:txBody>
          <a:bodyPr rtlCol="0"/>
          <a:lstStyle/>
          <a:p>
            <a:pPr rtl="0"/>
            <a:endParaRPr/>
          </a:p>
        </p:txBody>
      </p:sp>
      <p:sp>
        <p:nvSpPr>
          <p:cNvPr id="7" name="Espaço Reservado para Número de Slide 6"/>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pt-BR" smtClean="0"/>
              <a:t>Clique para editar o título mestre</a:t>
            </a:r>
            <a:endParaRPr/>
          </a:p>
        </p:txBody>
      </p:sp>
      <p:sp>
        <p:nvSpPr>
          <p:cNvPr id="3" name="Espaço Reservado para Texto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t-BR" smtClean="0"/>
              <a:t>Clique para editar o texto mestre</a:t>
            </a:r>
          </a:p>
        </p:txBody>
      </p:sp>
      <p:sp>
        <p:nvSpPr>
          <p:cNvPr id="4" name="Espaço Reservado para Conteúdo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pt-BR" smtClean="0"/>
              <a:t>Clique para editar o texto mestre</a:t>
            </a:r>
          </a:p>
          <a:p>
            <a:pPr lvl="1" rtl="0"/>
            <a:r>
              <a:rPr lang="pt-BR" smtClean="0"/>
              <a:t>Segundo nível</a:t>
            </a:r>
          </a:p>
          <a:p>
            <a:pPr lvl="2" rtl="0"/>
            <a:r>
              <a:rPr lang="pt-BR" smtClean="0"/>
              <a:t>Terceiro nível</a:t>
            </a:r>
          </a:p>
          <a:p>
            <a:pPr lvl="3" rtl="0"/>
            <a:r>
              <a:rPr lang="pt-BR" smtClean="0"/>
              <a:t>Quarto nível</a:t>
            </a:r>
          </a:p>
          <a:p>
            <a:pPr lvl="4" rtl="0"/>
            <a:r>
              <a:rPr lang="pt-BR" smtClean="0"/>
              <a:t>Quinto nível</a:t>
            </a:r>
            <a:endParaRPr/>
          </a:p>
        </p:txBody>
      </p:sp>
      <p:sp>
        <p:nvSpPr>
          <p:cNvPr id="5" name="Espaço Reservado para Texto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t-BR" smtClean="0"/>
              <a:t>Clique para editar o texto mestre</a:t>
            </a:r>
          </a:p>
        </p:txBody>
      </p:sp>
      <p:sp>
        <p:nvSpPr>
          <p:cNvPr id="6" name="Espaço Reservado para Conteúdo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pt-BR" smtClean="0"/>
              <a:t>Clique para editar o texto mestre</a:t>
            </a:r>
          </a:p>
          <a:p>
            <a:pPr lvl="1" rtl="0"/>
            <a:r>
              <a:rPr lang="pt-BR" smtClean="0"/>
              <a:t>Segundo nível</a:t>
            </a:r>
          </a:p>
          <a:p>
            <a:pPr lvl="2" rtl="0"/>
            <a:r>
              <a:rPr lang="pt-BR" smtClean="0"/>
              <a:t>Terceiro nível</a:t>
            </a:r>
          </a:p>
          <a:p>
            <a:pPr lvl="3" rtl="0"/>
            <a:r>
              <a:rPr lang="pt-BR" smtClean="0"/>
              <a:t>Quarto nível</a:t>
            </a:r>
          </a:p>
          <a:p>
            <a:pPr lvl="4" rtl="0"/>
            <a:r>
              <a:rPr lang="pt-BR" smtClean="0"/>
              <a:t>Quinto nível</a:t>
            </a:r>
            <a:endParaRPr/>
          </a:p>
        </p:txBody>
      </p:sp>
      <p:sp>
        <p:nvSpPr>
          <p:cNvPr id="7" name="Espaço Reservado para Data 6"/>
          <p:cNvSpPr>
            <a:spLocks noGrp="1"/>
          </p:cNvSpPr>
          <p:nvPr>
            <p:ph type="dt" sz="half" idx="10"/>
          </p:nvPr>
        </p:nvSpPr>
        <p:spPr/>
        <p:txBody>
          <a:bodyPr rtlCol="0"/>
          <a:lstStyle/>
          <a:p>
            <a:pPr rtl="0"/>
            <a:r>
              <a:rPr lang="en-US"/>
              <a:t>01/08/2016</a:t>
            </a:r>
            <a:endParaRPr/>
          </a:p>
        </p:txBody>
      </p:sp>
      <p:sp>
        <p:nvSpPr>
          <p:cNvPr id="8" name="Espaço Reservado para Rodapé 7"/>
          <p:cNvSpPr>
            <a:spLocks noGrp="1"/>
          </p:cNvSpPr>
          <p:nvPr>
            <p:ph type="ftr" sz="quarter" idx="11"/>
          </p:nvPr>
        </p:nvSpPr>
        <p:spPr/>
        <p:txBody>
          <a:bodyPr rtlCol="0"/>
          <a:lstStyle/>
          <a:p>
            <a:pPr rtl="0"/>
            <a:endParaRPr/>
          </a:p>
        </p:txBody>
      </p:sp>
      <p:sp>
        <p:nvSpPr>
          <p:cNvPr id="9" name="Espaço Reservado para o Número do Slide 8"/>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smtClean="0"/>
              <a:t>Clique para editar o título mestre</a:t>
            </a:r>
            <a:endParaRPr/>
          </a:p>
        </p:txBody>
      </p:sp>
      <p:sp>
        <p:nvSpPr>
          <p:cNvPr id="3" name="Espaço Reservado para Data 2"/>
          <p:cNvSpPr>
            <a:spLocks noGrp="1"/>
          </p:cNvSpPr>
          <p:nvPr>
            <p:ph type="dt" sz="half" idx="10"/>
          </p:nvPr>
        </p:nvSpPr>
        <p:spPr/>
        <p:txBody>
          <a:bodyPr rtlCol="0"/>
          <a:lstStyle/>
          <a:p>
            <a:pPr rtl="0"/>
            <a:r>
              <a:rPr lang="en-US"/>
              <a:t>01/08/2016</a:t>
            </a:r>
            <a:endParaRPr/>
          </a:p>
        </p:txBody>
      </p:sp>
      <p:sp>
        <p:nvSpPr>
          <p:cNvPr id="4" name="Espaço Reservado para Rodapé 3"/>
          <p:cNvSpPr>
            <a:spLocks noGrp="1"/>
          </p:cNvSpPr>
          <p:nvPr>
            <p:ph type="ftr" sz="quarter" idx="11"/>
          </p:nvPr>
        </p:nvSpPr>
        <p:spPr/>
        <p:txBody>
          <a:bodyPr rtlCol="0"/>
          <a:lstStyle/>
          <a:p>
            <a:pPr rtl="0"/>
            <a:endParaRPr/>
          </a:p>
        </p:txBody>
      </p:sp>
      <p:sp>
        <p:nvSpPr>
          <p:cNvPr id="5" name="Espaço Reservado para Número de Slide 4"/>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rtlCol="0"/>
          <a:lstStyle/>
          <a:p>
            <a:pPr rtl="0"/>
            <a:r>
              <a:rPr lang="en-US"/>
              <a:t>01/08/2016</a:t>
            </a:r>
            <a:endParaRPr/>
          </a:p>
        </p:txBody>
      </p:sp>
      <p:sp>
        <p:nvSpPr>
          <p:cNvPr id="3" name="Espaço Reservado para Rodapé 2"/>
          <p:cNvSpPr>
            <a:spLocks noGrp="1"/>
          </p:cNvSpPr>
          <p:nvPr>
            <p:ph type="ftr" sz="quarter" idx="11"/>
          </p:nvPr>
        </p:nvSpPr>
        <p:spPr/>
        <p:txBody>
          <a:bodyPr rtlCol="0"/>
          <a:lstStyle/>
          <a:p>
            <a:pPr rtl="0"/>
            <a:endParaRPr/>
          </a:p>
        </p:txBody>
      </p:sp>
      <p:sp>
        <p:nvSpPr>
          <p:cNvPr id="4" name="Espaço Reservado para Número de Slide 3"/>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pt-BR" smtClean="0"/>
              <a:t>Clique para editar o título mestre</a:t>
            </a:r>
            <a:endParaRPr/>
          </a:p>
        </p:txBody>
      </p:sp>
      <p:sp>
        <p:nvSpPr>
          <p:cNvPr id="4" name="Espaço Reservado para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smtClean="0"/>
              <a:t>Clique para editar o texto mestre</a:t>
            </a:r>
          </a:p>
        </p:txBody>
      </p:sp>
      <p:sp>
        <p:nvSpPr>
          <p:cNvPr id="3" name="Espaço Reservado para Conteúdo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pt-BR" smtClean="0"/>
              <a:t>Clique para editar o texto mestre</a:t>
            </a:r>
          </a:p>
          <a:p>
            <a:pPr lvl="1" rtl="0"/>
            <a:r>
              <a:rPr lang="pt-BR" smtClean="0"/>
              <a:t>Segundo nível</a:t>
            </a:r>
          </a:p>
          <a:p>
            <a:pPr lvl="2" rtl="0"/>
            <a:r>
              <a:rPr lang="pt-BR" smtClean="0"/>
              <a:t>Terceiro nível</a:t>
            </a:r>
          </a:p>
          <a:p>
            <a:pPr lvl="3" rtl="0"/>
            <a:r>
              <a:rPr lang="pt-BR" smtClean="0"/>
              <a:t>Quarto nível</a:t>
            </a:r>
          </a:p>
          <a:p>
            <a:pPr lvl="4" rtl="0"/>
            <a:r>
              <a:rPr lang="pt-BR" smtClean="0"/>
              <a:t>Quinto nível</a:t>
            </a:r>
            <a:endParaRPr/>
          </a:p>
        </p:txBody>
      </p:sp>
      <p:sp>
        <p:nvSpPr>
          <p:cNvPr id="5" name="Espaço Reservado para Data 4"/>
          <p:cNvSpPr>
            <a:spLocks noGrp="1"/>
          </p:cNvSpPr>
          <p:nvPr>
            <p:ph type="dt" sz="half" idx="10"/>
          </p:nvPr>
        </p:nvSpPr>
        <p:spPr/>
        <p:txBody>
          <a:bodyPr rtlCol="0"/>
          <a:lstStyle/>
          <a:p>
            <a:pPr rtl="0"/>
            <a:r>
              <a:rPr lang="en-US"/>
              <a:t>01/08/2016</a:t>
            </a:r>
            <a:endParaRPr/>
          </a:p>
        </p:txBody>
      </p:sp>
      <p:sp>
        <p:nvSpPr>
          <p:cNvPr id="6" name="Espaço Reservado para Rodapé 5"/>
          <p:cNvSpPr>
            <a:spLocks noGrp="1"/>
          </p:cNvSpPr>
          <p:nvPr>
            <p:ph type="ftr" sz="quarter" idx="11"/>
          </p:nvPr>
        </p:nvSpPr>
        <p:spPr/>
        <p:txBody>
          <a:bodyPr rtlCol="0"/>
          <a:lstStyle/>
          <a:p>
            <a:pPr rtl="0"/>
            <a:endParaRPr/>
          </a:p>
        </p:txBody>
      </p:sp>
      <p:sp>
        <p:nvSpPr>
          <p:cNvPr id="7" name="Espaço Reservado para Número de Slide 6"/>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pt-BR" smtClean="0"/>
              <a:t>Clique para editar o título mestre</a:t>
            </a:r>
            <a:endParaRPr/>
          </a:p>
        </p:txBody>
      </p:sp>
      <p:sp>
        <p:nvSpPr>
          <p:cNvPr id="4" name="Espaço Reservado para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smtClean="0"/>
              <a:t>Clique para editar o texto mestre</a:t>
            </a:r>
          </a:p>
        </p:txBody>
      </p:sp>
      <p:sp>
        <p:nvSpPr>
          <p:cNvPr id="3" name="Espaço Reservado para Imagem 2" descr="Um espaço reservado vazio para adicionar uma imagem. Clique no espaço reservado e selecione a imagem que você deseja adicionar."/>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pt-BR" smtClean="0"/>
              <a:t>Clique no ícone para adicionar uma imagem</a:t>
            </a:r>
            <a:endParaRPr/>
          </a:p>
        </p:txBody>
      </p:sp>
      <p:sp>
        <p:nvSpPr>
          <p:cNvPr id="5" name="Espaço Reservado para Data 4"/>
          <p:cNvSpPr>
            <a:spLocks noGrp="1"/>
          </p:cNvSpPr>
          <p:nvPr>
            <p:ph type="dt" sz="half" idx="10"/>
          </p:nvPr>
        </p:nvSpPr>
        <p:spPr/>
        <p:txBody>
          <a:bodyPr rtlCol="0"/>
          <a:lstStyle/>
          <a:p>
            <a:pPr rtl="0"/>
            <a:r>
              <a:rPr lang="en-US"/>
              <a:t>01/08/2016</a:t>
            </a:r>
            <a:endParaRPr/>
          </a:p>
        </p:txBody>
      </p:sp>
      <p:sp>
        <p:nvSpPr>
          <p:cNvPr id="6" name="Espaço Reservado para Rodapé 5"/>
          <p:cNvSpPr>
            <a:spLocks noGrp="1"/>
          </p:cNvSpPr>
          <p:nvPr>
            <p:ph type="ftr" sz="quarter" idx="11"/>
          </p:nvPr>
        </p:nvSpPr>
        <p:spPr/>
        <p:txBody>
          <a:bodyPr rtlCol="0"/>
          <a:lstStyle/>
          <a:p>
            <a:pPr rtl="0"/>
            <a:endParaRPr/>
          </a:p>
        </p:txBody>
      </p:sp>
      <p:sp>
        <p:nvSpPr>
          <p:cNvPr id="7" name="Espaço Reservado para Número de Slide 6"/>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inhas à esquerda"/>
          <p:cNvGrpSpPr/>
          <p:nvPr/>
        </p:nvGrpSpPr>
        <p:grpSpPr>
          <a:xfrm>
            <a:off x="-15870" y="-3174"/>
            <a:ext cx="819993" cy="5229225"/>
            <a:chOff x="-11906" y="-2381"/>
            <a:chExt cx="615155" cy="3921919"/>
          </a:xfrm>
        </p:grpSpPr>
        <p:sp>
          <p:nvSpPr>
            <p:cNvPr id="10" name="Forma Livre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11" name="Forma Livre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14" name="Forma Livre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grpSp>
      <p:sp>
        <p:nvSpPr>
          <p:cNvPr id="2" name="Espaço Reservado para Título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pt-BR"/>
              <a:t>Clique para editar o estilo de título Mestre</a:t>
            </a:r>
            <a:endParaRPr/>
          </a:p>
        </p:txBody>
      </p:sp>
      <p:sp>
        <p:nvSpPr>
          <p:cNvPr id="3" name="Espaço Reservado para Texto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Data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pPr rtl="0"/>
            <a:r>
              <a:rPr lang="en-US"/>
              <a:t>01/08/2016</a:t>
            </a:r>
            <a:endParaRPr/>
          </a:p>
        </p:txBody>
      </p:sp>
      <p:sp>
        <p:nvSpPr>
          <p:cNvPr id="5" name="Espaço Reservado para Rodapé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a:p>
        </p:txBody>
      </p:sp>
      <p:sp>
        <p:nvSpPr>
          <p:cNvPr id="6" name="Espaço Reservado para Número de Slide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pPr rtl="0"/>
            <a:fld id="{C014DD1E-5D91-48A3-AD6D-45FBA980D106}" type="slidenum">
              <a:rPr/>
              <a:pPr rtl="0"/>
              <a:t>‹nº›</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algn="ctr"/>
            <a:r>
              <a:rPr lang="pt-BR" dirty="0"/>
              <a:t>Introdução ao MySQL </a:t>
            </a:r>
            <a:endParaRPr lang="pt-BR" dirty="0"/>
          </a:p>
        </p:txBody>
      </p:sp>
      <p:sp>
        <p:nvSpPr>
          <p:cNvPr id="5" name="Subtítulo 4"/>
          <p:cNvSpPr>
            <a:spLocks noGrp="1"/>
          </p:cNvSpPr>
          <p:nvPr>
            <p:ph type="subTitle" idx="1"/>
          </p:nvPr>
        </p:nvSpPr>
        <p:spPr>
          <a:xfrm>
            <a:off x="1629068" y="2780928"/>
            <a:ext cx="8735325" cy="1752600"/>
          </a:xfrm>
        </p:spPr>
        <p:txBody>
          <a:bodyPr rtlCol="0">
            <a:normAutofit fontScale="92500" lnSpcReduction="10000"/>
          </a:bodyPr>
          <a:lstStyle/>
          <a:p>
            <a:pPr algn="ctr"/>
            <a:r>
              <a:rPr lang="pt-BR" dirty="0"/>
              <a:t>conceitos básicos de administração de banco de dados usando MySQL e demonstrar como esses conceitos podem ser aplicados para melhorar a gestão e a análise de dados administrativos.</a:t>
            </a:r>
            <a:endParaRPr lang="pt-BR"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a:spLocks noGrp="1"/>
          </p:cNvSpPr>
          <p:nvPr>
            <p:ph type="body" sz="half" idx="2"/>
          </p:nvPr>
        </p:nvSpPr>
        <p:spPr>
          <a:xfrm>
            <a:off x="1269876" y="404664"/>
            <a:ext cx="10009112" cy="5760640"/>
          </a:xfrm>
        </p:spPr>
        <p:txBody>
          <a:bodyPr>
            <a:noAutofit/>
          </a:bodyPr>
          <a:lstStyle/>
          <a:p>
            <a:r>
              <a:rPr lang="pt-BR" sz="2400" dirty="0"/>
              <a:t>O que a gente tem hoje é melhor do que a gente tinha ontem. E o que a gente vai ter amanhã, com certeza, vai ser melhor do que a gente tem hoje. E como o amanhã é sempre melhor, depois das fitas surgiram o quê? </a:t>
            </a:r>
            <a:endParaRPr lang="pt-BR" sz="2400" dirty="0" smtClean="0"/>
          </a:p>
          <a:p>
            <a:r>
              <a:rPr lang="pt-BR" sz="2400" dirty="0" smtClean="0"/>
              <a:t>Os </a:t>
            </a:r>
            <a:r>
              <a:rPr lang="pt-BR" sz="2400" dirty="0"/>
              <a:t>discos, disquetes e </a:t>
            </a:r>
            <a:r>
              <a:rPr lang="pt-BR" sz="2400" dirty="0" smtClean="0"/>
              <a:t>HDs.  </a:t>
            </a:r>
            <a:r>
              <a:rPr lang="pt-BR" sz="2400" dirty="0"/>
              <a:t>esses tipos de mecanismos armazenavam dados de maneira direta, não de maneira sequencial. Em um disco, você não precisa ler o início do disco pra ler metade dele. Você pode ir direto pra um lugar. E os arquivos também evoluíram pra isso. </a:t>
            </a:r>
            <a:endParaRPr lang="pt-BR" sz="2400" dirty="0" smtClean="0"/>
          </a:p>
          <a:p>
            <a:r>
              <a:rPr lang="pt-BR" sz="2400" dirty="0" smtClean="0"/>
              <a:t>Nesses </a:t>
            </a:r>
            <a:r>
              <a:rPr lang="pt-BR" sz="2400" dirty="0"/>
              <a:t>mecanismos de armazenamento, era possível guardar todos os registros e manter dentro de uma espécie de tabela índices, numerações, guardar chaves identificadoras de cada um dos registros. Isso a gente chama de índice. E a partir do momento em que os registros são armazenados num meio de armazenamento direto e indexado, a forma de encontrar os dados se tornou muito mais rápida.</a:t>
            </a:r>
          </a:p>
        </p:txBody>
      </p:sp>
    </p:spTree>
    <p:extLst>
      <p:ext uri="{BB962C8B-B14F-4D97-AF65-F5344CB8AC3E}">
        <p14:creationId xmlns:p14="http://schemas.microsoft.com/office/powerpoint/2010/main" val="35419423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a:spLocks noGrp="1"/>
          </p:cNvSpPr>
          <p:nvPr>
            <p:ph type="body" sz="half" idx="2"/>
          </p:nvPr>
        </p:nvSpPr>
        <p:spPr>
          <a:xfrm>
            <a:off x="909836" y="620688"/>
            <a:ext cx="10945216" cy="5688632"/>
          </a:xfrm>
        </p:spPr>
        <p:txBody>
          <a:bodyPr>
            <a:normAutofit/>
          </a:bodyPr>
          <a:lstStyle/>
          <a:p>
            <a:r>
              <a:rPr lang="pt-BR" sz="2400" dirty="0"/>
              <a:t>Vamos imaginar aqui que eu estivesse procurando pelo registro 5, por exemplo. Como tudo estava armazenado num meio direto, bastava você ir diretamente até o registro, pegá-lo e </a:t>
            </a:r>
            <a:r>
              <a:rPr lang="pt-BR" sz="2400" dirty="0" smtClean="0"/>
              <a:t>armazenar  os </a:t>
            </a:r>
            <a:r>
              <a:rPr lang="pt-BR" sz="2400" dirty="0"/>
              <a:t>seus dados da maneira que quiser. </a:t>
            </a:r>
            <a:endParaRPr lang="pt-BR" sz="2400" dirty="0" smtClean="0"/>
          </a:p>
          <a:p>
            <a:r>
              <a:rPr lang="pt-BR" sz="2400" dirty="0" smtClean="0"/>
              <a:t>Esses </a:t>
            </a:r>
            <a:r>
              <a:rPr lang="pt-BR" sz="2400" dirty="0"/>
              <a:t>tipos de arquivos ganharam o nome de arquivos de acesso direto. Viu como é que é simples? Até a nomenclatura é fácil. Arquivos de acesso sequencial são aqueles onde os registros são acessados sequencialmente. Arquivos de acesso direto são arquivos onde os registros são armazenados e acessados de maneira direta. Simples assim</a:t>
            </a:r>
            <a:r>
              <a:rPr lang="pt-BR" sz="2400" dirty="0" smtClean="0"/>
              <a:t>.</a:t>
            </a:r>
          </a:p>
          <a:p>
            <a:r>
              <a:rPr lang="pt-BR" sz="2400" dirty="0" smtClean="0"/>
              <a:t> </a:t>
            </a:r>
            <a:r>
              <a:rPr lang="pt-BR" sz="2400" dirty="0"/>
              <a:t>Mas ainda que os arquivos de acesso direto fossem muito melhores que os sequenciais, a gente ainda tinha um problema, porque esse índice era muito simplista, era muito simples. E aí, na década de 60, surgiu um momento muito importante para a história dos bancos de dados. E foi exatamente na década de 60 que o Departamento de Defesa dos Estados Unidos arregaçou as mangas e começou a trabalhar. Sim, o Departamento de Defesa dos Estados Unidos tinha como uma das tarefas criar uma maneira de armazenar dados de maneira mais segura e inteligente.</a:t>
            </a:r>
          </a:p>
        </p:txBody>
      </p:sp>
    </p:spTree>
    <p:extLst>
      <p:ext uri="{BB962C8B-B14F-4D97-AF65-F5344CB8AC3E}">
        <p14:creationId xmlns:p14="http://schemas.microsoft.com/office/powerpoint/2010/main" val="19548863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a:spLocks noGrp="1"/>
          </p:cNvSpPr>
          <p:nvPr>
            <p:ph type="body" sz="half" idx="2"/>
          </p:nvPr>
        </p:nvSpPr>
        <p:spPr>
          <a:xfrm>
            <a:off x="1413892" y="332656"/>
            <a:ext cx="10153128" cy="5832648"/>
          </a:xfrm>
        </p:spPr>
        <p:txBody>
          <a:bodyPr/>
          <a:lstStyle/>
          <a:p>
            <a:r>
              <a:rPr lang="pt-BR" dirty="0"/>
              <a:t>E você pode estar achando estranho. Caramba, um departamento de defesa se metendo nisso? Se você parar para pensar na história da tecnologia, nessa época, na década de 50, 60, 70, a pesquisa militar era algo muito importante e muito valioso para a história da humanidade. E com a tecnologia, não poderia ser diferente. O Departamento de Defesa dos Estados Unidos criou um evento que tinha um nome específico, o CODASIL. O CODASIL foi um grande encontro que reuniu militares, empresas e </a:t>
            </a:r>
            <a:r>
              <a:rPr lang="pt-BR" dirty="0" smtClean="0"/>
              <a:t>universidades</a:t>
            </a:r>
          </a:p>
          <a:p>
            <a:endParaRPr lang="pt-BR" dirty="0"/>
          </a:p>
          <a:p>
            <a:r>
              <a:rPr lang="pt-BR" dirty="0"/>
              <a:t>Lá foram discutidas grandes tecnologias emergentes, coisas que poderiam ser criadas, e dessa conversa, entre as empresas, os militares e o governo, surgiu uma das linguagens mais valiosas da história. Foi no CODASIL que surgiu o COBOL. Sim, não sei se você já ouviu falar nessa linguagem, mas ela é muito importante porque ela foi a primeira linguagem que se preocupou efetivamente tanto com a lógica da programação como com os dados embedados nela. Então, a estrutura de dados era primordial para o COBOL. Inclusive, grandes empresas ainda usam COBOL até hoje. É claro que muitas delas estão migrando, mas existem ainda, nós estamos em 2016, que eu estou gravando esse vídeo, existem empresas que ainda utilizam COBOL. E os programadores COBOL....</a:t>
            </a:r>
          </a:p>
        </p:txBody>
      </p:sp>
    </p:spTree>
    <p:extLst>
      <p:ext uri="{BB962C8B-B14F-4D97-AF65-F5344CB8AC3E}">
        <p14:creationId xmlns:p14="http://schemas.microsoft.com/office/powerpoint/2010/main" val="8897597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a:spLocks noGrp="1"/>
          </p:cNvSpPr>
          <p:nvPr>
            <p:ph type="body" sz="half" idx="2"/>
          </p:nvPr>
        </p:nvSpPr>
        <p:spPr>
          <a:xfrm>
            <a:off x="1629916" y="692696"/>
            <a:ext cx="9577064" cy="5832648"/>
          </a:xfrm>
        </p:spPr>
        <p:txBody>
          <a:bodyPr>
            <a:normAutofit/>
          </a:bodyPr>
          <a:lstStyle/>
          <a:p>
            <a:r>
              <a:rPr lang="pt-BR" dirty="0"/>
              <a:t>E além do COBOL, no CODASIL foi discutido o surgimento de uma nova tecnologia. Essa tecnologia </a:t>
            </a:r>
            <a:r>
              <a:rPr lang="pt-BR" dirty="0" smtClean="0"/>
              <a:t>ganhou </a:t>
            </a:r>
            <a:r>
              <a:rPr lang="pt-BR" dirty="0"/>
              <a:t>logo um nome, banco de dados. Esse é o objetivo do nosso curso</a:t>
            </a:r>
            <a:r>
              <a:rPr lang="pt-BR" dirty="0" smtClean="0"/>
              <a:t>.</a:t>
            </a:r>
          </a:p>
          <a:p>
            <a:r>
              <a:rPr lang="pt-BR" dirty="0" smtClean="0"/>
              <a:t>. </a:t>
            </a:r>
            <a:r>
              <a:rPr lang="pt-BR" dirty="0"/>
              <a:t>E no modelo criado lá na década de 60, o banco de dados, até hoje, é composto de quatro partes. </a:t>
            </a:r>
            <a:endParaRPr lang="pt-BR" dirty="0" smtClean="0"/>
          </a:p>
          <a:p>
            <a:r>
              <a:rPr lang="pt-BR" dirty="0" smtClean="0"/>
              <a:t>A </a:t>
            </a:r>
            <a:r>
              <a:rPr lang="pt-BR" dirty="0"/>
              <a:t>base de dados, que são os dados propriamente ditos, né</a:t>
            </a:r>
            <a:r>
              <a:rPr lang="pt-BR" dirty="0" smtClean="0"/>
              <a:t>?</a:t>
            </a:r>
          </a:p>
          <a:p>
            <a:r>
              <a:rPr lang="pt-BR" dirty="0" smtClean="0"/>
              <a:t> </a:t>
            </a:r>
            <a:r>
              <a:rPr lang="pt-BR" dirty="0"/>
              <a:t>A estrutura de todo banco de dados está no banco de dados. Obviamente, se o banco de dados não tivesse dados, não ia ser banco de dados. Por que eu perco tempo falando isso</a:t>
            </a:r>
            <a:r>
              <a:rPr lang="pt-BR" dirty="0" smtClean="0"/>
              <a:t>?</a:t>
            </a:r>
          </a:p>
          <a:p>
            <a:r>
              <a:rPr lang="pt-BR" dirty="0" smtClean="0"/>
              <a:t> </a:t>
            </a:r>
            <a:r>
              <a:rPr lang="pt-BR" dirty="0"/>
              <a:t>Só que não para por aí. Além da base de dados, a gente também tem um sistema gerenciador. Você já deve ter ouvido falar no seu colégio ou na sua faculdade da sigla SGBD, que é uma sigla em português para Sistema Gerenciador de Banco de Dados. Em inglês, essa sigla é DNS. </a:t>
            </a:r>
            <a:r>
              <a:rPr lang="pt-BR" dirty="0" smtClean="0"/>
              <a:t>Então</a:t>
            </a:r>
            <a:r>
              <a:rPr lang="pt-BR" dirty="0"/>
              <a:t>, além dos dados, um banco de dados, ele tem que ter um sistema gerenciador Dentro da estrutura, dentro de todo o ecossistema que constrói o banco de dados, a gente tem que ter um sistema que gerencie esses dados. Além da base de dados e do sistema gerenciador, também é necessário ter uma linguagem de exploração.</a:t>
            </a:r>
          </a:p>
        </p:txBody>
      </p:sp>
    </p:spTree>
    <p:extLst>
      <p:ext uri="{BB962C8B-B14F-4D97-AF65-F5344CB8AC3E}">
        <p14:creationId xmlns:p14="http://schemas.microsoft.com/office/powerpoint/2010/main" val="26344086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a:spLocks noGrp="1"/>
          </p:cNvSpPr>
          <p:nvPr>
            <p:ph type="body" sz="half" idx="2"/>
          </p:nvPr>
        </p:nvSpPr>
        <p:spPr>
          <a:xfrm>
            <a:off x="1218882" y="476672"/>
            <a:ext cx="10420146" cy="5695528"/>
          </a:xfrm>
        </p:spPr>
        <p:txBody>
          <a:bodyPr>
            <a:normAutofit fontScale="92500"/>
          </a:bodyPr>
          <a:lstStyle/>
          <a:p>
            <a:r>
              <a:rPr lang="pt-BR" sz="2400" dirty="0"/>
              <a:t>a IBM foi muito valiosa para a construção e evolução dos bancos de dados. E se você não ouviu falar na IBM, dá uma pesquisada aí. Ela surgiu muito antes que o Hermann Hollerith e deu origem a uma das maiores empresas de tecnologias do mundo. A IBM foi a que criou o PC, por exemplo. Ela criou muito mais do que isso. Hoje, ela nem é tão mais falada. É como se fosse, na época do início, quando eu comecei a estudar, IBM era como se hoje eu falasse pra você, pequeno gafanhoto, Google. Caramba, Google! A IBM tem grande valor na área de tecnologia. Hoje em dia ela ainda existe, mas ela se voltou para outros ramos. Ainda continua grande, mas não é gigantesca, </a:t>
            </a:r>
            <a:r>
              <a:rPr lang="pt-BR" sz="2400" dirty="0" smtClean="0"/>
              <a:t>não </a:t>
            </a:r>
            <a:r>
              <a:rPr lang="pt-BR" sz="2400" dirty="0"/>
              <a:t>é tão famosa como era antigamente</a:t>
            </a:r>
            <a:r>
              <a:rPr lang="pt-BR" sz="2400" dirty="0" smtClean="0"/>
              <a:t>.</a:t>
            </a:r>
          </a:p>
          <a:p>
            <a:endParaRPr lang="pt-BR" sz="2400" dirty="0"/>
          </a:p>
          <a:p>
            <a:r>
              <a:rPr lang="pt-BR" sz="2400" dirty="0"/>
              <a:t>Outra coisa que a IBM propôs foi a criação de dados hierárquicos. Basicamente, os dados iam ser armazenados e teriam uma hierarquia. Você teria dados interligados. Você teria dados interligados de uma maneira bem simplista, mas tudo de forma hierárquica. Esse foi o primeiro modelo proposto pela IBM. Esse modelo ficou conhecido como modelo hierárquico. Além do modelo hierárquico, foi proposto um outro modelo, que foi a evolução do hierárquico. Nele, os dados não teriam quem é superior e quem é inferior. Eles seriam ligados em uma forma de rede inteligente. E isso trouxe...</a:t>
            </a:r>
          </a:p>
        </p:txBody>
      </p:sp>
    </p:spTree>
    <p:extLst>
      <p:ext uri="{BB962C8B-B14F-4D97-AF65-F5344CB8AC3E}">
        <p14:creationId xmlns:p14="http://schemas.microsoft.com/office/powerpoint/2010/main" val="24378802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a:spLocks noGrp="1"/>
          </p:cNvSpPr>
          <p:nvPr>
            <p:ph type="body" sz="half" idx="2"/>
          </p:nvPr>
        </p:nvSpPr>
        <p:spPr>
          <a:xfrm>
            <a:off x="1218882" y="404664"/>
            <a:ext cx="10708178" cy="5767536"/>
          </a:xfrm>
        </p:spPr>
        <p:txBody>
          <a:bodyPr>
            <a:noAutofit/>
          </a:bodyPr>
          <a:lstStyle/>
          <a:p>
            <a:r>
              <a:rPr lang="pt-BR" sz="2400" dirty="0"/>
              <a:t>Isso trouxe o modelo em rede. Os modelos hierárquicos em rede foram os primeiros modelos sugeridos lá </a:t>
            </a:r>
            <a:r>
              <a:rPr lang="pt-BR" sz="2400" dirty="0" smtClean="0"/>
              <a:t>na decada 60</a:t>
            </a:r>
            <a:r>
              <a:rPr lang="pt-BR" sz="2400" dirty="0"/>
              <a:t>, pela IBM. </a:t>
            </a:r>
            <a:r>
              <a:rPr lang="pt-BR" sz="2400" dirty="0" smtClean="0"/>
              <a:t>Os </a:t>
            </a:r>
            <a:r>
              <a:rPr lang="pt-BR" sz="2400" dirty="0"/>
              <a:t>modelos hierárquicos em rede permitiam que eu guardasse, por exemplo, os dados dos meus clientes, dos meus serviços, dos meus funcionários, das minhas empresas e dos meus fornecedores. Isso sem problema nenhum. O problema é que esses modelos não facilitavam uma coisa simples. O relacionamento. Mas calma, não é esse tipo de relacionamento que eu estou falando. O relacionamento que eu estou falando é esse daqui. Os dados teriam relação entre eles. Então eu poderia relacionar um conjunto de registros a outro conjunto de registros que está em outra tabela. Isso foi muito valioso e deu origem a um novo modelo. E fui pensando nesse modelo que, na década de 70, um dos pesquisadores da IBM, o Edgar Codd, propôs um novo modelo. Nesse novo paradigma, os dados seriam armazenados e, em vez de hierarquias ou ligações de redes, eles teriam ligações mais intrínsecas. Então...</a:t>
            </a:r>
          </a:p>
        </p:txBody>
      </p:sp>
    </p:spTree>
    <p:extLst>
      <p:ext uri="{BB962C8B-B14F-4D97-AF65-F5344CB8AC3E}">
        <p14:creationId xmlns:p14="http://schemas.microsoft.com/office/powerpoint/2010/main" val="9748888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a:spLocks noGrp="1"/>
          </p:cNvSpPr>
          <p:nvPr>
            <p:ph type="body" sz="half" idx="2"/>
          </p:nvPr>
        </p:nvSpPr>
        <p:spPr>
          <a:xfrm>
            <a:off x="1413892" y="548680"/>
            <a:ext cx="10513168" cy="5688632"/>
          </a:xfrm>
        </p:spPr>
        <p:txBody>
          <a:bodyPr>
            <a:noAutofit/>
          </a:bodyPr>
          <a:lstStyle/>
          <a:p>
            <a:r>
              <a:rPr lang="pt-BR" sz="2400" dirty="0"/>
              <a:t>surgiu o modelo relacional. E é esse modelo relacional que nós vamos utilizar para criar os nossos bancos de dados em MySQL. E aí você pode estar perguntando, mas Guanabara, para por aí, o modelo relacional melhor que a gente tem hoje? Não. A gente tem modelos mais recentes, como, por exemplo, os modelos baseados em documentos, ou, ainda mais recente, os modelos orientados a objetos. Porém, quando a gente começa a estudar em colégios e faculdades, a gente sempre começa pelo modelo relacional, que é muito mais simples de explicar, e aí você vai tendo o seu processo evolutivo. Como eu disse, seus estudos nunca vão parar. Então a gente vai começar no modelo relacional, e você vai continuar seus estudos e aprendendo muito mais sempre. Esse modelo relacional é muito importante e permite coisas do tipo, se eu tenho um banco de dados e eu tenho o cadastro de algum cliente, por exemplo, eu vou pegar essa ficha e guardar no meu banco de dados. Daqui eu posso ter acesso a todos os dados do meu cliente. Até então, qualquer um dos modelos tem acesso a isso.</a:t>
            </a:r>
          </a:p>
        </p:txBody>
      </p:sp>
    </p:spTree>
    <p:extLst>
      <p:ext uri="{BB962C8B-B14F-4D97-AF65-F5344CB8AC3E}">
        <p14:creationId xmlns:p14="http://schemas.microsoft.com/office/powerpoint/2010/main" val="23665528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ases de Dados - Modelo Relacional"/>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538" b="1538"/>
          <a:stretch>
            <a:fillRect/>
          </a:stretch>
        </p:blipFill>
        <p:spPr bwMode="auto">
          <a:xfrm>
            <a:off x="1701800" y="584200"/>
            <a:ext cx="9877425" cy="55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6807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a:spLocks noGrp="1"/>
          </p:cNvSpPr>
          <p:nvPr>
            <p:ph type="body" sz="half" idx="2"/>
          </p:nvPr>
        </p:nvSpPr>
        <p:spPr>
          <a:xfrm>
            <a:off x="1218882" y="476672"/>
            <a:ext cx="10420146" cy="5695528"/>
          </a:xfrm>
        </p:spPr>
        <p:txBody>
          <a:bodyPr>
            <a:normAutofit/>
          </a:bodyPr>
          <a:lstStyle/>
          <a:p>
            <a:r>
              <a:rPr lang="pt-BR" sz="2800" dirty="0"/>
              <a:t>Qualquer um dos modelos daria permissão para isso, mas o modelo relacional dá um passo à frente. Eu poderia, por exemplo, identificar onde ele mora e quais foram as compras que ele fez. A partir dessas compras que ele fez, eu posso ter acesso à data em que ela foi feita e qual foi a influência que ela teve no meu estoque. E se por acaso esse estoque fica abaixo, eu posso ter acesso diretamente ao meu fornecedor. Viu como é valioso esse novo tipo de paradigma? A partir de um dado armazenado, eu consigo caminhar por eles, contanto que eles tenham relação entre si. E eu, como construtor do banco de dados, especifico essas relações.</a:t>
            </a:r>
          </a:p>
        </p:txBody>
      </p:sp>
    </p:spTree>
    <p:extLst>
      <p:ext uri="{BB962C8B-B14F-4D97-AF65-F5344CB8AC3E}">
        <p14:creationId xmlns:p14="http://schemas.microsoft.com/office/powerpoint/2010/main" val="17653825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a:spLocks noGrp="1"/>
          </p:cNvSpPr>
          <p:nvPr>
            <p:ph type="body" sz="half" idx="2"/>
          </p:nvPr>
        </p:nvSpPr>
        <p:spPr>
          <a:xfrm>
            <a:off x="1218882" y="404664"/>
            <a:ext cx="10420146" cy="5767536"/>
          </a:xfrm>
        </p:spPr>
        <p:txBody>
          <a:bodyPr>
            <a:normAutofit/>
          </a:bodyPr>
          <a:lstStyle/>
          <a:p>
            <a:r>
              <a:rPr lang="pt-BR" sz="2800" dirty="0"/>
              <a:t>Lembra que eu falei antes que um banco de dados tinha que ter uma linguagem de exploração? Pois é essa linguagem de exploração que a gente vai ter que aprender durante várias aulas desse curso. O nosso foco aqui no curso em vídeo de banco de dados iniciante vai ser a explicação mais aprofundada de uma linguagem específica. Essa linguagem específica, ela já teve alguns nomes. O primeiro delas foi Structured English Query Language. Difícil de falar, né? Mas a sigla é mais fácil de você decorar. Essa linguagem ficou conhecida inicialmente como SQL. Sacou a piadoca? Não? Seek? Well? Buscar bem? Não? E você achando que minha piada do banco de dados ia ser ruim, né? Não demorou muito para esse nome mudar para...</a:t>
            </a:r>
          </a:p>
        </p:txBody>
      </p:sp>
    </p:spTree>
    <p:extLst>
      <p:ext uri="{BB962C8B-B14F-4D97-AF65-F5344CB8AC3E}">
        <p14:creationId xmlns:p14="http://schemas.microsoft.com/office/powerpoint/2010/main" val="23634649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693812" y="4869160"/>
            <a:ext cx="11115499" cy="1656011"/>
          </a:xfrm>
        </p:spPr>
        <p:txBody>
          <a:bodyPr rtlCol="0">
            <a:normAutofit fontScale="90000"/>
          </a:bodyPr>
          <a:lstStyle/>
          <a:p>
            <a:r>
              <a:rPr lang="pt-BR" sz="2800" dirty="0" smtClean="0"/>
              <a:t>* Bancos </a:t>
            </a:r>
            <a:r>
              <a:rPr lang="pt-BR" sz="2800" dirty="0"/>
              <a:t>de </a:t>
            </a:r>
            <a:r>
              <a:rPr lang="pt-BR" sz="2800" dirty="0" smtClean="0"/>
              <a:t>dados é uma </a:t>
            </a:r>
            <a:r>
              <a:rPr lang="pt-BR" sz="2800" dirty="0"/>
              <a:t>ferramenta que possibilita várias inovações na administração. Para entender essa relação, é importante considerar o papel dos bancos de dados na evolução e otimização das práticas administrativas.</a:t>
            </a:r>
            <a:endParaRPr lang="en-US" sz="2800" dirty="0"/>
          </a:p>
        </p:txBody>
      </p:sp>
      <p:sp>
        <p:nvSpPr>
          <p:cNvPr id="14" name="Espaço Reservado para Conteúdo 13"/>
          <p:cNvSpPr>
            <a:spLocks noGrp="1"/>
          </p:cNvSpPr>
          <p:nvPr>
            <p:ph idx="1"/>
          </p:nvPr>
        </p:nvSpPr>
        <p:spPr>
          <a:xfrm>
            <a:off x="1066091" y="1484784"/>
            <a:ext cx="10360501" cy="3528392"/>
          </a:xfrm>
        </p:spPr>
        <p:txBody>
          <a:bodyPr rtlCol="0">
            <a:normAutofit/>
          </a:bodyPr>
          <a:lstStyle/>
          <a:p>
            <a:r>
              <a:rPr lang="pt-BR" dirty="0"/>
              <a:t>Organizam e Armazenam Informações </a:t>
            </a:r>
            <a:endParaRPr lang="pt-BR" dirty="0" smtClean="0"/>
          </a:p>
          <a:p>
            <a:r>
              <a:rPr lang="pt-BR" dirty="0" smtClean="0"/>
              <a:t>Análise </a:t>
            </a:r>
            <a:r>
              <a:rPr lang="pt-BR" dirty="0"/>
              <a:t>e </a:t>
            </a:r>
            <a:r>
              <a:rPr lang="pt-BR" dirty="0" smtClean="0"/>
              <a:t>Relatórios</a:t>
            </a:r>
          </a:p>
          <a:p>
            <a:r>
              <a:rPr lang="pt-BR" dirty="0" smtClean="0"/>
              <a:t>Economizam </a:t>
            </a:r>
            <a:r>
              <a:rPr lang="pt-BR" dirty="0"/>
              <a:t>Tempo e Trabalho </a:t>
            </a:r>
            <a:endParaRPr lang="pt-BR" dirty="0" smtClean="0"/>
          </a:p>
          <a:p>
            <a:r>
              <a:rPr lang="pt-BR" dirty="0" smtClean="0"/>
              <a:t>Acompanha o crescimento </a:t>
            </a:r>
            <a:r>
              <a:rPr lang="pt-BR" dirty="0"/>
              <a:t>da </a:t>
            </a:r>
            <a:r>
              <a:rPr lang="pt-BR" dirty="0" smtClean="0"/>
              <a:t>Empresa</a:t>
            </a:r>
          </a:p>
          <a:p>
            <a:r>
              <a:rPr lang="pt-BR" dirty="0"/>
              <a:t>Protegem as </a:t>
            </a:r>
            <a:r>
              <a:rPr lang="pt-BR" dirty="0" smtClean="0"/>
              <a:t>Informações</a:t>
            </a:r>
          </a:p>
          <a:p>
            <a:r>
              <a:rPr lang="pt-BR" dirty="0"/>
              <a:t>Facilitam o Trabalho em Equipe</a:t>
            </a:r>
            <a:endParaRPr lang="pt-BR" dirty="0" smtClean="0"/>
          </a:p>
          <a:p>
            <a:endParaRPr lang="en-US" dirty="0"/>
          </a:p>
        </p:txBody>
      </p:sp>
      <p:sp>
        <p:nvSpPr>
          <p:cNvPr id="2" name="Retângulo 1"/>
          <p:cNvSpPr/>
          <p:nvPr/>
        </p:nvSpPr>
        <p:spPr>
          <a:xfrm>
            <a:off x="1457744" y="332656"/>
            <a:ext cx="994069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dirty="0"/>
              <a:t>Por que Bancos de Dados Ajudam na Administração</a:t>
            </a:r>
            <a:r>
              <a:rPr lang="pt-BR" sz="2800" dirty="0" smtClean="0"/>
              <a:t>?</a:t>
            </a:r>
            <a:endParaRPr lang="pt-BR" sz="2800"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a:spLocks noGrp="1"/>
          </p:cNvSpPr>
          <p:nvPr>
            <p:ph type="body" sz="half" idx="2"/>
          </p:nvPr>
        </p:nvSpPr>
        <p:spPr>
          <a:xfrm>
            <a:off x="1218882" y="404664"/>
            <a:ext cx="10276130" cy="5767536"/>
          </a:xfrm>
        </p:spPr>
        <p:txBody>
          <a:bodyPr>
            <a:normAutofit lnSpcReduction="10000"/>
          </a:bodyPr>
          <a:lstStyle/>
          <a:p>
            <a:r>
              <a:rPr lang="pt-BR" sz="2800" dirty="0"/>
              <a:t>E você achando que a piada do banco de dados ia ser ruim, né? Não demorou muito pra esse nome mudar pra Structured Query Language, ou SQL. Então, basicamente, SQL é uma linguagem de consulta. É uma linguagem onde você vai poder dar comandos, dar instruções ao meio ambiente do banco de dados, e aí ele vai te retornar uma query, uma solicitação, uma resposta a uma solicitação. E a ideia inicial é que a linguagem SQL fosse universal. Você teria uma única linguagem SQL, e todos os bancos de dados suportariam comandos nessa linguagem. O grande problema é que cada fabricante resolveu dar a sua apimentada e criou sua própria SQL. Isso tornou o mercado confuso, porque em vez de uma linguagem, a gente tinha várias linguagens. E essas várias linguagens criavam certa confusão. Basicamente, cada banco de dados tinha suporte a SQL, mas dava uma aprimorada, dava uma pequena apimentada nos seus comandos.</a:t>
            </a:r>
          </a:p>
        </p:txBody>
      </p:sp>
    </p:spTree>
    <p:extLst>
      <p:ext uri="{BB962C8B-B14F-4D97-AF65-F5344CB8AC3E}">
        <p14:creationId xmlns:p14="http://schemas.microsoft.com/office/powerpoint/2010/main" val="22751599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1206519" y="1628800"/>
            <a:ext cx="10360501" cy="3312195"/>
          </a:xfrm>
        </p:spPr>
        <p:txBody>
          <a:bodyPr rtlCol="0">
            <a:normAutofit fontScale="90000"/>
          </a:bodyPr>
          <a:lstStyle/>
          <a:p>
            <a:pPr lvl="0" defTabSz="914400" eaLnBrk="0" fontAlgn="base" hangingPunct="0">
              <a:lnSpc>
                <a:spcPct val="100000"/>
              </a:lnSpc>
              <a:spcAft>
                <a:spcPct val="0"/>
              </a:spcAft>
            </a:pPr>
            <a:r>
              <a:rPr lang="pt-BR" dirty="0">
                <a:latin typeface="Arial" panose="020B0604020202020204" pitchFamily="34" charset="0"/>
              </a:rPr>
              <a:t>MySQL é um sistema de gerenciamento de banco de dados relacional de código aberto.</a:t>
            </a:r>
            <a:br>
              <a:rPr lang="pt-BR" dirty="0">
                <a:latin typeface="Arial" panose="020B0604020202020204" pitchFamily="34" charset="0"/>
              </a:rPr>
            </a:br>
            <a:r>
              <a:rPr lang="pt-BR" dirty="0">
                <a:latin typeface="Arial" panose="020B0604020202020204" pitchFamily="34" charset="0"/>
              </a:rPr>
              <a:t>Utilizado para armazenar, organizar e gerenciar grandes volumes de dados.</a:t>
            </a:r>
            <a:br>
              <a:rPr lang="pt-BR" dirty="0">
                <a:latin typeface="Arial" panose="020B0604020202020204" pitchFamily="34" charset="0"/>
              </a:rPr>
            </a:br>
            <a:r>
              <a:rPr lang="pt-BR" dirty="0">
                <a:latin typeface="Arial" panose="020B0604020202020204" pitchFamily="34" charset="0"/>
              </a:rPr>
              <a:t/>
            </a:r>
            <a:br>
              <a:rPr lang="pt-BR" dirty="0">
                <a:latin typeface="Arial" panose="020B0604020202020204" pitchFamily="34" charset="0"/>
              </a:rPr>
            </a:br>
            <a:endParaRPr lang="pt-BR" dirty="0"/>
          </a:p>
        </p:txBody>
      </p:sp>
      <p:sp>
        <p:nvSpPr>
          <p:cNvPr id="4" name="Retângulo 3"/>
          <p:cNvSpPr/>
          <p:nvPr/>
        </p:nvSpPr>
        <p:spPr>
          <a:xfrm>
            <a:off x="1125860" y="404664"/>
            <a:ext cx="10441160"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dirty="0"/>
              <a:t>O que é MySQL?</a:t>
            </a:r>
            <a:endParaRPr lang="pt-BR" sz="2800" dirty="0"/>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1269876" y="548680"/>
            <a:ext cx="10360501" cy="1223963"/>
          </a:xfrm>
        </p:spPr>
        <p:txBody>
          <a:bodyPr rtlCol="0">
            <a:normAutofit fontScale="90000"/>
          </a:bodyPr>
          <a:lstStyle/>
          <a:p>
            <a:r>
              <a:rPr lang="pt-BR" dirty="0"/>
              <a:t>origem do banco de dados na década de 50 os primeiros computadores eram universitários e militares</a:t>
            </a:r>
            <a:endParaRPr lang="pt-BR" dirty="0"/>
          </a:p>
        </p:txBody>
      </p:sp>
      <p:sp>
        <p:nvSpPr>
          <p:cNvPr id="2" name="CaixaDeTexto 1"/>
          <p:cNvSpPr txBox="1"/>
          <p:nvPr/>
        </p:nvSpPr>
        <p:spPr>
          <a:xfrm>
            <a:off x="1269876" y="2132856"/>
            <a:ext cx="10360501" cy="2677656"/>
          </a:xfrm>
          <a:prstGeom prst="rect">
            <a:avLst/>
          </a:prstGeom>
          <a:noFill/>
        </p:spPr>
        <p:txBody>
          <a:bodyPr wrap="square" rtlCol="0">
            <a:spAutoFit/>
          </a:bodyPr>
          <a:lstStyle/>
          <a:p>
            <a:r>
              <a:rPr lang="pt-BR" sz="2800" dirty="0"/>
              <a:t>voltando no tempo pra década de 50 </a:t>
            </a:r>
            <a:r>
              <a:rPr lang="pt-BR" sz="2800" dirty="0" smtClean="0"/>
              <a:t>os </a:t>
            </a:r>
            <a:r>
              <a:rPr lang="pt-BR" sz="2800" dirty="0"/>
              <a:t>computadores eram universitários e militares isso surgiram ali na década de 40 mais ou -1945 46 foi surgimento dos computadores pra uso militar e acadêmico não sei se você já se perguntou </a:t>
            </a:r>
            <a:r>
              <a:rPr lang="pt-BR" sz="2800" dirty="0" smtClean="0"/>
              <a:t>na época onde é </a:t>
            </a:r>
            <a:r>
              <a:rPr lang="pt-BR" sz="2800" dirty="0"/>
              <a:t>que os dados eram guardados </a:t>
            </a:r>
            <a:r>
              <a:rPr lang="pt-BR" sz="2800" dirty="0" smtClean="0"/>
              <a:t>eu </a:t>
            </a:r>
            <a:r>
              <a:rPr lang="pt-BR" sz="2800" dirty="0"/>
              <a:t>lhe respondo antes dos computadores os dados eram guardados em papel sim papel</a:t>
            </a:r>
            <a:endParaRPr lang="pt-BR" sz="2800" dirty="0"/>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197868" y="692696"/>
            <a:ext cx="10360501" cy="5530627"/>
          </a:xfrm>
        </p:spPr>
        <p:txBody>
          <a:bodyPr rtlCol="0">
            <a:normAutofit fontScale="90000"/>
          </a:bodyPr>
          <a:lstStyle/>
          <a:p>
            <a:r>
              <a:rPr lang="pt-BR" dirty="0"/>
              <a:t>as pessoas iam </a:t>
            </a:r>
            <a:r>
              <a:rPr lang="pt-BR" dirty="0" smtClean="0"/>
              <a:t>se cadastrar e os </a:t>
            </a:r>
            <a:r>
              <a:rPr lang="pt-BR" dirty="0"/>
              <a:t>dados eram preenchidos em papel que era única maneira da </a:t>
            </a:r>
            <a:r>
              <a:rPr lang="pt-BR" dirty="0" smtClean="0"/>
              <a:t>época</a:t>
            </a:r>
            <a:br>
              <a:rPr lang="pt-BR" dirty="0" smtClean="0"/>
            </a:br>
            <a:r>
              <a:rPr lang="pt-BR" dirty="0"/>
              <a:t/>
            </a:r>
            <a:br>
              <a:rPr lang="pt-BR" dirty="0"/>
            </a:br>
            <a:r>
              <a:rPr lang="pt-BR" dirty="0" smtClean="0"/>
              <a:t> </a:t>
            </a:r>
            <a:r>
              <a:rPr lang="pt-BR" dirty="0"/>
              <a:t>e se você parar pra pensar até hoje alguns lugares se faz isso só que convenhamos um negócio muito velho nessa época a gente preenche uma ficha essa ficha preenchida era colocada dentro de uma pasta e essa pasta era armazenada dentro de um arquivo metálico isso é uma coisa óbvia isso é uma coisa que provavelmente você já viu mas provavelmente já foi outros mais jovens sabem que existe mas nunca viram acontecer o fato é na década de 50 era a única maneira que tinha hoje em dia tem essa maneira de outras mas na época na década de 50 era a única maneira de armazenar</a:t>
            </a:r>
            <a:endParaRPr lang="pt-BR" dirty="0"/>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053852" y="244570"/>
            <a:ext cx="10846941" cy="3539430"/>
          </a:xfrm>
          <a:prstGeom prst="rect">
            <a:avLst/>
          </a:prstGeom>
          <a:noFill/>
        </p:spPr>
        <p:txBody>
          <a:bodyPr wrap="square" rtlCol="0">
            <a:spAutoFit/>
          </a:bodyPr>
          <a:lstStyle/>
          <a:p>
            <a:r>
              <a:rPr lang="pt-BR" sz="2800" dirty="0"/>
              <a:t>E seguindo essa mesma linha de raciocínio a gente pode começar a ver algumas teorias de bancos de dados a partir dessa história que eu acabei de contar pra você acontece que esses três componentes que cê tá vendo aí na </a:t>
            </a:r>
            <a:r>
              <a:rPr lang="pt-BR" sz="2800" dirty="0" smtClean="0"/>
              <a:t>louza é a </a:t>
            </a:r>
            <a:r>
              <a:rPr lang="pt-BR" sz="2800" dirty="0"/>
              <a:t>ficha a pasta e o arquivo tem nomes específicos na área de tecnologia da informação as fichas são tratadas como registros as pastas como tabelas e os armários como arquivos então apenas recapitulando os armários grandes guardam pastas essas pastas guardam fichas trazer pra área de ti arquivos guardam tabelas tabelas armazenam registros </a:t>
            </a:r>
            <a:r>
              <a:rPr lang="pt-BR" sz="2800" dirty="0" smtClean="0"/>
              <a:t>guarda</a:t>
            </a:r>
            <a:endParaRPr lang="pt-BR" sz="2800" dirty="0"/>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1218882" y="764704"/>
            <a:ext cx="10708178" cy="3375496"/>
          </a:xfrm>
        </p:spPr>
        <p:txBody>
          <a:bodyPr>
            <a:normAutofit/>
          </a:bodyPr>
          <a:lstStyle/>
          <a:p>
            <a:r>
              <a:rPr lang="pt-BR" dirty="0"/>
              <a:t>isso isso vai ser muito importante quando a gente começar a ver o </a:t>
            </a:r>
            <a:r>
              <a:rPr lang="pt-BR" dirty="0" smtClean="0"/>
              <a:t>mysql eu </a:t>
            </a:r>
            <a:r>
              <a:rPr lang="pt-BR" dirty="0"/>
              <a:t>não preciso nem dizer </a:t>
            </a:r>
            <a:r>
              <a:rPr lang="pt-BR" dirty="0" smtClean="0"/>
              <a:t>a </a:t>
            </a:r>
            <a:r>
              <a:rPr lang="pt-BR" dirty="0"/>
              <a:t>gente tinha um acúmulo muito grande de papel e o grande desafio do final da década de 50 e início da década de 60 foi digitalizar todos esses dados das </a:t>
            </a:r>
            <a:r>
              <a:rPr lang="pt-BR" dirty="0" smtClean="0"/>
              <a:t>empresas</a:t>
            </a:r>
            <a:endParaRPr lang="pt-BR" dirty="0"/>
          </a:p>
        </p:txBody>
      </p:sp>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Texto 4"/>
          <p:cNvSpPr>
            <a:spLocks noGrp="1"/>
          </p:cNvSpPr>
          <p:nvPr>
            <p:ph type="body" sz="half" idx="2"/>
          </p:nvPr>
        </p:nvSpPr>
        <p:spPr>
          <a:xfrm>
            <a:off x="1413892" y="404664"/>
            <a:ext cx="9982845" cy="4608512"/>
          </a:xfrm>
        </p:spPr>
        <p:txBody>
          <a:bodyPr rtlCol="0">
            <a:noAutofit/>
          </a:bodyPr>
          <a:lstStyle/>
          <a:p>
            <a:r>
              <a:rPr lang="en-US" sz="2800" dirty="0"/>
              <a:t>depois </a:t>
            </a:r>
            <a:r>
              <a:rPr lang="en-US" sz="2800" dirty="0" smtClean="0"/>
              <a:t>começaram </a:t>
            </a:r>
            <a:r>
              <a:rPr lang="en-US" sz="2800" dirty="0"/>
              <a:t>a reduzir e reduzir um pouquinho mais e aí eles começaram a ganhar empresas e se tornou necessário </a:t>
            </a:r>
            <a:r>
              <a:rPr lang="en-US" sz="2800" dirty="0" smtClean="0"/>
              <a:t>ter os dados </a:t>
            </a:r>
            <a:r>
              <a:rPr lang="en-US" sz="2800" dirty="0"/>
              <a:t>de </a:t>
            </a:r>
            <a:r>
              <a:rPr lang="en-US" sz="2800" dirty="0" smtClean="0"/>
              <a:t>forma</a:t>
            </a:r>
          </a:p>
          <a:p>
            <a:endParaRPr lang="en-US" sz="2800" dirty="0"/>
          </a:p>
          <a:p>
            <a:r>
              <a:rPr lang="en-US" sz="2800" dirty="0" smtClean="0"/>
              <a:t> logo </a:t>
            </a:r>
            <a:r>
              <a:rPr lang="en-US" sz="2800" dirty="0"/>
              <a:t>no início os registros armazenados de uma maneira bem arcaica </a:t>
            </a:r>
            <a:r>
              <a:rPr lang="en-US" sz="3200" dirty="0"/>
              <a:t>basicamente</a:t>
            </a:r>
            <a:r>
              <a:rPr lang="en-US" sz="2800" dirty="0"/>
              <a:t> oq acontecia uma ficha dessa de forma </a:t>
            </a:r>
            <a:r>
              <a:rPr lang="en-US" sz="2800" dirty="0" smtClean="0"/>
              <a:t>digital era guardado de forma sequencial</a:t>
            </a:r>
          </a:p>
          <a:p>
            <a:endParaRPr lang="en-US" sz="2800" dirty="0"/>
          </a:p>
          <a:p>
            <a:r>
              <a:rPr lang="en-US" sz="2800" dirty="0" smtClean="0"/>
              <a:t>esses </a:t>
            </a:r>
            <a:r>
              <a:rPr lang="en-US" sz="2800" dirty="0"/>
              <a:t>meios de armazenamento sequenciais pra você ler um </a:t>
            </a:r>
            <a:r>
              <a:rPr lang="en-US" sz="2800" dirty="0" smtClean="0"/>
              <a:t>documento sla </a:t>
            </a:r>
            <a:r>
              <a:rPr lang="en-US" sz="2800" dirty="0"/>
              <a:t>o quinto, vc tinha que ler entao o primeiro segundo terceiro quarto quinto até chegar o final  </a:t>
            </a:r>
            <a:r>
              <a:rPr lang="en-US" sz="2800" dirty="0" smtClean="0"/>
              <a:t>se </a:t>
            </a:r>
            <a:r>
              <a:rPr lang="en-US" sz="2800" dirty="0"/>
              <a:t>você quisesse um registro específico</a:t>
            </a:r>
            <a:endParaRPr lang="en-US" sz="2800" dirty="0"/>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a:spLocks noGrp="1"/>
          </p:cNvSpPr>
          <p:nvPr>
            <p:ph type="body" sz="half" idx="2"/>
          </p:nvPr>
        </p:nvSpPr>
        <p:spPr>
          <a:xfrm>
            <a:off x="1125860" y="404664"/>
            <a:ext cx="10297144" cy="5616624"/>
          </a:xfrm>
        </p:spPr>
        <p:txBody>
          <a:bodyPr>
            <a:normAutofit lnSpcReduction="10000"/>
          </a:bodyPr>
          <a:lstStyle/>
          <a:p>
            <a:r>
              <a:rPr lang="pt-BR" sz="2800" dirty="0"/>
              <a:t>Basicamente, se você quisesse encontrar um registro específico, você tinha que varrer do primeiro até o registro ser encontrado</a:t>
            </a:r>
            <a:r>
              <a:rPr lang="pt-BR" sz="2800" dirty="0" smtClean="0"/>
              <a:t>.</a:t>
            </a:r>
          </a:p>
          <a:p>
            <a:r>
              <a:rPr lang="pt-BR" sz="2800" dirty="0" smtClean="0"/>
              <a:t> </a:t>
            </a:r>
            <a:r>
              <a:rPr lang="pt-BR" sz="2800" dirty="0"/>
              <a:t>E por conta dessa característica das sequências dos registros, esse tipo de armazenamento tem um nome muito fácil de lembrar. Esse tipo de armazenamento ficou conhecido como arquivos sequenciais. Isso porque, como eu acabei de falar, os dados eram guardados numa sequência</a:t>
            </a:r>
            <a:r>
              <a:rPr lang="pt-BR" sz="2800" dirty="0" smtClean="0"/>
              <a:t>.</a:t>
            </a:r>
          </a:p>
          <a:p>
            <a:r>
              <a:rPr lang="pt-BR" sz="2800" dirty="0" smtClean="0"/>
              <a:t>E </a:t>
            </a:r>
            <a:r>
              <a:rPr lang="pt-BR" sz="2800" dirty="0"/>
              <a:t>é claro que isso trazia uma lentidão muito grande</a:t>
            </a:r>
            <a:r>
              <a:rPr lang="pt-BR" sz="2800" dirty="0" smtClean="0"/>
              <a:t>.</a:t>
            </a:r>
          </a:p>
          <a:p>
            <a:r>
              <a:rPr lang="pt-BR" sz="2800" dirty="0" smtClean="0"/>
              <a:t> </a:t>
            </a:r>
            <a:r>
              <a:rPr lang="pt-BR" sz="2800" dirty="0"/>
              <a:t>Mas para pra pensar comigo. Antes disso, o que tinha? Ficha </a:t>
            </a:r>
            <a:r>
              <a:rPr lang="pt-BR" dirty="0"/>
              <a:t>de papel. </a:t>
            </a:r>
            <a:r>
              <a:rPr lang="pt-BR" sz="2800" dirty="0"/>
              <a:t>Agora estava digitalizado. . Então era melhor do que a gente tinha antes. Nunca pense numa tecnologia como arcaica, como velha, se ela é velha. Então você vai pensar assim, nossa, mas é muito ruim arquivo sequencial, né? Tá, mas era melhor do que tinha antes. É por isso que eu gosto de contar a história das coisas</a:t>
            </a:r>
            <a:endParaRPr lang="pt-BR" dirty="0"/>
          </a:p>
        </p:txBody>
      </p:sp>
    </p:spTree>
    <p:extLst>
      <p:ext uri="{BB962C8B-B14F-4D97-AF65-F5344CB8AC3E}">
        <p14:creationId xmlns:p14="http://schemas.microsoft.com/office/powerpoint/2010/main" val="36684940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Tecnologia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14_TF02787990" id="{E2EB6F66-559D-4935-B0FE-CC1100470BBA}" vid="{EDFAEEEF-A820-4D8D-8A70-9CA9D460C139}"/>
    </a:ext>
  </a:extLst>
</a:theme>
</file>

<file path=ppt/theme/theme2.xml><?xml version="1.0" encoding="utf-8"?>
<a:theme xmlns:a="http://schemas.openxmlformats.org/drawingml/2006/main" name="Tema do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a do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http://schemas.microsoft.com/office/2006/documentManagement/types"/>
    <ds:schemaRef ds:uri="http://schemas.microsoft.com/office/2006/metadata/properties"/>
    <ds:schemaRef ds:uri="http://purl.org/dc/terms/"/>
    <ds:schemaRef ds:uri="http://purl.org/dc/elements/1.1/"/>
    <ds:schemaRef ds:uri="4873beb7-5857-4685-be1f-d57550cc96cc"/>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Apresentação com linhas de circuito triplas (widescreen)</Template>
  <TotalTime>668</TotalTime>
  <Words>2619</Words>
  <Application>Microsoft Office PowerPoint</Application>
  <PresentationFormat>Personalizar</PresentationFormat>
  <Paragraphs>48</Paragraphs>
  <Slides>20</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20</vt:i4>
      </vt:variant>
    </vt:vector>
  </HeadingPairs>
  <TitlesOfParts>
    <vt:vector size="23" baseType="lpstr">
      <vt:lpstr>Arial</vt:lpstr>
      <vt:lpstr>Calibri</vt:lpstr>
      <vt:lpstr>Tecnologia 16x9</vt:lpstr>
      <vt:lpstr>Introdução ao MySQL </vt:lpstr>
      <vt:lpstr>* Bancos de dados é uma ferramenta que possibilita várias inovações na administração. Para entender essa relação, é importante considerar o papel dos bancos de dados na evolução e otimização das práticas administrativas.</vt:lpstr>
      <vt:lpstr>MySQL é um sistema de gerenciamento de banco de dados relacional de código aberto. Utilizado para armazenar, organizar e gerenciar grandes volumes de dados.  </vt:lpstr>
      <vt:lpstr>origem do banco de dados na década de 50 os primeiros computadores eram universitários e militares</vt:lpstr>
      <vt:lpstr>as pessoas iam se cadastrar e os dados eram preenchidos em papel que era única maneira da época   e se você parar pra pensar até hoje alguns lugares se faz isso só que convenhamos um negócio muito velho nessa época a gente preenche uma ficha essa ficha preenchida era colocada dentro de uma pasta e essa pasta era armazenada dentro de um arquivo metálico isso é uma coisa óbvia isso é uma coisa que provavelmente você já viu mas provavelmente já foi outros mais jovens sabem que existe mas nunca viram acontecer o fato é na década de 50 era a única maneira que tinha hoje em dia tem essa maneira de outras mas na época na década de 50 era a única maneira de armazenar</vt:lpstr>
      <vt:lpstr>Apresentação do PowerPoint</vt:lpstr>
      <vt:lpstr>isso isso vai ser muito importante quando a gente começar a ver o mysql eu não preciso nem dizer a gente tinha um acúmulo muito grande de papel e o grande desafio do final da década de 50 e início da década de 60 foi digitalizar todos esses dados das empresas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Introdução ao MySQL</dc:title>
  <dc:creator>User</dc:creator>
  <cp:lastModifiedBy>User</cp:lastModifiedBy>
  <cp:revision>8</cp:revision>
  <dcterms:created xsi:type="dcterms:W3CDTF">2024-07-31T15:46:27Z</dcterms:created>
  <dcterms:modified xsi:type="dcterms:W3CDTF">2024-08-01T02:55:10Z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