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22" r:id="rId3"/>
    <p:sldId id="327" r:id="rId4"/>
    <p:sldId id="323" r:id="rId5"/>
    <p:sldId id="328" r:id="rId6"/>
    <p:sldId id="334" r:id="rId7"/>
    <p:sldId id="32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D2054-F776-42B2-B601-13B46686CE12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0AF84-196E-42C9-A4D7-525AB1DA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7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ECDAF-6FA9-40F9-8C7E-CD95EA429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8BC2F-2153-40FD-8057-0470B5F2D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A3B74-F888-4AFC-A795-44E75595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3840-20B1-4CA0-8F18-260D584BCCFD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D7EF5-CEE7-4371-9BCB-470D14F4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CF2FA-D1E3-48E3-A0EB-747D9BB1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B590-FF70-4E1C-98C6-7AE7996D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05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467DE-CBFD-4E5B-8FC4-144E07CD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EBB83-CB69-41C1-A6E2-CB1EA20EB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0BCFB-3E99-4C5E-96AE-6CC733C2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3840-20B1-4CA0-8F18-260D584BCCFD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5EC88-2EC4-4DE6-95BA-2E7266C4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36550-7656-4E57-A30C-E6468E1A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B590-FF70-4E1C-98C6-7AE7996D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5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08159A-027E-4DE9-B4BF-1B1A62959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B039A5-A634-482A-BC50-C7F6EE31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B0A6A-01E4-4D6C-97E6-845D676A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3840-20B1-4CA0-8F18-260D584BCCFD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20945-5189-4E1B-999D-E78BBA6E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40687-748C-4059-8C50-2E5265B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B590-FF70-4E1C-98C6-7AE7996D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BD40F-AB61-407A-B10A-7007532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99926-130D-4AB5-8620-DA3A5323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4613A-244B-482C-8E9A-A3B40A1A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3840-20B1-4CA0-8F18-260D584BCCFD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A68B9-3047-4EA6-BF35-48491766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76C8D-AF74-4BD4-9C80-356BED3F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B590-FF70-4E1C-98C6-7AE7996D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6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E2A91-35C8-4BD4-8D0E-ACCB7278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D28AD-3A2F-494B-AC55-06ED5B89C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5DE96-04DD-495F-B31A-165E77B6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3840-20B1-4CA0-8F18-260D584BCCFD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EB608-1B56-439A-8880-5B01C2EA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E1A53-4C61-4BD0-A3D4-A1DD33A3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B590-FF70-4E1C-98C6-7AE7996D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2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B6F89-B81E-4D50-AC7F-FE49B77D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F34DF-C63F-4D5A-A02D-CE24F036A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DA823-1F55-46A3-840D-4EFE8A98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666AF-9E93-4595-B5A5-92DE60E0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3840-20B1-4CA0-8F18-260D584BCCFD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FF0D5-484A-4D90-AE51-FFF11AE5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B6CC00-950A-4AA3-862B-B2B0253B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B590-FF70-4E1C-98C6-7AE7996D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17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43926-1F93-4B4C-9F7C-8794E6B7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224D6-0B8E-4084-B18F-41094996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B15FC1-7C1D-4FC9-8F29-115364C7C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95E7A2-281A-4EFE-A053-D6A31D2F6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0C066B-2280-4086-BEB3-12A8082B2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F62E93-DCA6-45A0-B284-15086FB0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3840-20B1-4CA0-8F18-260D584BCCFD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8327DB-51C1-4980-81BF-08980803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C80BAF-AABE-4759-ACA9-DF690FC7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B590-FF70-4E1C-98C6-7AE7996D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4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2325-3A9C-443A-8296-CD5D2573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9CAAF4-1763-457F-8BAD-9B783579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3840-20B1-4CA0-8F18-260D584BCCFD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DC0F83-3E7D-4647-8C40-C996ED92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ABFC99-1F13-4D44-B273-DD3A416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B590-FF70-4E1C-98C6-7AE7996D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2825D5-3464-4D20-A1C6-DCACAACA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3840-20B1-4CA0-8F18-260D584BCCFD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4C24D4-4242-45B4-807F-73F82E9C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B7A722-EF34-4238-BC85-FD7AB0CD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B590-FF70-4E1C-98C6-7AE7996D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90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06EBC-901C-428F-97E3-94F21758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85C29-F2FF-422E-8B2E-19028B4CA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46AE7E-994E-4510-8584-E963F75FC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B88D3-99CF-4475-9DA0-E344B787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3840-20B1-4CA0-8F18-260D584BCCFD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F955F-8814-429D-95D1-32F3784A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A3919-E12D-49F0-8B77-522303C6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B590-FF70-4E1C-98C6-7AE7996D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5AFD3-1826-428F-86B9-AB48DDFB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4997C1-DA01-4B92-BAAC-E066E8517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8CFABF-94AE-48C8-9FBA-8B28AB753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A1EE9-BF15-4458-9830-CA0BD49A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3840-20B1-4CA0-8F18-260D584BCCFD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72B6D-22E2-4FFC-9365-3196923D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C87C3-1781-449A-B769-59D7045E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B590-FF70-4E1C-98C6-7AE7996D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9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5E7BC2-7D45-4DC2-8C84-25F85638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B03AF-BCDA-40EA-B71D-F8962693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F0A76-4A54-4156-AC35-A81A23A5D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3840-20B1-4CA0-8F18-260D584BCCFD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4784D-B3A0-486A-B535-31F94FFB4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97E7D-D498-4935-B00D-F49F820D0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B590-FF70-4E1C-98C6-7AE7996D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7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CB264-051A-4FFF-9EF0-C28640EA81EC}"/>
              </a:ext>
            </a:extLst>
          </p:cNvPr>
          <p:cNvSpPr txBox="1"/>
          <p:nvPr/>
        </p:nvSpPr>
        <p:spPr>
          <a:xfrm>
            <a:off x="2203748" y="2146352"/>
            <a:ext cx="778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Predicting Human Reading Behavior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04726A-E46A-469A-A094-E4DC44D59A13}"/>
              </a:ext>
            </a:extLst>
          </p:cNvPr>
          <p:cNvSpPr txBox="1"/>
          <p:nvPr/>
        </p:nvSpPr>
        <p:spPr>
          <a:xfrm>
            <a:off x="5075527" y="360365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08</a:t>
            </a:r>
            <a:r>
              <a:rPr lang="en-US" sz="2400" baseline="30000" dirty="0"/>
              <a:t>th</a:t>
            </a:r>
            <a:r>
              <a:rPr lang="en-US" sz="2400" dirty="0"/>
              <a:t> Oct, 2021</a:t>
            </a:r>
          </a:p>
        </p:txBody>
      </p:sp>
    </p:spTree>
    <p:extLst>
      <p:ext uri="{BB962C8B-B14F-4D97-AF65-F5344CB8AC3E}">
        <p14:creationId xmlns:p14="http://schemas.microsoft.com/office/powerpoint/2010/main" val="37367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CB264-051A-4FFF-9EF0-C28640EA81EC}"/>
              </a:ext>
            </a:extLst>
          </p:cNvPr>
          <p:cNvSpPr txBox="1"/>
          <p:nvPr/>
        </p:nvSpPr>
        <p:spPr>
          <a:xfrm>
            <a:off x="3147646" y="627648"/>
            <a:ext cx="637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CMCL 2021 </a:t>
            </a:r>
            <a:r>
              <a:rPr lang="en-US" sz="3600" b="1" dirty="0"/>
              <a:t>Shared Task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4A4AAC-EBBD-4E26-A183-60BBA3343D5C}"/>
              </a:ext>
            </a:extLst>
          </p:cNvPr>
          <p:cNvSpPr txBox="1"/>
          <p:nvPr/>
        </p:nvSpPr>
        <p:spPr>
          <a:xfrm>
            <a:off x="943390" y="1511372"/>
            <a:ext cx="10305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Shared Task URL:</a:t>
            </a:r>
          </a:p>
          <a:p>
            <a:r>
              <a:rPr lang="en-US" sz="2400" dirty="0"/>
              <a:t>https://competitions.codalab.org/competitions/28176#learn_the_details</a:t>
            </a:r>
          </a:p>
          <a:p>
            <a:endParaRPr lang="en-US" sz="2400" b="1" dirty="0"/>
          </a:p>
          <a:p>
            <a:r>
              <a:rPr lang="en-US" sz="2400" b="1" dirty="0"/>
              <a:t>Objective:</a:t>
            </a:r>
          </a:p>
          <a:p>
            <a:r>
              <a:rPr lang="en-US" sz="2400" dirty="0"/>
              <a:t>predicting eye tracking-based metrics recorded during English sentence processing.</a:t>
            </a:r>
          </a:p>
          <a:p>
            <a:endParaRPr lang="en-US" sz="2400" dirty="0"/>
          </a:p>
          <a:p>
            <a:r>
              <a:rPr lang="en-US" sz="2400" b="1" dirty="0"/>
              <a:t>Data:</a:t>
            </a:r>
          </a:p>
          <a:p>
            <a:r>
              <a:rPr lang="en-US" sz="2400" dirty="0" err="1"/>
              <a:t>Sentence_id</a:t>
            </a:r>
            <a:r>
              <a:rPr lang="en-US" sz="2400" dirty="0"/>
              <a:t>, </a:t>
            </a:r>
            <a:r>
              <a:rPr lang="en-US" sz="2400" dirty="0" err="1"/>
              <a:t>word_id</a:t>
            </a:r>
            <a:r>
              <a:rPr lang="en-US" sz="2400" dirty="0"/>
              <a:t>, word, </a:t>
            </a:r>
            <a:r>
              <a:rPr lang="en-US" sz="2400" dirty="0" err="1"/>
              <a:t>nFix</a:t>
            </a:r>
            <a:r>
              <a:rPr lang="en-US" sz="2400" dirty="0"/>
              <a:t>, FFD, GPT, TRT, </a:t>
            </a:r>
            <a:r>
              <a:rPr lang="en-US" sz="2400" dirty="0" err="1"/>
              <a:t>fixProp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D95471-76B9-4A13-8492-E947693F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4866119"/>
            <a:ext cx="8925560" cy="18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7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CB264-051A-4FFF-9EF0-C28640EA81EC}"/>
              </a:ext>
            </a:extLst>
          </p:cNvPr>
          <p:cNvSpPr txBox="1"/>
          <p:nvPr/>
        </p:nvSpPr>
        <p:spPr>
          <a:xfrm>
            <a:off x="2908008" y="499632"/>
            <a:ext cx="637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Methodology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4A4AAC-EBBD-4E26-A183-60BBA3343D5C}"/>
              </a:ext>
            </a:extLst>
          </p:cNvPr>
          <p:cNvSpPr txBox="1"/>
          <p:nvPr/>
        </p:nvSpPr>
        <p:spPr>
          <a:xfrm>
            <a:off x="943390" y="1511372"/>
            <a:ext cx="103052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Sentence reconstruction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C30196-3F11-4B67-8FE9-8D794A54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89" y="2178050"/>
            <a:ext cx="2532907" cy="3178234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92EAA40F-CB4C-4D5C-B31C-02B3B2801121}"/>
              </a:ext>
            </a:extLst>
          </p:cNvPr>
          <p:cNvSpPr/>
          <p:nvPr/>
        </p:nvSpPr>
        <p:spPr>
          <a:xfrm>
            <a:off x="3624797" y="3580709"/>
            <a:ext cx="1443358" cy="393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B13682-24EB-4A26-BA03-44EA95E8E8BB}"/>
              </a:ext>
            </a:extLst>
          </p:cNvPr>
          <p:cNvSpPr txBox="1"/>
          <p:nvPr/>
        </p:nvSpPr>
        <p:spPr>
          <a:xfrm>
            <a:off x="5342884" y="3481274"/>
            <a:ext cx="539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asylum material is gripping, as are the scenes of </a:t>
            </a:r>
          </a:p>
          <a:p>
            <a:r>
              <a:rPr lang="en-US" altLang="zh-CN" dirty="0"/>
              <a:t>Jia with his family.&lt;EOF&gt;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23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CB264-051A-4FFF-9EF0-C28640EA81EC}"/>
              </a:ext>
            </a:extLst>
          </p:cNvPr>
          <p:cNvSpPr txBox="1"/>
          <p:nvPr/>
        </p:nvSpPr>
        <p:spPr>
          <a:xfrm>
            <a:off x="2908008" y="499632"/>
            <a:ext cx="637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Methodology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4A4AAC-EBBD-4E26-A183-60BBA3343D5C}"/>
              </a:ext>
            </a:extLst>
          </p:cNvPr>
          <p:cNvSpPr txBox="1"/>
          <p:nvPr/>
        </p:nvSpPr>
        <p:spPr>
          <a:xfrm>
            <a:off x="943390" y="1511372"/>
            <a:ext cx="10305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 Feature selection</a:t>
            </a:r>
          </a:p>
          <a:p>
            <a:r>
              <a:rPr lang="en-US" sz="2400" dirty="0"/>
              <a:t>     word position (current word)</a:t>
            </a:r>
          </a:p>
          <a:p>
            <a:r>
              <a:rPr lang="en-US" sz="2400" dirty="0"/>
              <a:t>     word length    </a:t>
            </a:r>
            <a:r>
              <a:rPr lang="en-US" altLang="zh-CN" sz="2400" dirty="0"/>
              <a:t>(current word, previous word)</a:t>
            </a:r>
          </a:p>
          <a:p>
            <a:r>
              <a:rPr lang="en-US" sz="2400" dirty="0"/>
              <a:t>     word </a:t>
            </a:r>
            <a:r>
              <a:rPr lang="en-US" sz="2400" dirty="0" err="1"/>
              <a:t>logfreq</a:t>
            </a:r>
            <a:r>
              <a:rPr lang="en-US" sz="2400" dirty="0"/>
              <a:t>   </a:t>
            </a:r>
            <a:r>
              <a:rPr lang="en-US" altLang="zh-CN" sz="2400" dirty="0"/>
              <a:t>(current word, previous word)</a:t>
            </a:r>
          </a:p>
          <a:p>
            <a:r>
              <a:rPr lang="en-US" altLang="zh-CN" sz="2400" dirty="0"/>
              <a:t>     </a:t>
            </a:r>
          </a:p>
          <a:p>
            <a:r>
              <a:rPr lang="en-US" altLang="zh-CN" sz="2400" dirty="0"/>
              <a:t>     upper</a:t>
            </a:r>
          </a:p>
          <a:p>
            <a:r>
              <a:rPr lang="en-US" altLang="zh-CN" sz="2400" dirty="0"/>
              <a:t>     capital</a:t>
            </a:r>
          </a:p>
          <a:p>
            <a:r>
              <a:rPr lang="en-US" altLang="zh-CN" sz="2400" dirty="0"/>
              <a:t>     syllable count</a:t>
            </a:r>
          </a:p>
          <a:p>
            <a:r>
              <a:rPr lang="en-US" altLang="zh-CN" sz="2400" dirty="0"/>
              <a:t>     readability</a:t>
            </a:r>
          </a:p>
          <a:p>
            <a:r>
              <a:rPr lang="en-US" altLang="zh-CN" sz="2400" dirty="0"/>
              <a:t>     surprisal scores via GPT-2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 Total feature: 10</a:t>
            </a:r>
          </a:p>
          <a:p>
            <a:r>
              <a:rPr lang="en-US" altLang="zh-CN" sz="2400" dirty="0"/>
              <a:t>     All two-way interactions: 56 = 10 + 45 + 1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677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CB264-051A-4FFF-9EF0-C28640EA81EC}"/>
              </a:ext>
            </a:extLst>
          </p:cNvPr>
          <p:cNvSpPr txBox="1"/>
          <p:nvPr/>
        </p:nvSpPr>
        <p:spPr>
          <a:xfrm>
            <a:off x="2908008" y="499632"/>
            <a:ext cx="637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Methodology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4A4AAC-EBBD-4E26-A183-60BBA3343D5C}"/>
              </a:ext>
            </a:extLst>
          </p:cNvPr>
          <p:cNvSpPr txBox="1"/>
          <p:nvPr/>
        </p:nvSpPr>
        <p:spPr>
          <a:xfrm>
            <a:off x="943390" y="1511372"/>
            <a:ext cx="10305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 Regressor</a:t>
            </a:r>
          </a:p>
          <a:p>
            <a:pPr lvl="1"/>
            <a:r>
              <a:rPr lang="en-US" sz="2400" dirty="0"/>
              <a:t>'</a:t>
            </a:r>
            <a:r>
              <a:rPr lang="en-US" sz="2400" dirty="0" err="1"/>
              <a:t>plsr</a:t>
            </a:r>
            <a:r>
              <a:rPr lang="en-US" sz="2400" dirty="0"/>
              <a:t>’</a:t>
            </a:r>
          </a:p>
          <a:p>
            <a:pPr lvl="1"/>
            <a:r>
              <a:rPr lang="en-US" sz="2400" dirty="0"/>
              <a:t>'</a:t>
            </a:r>
            <a:r>
              <a:rPr lang="en-US" sz="2400" dirty="0" err="1"/>
              <a:t>mlp</a:t>
            </a:r>
            <a:r>
              <a:rPr lang="en-US" sz="2400" dirty="0"/>
              <a:t>’</a:t>
            </a:r>
          </a:p>
          <a:p>
            <a:pPr lvl="1"/>
            <a:r>
              <a:rPr lang="en-US" sz="2400" dirty="0"/>
              <a:t>'rf’</a:t>
            </a:r>
          </a:p>
          <a:p>
            <a:pPr lvl="1"/>
            <a:r>
              <a:rPr lang="en-US" sz="2400" dirty="0"/>
              <a:t>'</a:t>
            </a:r>
            <a:r>
              <a:rPr lang="en-US" sz="2400" dirty="0" err="1"/>
              <a:t>lr</a:t>
            </a:r>
            <a:r>
              <a:rPr lang="en-US" sz="2400" dirty="0"/>
              <a:t>’</a:t>
            </a:r>
          </a:p>
          <a:p>
            <a:pPr lvl="1"/>
            <a:r>
              <a:rPr lang="en-US" sz="2400" dirty="0"/>
              <a:t>'</a:t>
            </a:r>
            <a:r>
              <a:rPr lang="en-US" sz="2400" dirty="0" err="1"/>
              <a:t>rr</a:t>
            </a:r>
            <a:r>
              <a:rPr lang="en-US" sz="2400" dirty="0"/>
              <a:t>’</a:t>
            </a:r>
          </a:p>
          <a:p>
            <a:pPr lvl="1"/>
            <a:r>
              <a:rPr lang="en-US" sz="2400" dirty="0"/>
              <a:t>'</a:t>
            </a:r>
            <a:r>
              <a:rPr lang="en-US" sz="2400" dirty="0" err="1"/>
              <a:t>svr</a:t>
            </a:r>
            <a:r>
              <a:rPr lang="en-US" sz="2400" dirty="0"/>
              <a:t>’</a:t>
            </a:r>
          </a:p>
          <a:p>
            <a:pPr lvl="1"/>
            <a:r>
              <a:rPr lang="en-US" sz="2400" dirty="0"/>
              <a:t>'</a:t>
            </a:r>
            <a:r>
              <a:rPr lang="en-US" sz="2400" dirty="0" err="1"/>
              <a:t>brr</a:t>
            </a:r>
            <a:r>
              <a:rPr lang="en-US" sz="2400" dirty="0"/>
              <a:t>’</a:t>
            </a:r>
          </a:p>
          <a:p>
            <a:pPr lvl="1"/>
            <a:r>
              <a:rPr lang="en-US" sz="2400" dirty="0"/>
              <a:t>'</a:t>
            </a:r>
            <a:r>
              <a:rPr lang="en-US" sz="2400" dirty="0" err="1"/>
              <a:t>elast</a:t>
            </a:r>
            <a:r>
              <a:rPr lang="en-US" sz="2400" dirty="0"/>
              <a:t>'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251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CB264-051A-4FFF-9EF0-C28640EA81EC}"/>
              </a:ext>
            </a:extLst>
          </p:cNvPr>
          <p:cNvSpPr txBox="1"/>
          <p:nvPr/>
        </p:nvSpPr>
        <p:spPr>
          <a:xfrm>
            <a:off x="2908008" y="499632"/>
            <a:ext cx="637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Evaluation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4A4AAC-EBBD-4E26-A183-60BBA3343D5C}"/>
              </a:ext>
            </a:extLst>
          </p:cNvPr>
          <p:cNvSpPr txBox="1"/>
          <p:nvPr/>
        </p:nvSpPr>
        <p:spPr>
          <a:xfrm>
            <a:off x="943390" y="1511372"/>
            <a:ext cx="103052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Metrics</a:t>
            </a:r>
          </a:p>
          <a:p>
            <a:pPr lvl="1"/>
            <a:r>
              <a:rPr lang="en-US" sz="2400" dirty="0"/>
              <a:t>MAE</a:t>
            </a:r>
          </a:p>
          <a:p>
            <a:pPr lvl="1"/>
            <a:r>
              <a:rPr lang="en-US" sz="2400" dirty="0"/>
              <a:t>MSE</a:t>
            </a:r>
          </a:p>
          <a:p>
            <a:pPr lvl="1"/>
            <a:r>
              <a:rPr lang="en-US" sz="2400" dirty="0"/>
              <a:t>R2</a:t>
            </a:r>
          </a:p>
          <a:p>
            <a:pPr lvl="1"/>
            <a:r>
              <a:rPr lang="en-US" sz="2400" dirty="0"/>
              <a:t>Pearson</a:t>
            </a:r>
          </a:p>
          <a:p>
            <a:pPr lvl="1"/>
            <a:r>
              <a:rPr lang="en-US" sz="2400" dirty="0"/>
              <a:t>Spearman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36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CB264-051A-4FFF-9EF0-C28640EA81EC}"/>
              </a:ext>
            </a:extLst>
          </p:cNvPr>
          <p:cNvSpPr txBox="1"/>
          <p:nvPr/>
        </p:nvSpPr>
        <p:spPr>
          <a:xfrm>
            <a:off x="2908008" y="499632"/>
            <a:ext cx="637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4A4AAC-EBBD-4E26-A183-60BBA3343D5C}"/>
              </a:ext>
            </a:extLst>
          </p:cNvPr>
          <p:cNvSpPr txBox="1"/>
          <p:nvPr/>
        </p:nvSpPr>
        <p:spPr>
          <a:xfrm>
            <a:off x="943390" y="1511372"/>
            <a:ext cx="1030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Random forest is best performed.</a:t>
            </a:r>
          </a:p>
          <a:p>
            <a:pPr marL="457200" indent="-457200">
              <a:buAutoNum type="arabicPeriod"/>
            </a:pPr>
            <a:r>
              <a:rPr lang="en-US" sz="2400" dirty="0"/>
              <a:t>Feature interaction is not always useful.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BE4E45-D49D-46F6-8CFB-1B70D6B84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9917"/>
            <a:ext cx="12192000" cy="191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6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192</Words>
  <Application>Microsoft Office PowerPoint</Application>
  <PresentationFormat>宽屏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xiang</dc:creator>
  <cp:lastModifiedBy>rong xiang</cp:lastModifiedBy>
  <cp:revision>141</cp:revision>
  <dcterms:created xsi:type="dcterms:W3CDTF">2021-08-05T09:53:08Z</dcterms:created>
  <dcterms:modified xsi:type="dcterms:W3CDTF">2021-10-09T09:36:21Z</dcterms:modified>
</cp:coreProperties>
</file>