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Bold" panose="020B0604020202020204" charset="0"/>
      <p:regular r:id="rId17"/>
    </p:embeddedFont>
    <p:embeddedFont>
      <p:font typeface="Canva Sans Medium" panose="020B0604020202020204" charset="0"/>
      <p:regular r:id="rId18"/>
    </p:embeddedFont>
    <p:embeddedFont>
      <p:font typeface="Rustic Printe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6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https://www.geeksforgeeks.org/introduction-to-seaborn-python/"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763162" y="-789039"/>
            <a:ext cx="2875332" cy="3635478"/>
          </a:xfrm>
          <a:custGeom>
            <a:avLst/>
            <a:gdLst/>
            <a:ahLst/>
            <a:cxnLst/>
            <a:rect l="l" t="t" r="r" b="b"/>
            <a:pathLst>
              <a:path w="2875332" h="3635478">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44801" y="9258300"/>
            <a:ext cx="5315394" cy="1913542"/>
          </a:xfrm>
          <a:custGeom>
            <a:avLst/>
            <a:gdLst/>
            <a:ahLst/>
            <a:cxnLst/>
            <a:rect l="l" t="t" r="r" b="b"/>
            <a:pathLst>
              <a:path w="5315394" h="1913542">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rot="2830164">
            <a:off x="5322070" y="8801780"/>
            <a:ext cx="3550978" cy="3705954"/>
          </a:xfrm>
          <a:custGeom>
            <a:avLst/>
            <a:gdLst/>
            <a:ahLst/>
            <a:cxnLst/>
            <a:rect l="l" t="t" r="r" b="b"/>
            <a:pathLst>
              <a:path w="3550978" h="3705954">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950933">
            <a:off x="-2407581" y="3656770"/>
            <a:ext cx="4236628" cy="4828066"/>
          </a:xfrm>
          <a:custGeom>
            <a:avLst/>
            <a:gdLst/>
            <a:ahLst/>
            <a:cxnLst/>
            <a:rect l="l" t="t" r="r" b="b"/>
            <a:pathLst>
              <a:path w="4236628" h="4828066">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5584336" y="-1920382"/>
            <a:ext cx="4623736" cy="3907057"/>
          </a:xfrm>
          <a:custGeom>
            <a:avLst/>
            <a:gdLst/>
            <a:ahLst/>
            <a:cxnLst/>
            <a:rect l="l" t="t" r="r" b="b"/>
            <a:pathLst>
              <a:path w="4623736" h="3907057">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366315">
            <a:off x="16272866" y="2044607"/>
            <a:ext cx="3659690" cy="4299195"/>
          </a:xfrm>
          <a:custGeom>
            <a:avLst/>
            <a:gdLst/>
            <a:ahLst/>
            <a:cxnLst/>
            <a:rect l="l" t="t" r="r" b="b"/>
            <a:pathLst>
              <a:path w="3659690" h="4299195">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Freeform 9"/>
          <p:cNvSpPr/>
          <p:nvPr/>
        </p:nvSpPr>
        <p:spPr>
          <a:xfrm>
            <a:off x="4624977" y="-3611469"/>
            <a:ext cx="4567505" cy="4720935"/>
          </a:xfrm>
          <a:custGeom>
            <a:avLst/>
            <a:gdLst/>
            <a:ahLst/>
            <a:cxnLst/>
            <a:rect l="l" t="t" r="r" b="b"/>
            <a:pathLst>
              <a:path w="4567505" h="472093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9924524" y="8931997"/>
            <a:ext cx="5331561" cy="3445521"/>
          </a:xfrm>
          <a:custGeom>
            <a:avLst/>
            <a:gdLst/>
            <a:ahLst/>
            <a:cxnLst/>
            <a:rect l="l" t="t" r="r" b="b"/>
            <a:pathLst>
              <a:path w="5331561" h="344552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15513261" y="7125624"/>
            <a:ext cx="3869837" cy="4265352"/>
          </a:xfrm>
          <a:custGeom>
            <a:avLst/>
            <a:gdLst/>
            <a:ahLst/>
            <a:cxnLst/>
            <a:rect l="l" t="t" r="r" b="b"/>
            <a:pathLst>
              <a:path w="3869837" h="4265352">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rot="-10800000">
            <a:off x="9144000" y="-1365351"/>
            <a:ext cx="6660247" cy="2730701"/>
          </a:xfrm>
          <a:custGeom>
            <a:avLst/>
            <a:gdLst/>
            <a:ahLst/>
            <a:cxnLst/>
            <a:rect l="l" t="t" r="r" b="b"/>
            <a:pathLst>
              <a:path w="6660247" h="2730701">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rot="-2611628">
            <a:off x="1608356" y="-1969747"/>
            <a:ext cx="4007991" cy="3041063"/>
          </a:xfrm>
          <a:custGeom>
            <a:avLst/>
            <a:gdLst/>
            <a:ahLst/>
            <a:cxnLst/>
            <a:rect l="l" t="t" r="r" b="b"/>
            <a:pathLst>
              <a:path w="4007991" h="3041063">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TextBox 14"/>
          <p:cNvSpPr txBox="1"/>
          <p:nvPr/>
        </p:nvSpPr>
        <p:spPr>
          <a:xfrm>
            <a:off x="4624977" y="1223766"/>
            <a:ext cx="9549909" cy="6764592"/>
          </a:xfrm>
          <a:prstGeom prst="rect">
            <a:avLst/>
          </a:prstGeom>
        </p:spPr>
        <p:txBody>
          <a:bodyPr lIns="0" tIns="0" rIns="0" bIns="0" rtlCol="0" anchor="t">
            <a:spAutoFit/>
          </a:bodyPr>
          <a:lstStyle/>
          <a:p>
            <a:pPr marL="0" lvl="0" indent="0" algn="ctr">
              <a:lnSpc>
                <a:spcPts val="15866"/>
              </a:lnSpc>
            </a:pPr>
            <a:r>
              <a:rPr lang="en-US" sz="18888" spc="-1133" dirty="0">
                <a:solidFill>
                  <a:srgbClr val="0B4E7C"/>
                </a:solidFill>
                <a:latin typeface="Rustic Printed"/>
              </a:rPr>
              <a:t>STOCK MARKET PREDICTION</a:t>
            </a:r>
          </a:p>
        </p:txBody>
      </p:sp>
      <p:sp>
        <p:nvSpPr>
          <p:cNvPr id="15" name="Freeform 15"/>
          <p:cNvSpPr/>
          <p:nvPr/>
        </p:nvSpPr>
        <p:spPr>
          <a:xfrm rot="4142913">
            <a:off x="12361563" y="2621106"/>
            <a:ext cx="2770524" cy="1664799"/>
          </a:xfrm>
          <a:custGeom>
            <a:avLst/>
            <a:gdLst/>
            <a:ahLst/>
            <a:cxnLst/>
            <a:rect l="l" t="t" r="r" b="b"/>
            <a:pathLst>
              <a:path w="2770524" h="1664799">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rot="-6823717">
            <a:off x="2885331" y="6085992"/>
            <a:ext cx="2770524" cy="1664799"/>
          </a:xfrm>
          <a:custGeom>
            <a:avLst/>
            <a:gdLst/>
            <a:ahLst/>
            <a:cxnLst/>
            <a:rect l="l" t="t" r="r" b="b"/>
            <a:pathLst>
              <a:path w="2770524" h="1664799">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7" name="Freeform 17"/>
          <p:cNvSpPr/>
          <p:nvPr/>
        </p:nvSpPr>
        <p:spPr>
          <a:xfrm flipH="1">
            <a:off x="4270593" y="2612842"/>
            <a:ext cx="1467459" cy="1581362"/>
          </a:xfrm>
          <a:custGeom>
            <a:avLst/>
            <a:gdLst/>
            <a:ahLst/>
            <a:cxnLst/>
            <a:rect l="l" t="t" r="r" b="b"/>
            <a:pathLst>
              <a:path w="1467459" h="1581362">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Freeform 18"/>
          <p:cNvSpPr/>
          <p:nvPr/>
        </p:nvSpPr>
        <p:spPr>
          <a:xfrm>
            <a:off x="13746825" y="6864317"/>
            <a:ext cx="1140143" cy="1228640"/>
          </a:xfrm>
          <a:custGeom>
            <a:avLst/>
            <a:gdLst/>
            <a:ahLst/>
            <a:cxnLst/>
            <a:rect l="l" t="t" r="r" b="b"/>
            <a:pathLst>
              <a:path w="1140143" h="1228640">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9" name="TextBox 19"/>
          <p:cNvSpPr txBox="1"/>
          <p:nvPr/>
        </p:nvSpPr>
        <p:spPr>
          <a:xfrm>
            <a:off x="5182320" y="7721407"/>
            <a:ext cx="8435223" cy="1325893"/>
          </a:xfrm>
          <a:prstGeom prst="rect">
            <a:avLst/>
          </a:prstGeom>
        </p:spPr>
        <p:txBody>
          <a:bodyPr lIns="0" tIns="0" rIns="0" bIns="0" rtlCol="0" anchor="t">
            <a:spAutoFit/>
          </a:bodyPr>
          <a:lstStyle/>
          <a:p>
            <a:pPr marL="0" lvl="0" indent="0" algn="ctr">
              <a:lnSpc>
                <a:spcPts val="8160"/>
              </a:lnSpc>
            </a:pPr>
            <a:r>
              <a:rPr lang="en-US" sz="8500" spc="-510">
                <a:solidFill>
                  <a:srgbClr val="0B4E7C"/>
                </a:solidFill>
                <a:latin typeface="Rustic Printed"/>
              </a:rPr>
              <a:t>ZOMATO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028700" y="1469965"/>
            <a:ext cx="16230600" cy="7266702"/>
          </a:xfrm>
          <a:custGeom>
            <a:avLst/>
            <a:gdLst/>
            <a:ahLst/>
            <a:cxnLst/>
            <a:rect l="l" t="t" r="r" b="b"/>
            <a:pathLst>
              <a:path w="16230600" h="7266702">
                <a:moveTo>
                  <a:pt x="0" y="0"/>
                </a:moveTo>
                <a:lnTo>
                  <a:pt x="16230600" y="0"/>
                </a:lnTo>
                <a:lnTo>
                  <a:pt x="16230600" y="7266702"/>
                </a:lnTo>
                <a:lnTo>
                  <a:pt x="0" y="7266702"/>
                </a:lnTo>
                <a:lnTo>
                  <a:pt x="0" y="0"/>
                </a:lnTo>
                <a:close/>
              </a:path>
            </a:pathLst>
          </a:custGeom>
          <a:blipFill>
            <a:blip r:embed="rId3"/>
            <a:stretch>
              <a:fillRect l="-559" r="-559"/>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236773" y="1028700"/>
            <a:ext cx="15277404" cy="8229600"/>
          </a:xfrm>
          <a:custGeom>
            <a:avLst/>
            <a:gdLst/>
            <a:ahLst/>
            <a:cxnLst/>
            <a:rect l="l" t="t" r="r" b="b"/>
            <a:pathLst>
              <a:path w="15277404" h="8229600">
                <a:moveTo>
                  <a:pt x="0" y="0"/>
                </a:moveTo>
                <a:lnTo>
                  <a:pt x="15277404" y="0"/>
                </a:lnTo>
                <a:lnTo>
                  <a:pt x="15277404" y="8229600"/>
                </a:lnTo>
                <a:lnTo>
                  <a:pt x="0" y="8229600"/>
                </a:lnTo>
                <a:lnTo>
                  <a:pt x="0" y="0"/>
                </a:lnTo>
                <a:close/>
              </a:path>
            </a:pathLst>
          </a:custGeom>
          <a:blipFill>
            <a:blip r:embed="rId3"/>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003605" y="3748446"/>
            <a:ext cx="6280790" cy="2704384"/>
          </a:xfrm>
          <a:prstGeom prst="rect">
            <a:avLst/>
          </a:prstGeom>
        </p:spPr>
        <p:txBody>
          <a:bodyPr lIns="0" tIns="0" rIns="0" bIns="0" rtlCol="0" anchor="t">
            <a:spAutoFit/>
          </a:bodyPr>
          <a:lstStyle/>
          <a:p>
            <a:pPr marL="0" lvl="0" indent="0" algn="ctr">
              <a:lnSpc>
                <a:spcPts val="16495"/>
              </a:lnSpc>
            </a:pPr>
            <a:r>
              <a:rPr lang="en-US" sz="17182" spc="-1030">
                <a:solidFill>
                  <a:srgbClr val="FFFFFF"/>
                </a:solidFill>
                <a:latin typeface="Rustic Printed"/>
              </a:rPr>
              <a:t>MODELS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028700" y="1890532"/>
            <a:ext cx="16230600" cy="6505937"/>
          </a:xfrm>
          <a:custGeom>
            <a:avLst/>
            <a:gdLst/>
            <a:ahLst/>
            <a:cxnLst/>
            <a:rect l="l" t="t" r="r" b="b"/>
            <a:pathLst>
              <a:path w="16230600" h="6505937">
                <a:moveTo>
                  <a:pt x="0" y="0"/>
                </a:moveTo>
                <a:lnTo>
                  <a:pt x="16230600" y="0"/>
                </a:lnTo>
                <a:lnTo>
                  <a:pt x="16230600" y="6505936"/>
                </a:lnTo>
                <a:lnTo>
                  <a:pt x="0" y="6505936"/>
                </a:lnTo>
                <a:lnTo>
                  <a:pt x="0" y="0"/>
                </a:lnTo>
                <a:close/>
              </a:path>
            </a:pathLst>
          </a:custGeom>
          <a:blipFill>
            <a:blip r:embed="rId3"/>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872005" y="1482603"/>
            <a:ext cx="16387295" cy="7252446"/>
          </a:xfrm>
          <a:custGeom>
            <a:avLst/>
            <a:gdLst/>
            <a:ahLst/>
            <a:cxnLst/>
            <a:rect l="l" t="t" r="r" b="b"/>
            <a:pathLst>
              <a:path w="16387295" h="7252446">
                <a:moveTo>
                  <a:pt x="0" y="0"/>
                </a:moveTo>
                <a:lnTo>
                  <a:pt x="16387295" y="0"/>
                </a:lnTo>
                <a:lnTo>
                  <a:pt x="16387295" y="7252446"/>
                </a:lnTo>
                <a:lnTo>
                  <a:pt x="0" y="7252446"/>
                </a:lnTo>
                <a:lnTo>
                  <a:pt x="0" y="0"/>
                </a:lnTo>
                <a:close/>
              </a:path>
            </a:pathLst>
          </a:custGeom>
          <a:blipFill>
            <a:blip r:embed="rId3"/>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763162" y="-789039"/>
            <a:ext cx="2875332" cy="3635478"/>
          </a:xfrm>
          <a:custGeom>
            <a:avLst/>
            <a:gdLst/>
            <a:ahLst/>
            <a:cxnLst/>
            <a:rect l="l" t="t" r="r" b="b"/>
            <a:pathLst>
              <a:path w="2875332" h="3635478">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44801" y="9258300"/>
            <a:ext cx="5315394" cy="1913542"/>
          </a:xfrm>
          <a:custGeom>
            <a:avLst/>
            <a:gdLst/>
            <a:ahLst/>
            <a:cxnLst/>
            <a:rect l="l" t="t" r="r" b="b"/>
            <a:pathLst>
              <a:path w="5315394" h="1913542">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TextBox 5"/>
          <p:cNvSpPr txBox="1"/>
          <p:nvPr/>
        </p:nvSpPr>
        <p:spPr>
          <a:xfrm>
            <a:off x="5319258" y="3186955"/>
            <a:ext cx="7973677" cy="4759485"/>
          </a:xfrm>
          <a:prstGeom prst="rect">
            <a:avLst/>
          </a:prstGeom>
        </p:spPr>
        <p:txBody>
          <a:bodyPr lIns="0" tIns="0" rIns="0" bIns="0" rtlCol="0" anchor="t">
            <a:spAutoFit/>
          </a:bodyPr>
          <a:lstStyle/>
          <a:p>
            <a:pPr marL="0" lvl="0" indent="0" algn="ctr">
              <a:lnSpc>
                <a:spcPts val="15866"/>
              </a:lnSpc>
            </a:pPr>
            <a:r>
              <a:rPr lang="en-US" sz="18888" spc="-1133">
                <a:solidFill>
                  <a:srgbClr val="0B4E7C"/>
                </a:solidFill>
                <a:latin typeface="Rustic Printed"/>
              </a:rPr>
              <a:t>THANK YOU !</a:t>
            </a:r>
          </a:p>
        </p:txBody>
      </p:sp>
      <p:sp>
        <p:nvSpPr>
          <p:cNvPr id="6" name="Freeform 6"/>
          <p:cNvSpPr/>
          <p:nvPr/>
        </p:nvSpPr>
        <p:spPr>
          <a:xfrm rot="2830164">
            <a:off x="5322070" y="8801780"/>
            <a:ext cx="3550978" cy="3705954"/>
          </a:xfrm>
          <a:custGeom>
            <a:avLst/>
            <a:gdLst/>
            <a:ahLst/>
            <a:cxnLst/>
            <a:rect l="l" t="t" r="r" b="b"/>
            <a:pathLst>
              <a:path w="3550978" h="3705954">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950933">
            <a:off x="-2582731" y="3638336"/>
            <a:ext cx="4236628" cy="4828066"/>
          </a:xfrm>
          <a:custGeom>
            <a:avLst/>
            <a:gdLst/>
            <a:ahLst/>
            <a:cxnLst/>
            <a:rect l="l" t="t" r="r" b="b"/>
            <a:pathLst>
              <a:path w="4236628" h="4828066">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5584336" y="-1920382"/>
            <a:ext cx="4623736" cy="3907057"/>
          </a:xfrm>
          <a:custGeom>
            <a:avLst/>
            <a:gdLst/>
            <a:ahLst/>
            <a:cxnLst/>
            <a:rect l="l" t="t" r="r" b="b"/>
            <a:pathLst>
              <a:path w="4623736" h="3907057">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366315">
            <a:off x="16272866" y="2044607"/>
            <a:ext cx="3659690" cy="4299195"/>
          </a:xfrm>
          <a:custGeom>
            <a:avLst/>
            <a:gdLst/>
            <a:ahLst/>
            <a:cxnLst/>
            <a:rect l="l" t="t" r="r" b="b"/>
            <a:pathLst>
              <a:path w="3659690" h="4299195">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0" name="Freeform 10"/>
          <p:cNvSpPr/>
          <p:nvPr/>
        </p:nvSpPr>
        <p:spPr>
          <a:xfrm>
            <a:off x="4624977" y="-3611469"/>
            <a:ext cx="4567505" cy="4720935"/>
          </a:xfrm>
          <a:custGeom>
            <a:avLst/>
            <a:gdLst/>
            <a:ahLst/>
            <a:cxnLst/>
            <a:rect l="l" t="t" r="r" b="b"/>
            <a:pathLst>
              <a:path w="4567505" h="472093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a:off x="9924524" y="8931997"/>
            <a:ext cx="5331561" cy="3445521"/>
          </a:xfrm>
          <a:custGeom>
            <a:avLst/>
            <a:gdLst/>
            <a:ahLst/>
            <a:cxnLst/>
            <a:rect l="l" t="t" r="r" b="b"/>
            <a:pathLst>
              <a:path w="5331561" h="344552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15513261" y="7125624"/>
            <a:ext cx="3869837" cy="4265352"/>
          </a:xfrm>
          <a:custGeom>
            <a:avLst/>
            <a:gdLst/>
            <a:ahLst/>
            <a:cxnLst/>
            <a:rect l="l" t="t" r="r" b="b"/>
            <a:pathLst>
              <a:path w="3869837" h="4265352">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rot="-10800000">
            <a:off x="9144000" y="-1365351"/>
            <a:ext cx="6660247" cy="2730701"/>
          </a:xfrm>
          <a:custGeom>
            <a:avLst/>
            <a:gdLst/>
            <a:ahLst/>
            <a:cxnLst/>
            <a:rect l="l" t="t" r="r" b="b"/>
            <a:pathLst>
              <a:path w="6660247" h="2730701">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rot="-2611628">
            <a:off x="1608356" y="-1969747"/>
            <a:ext cx="4007991" cy="3041063"/>
          </a:xfrm>
          <a:custGeom>
            <a:avLst/>
            <a:gdLst/>
            <a:ahLst/>
            <a:cxnLst/>
            <a:rect l="l" t="t" r="r" b="b"/>
            <a:pathLst>
              <a:path w="4007991" h="3041063">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3439542">
            <a:off x="12477745" y="2571123"/>
            <a:ext cx="2770524" cy="1664799"/>
          </a:xfrm>
          <a:custGeom>
            <a:avLst/>
            <a:gdLst/>
            <a:ahLst/>
            <a:cxnLst/>
            <a:rect l="l" t="t" r="r" b="b"/>
            <a:pathLst>
              <a:path w="2770524" h="1664799">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rot="-7235282">
            <a:off x="3033323" y="6293225"/>
            <a:ext cx="2770524" cy="1664799"/>
          </a:xfrm>
          <a:custGeom>
            <a:avLst/>
            <a:gdLst/>
            <a:ahLst/>
            <a:cxnLst/>
            <a:rect l="l" t="t" r="r" b="b"/>
            <a:pathLst>
              <a:path w="2770524" h="1664799">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7" name="Freeform 17"/>
          <p:cNvSpPr/>
          <p:nvPr/>
        </p:nvSpPr>
        <p:spPr>
          <a:xfrm flipH="1">
            <a:off x="4270593" y="2757734"/>
            <a:ext cx="1198548" cy="1291578"/>
          </a:xfrm>
          <a:custGeom>
            <a:avLst/>
            <a:gdLst/>
            <a:ahLst/>
            <a:cxnLst/>
            <a:rect l="l" t="t" r="r" b="b"/>
            <a:pathLst>
              <a:path w="1198548" h="129157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Freeform 18"/>
          <p:cNvSpPr/>
          <p:nvPr/>
        </p:nvSpPr>
        <p:spPr>
          <a:xfrm>
            <a:off x="12722864" y="6511304"/>
            <a:ext cx="1140143" cy="1228640"/>
          </a:xfrm>
          <a:custGeom>
            <a:avLst/>
            <a:gdLst/>
            <a:ahLst/>
            <a:cxnLst/>
            <a:rect l="l" t="t" r="r" b="b"/>
            <a:pathLst>
              <a:path w="1140143" h="1228640">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TextBox 3"/>
          <p:cNvSpPr txBox="1"/>
          <p:nvPr/>
        </p:nvSpPr>
        <p:spPr>
          <a:xfrm>
            <a:off x="1504950" y="1763005"/>
            <a:ext cx="8435223" cy="4010027"/>
          </a:xfrm>
          <a:prstGeom prst="rect">
            <a:avLst/>
          </a:prstGeom>
        </p:spPr>
        <p:txBody>
          <a:bodyPr lIns="0" tIns="0" rIns="0" bIns="0" rtlCol="0" anchor="t">
            <a:spAutoFit/>
          </a:bodyPr>
          <a:lstStyle/>
          <a:p>
            <a:pPr marL="0" lvl="0" indent="0" algn="l">
              <a:lnSpc>
                <a:spcPts val="9600"/>
              </a:lnSpc>
            </a:pPr>
            <a:r>
              <a:rPr lang="en-US" sz="10000" spc="-600">
                <a:solidFill>
                  <a:srgbClr val="0B4E7C"/>
                </a:solidFill>
                <a:latin typeface="Rustic Printed"/>
              </a:rPr>
              <a:t>INTRODUCTION: OVERALL PROJECT OBJECTIVE</a:t>
            </a:r>
          </a:p>
        </p:txBody>
      </p:sp>
      <p:sp>
        <p:nvSpPr>
          <p:cNvPr id="4" name="TextBox 4"/>
          <p:cNvSpPr txBox="1"/>
          <p:nvPr/>
        </p:nvSpPr>
        <p:spPr>
          <a:xfrm>
            <a:off x="1504950" y="5737449"/>
            <a:ext cx="7643911" cy="2337435"/>
          </a:xfrm>
          <a:prstGeom prst="rect">
            <a:avLst/>
          </a:prstGeom>
        </p:spPr>
        <p:txBody>
          <a:bodyPr lIns="0" tIns="0" rIns="0" bIns="0" rtlCol="0" anchor="t">
            <a:spAutoFit/>
          </a:bodyPr>
          <a:lstStyle/>
          <a:p>
            <a:pPr marL="0" lvl="0" indent="0" algn="l">
              <a:lnSpc>
                <a:spcPts val="3104"/>
              </a:lnSpc>
              <a:spcBef>
                <a:spcPct val="0"/>
              </a:spcBef>
            </a:pPr>
            <a:r>
              <a:rPr lang="en-US" sz="2299" spc="137">
                <a:solidFill>
                  <a:srgbClr val="0B4E7C"/>
                </a:solidFill>
                <a:latin typeface="Canva Sans Medium"/>
              </a:rPr>
              <a:t> we will learn how to predict a signal that indicates whether buying a particular stock will be helpful or not by using ML.  We use the zomato dataset available on internet for free. By using several Machine model we will predict the stock prices.</a:t>
            </a:r>
          </a:p>
        </p:txBody>
      </p:sp>
      <p:sp>
        <p:nvSpPr>
          <p:cNvPr id="5" name="Freeform 5"/>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054643" y="2973705"/>
            <a:ext cx="6940374" cy="6132766"/>
          </a:xfrm>
          <a:custGeom>
            <a:avLst/>
            <a:gdLst/>
            <a:ahLst/>
            <a:cxnLst/>
            <a:rect l="l" t="t" r="r" b="b"/>
            <a:pathLst>
              <a:path w="6940374" h="6132766">
                <a:moveTo>
                  <a:pt x="0" y="0"/>
                </a:moveTo>
                <a:lnTo>
                  <a:pt x="6940374" y="0"/>
                </a:lnTo>
                <a:lnTo>
                  <a:pt x="6940374" y="6132766"/>
                </a:lnTo>
                <a:lnTo>
                  <a:pt x="0" y="613276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9292983" y="2973705"/>
            <a:ext cx="6940374" cy="6132766"/>
          </a:xfrm>
          <a:custGeom>
            <a:avLst/>
            <a:gdLst/>
            <a:ahLst/>
            <a:cxnLst/>
            <a:rect l="l" t="t" r="r" b="b"/>
            <a:pathLst>
              <a:path w="6940374" h="6132766">
                <a:moveTo>
                  <a:pt x="0" y="0"/>
                </a:moveTo>
                <a:lnTo>
                  <a:pt x="6940374" y="0"/>
                </a:lnTo>
                <a:lnTo>
                  <a:pt x="6940374" y="6132766"/>
                </a:lnTo>
                <a:lnTo>
                  <a:pt x="0" y="613276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TextBox 5"/>
          <p:cNvSpPr txBox="1"/>
          <p:nvPr/>
        </p:nvSpPr>
        <p:spPr>
          <a:xfrm>
            <a:off x="4926389" y="981075"/>
            <a:ext cx="8435223" cy="1571627"/>
          </a:xfrm>
          <a:prstGeom prst="rect">
            <a:avLst/>
          </a:prstGeom>
        </p:spPr>
        <p:txBody>
          <a:bodyPr lIns="0" tIns="0" rIns="0" bIns="0" rtlCol="0" anchor="t">
            <a:spAutoFit/>
          </a:bodyPr>
          <a:lstStyle/>
          <a:p>
            <a:pPr marL="0" lvl="0" indent="0" algn="ctr">
              <a:lnSpc>
                <a:spcPts val="9600"/>
              </a:lnSpc>
            </a:pPr>
            <a:r>
              <a:rPr lang="en-US" sz="10000" spc="-600">
                <a:solidFill>
                  <a:srgbClr val="0B4E7C"/>
                </a:solidFill>
                <a:latin typeface="Rustic Printed"/>
              </a:rPr>
              <a:t>LIBRARIES</a:t>
            </a:r>
          </a:p>
        </p:txBody>
      </p:sp>
      <p:sp>
        <p:nvSpPr>
          <p:cNvPr id="6" name="TextBox 6"/>
          <p:cNvSpPr txBox="1"/>
          <p:nvPr/>
        </p:nvSpPr>
        <p:spPr>
          <a:xfrm>
            <a:off x="3968395" y="3683341"/>
            <a:ext cx="3112870" cy="853440"/>
          </a:xfrm>
          <a:prstGeom prst="rect">
            <a:avLst/>
          </a:prstGeom>
        </p:spPr>
        <p:txBody>
          <a:bodyPr lIns="0" tIns="0" rIns="0" bIns="0" rtlCol="0" anchor="t">
            <a:spAutoFit/>
          </a:bodyPr>
          <a:lstStyle/>
          <a:p>
            <a:pPr marL="0" lvl="0" indent="0" algn="ctr">
              <a:lnSpc>
                <a:spcPts val="5280"/>
              </a:lnSpc>
              <a:spcBef>
                <a:spcPct val="0"/>
              </a:spcBef>
            </a:pPr>
            <a:r>
              <a:rPr lang="en-US" sz="5500" spc="-330">
                <a:solidFill>
                  <a:srgbClr val="FFFFFF"/>
                </a:solidFill>
                <a:latin typeface="Rustic Printed"/>
              </a:rPr>
              <a:t>PANDAS</a:t>
            </a:r>
          </a:p>
        </p:txBody>
      </p:sp>
      <p:sp>
        <p:nvSpPr>
          <p:cNvPr id="7" name="TextBox 7"/>
          <p:cNvSpPr txBox="1"/>
          <p:nvPr/>
        </p:nvSpPr>
        <p:spPr>
          <a:xfrm>
            <a:off x="3250519" y="5076825"/>
            <a:ext cx="4548622" cy="2324355"/>
          </a:xfrm>
          <a:prstGeom prst="rect">
            <a:avLst/>
          </a:prstGeom>
        </p:spPr>
        <p:txBody>
          <a:bodyPr lIns="0" tIns="0" rIns="0" bIns="0" rtlCol="0" anchor="t">
            <a:spAutoFit/>
          </a:bodyPr>
          <a:lstStyle/>
          <a:p>
            <a:pPr algn="just">
              <a:lnSpc>
                <a:spcPts val="3717"/>
              </a:lnSpc>
            </a:pPr>
            <a:r>
              <a:rPr lang="en-US" sz="2599">
                <a:solidFill>
                  <a:srgbClr val="FFFFFF"/>
                </a:solidFill>
                <a:latin typeface="Canva Sans Medium"/>
              </a:rPr>
              <a:t>This library helps to load the data frame in a 2D array format and has multiple functions to perform analysis tasks in one go.</a:t>
            </a:r>
          </a:p>
        </p:txBody>
      </p:sp>
      <p:sp>
        <p:nvSpPr>
          <p:cNvPr id="8" name="TextBox 8"/>
          <p:cNvSpPr txBox="1"/>
          <p:nvPr/>
        </p:nvSpPr>
        <p:spPr>
          <a:xfrm>
            <a:off x="10543007" y="3683341"/>
            <a:ext cx="4440326" cy="853440"/>
          </a:xfrm>
          <a:prstGeom prst="rect">
            <a:avLst/>
          </a:prstGeom>
        </p:spPr>
        <p:txBody>
          <a:bodyPr lIns="0" tIns="0" rIns="0" bIns="0" rtlCol="0" anchor="t">
            <a:spAutoFit/>
          </a:bodyPr>
          <a:lstStyle/>
          <a:p>
            <a:pPr marL="0" lvl="0" indent="0" algn="ctr">
              <a:lnSpc>
                <a:spcPts val="5280"/>
              </a:lnSpc>
              <a:spcBef>
                <a:spcPct val="0"/>
              </a:spcBef>
            </a:pPr>
            <a:r>
              <a:rPr lang="en-US" sz="5500" spc="-330">
                <a:solidFill>
                  <a:srgbClr val="FFFFFF"/>
                </a:solidFill>
                <a:latin typeface="Rustic Printed"/>
              </a:rPr>
              <a:t>NUMPY</a:t>
            </a:r>
          </a:p>
        </p:txBody>
      </p:sp>
      <p:sp>
        <p:nvSpPr>
          <p:cNvPr id="9" name="TextBox 9"/>
          <p:cNvSpPr txBox="1"/>
          <p:nvPr/>
        </p:nvSpPr>
        <p:spPr>
          <a:xfrm>
            <a:off x="10488859" y="5076825"/>
            <a:ext cx="4548622" cy="2324355"/>
          </a:xfrm>
          <a:prstGeom prst="rect">
            <a:avLst/>
          </a:prstGeom>
        </p:spPr>
        <p:txBody>
          <a:bodyPr lIns="0" tIns="0" rIns="0" bIns="0" rtlCol="0" anchor="t">
            <a:spAutoFit/>
          </a:bodyPr>
          <a:lstStyle/>
          <a:p>
            <a:pPr algn="just">
              <a:lnSpc>
                <a:spcPts val="3717"/>
              </a:lnSpc>
            </a:pPr>
            <a:r>
              <a:rPr lang="en-US" sz="2599">
                <a:solidFill>
                  <a:srgbClr val="FFFFFF"/>
                </a:solidFill>
                <a:latin typeface="Canva Sans Medium"/>
              </a:rPr>
              <a:t> This library helps to load the data frame in a 2D array format and has multiple functions to perform analysis tasks in one 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159930" y="2077117"/>
            <a:ext cx="6940374" cy="6132766"/>
          </a:xfrm>
          <a:custGeom>
            <a:avLst/>
            <a:gdLst/>
            <a:ahLst/>
            <a:cxnLst/>
            <a:rect l="l" t="t" r="r" b="b"/>
            <a:pathLst>
              <a:path w="6940374" h="6132766">
                <a:moveTo>
                  <a:pt x="0" y="0"/>
                </a:moveTo>
                <a:lnTo>
                  <a:pt x="6940373" y="0"/>
                </a:lnTo>
                <a:lnTo>
                  <a:pt x="6940373" y="6132766"/>
                </a:lnTo>
                <a:lnTo>
                  <a:pt x="0" y="613276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9980306" y="2077117"/>
            <a:ext cx="6940374" cy="6132766"/>
          </a:xfrm>
          <a:custGeom>
            <a:avLst/>
            <a:gdLst/>
            <a:ahLst/>
            <a:cxnLst/>
            <a:rect l="l" t="t" r="r" b="b"/>
            <a:pathLst>
              <a:path w="6940374" h="6132766">
                <a:moveTo>
                  <a:pt x="0" y="0"/>
                </a:moveTo>
                <a:lnTo>
                  <a:pt x="6940373" y="0"/>
                </a:lnTo>
                <a:lnTo>
                  <a:pt x="6940373" y="6132766"/>
                </a:lnTo>
                <a:lnTo>
                  <a:pt x="0" y="613276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TextBox 5"/>
          <p:cNvSpPr txBox="1"/>
          <p:nvPr/>
        </p:nvSpPr>
        <p:spPr>
          <a:xfrm>
            <a:off x="1629780" y="2844540"/>
            <a:ext cx="5738214" cy="853440"/>
          </a:xfrm>
          <a:prstGeom prst="rect">
            <a:avLst/>
          </a:prstGeom>
        </p:spPr>
        <p:txBody>
          <a:bodyPr lIns="0" tIns="0" rIns="0" bIns="0" rtlCol="0" anchor="t">
            <a:spAutoFit/>
          </a:bodyPr>
          <a:lstStyle/>
          <a:p>
            <a:pPr marL="0" lvl="0" indent="0" algn="ctr">
              <a:lnSpc>
                <a:spcPts val="5280"/>
              </a:lnSpc>
              <a:spcBef>
                <a:spcPct val="0"/>
              </a:spcBef>
            </a:pPr>
            <a:r>
              <a:rPr lang="en-US" sz="5500" spc="-330">
                <a:solidFill>
                  <a:srgbClr val="FFFFFF"/>
                </a:solidFill>
                <a:latin typeface="Rustic Printed"/>
              </a:rPr>
              <a:t>Matplotlib/seabprn</a:t>
            </a:r>
            <a:r>
              <a:rPr lang="en-US" sz="5500" u="sng" spc="-330">
                <a:solidFill>
                  <a:srgbClr val="FFFFFF"/>
                </a:solidFill>
                <a:latin typeface="Rustic Printed"/>
                <a:hlinkClick r:id="rId7" tooltip="https://www.geeksforgeeks.org/introduction-to-seaborn-python/"/>
              </a:rPr>
              <a:t> </a:t>
            </a:r>
          </a:p>
        </p:txBody>
      </p:sp>
      <p:sp>
        <p:nvSpPr>
          <p:cNvPr id="6" name="TextBox 6"/>
          <p:cNvSpPr txBox="1"/>
          <p:nvPr/>
        </p:nvSpPr>
        <p:spPr>
          <a:xfrm>
            <a:off x="12232678" y="2844540"/>
            <a:ext cx="3112870" cy="853440"/>
          </a:xfrm>
          <a:prstGeom prst="rect">
            <a:avLst/>
          </a:prstGeom>
        </p:spPr>
        <p:txBody>
          <a:bodyPr lIns="0" tIns="0" rIns="0" bIns="0" rtlCol="0" anchor="t">
            <a:spAutoFit/>
          </a:bodyPr>
          <a:lstStyle/>
          <a:p>
            <a:pPr marL="0" lvl="0" indent="0" algn="ctr">
              <a:lnSpc>
                <a:spcPts val="5280"/>
              </a:lnSpc>
              <a:spcBef>
                <a:spcPct val="0"/>
              </a:spcBef>
            </a:pPr>
            <a:r>
              <a:rPr lang="en-US" sz="5500" spc="-330">
                <a:solidFill>
                  <a:srgbClr val="FFFFFF"/>
                </a:solidFill>
                <a:latin typeface="Rustic Printed"/>
              </a:rPr>
              <a:t>XGBOOST</a:t>
            </a:r>
          </a:p>
        </p:txBody>
      </p:sp>
      <p:sp>
        <p:nvSpPr>
          <p:cNvPr id="7" name="TextBox 7"/>
          <p:cNvSpPr txBox="1"/>
          <p:nvPr/>
        </p:nvSpPr>
        <p:spPr>
          <a:xfrm>
            <a:off x="1629780" y="4203495"/>
            <a:ext cx="6000673" cy="2847467"/>
          </a:xfrm>
          <a:prstGeom prst="rect">
            <a:avLst/>
          </a:prstGeom>
        </p:spPr>
        <p:txBody>
          <a:bodyPr lIns="0" tIns="0" rIns="0" bIns="0" rtlCol="0" anchor="t">
            <a:spAutoFit/>
          </a:bodyPr>
          <a:lstStyle/>
          <a:p>
            <a:pPr algn="just">
              <a:lnSpc>
                <a:spcPts val="3288"/>
              </a:lnSpc>
            </a:pPr>
            <a:r>
              <a:rPr lang="en-US" sz="2299">
                <a:solidFill>
                  <a:srgbClr val="FFFFFF"/>
                </a:solidFill>
                <a:latin typeface="Canva Sans Medium"/>
              </a:rPr>
              <a:t>This library is used to draw visualizations.</a:t>
            </a:r>
          </a:p>
          <a:p>
            <a:pPr algn="just">
              <a:lnSpc>
                <a:spcPts val="3288"/>
              </a:lnSpc>
            </a:pPr>
            <a:r>
              <a:rPr lang="en-US" sz="2299">
                <a:solidFill>
                  <a:srgbClr val="FFFFFF"/>
                </a:solidFill>
                <a:latin typeface="Canva Sans Medium"/>
              </a:rPr>
              <a:t>Sklearn – This module contains multiple libraries having pre-implemented functions to perform tasks from data preprocessing to model development and evaluation.</a:t>
            </a:r>
          </a:p>
          <a:p>
            <a:pPr algn="just">
              <a:lnSpc>
                <a:spcPts val="3288"/>
              </a:lnSpc>
            </a:pPr>
            <a:endParaRPr lang="en-US" sz="2299">
              <a:solidFill>
                <a:srgbClr val="FFFFFF"/>
              </a:solidFill>
              <a:latin typeface="Canva Sans Medium"/>
            </a:endParaRPr>
          </a:p>
        </p:txBody>
      </p:sp>
      <p:sp>
        <p:nvSpPr>
          <p:cNvPr id="8" name="TextBox 8"/>
          <p:cNvSpPr txBox="1"/>
          <p:nvPr/>
        </p:nvSpPr>
        <p:spPr>
          <a:xfrm>
            <a:off x="10479662" y="4203495"/>
            <a:ext cx="5941662" cy="2120646"/>
          </a:xfrm>
          <a:prstGeom prst="rect">
            <a:avLst/>
          </a:prstGeom>
        </p:spPr>
        <p:txBody>
          <a:bodyPr lIns="0" tIns="0" rIns="0" bIns="0" rtlCol="0" anchor="t">
            <a:spAutoFit/>
          </a:bodyPr>
          <a:lstStyle/>
          <a:p>
            <a:pPr algn="just">
              <a:lnSpc>
                <a:spcPts val="3431"/>
              </a:lnSpc>
            </a:pPr>
            <a:r>
              <a:rPr lang="en-US" sz="2399">
                <a:solidFill>
                  <a:srgbClr val="FFFFFF"/>
                </a:solidFill>
                <a:latin typeface="Canva Sans Medium"/>
              </a:rPr>
              <a:t> This contains the eXtreme Gradient Boosting machine learning algorithm which is one of the algorithms which helps us to achieve high accuracy on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989277"/>
            <a:ext cx="16230600" cy="8269023"/>
            <a:chOff x="0" y="0"/>
            <a:chExt cx="4274726" cy="2177850"/>
          </a:xfrm>
        </p:grpSpPr>
        <p:sp>
          <p:nvSpPr>
            <p:cNvPr id="4" name="Freeform 4"/>
            <p:cNvSpPr/>
            <p:nvPr/>
          </p:nvSpPr>
          <p:spPr>
            <a:xfrm>
              <a:off x="0" y="0"/>
              <a:ext cx="4274726" cy="2177850"/>
            </a:xfrm>
            <a:custGeom>
              <a:avLst/>
              <a:gdLst/>
              <a:ahLst/>
              <a:cxnLst/>
              <a:rect l="l" t="t" r="r" b="b"/>
              <a:pathLst>
                <a:path w="4274726" h="2177850">
                  <a:moveTo>
                    <a:pt x="10494" y="0"/>
                  </a:moveTo>
                  <a:lnTo>
                    <a:pt x="4264232" y="0"/>
                  </a:lnTo>
                  <a:cubicBezTo>
                    <a:pt x="4270028" y="0"/>
                    <a:pt x="4274726" y="4698"/>
                    <a:pt x="4274726" y="10494"/>
                  </a:cubicBezTo>
                  <a:lnTo>
                    <a:pt x="4274726" y="2167356"/>
                  </a:lnTo>
                  <a:cubicBezTo>
                    <a:pt x="4274726" y="2173151"/>
                    <a:pt x="4270028" y="2177850"/>
                    <a:pt x="4264232" y="2177850"/>
                  </a:cubicBezTo>
                  <a:lnTo>
                    <a:pt x="10494" y="2177850"/>
                  </a:lnTo>
                  <a:cubicBezTo>
                    <a:pt x="7711" y="2177850"/>
                    <a:pt x="5042" y="2176744"/>
                    <a:pt x="3074" y="2174776"/>
                  </a:cubicBezTo>
                  <a:cubicBezTo>
                    <a:pt x="1106" y="2172808"/>
                    <a:pt x="0" y="2170139"/>
                    <a:pt x="0" y="2167356"/>
                  </a:cubicBezTo>
                  <a:lnTo>
                    <a:pt x="0" y="10494"/>
                  </a:lnTo>
                  <a:cubicBezTo>
                    <a:pt x="0" y="4698"/>
                    <a:pt x="4698" y="0"/>
                    <a:pt x="10494" y="0"/>
                  </a:cubicBezTo>
                  <a:close/>
                </a:path>
              </a:pathLst>
            </a:custGeom>
            <a:solidFill>
              <a:srgbClr val="155C94"/>
            </a:solidFill>
          </p:spPr>
        </p:sp>
        <p:sp>
          <p:nvSpPr>
            <p:cNvPr id="5" name="TextBox 5"/>
            <p:cNvSpPr txBox="1"/>
            <p:nvPr/>
          </p:nvSpPr>
          <p:spPr>
            <a:xfrm>
              <a:off x="0" y="-38100"/>
              <a:ext cx="4274726" cy="221595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519557" y="3724274"/>
            <a:ext cx="11248885" cy="2790827"/>
          </a:xfrm>
          <a:prstGeom prst="rect">
            <a:avLst/>
          </a:prstGeom>
        </p:spPr>
        <p:txBody>
          <a:bodyPr lIns="0" tIns="0" rIns="0" bIns="0" rtlCol="0" anchor="t">
            <a:spAutoFit/>
          </a:bodyPr>
          <a:lstStyle/>
          <a:p>
            <a:pPr algn="ctr">
              <a:lnSpc>
                <a:spcPts val="9600"/>
              </a:lnSpc>
            </a:pPr>
            <a:r>
              <a:rPr lang="en-US" sz="10000" spc="-600">
                <a:solidFill>
                  <a:srgbClr val="FFFFFF"/>
                </a:solidFill>
                <a:latin typeface="Rustic Printed"/>
              </a:rPr>
              <a:t>OUTPUT</a:t>
            </a:r>
          </a:p>
          <a:p>
            <a:pPr marL="0" lvl="0" indent="0" algn="ctr">
              <a:lnSpc>
                <a:spcPts val="9600"/>
              </a:lnSpc>
            </a:pPr>
            <a:r>
              <a:rPr lang="en-US" sz="10000" spc="-600">
                <a:solidFill>
                  <a:srgbClr val="FFFFFF"/>
                </a:solidFill>
                <a:latin typeface="Rustic Printed"/>
              </a:rPr>
              <a:t>SCREENSHOTS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445856" y="2030584"/>
            <a:ext cx="12806925" cy="6879456"/>
          </a:xfrm>
          <a:custGeom>
            <a:avLst/>
            <a:gdLst/>
            <a:ahLst/>
            <a:cxnLst/>
            <a:rect l="l" t="t" r="r" b="b"/>
            <a:pathLst>
              <a:path w="12806925" h="6879456">
                <a:moveTo>
                  <a:pt x="0" y="0"/>
                </a:moveTo>
                <a:lnTo>
                  <a:pt x="12806925" y="0"/>
                </a:lnTo>
                <a:lnTo>
                  <a:pt x="12806925" y="6879456"/>
                </a:lnTo>
                <a:lnTo>
                  <a:pt x="0" y="6879456"/>
                </a:lnTo>
                <a:lnTo>
                  <a:pt x="0" y="0"/>
                </a:lnTo>
                <a:close/>
              </a:path>
            </a:pathLst>
          </a:custGeom>
          <a:blipFill>
            <a:blip r:embed="rId3"/>
            <a:stretch>
              <a:fillRect/>
            </a:stretch>
          </a:blipFill>
        </p:spPr>
      </p:sp>
      <p:sp>
        <p:nvSpPr>
          <p:cNvPr id="4" name="TextBox 4"/>
          <p:cNvSpPr txBox="1"/>
          <p:nvPr/>
        </p:nvSpPr>
        <p:spPr>
          <a:xfrm>
            <a:off x="1028700" y="319844"/>
            <a:ext cx="4309682" cy="1370087"/>
          </a:xfrm>
          <a:prstGeom prst="rect">
            <a:avLst/>
          </a:prstGeom>
        </p:spPr>
        <p:txBody>
          <a:bodyPr lIns="0" tIns="0" rIns="0" bIns="0" rtlCol="0" anchor="t">
            <a:spAutoFit/>
          </a:bodyPr>
          <a:lstStyle/>
          <a:p>
            <a:pPr marL="0" lvl="0" indent="0" algn="l">
              <a:lnSpc>
                <a:spcPts val="8352"/>
              </a:lnSpc>
            </a:pPr>
            <a:r>
              <a:rPr lang="en-US" sz="8700" spc="-522">
                <a:solidFill>
                  <a:srgbClr val="0B4E7C"/>
                </a:solidFill>
                <a:latin typeface="Rustic Printed"/>
              </a:rPr>
              <a:t>READ CSV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2745813" y="2499652"/>
            <a:ext cx="12796374" cy="6758648"/>
          </a:xfrm>
          <a:custGeom>
            <a:avLst/>
            <a:gdLst/>
            <a:ahLst/>
            <a:cxnLst/>
            <a:rect l="l" t="t" r="r" b="b"/>
            <a:pathLst>
              <a:path w="12796374" h="6758648">
                <a:moveTo>
                  <a:pt x="0" y="0"/>
                </a:moveTo>
                <a:lnTo>
                  <a:pt x="12796374" y="0"/>
                </a:lnTo>
                <a:lnTo>
                  <a:pt x="12796374" y="6758648"/>
                </a:lnTo>
                <a:lnTo>
                  <a:pt x="0" y="6758648"/>
                </a:lnTo>
                <a:lnTo>
                  <a:pt x="0" y="0"/>
                </a:lnTo>
                <a:close/>
              </a:path>
            </a:pathLst>
          </a:custGeom>
          <a:blipFill>
            <a:blip r:embed="rId3"/>
            <a:stretch>
              <a:fillRect/>
            </a:stretch>
          </a:blipFill>
        </p:spPr>
      </p:sp>
      <p:sp>
        <p:nvSpPr>
          <p:cNvPr id="4" name="TextBox 4"/>
          <p:cNvSpPr txBox="1"/>
          <p:nvPr/>
        </p:nvSpPr>
        <p:spPr>
          <a:xfrm>
            <a:off x="1181100" y="472244"/>
            <a:ext cx="6265296" cy="1370087"/>
          </a:xfrm>
          <a:prstGeom prst="rect">
            <a:avLst/>
          </a:prstGeom>
        </p:spPr>
        <p:txBody>
          <a:bodyPr lIns="0" tIns="0" rIns="0" bIns="0" rtlCol="0" anchor="t">
            <a:spAutoFit/>
          </a:bodyPr>
          <a:lstStyle/>
          <a:p>
            <a:pPr marL="0" lvl="0" indent="0" algn="l">
              <a:lnSpc>
                <a:spcPts val="8352"/>
              </a:lnSpc>
            </a:pPr>
            <a:r>
              <a:rPr lang="en-US" sz="8700" spc="-522">
                <a:solidFill>
                  <a:srgbClr val="0B4E7C"/>
                </a:solidFill>
                <a:latin typeface="Rustic Printed"/>
              </a:rPr>
              <a:t>INFO &amp; DESCRIBE </a:t>
            </a:r>
          </a:p>
        </p:txBody>
      </p:sp>
      <p:sp>
        <p:nvSpPr>
          <p:cNvPr id="5" name="TextBox 5"/>
          <p:cNvSpPr txBox="1"/>
          <p:nvPr/>
        </p:nvSpPr>
        <p:spPr>
          <a:xfrm>
            <a:off x="1313411" y="1794706"/>
            <a:ext cx="16368103" cy="799592"/>
          </a:xfrm>
          <a:prstGeom prst="rect">
            <a:avLst/>
          </a:prstGeom>
        </p:spPr>
        <p:txBody>
          <a:bodyPr lIns="0" tIns="0" rIns="0" bIns="0" rtlCol="0" anchor="t">
            <a:spAutoFit/>
          </a:bodyPr>
          <a:lstStyle/>
          <a:p>
            <a:pPr algn="just">
              <a:lnSpc>
                <a:spcPts val="3288"/>
              </a:lnSpc>
            </a:pPr>
            <a:r>
              <a:rPr lang="en-US" sz="2299">
                <a:solidFill>
                  <a:srgbClr val="0B4E7C"/>
                </a:solidFill>
                <a:latin typeface="Canva Sans Bold"/>
              </a:rPr>
              <a:t>.</a:t>
            </a:r>
          </a:p>
          <a:p>
            <a:pPr algn="just">
              <a:lnSpc>
                <a:spcPts val="3288"/>
              </a:lnSpc>
            </a:pPr>
            <a:endParaRPr lang="en-US" sz="2299">
              <a:solidFill>
                <a:srgbClr val="0B4E7C"/>
              </a:solidFill>
              <a:latin typeface="Canva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236150" y="3724274"/>
            <a:ext cx="7815701" cy="2790827"/>
          </a:xfrm>
          <a:prstGeom prst="rect">
            <a:avLst/>
          </a:prstGeom>
        </p:spPr>
        <p:txBody>
          <a:bodyPr lIns="0" tIns="0" rIns="0" bIns="0" rtlCol="0" anchor="t">
            <a:spAutoFit/>
          </a:bodyPr>
          <a:lstStyle/>
          <a:p>
            <a:pPr marL="0" lvl="0" indent="0" algn="ctr">
              <a:lnSpc>
                <a:spcPts val="9600"/>
              </a:lnSpc>
            </a:pPr>
            <a:r>
              <a:rPr lang="en-US" sz="10000" spc="-600">
                <a:solidFill>
                  <a:srgbClr val="FFFFFF"/>
                </a:solidFill>
                <a:latin typeface="Rustic Printed"/>
              </a:rPr>
              <a:t>EXPLORATORY DATA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028700" y="1523973"/>
            <a:ext cx="16230600" cy="7239054"/>
          </a:xfrm>
          <a:custGeom>
            <a:avLst/>
            <a:gdLst/>
            <a:ahLst/>
            <a:cxnLst/>
            <a:rect l="l" t="t" r="r" b="b"/>
            <a:pathLst>
              <a:path w="16230600" h="7239054">
                <a:moveTo>
                  <a:pt x="0" y="0"/>
                </a:moveTo>
                <a:lnTo>
                  <a:pt x="16230600" y="0"/>
                </a:lnTo>
                <a:lnTo>
                  <a:pt x="16230600" y="7239054"/>
                </a:lnTo>
                <a:lnTo>
                  <a:pt x="0" y="7239054"/>
                </a:lnTo>
                <a:lnTo>
                  <a:pt x="0"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186</Words>
  <Application>Microsoft Office PowerPoint</Application>
  <PresentationFormat>Custom</PresentationFormat>
  <Paragraphs>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Canva Sans Bold</vt:lpstr>
      <vt:lpstr>Rustic Printed</vt:lpstr>
      <vt:lpstr>Calibri</vt:lpstr>
      <vt:lpstr>Arial</vt:lpstr>
      <vt:lpstr>Canva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Minimal Organic Creative Project Presentation</dc:title>
  <cp:lastModifiedBy>LISHA GOEL</cp:lastModifiedBy>
  <cp:revision>2</cp:revision>
  <dcterms:created xsi:type="dcterms:W3CDTF">2006-08-16T00:00:00Z</dcterms:created>
  <dcterms:modified xsi:type="dcterms:W3CDTF">2024-05-13T14:26:02Z</dcterms:modified>
  <dc:identifier>DAF_e-387Io</dc:identifier>
</cp:coreProperties>
</file>